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585" r:id="rId3"/>
    <p:sldId id="580" r:id="rId4"/>
    <p:sldId id="602" r:id="rId5"/>
    <p:sldId id="603" r:id="rId6"/>
    <p:sldId id="604" r:id="rId7"/>
    <p:sldId id="606" r:id="rId8"/>
    <p:sldId id="613" r:id="rId9"/>
    <p:sldId id="607" r:id="rId10"/>
    <p:sldId id="614" r:id="rId11"/>
    <p:sldId id="625" r:id="rId12"/>
    <p:sldId id="627" r:id="rId13"/>
    <p:sldId id="615" r:id="rId14"/>
    <p:sldId id="608" r:id="rId15"/>
    <p:sldId id="610" r:id="rId16"/>
    <p:sldId id="622" r:id="rId17"/>
    <p:sldId id="623" r:id="rId18"/>
    <p:sldId id="624" r:id="rId19"/>
    <p:sldId id="25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5" autoAdjust="0"/>
    <p:restoredTop sz="93222" autoAdjust="0"/>
  </p:normalViewPr>
  <p:slideViewPr>
    <p:cSldViewPr>
      <p:cViewPr varScale="1">
        <p:scale>
          <a:sx n="67" d="100"/>
          <a:sy n="67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>
                <a:solidFill>
                  <a:srgbClr val="FFFF00"/>
                </a:solidFill>
                <a:latin typeface="+mn-lt"/>
                <a:ea typeface="楷体" pitchFamily="49" charset="-122"/>
              </a:rPr>
              <a:t>客户信息管理软件</a:t>
            </a:r>
            <a:endParaRPr lang="zh-CN" altLang="zh-CN" sz="8000" b="1" dirty="0">
              <a:solidFill>
                <a:srgbClr val="FFFF00"/>
              </a:solidFill>
              <a:latin typeface="+mn-lt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굴림"/>
              </a:rPr>
              <a:t>Customer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defRPr/>
            </a:pP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为实体类，用来封装客户信息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>
                <a:ea typeface="宋体" pitchFamily="2" charset="-122"/>
              </a:rPr>
              <a:t>该类封装客户的以下信息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marL="85725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id:</a:t>
            </a:r>
            <a:r>
              <a:rPr lang="zh-CN" altLang="en-US" dirty="0" smtClean="0">
                <a:ea typeface="宋体" pitchFamily="2" charset="-122"/>
              </a:rPr>
              <a:t>客户编号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>
                <a:ea typeface="宋体" pitchFamily="2" charset="-122"/>
              </a:rPr>
              <a:t>String name </a:t>
            </a:r>
            <a:r>
              <a:rPr lang="zh-CN" altLang="en-US" dirty="0">
                <a:ea typeface="宋体" pitchFamily="2" charset="-122"/>
              </a:rPr>
              <a:t>：客户姓名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>
                <a:ea typeface="宋体" pitchFamily="2" charset="-122"/>
              </a:rPr>
              <a:t>char gender  </a:t>
            </a:r>
            <a:r>
              <a:rPr lang="zh-CN" altLang="en-US" dirty="0">
                <a:ea typeface="宋体" pitchFamily="2" charset="-122"/>
              </a:rPr>
              <a:t>：性别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age          </a:t>
            </a:r>
            <a:r>
              <a:rPr lang="zh-CN" altLang="en-US" dirty="0">
                <a:ea typeface="宋体" pitchFamily="2" charset="-122"/>
              </a:rPr>
              <a:t>：年龄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>
                <a:ea typeface="宋体" pitchFamily="2" charset="-122"/>
              </a:rPr>
              <a:t>String phone</a:t>
            </a:r>
            <a:r>
              <a:rPr lang="zh-CN" altLang="en-US" dirty="0">
                <a:ea typeface="宋体" pitchFamily="2" charset="-122"/>
              </a:rPr>
              <a:t>：电话号码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>
                <a:ea typeface="宋体" pitchFamily="2" charset="-122"/>
              </a:rPr>
              <a:t>String email </a:t>
            </a:r>
            <a:r>
              <a:rPr lang="zh-CN" altLang="en-US" dirty="0">
                <a:ea typeface="宋体" pitchFamily="2" charset="-122"/>
              </a:rPr>
              <a:t>：电子邮箱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>
                <a:ea typeface="宋体" pitchFamily="2" charset="-122"/>
              </a:rPr>
              <a:t>提供各属性的</a:t>
            </a:r>
            <a:r>
              <a:rPr lang="en-US" altLang="zh-CN" dirty="0">
                <a:ea typeface="宋体" pitchFamily="2" charset="-122"/>
              </a:rPr>
              <a:t>get/set</a:t>
            </a:r>
            <a:r>
              <a:rPr lang="zh-CN" altLang="en-US" dirty="0">
                <a:ea typeface="宋体" pitchFamily="2" charset="-122"/>
              </a:rPr>
              <a:t>方法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>
                <a:ea typeface="宋体" pitchFamily="2" charset="-122"/>
              </a:rPr>
              <a:t>提供所需的构造器</a:t>
            </a: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（可自行确定）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12776"/>
            <a:ext cx="77768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141277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4348" y="1714488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86248" y="1714488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500298" y="178592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28926" y="4643446"/>
            <a:ext cx="92869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李雷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643570" y="1643050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72330" y="178592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71670" y="71435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张三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18573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莉莉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6248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王五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2132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马六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2330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2910" y="2857496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待修改的编号：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待修改的客户：</a:t>
            </a:r>
            <a:r>
              <a:rPr lang="en-US" altLang="zh-CN" dirty="0" err="1" smtClean="0"/>
              <a:t>cust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、查找编号对应的位置 </a:t>
            </a:r>
            <a:r>
              <a:rPr lang="en-US" altLang="zh-CN" dirty="0" smtClean="0"/>
              <a:t>no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、将新的客户赋值到</a:t>
            </a:r>
            <a:r>
              <a:rPr lang="en-US" altLang="zh-CN" dirty="0" smtClean="0"/>
              <a:t>no</a:t>
            </a:r>
            <a:r>
              <a:rPr lang="zh-CN" altLang="en-US" dirty="0" smtClean="0"/>
              <a:t>位置上去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12776"/>
            <a:ext cx="77768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141277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4348" y="1714488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86248" y="1714488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500298" y="178592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43570" y="1643050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72330" y="178592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24" y="85723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0298" y="18573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莉莉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6248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王五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2132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马六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2330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00166" y="3643314"/>
            <a:ext cx="5500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待删除的下标为：</a:t>
            </a:r>
            <a:r>
              <a:rPr lang="en-US" altLang="zh-CN" dirty="0" smtClean="0">
                <a:solidFill>
                  <a:srgbClr val="FF0000"/>
                </a:solidFill>
              </a:rPr>
              <a:t>index   =1</a:t>
            </a:r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86380" y="64291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smtClean="0">
                <a:solidFill>
                  <a:srgbClr val="000000"/>
                </a:solidFill>
                <a:latin typeface="Times New Roman"/>
                <a:ea typeface="굴림"/>
              </a:rPr>
              <a:t>CustomerService</a:t>
            </a:r>
            <a:r>
              <a:rPr kumimoji="1" lang="zh-CN" altLang="en-US" sz="3200" b="1" kern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>
                <a:ea typeface="宋体" pitchFamily="2" charset="-122"/>
              </a:rPr>
              <a:t>CustomerList</a:t>
            </a:r>
            <a:r>
              <a:rPr lang="zh-CN" altLang="en-US" sz="2000" dirty="0">
                <a:ea typeface="宋体" pitchFamily="2" charset="-122"/>
              </a:rPr>
              <a:t>为</a:t>
            </a:r>
            <a:r>
              <a:rPr lang="en-US" altLang="zh-CN" sz="2000" dirty="0">
                <a:ea typeface="宋体" pitchFamily="2" charset="-122"/>
              </a:rPr>
              <a:t>Customer</a:t>
            </a:r>
            <a:r>
              <a:rPr lang="zh-CN" altLang="en-US" sz="2000" dirty="0">
                <a:ea typeface="宋体" pitchFamily="2" charset="-122"/>
              </a:rPr>
              <a:t>对象的管理模块，内部用数组管理一组</a:t>
            </a:r>
            <a:r>
              <a:rPr lang="en-US" altLang="zh-CN" sz="2000" dirty="0">
                <a:ea typeface="宋体" pitchFamily="2" charset="-122"/>
              </a:rPr>
              <a:t>Customer</a:t>
            </a:r>
            <a:r>
              <a:rPr lang="zh-CN" altLang="en-US" sz="2000" dirty="0">
                <a:ea typeface="宋体" pitchFamily="2" charset="-122"/>
              </a:rPr>
              <a:t>对象</a:t>
            </a:r>
            <a:endParaRPr lang="en-US" altLang="zh-CN" sz="20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>
                <a:ea typeface="宋体" pitchFamily="2" charset="-122"/>
              </a:rPr>
              <a:t>本类封装以下信息：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000" b="1" smtClean="0">
                <a:ea typeface="宋体" pitchFamily="2" charset="-122"/>
              </a:rPr>
              <a:t>val </a:t>
            </a:r>
            <a:r>
              <a:rPr lang="en-US" altLang="zh-CN" sz="2000" b="1" smtClean="0">
                <a:ea typeface="宋体" pitchFamily="2" charset="-122"/>
              </a:rPr>
              <a:t>customers</a:t>
            </a:r>
            <a:r>
              <a:rPr lang="zh-CN" altLang="en-US" sz="2000" b="1" dirty="0">
                <a:ea typeface="宋体" pitchFamily="2" charset="-122"/>
              </a:rPr>
              <a:t>：用来保存客户对</a:t>
            </a:r>
            <a:r>
              <a:rPr lang="zh-CN" altLang="en-US" sz="2000" b="1">
                <a:ea typeface="宋体" pitchFamily="2" charset="-122"/>
              </a:rPr>
              <a:t>象</a:t>
            </a:r>
            <a:r>
              <a:rPr lang="zh-CN" altLang="en-US" sz="2000" b="1" smtClean="0">
                <a:ea typeface="宋体" pitchFamily="2" charset="-122"/>
              </a:rPr>
              <a:t>的变长数</a:t>
            </a:r>
            <a:r>
              <a:rPr lang="zh-CN" altLang="en-US" sz="2000" b="1" dirty="0">
                <a:ea typeface="宋体" pitchFamily="2" charset="-122"/>
              </a:rPr>
              <a:t>组</a:t>
            </a:r>
            <a:endParaRPr lang="en-US" altLang="zh-CN" sz="2000" b="1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000" b="1" smtClean="0">
                <a:ea typeface="宋体" pitchFamily="2" charset="-122"/>
              </a:rPr>
              <a:t>val</a:t>
            </a:r>
            <a:r>
              <a:rPr lang="en-US" altLang="zh-CN" sz="2000" b="1" smtClean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total = 0                 </a:t>
            </a:r>
            <a:r>
              <a:rPr lang="zh-CN" altLang="en-US" sz="2000" dirty="0">
                <a:ea typeface="宋体" pitchFamily="2" charset="-122"/>
              </a:rPr>
              <a:t>：记录已保存客户对象的数量</a:t>
            </a:r>
            <a:endParaRPr lang="en-US" altLang="zh-CN" sz="20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>
                <a:ea typeface="宋体" pitchFamily="2" charset="-122"/>
              </a:rPr>
              <a:t>该类至少提供以下方法：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smtClean="0">
                <a:ea typeface="宋体" pitchFamily="2" charset="-122"/>
              </a:rPr>
              <a:t>def  CustomerList(totalCustomer: Int) 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smtClean="0">
                <a:ea typeface="宋体" pitchFamily="2" charset="-122"/>
              </a:rPr>
              <a:t>def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addCustomer(customer </a:t>
            </a:r>
            <a:r>
              <a:rPr lang="en-US" altLang="zh-CN" sz="2000" smtClean="0">
                <a:ea typeface="宋体" pitchFamily="2" charset="-122"/>
              </a:rPr>
              <a:t>: Customer</a:t>
            </a:r>
            <a:r>
              <a:rPr lang="en-US" altLang="zh-CN" sz="2000">
                <a:ea typeface="宋体" pitchFamily="2" charset="-122"/>
              </a:rPr>
              <a:t>) 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smtClean="0">
                <a:ea typeface="宋体" pitchFamily="2" charset="-122"/>
              </a:rPr>
              <a:t>def</a:t>
            </a:r>
            <a:r>
              <a:rPr lang="en-US" altLang="zh-CN" sz="2000">
                <a:ea typeface="宋体" pitchFamily="2" charset="-122"/>
              </a:rPr>
              <a:t> replaceCustomer(index: Int, cust: Customer)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smtClean="0">
                <a:ea typeface="宋体" pitchFamily="2" charset="-122"/>
              </a:rPr>
              <a:t>def</a:t>
            </a:r>
            <a:r>
              <a:rPr lang="en-US" altLang="zh-CN" sz="2000" smtClean="0">
                <a:ea typeface="宋体" pitchFamily="2" charset="-122"/>
              </a:rPr>
              <a:t> deleteCustomer(index: Int)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smtClean="0">
                <a:ea typeface="宋体" pitchFamily="2" charset="-122"/>
              </a:rPr>
              <a:t>def</a:t>
            </a:r>
            <a:r>
              <a:rPr lang="en-US" altLang="zh-CN" sz="2000" smtClean="0">
                <a:ea typeface="宋体" pitchFamily="2" charset="-122"/>
              </a:rPr>
              <a:t> getAllCustomers</a:t>
            </a:r>
            <a:r>
              <a:rPr lang="en-US" altLang="zh-CN" sz="2000" dirty="0">
                <a:ea typeface="宋体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smtClean="0">
                <a:ea typeface="宋体" pitchFamily="2" charset="-122"/>
              </a:rPr>
              <a:t>def</a:t>
            </a:r>
            <a:r>
              <a:rPr lang="en-US" altLang="zh-CN" sz="2000" smtClean="0">
                <a:ea typeface="宋体" pitchFamily="2" charset="-122"/>
              </a:rPr>
              <a:t> getCustomer(index: Int) </a:t>
            </a:r>
            <a:endParaRPr lang="en-US" altLang="zh-CN" sz="2000" dirty="0">
              <a:ea typeface="宋体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772523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enterMainMenu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()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方法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  <a:cs typeface="+mj-cs"/>
              </a:rPr>
              <a:t>的活动图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416824" cy="53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Customer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按照设计要求编写</a:t>
            </a:r>
            <a:r>
              <a:rPr lang="en-US" altLang="zh-CN" sz="2400" dirty="0">
                <a:ea typeface="宋体" charset="-122"/>
              </a:rPr>
              <a:t>Customer</a:t>
            </a:r>
            <a:r>
              <a:rPr lang="zh-CN" altLang="en-US" sz="2400" dirty="0">
                <a:ea typeface="宋体" pitchFamily="2" charset="-122"/>
              </a:rPr>
              <a:t>类，并编译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在</a:t>
            </a:r>
            <a:r>
              <a:rPr lang="en-US" altLang="zh-CN" sz="2400" dirty="0">
                <a:ea typeface="宋体" charset="-122"/>
              </a:rPr>
              <a:t>Customer </a:t>
            </a:r>
            <a:r>
              <a:rPr lang="zh-CN" altLang="en-US" sz="2400" dirty="0">
                <a:ea typeface="宋体" charset="-122"/>
              </a:rPr>
              <a:t>类中临时添加一个</a:t>
            </a:r>
            <a:r>
              <a:rPr lang="en-US" altLang="zh-CN" sz="2400" dirty="0">
                <a:ea typeface="宋体" pitchFamily="2" charset="-122"/>
              </a:rPr>
              <a:t>main</a:t>
            </a:r>
            <a:r>
              <a:rPr lang="zh-CN" altLang="en-US" sz="2400" dirty="0">
                <a:ea typeface="宋体" pitchFamily="2" charset="-122"/>
              </a:rPr>
              <a:t>方法中，作为单元测试方法。</a:t>
            </a:r>
            <a:endParaRPr lang="en-US" altLang="zh-CN" sz="2400" dirty="0">
              <a:ea typeface="宋体" pitchFamily="2" charset="-122"/>
            </a:endParaRPr>
          </a:p>
          <a:p>
            <a:pPr marL="457200" indent="-11113"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zh-CN" altLang="en-US" sz="2400" dirty="0">
                <a:ea typeface="宋体" pitchFamily="2" charset="-122"/>
              </a:rPr>
              <a:t>在方法中创建</a:t>
            </a:r>
            <a:r>
              <a:rPr lang="en-US" altLang="zh-CN" sz="2400" dirty="0">
                <a:ea typeface="宋体" charset="-122"/>
              </a:rPr>
              <a:t>Customer</a:t>
            </a:r>
            <a:r>
              <a:rPr lang="zh-CN" altLang="en-US" sz="2400" dirty="0">
                <a:ea typeface="宋体" charset="-122"/>
              </a:rPr>
              <a:t>对象，并调用对象的各个方法，以测试该类是否编写正确。</a:t>
            </a:r>
            <a:endParaRPr lang="en-US" altLang="zh-CN" sz="2400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2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实</a:t>
            </a:r>
            <a:r>
              <a:rPr kumimoji="1" lang="zh-CN" altLang="en-US" sz="3200" b="1" kern="0">
                <a:solidFill>
                  <a:srgbClr val="000000"/>
                </a:solidFill>
                <a:latin typeface="Times New Roman"/>
                <a:ea typeface="宋体" charset="-122"/>
              </a:rPr>
              <a:t>现</a:t>
            </a:r>
            <a:r>
              <a:rPr kumimoji="1" lang="en-US" altLang="zh-CN" sz="3200" b="1" kern="0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CustomerService</a:t>
            </a:r>
            <a:r>
              <a:rPr kumimoji="1" lang="zh-CN" altLang="en-US" sz="3200" b="1" kern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按照设计要求编</a:t>
            </a:r>
            <a:r>
              <a:rPr lang="zh-CN" altLang="en-US" sz="2400">
                <a:ea typeface="宋体" pitchFamily="2" charset="-122"/>
              </a:rPr>
              <a:t>写</a:t>
            </a:r>
            <a:r>
              <a:rPr lang="en-US" altLang="zh-CN" sz="2400" smtClean="0">
                <a:ea typeface="宋体" charset="-122"/>
              </a:rPr>
              <a:t>CustomerService</a:t>
            </a:r>
            <a:r>
              <a:rPr lang="zh-CN" altLang="en-US" sz="2400" smtClean="0">
                <a:ea typeface="宋体" pitchFamily="2" charset="-122"/>
              </a:rPr>
              <a:t>类</a:t>
            </a:r>
            <a:r>
              <a:rPr lang="zh-CN" altLang="en-US" sz="2400" dirty="0">
                <a:ea typeface="宋体" pitchFamily="2" charset="-122"/>
              </a:rPr>
              <a:t>，并编译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>
                <a:ea typeface="宋体" pitchFamily="2" charset="-122"/>
              </a:rPr>
              <a:t>在</a:t>
            </a:r>
            <a:r>
              <a:rPr lang="en-US" altLang="zh-CN" sz="2400" smtClean="0">
                <a:ea typeface="宋体" charset="-122"/>
              </a:rPr>
              <a:t>CustomerService</a:t>
            </a:r>
            <a:r>
              <a:rPr lang="zh-CN" altLang="en-US" sz="2400" smtClean="0">
                <a:ea typeface="宋体" charset="-122"/>
              </a:rPr>
              <a:t>类</a:t>
            </a:r>
            <a:r>
              <a:rPr lang="zh-CN" altLang="en-US" sz="2400" dirty="0">
                <a:ea typeface="宋体" charset="-122"/>
              </a:rPr>
              <a:t>中临时添加一个</a:t>
            </a:r>
            <a:r>
              <a:rPr lang="en-US" altLang="zh-CN" sz="2400" dirty="0">
                <a:ea typeface="宋体" pitchFamily="2" charset="-122"/>
              </a:rPr>
              <a:t>main</a:t>
            </a:r>
            <a:r>
              <a:rPr lang="zh-CN" altLang="en-US" sz="2400" dirty="0">
                <a:ea typeface="宋体" pitchFamily="2" charset="-122"/>
              </a:rPr>
              <a:t>方法中，作为单元测试方法。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在方法中创</a:t>
            </a:r>
            <a:r>
              <a:rPr lang="zh-CN" altLang="en-US" sz="2400">
                <a:ea typeface="宋体" pitchFamily="2" charset="-122"/>
              </a:rPr>
              <a:t>建</a:t>
            </a:r>
            <a:r>
              <a:rPr lang="en-US" altLang="zh-CN" sz="2400" smtClean="0">
                <a:ea typeface="宋体" pitchFamily="2" charset="-122"/>
              </a:rPr>
              <a:t>CustomerService</a:t>
            </a:r>
            <a:r>
              <a:rPr lang="zh-CN" altLang="en-US" sz="2400" smtClean="0">
                <a:ea typeface="宋体" charset="-122"/>
              </a:rPr>
              <a:t>对</a:t>
            </a:r>
            <a:r>
              <a:rPr lang="zh-CN" altLang="en-US" sz="2400" dirty="0">
                <a:ea typeface="宋体" charset="-122"/>
              </a:rPr>
              <a:t>象（最多存放</a:t>
            </a:r>
            <a:r>
              <a:rPr lang="en-US" altLang="zh-CN" sz="2400" dirty="0">
                <a:ea typeface="宋体" charset="-122"/>
              </a:rPr>
              <a:t>5</a:t>
            </a:r>
            <a:r>
              <a:rPr lang="zh-CN" altLang="en-US" sz="2400" dirty="0">
                <a:ea typeface="宋体" charset="-122"/>
              </a:rPr>
              <a:t>个客户对象），然后分别用模拟数据调用以下各个方法，以测试各方法是否编写正确：</a:t>
            </a:r>
            <a:endParaRPr lang="en-US" altLang="zh-CN" sz="2400" dirty="0">
              <a:ea typeface="宋体" charset="-122"/>
            </a:endParaRPr>
          </a:p>
          <a:p>
            <a:pPr marL="800100" lvl="1" indent="-457200">
              <a:defRPr/>
            </a:pPr>
            <a:r>
              <a:rPr lang="en-US" altLang="zh-CN" dirty="0" err="1">
                <a:ea typeface="宋体" pitchFamily="2" charset="-122"/>
              </a:rPr>
              <a:t>addCustomer</a:t>
            </a:r>
            <a:endParaRPr lang="en-US" altLang="zh-CN" dirty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>
                <a:ea typeface="宋体" pitchFamily="2" charset="-122"/>
              </a:rPr>
              <a:t>replaceCustomer</a:t>
            </a:r>
            <a:endParaRPr lang="en-US" altLang="zh-CN" dirty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>
                <a:ea typeface="宋体" pitchFamily="2" charset="-122"/>
              </a:rPr>
              <a:t>deleteCustomer</a:t>
            </a:r>
            <a:endParaRPr lang="en-US" altLang="zh-CN" dirty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>
                <a:ea typeface="宋体" pitchFamily="2" charset="-122"/>
              </a:rPr>
              <a:t>getAllCustomers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800100" lvl="1" indent="-457200">
              <a:defRPr/>
            </a:pPr>
            <a:r>
              <a:rPr lang="en-US" altLang="zh-CN" dirty="0" err="1">
                <a:ea typeface="宋体" pitchFamily="2" charset="-122"/>
              </a:rPr>
              <a:t>getCustomer</a:t>
            </a:r>
            <a:endParaRPr lang="en-US" altLang="zh-CN" dirty="0">
              <a:ea typeface="宋体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2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实</a:t>
            </a:r>
            <a:r>
              <a:rPr kumimoji="1" lang="zh-CN" altLang="en-US" sz="3200" b="1" kern="0">
                <a:solidFill>
                  <a:srgbClr val="000000"/>
                </a:solidFill>
                <a:latin typeface="Times New Roman"/>
                <a:ea typeface="宋体" charset="-122"/>
              </a:rPr>
              <a:t>现</a:t>
            </a:r>
            <a:r>
              <a:rPr kumimoji="1" lang="en-US" altLang="zh-CN" sz="3200" b="1" kern="0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CustomerService</a:t>
            </a:r>
            <a:r>
              <a:rPr kumimoji="1" lang="zh-CN" altLang="en-US" sz="3200" b="1" kern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>
                <a:ea typeface="宋体" pitchFamily="2" charset="-122"/>
              </a:rPr>
              <a:t>进一步测试以下情况，以验证该类</a:t>
            </a:r>
            <a:r>
              <a:rPr lang="zh-CN" altLang="en-US" sz="2400" dirty="0">
                <a:ea typeface="宋体" charset="-122"/>
              </a:rPr>
              <a:t>是否编写正确：</a:t>
            </a:r>
            <a:endParaRPr lang="en-US" altLang="zh-CN" sz="2400" dirty="0">
              <a:ea typeface="宋体" charset="-122"/>
            </a:endParaRPr>
          </a:p>
          <a:p>
            <a:pPr marL="800100" lvl="1" indent="-354013">
              <a:defRPr/>
            </a:pPr>
            <a:r>
              <a:rPr lang="zh-CN" altLang="en-US" dirty="0">
                <a:ea typeface="宋体" pitchFamily="2" charset="-122"/>
              </a:rPr>
              <a:t>调用</a:t>
            </a:r>
            <a:r>
              <a:rPr lang="en-US" altLang="zh-CN" dirty="0" err="1">
                <a:ea typeface="宋体" pitchFamily="2" charset="-122"/>
              </a:rPr>
              <a:t>addCustomer</a:t>
            </a:r>
            <a:r>
              <a:rPr lang="zh-CN" altLang="en-US" dirty="0">
                <a:ea typeface="宋体" pitchFamily="2" charset="-122"/>
              </a:rPr>
              <a:t>方法，添加至</a:t>
            </a:r>
            <a:r>
              <a:rPr lang="en-US" altLang="zh-CN" dirty="0">
                <a:ea typeface="宋体" pitchFamily="2" charset="-122"/>
              </a:rPr>
              <a:t>5</a:t>
            </a:r>
            <a:r>
              <a:rPr lang="zh-CN" altLang="en-US" dirty="0">
                <a:ea typeface="宋体" pitchFamily="2" charset="-122"/>
              </a:rPr>
              <a:t>个以上客户对象时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>
                <a:ea typeface="宋体" pitchFamily="2" charset="-122"/>
              </a:rPr>
              <a:t>当数组中客户对象数量为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时，仍然调用</a:t>
            </a:r>
            <a:r>
              <a:rPr lang="en-US" altLang="zh-CN" dirty="0" err="1">
                <a:ea typeface="宋体" pitchFamily="2" charset="-122"/>
              </a:rPr>
              <a:t>replaceCustomer</a:t>
            </a:r>
            <a:r>
              <a:rPr lang="zh-CN" altLang="en-US" dirty="0">
                <a:ea typeface="宋体" pitchFamily="2" charset="-122"/>
              </a:rPr>
              <a:t>方法替换对象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>
                <a:ea typeface="宋体" pitchFamily="2" charset="-122"/>
              </a:rPr>
              <a:t>当数组中客户对象数量为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时，仍然调用</a:t>
            </a:r>
            <a:r>
              <a:rPr lang="en-US" altLang="zh-CN" dirty="0" err="1">
                <a:ea typeface="宋体" pitchFamily="2" charset="-122"/>
              </a:rPr>
              <a:t>deleteCustomer</a:t>
            </a:r>
            <a:r>
              <a:rPr lang="zh-CN" altLang="en-US" dirty="0">
                <a:ea typeface="宋体" pitchFamily="2" charset="-122"/>
              </a:rPr>
              <a:t>方法删除对象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>
                <a:ea typeface="宋体" pitchFamily="2" charset="-122"/>
              </a:rPr>
              <a:t>对于</a:t>
            </a:r>
            <a:r>
              <a:rPr lang="en-US" altLang="zh-CN" dirty="0" err="1">
                <a:ea typeface="宋体" pitchFamily="2" charset="-122"/>
              </a:rPr>
              <a:t>replaceCustomer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deleteCustomer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 err="1">
                <a:ea typeface="宋体" pitchFamily="2" charset="-122"/>
              </a:rPr>
              <a:t>getCustomer</a:t>
            </a:r>
            <a:r>
              <a:rPr lang="zh-CN" altLang="en-US" dirty="0">
                <a:ea typeface="宋体" pitchFamily="2" charset="-122"/>
              </a:rPr>
              <a:t>的调用，当参数</a:t>
            </a:r>
            <a:r>
              <a:rPr lang="en-US" altLang="zh-CN" dirty="0">
                <a:ea typeface="宋体" pitchFamily="2" charset="-122"/>
              </a:rPr>
              <a:t>index</a:t>
            </a:r>
            <a:r>
              <a:rPr lang="zh-CN" altLang="en-US" dirty="0">
                <a:ea typeface="宋体" pitchFamily="2" charset="-122"/>
              </a:rPr>
              <a:t>的值无效时（例如</a:t>
            </a:r>
            <a:r>
              <a:rPr lang="en-US" altLang="zh-CN" dirty="0">
                <a:ea typeface="宋体" pitchFamily="2" charset="-122"/>
              </a:rPr>
              <a:t>-1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6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>
                <a:ea typeface="宋体" pitchFamily="2" charset="-122"/>
              </a:rPr>
              <a:t>getAllCustomers</a:t>
            </a:r>
            <a:r>
              <a:rPr lang="zh-CN" altLang="en-US" dirty="0">
                <a:ea typeface="宋体" pitchFamily="2" charset="-122"/>
              </a:rPr>
              <a:t>方法返回的数组长度是否与实际的客户对象数量一致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3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/>
                <a:ea typeface="宋体" charset="-122"/>
              </a:rPr>
              <a:t>CustomerView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>
                <a:ea typeface="宋体" pitchFamily="2" charset="-122"/>
              </a:rPr>
              <a:t>按照设计要求编写</a:t>
            </a:r>
            <a:r>
              <a:rPr lang="en-US" altLang="zh-CN" sz="2000" dirty="0" err="1">
                <a:ea typeface="宋体" charset="-122"/>
              </a:rPr>
              <a:t>CustomerView</a:t>
            </a:r>
            <a:r>
              <a:rPr lang="zh-CN" altLang="en-US" sz="2000" dirty="0">
                <a:ea typeface="宋体" pitchFamily="2" charset="-122"/>
              </a:rPr>
              <a:t>类，逐一实现各个方法，并编译</a:t>
            </a:r>
            <a:endParaRPr lang="en-US" altLang="zh-CN" sz="20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>
                <a:ea typeface="宋体" pitchFamily="2" charset="-122"/>
              </a:rPr>
              <a:t>执行</a:t>
            </a:r>
            <a:r>
              <a:rPr lang="en-US" altLang="zh-CN" sz="2000" dirty="0">
                <a:ea typeface="宋体" pitchFamily="2" charset="-122"/>
              </a:rPr>
              <a:t>main</a:t>
            </a:r>
            <a:r>
              <a:rPr lang="zh-CN" altLang="en-US" sz="2000" dirty="0">
                <a:ea typeface="宋体" pitchFamily="2" charset="-122"/>
              </a:rPr>
              <a:t>方法中，测试以下功能：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>
                <a:ea typeface="宋体" pitchFamily="2" charset="-122"/>
              </a:rPr>
              <a:t>主菜单显示及操作是否正确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>
                <a:ea typeface="宋体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2000" dirty="0">
                <a:ea typeface="宋体" pitchFamily="2" charset="-122"/>
              </a:rPr>
              <a:t>10</a:t>
            </a:r>
            <a:r>
              <a:rPr lang="zh-CN" altLang="en-US" sz="2000" dirty="0">
                <a:ea typeface="宋体" pitchFamily="2" charset="-122"/>
              </a:rPr>
              <a:t>时，运行是否正确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>
                <a:ea typeface="宋体" pitchFamily="2" charset="-122"/>
              </a:rPr>
              <a:t>“修改客户”操作是否正确，给用户的提示是否明确合理；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>
                <a:ea typeface="宋体" pitchFamily="2" charset="-122"/>
              </a:rPr>
              <a:t>“删除客户”操作是否正确，给用户的提示是否明确合理；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>
                <a:ea typeface="宋体" pitchFamily="2" charset="-122"/>
              </a:rPr>
              <a:t>“客户列表”操作是否正确，表格是否规整；</a:t>
            </a:r>
            <a:endParaRPr lang="en-US" altLang="zh-CN" sz="20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>
                <a:ea typeface="宋体" pitchFamily="2" charset="-122"/>
              </a:rPr>
              <a:t>思考以下问题：</a:t>
            </a:r>
            <a:endParaRPr lang="en-US" altLang="zh-CN" sz="2000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>
                <a:ea typeface="宋体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lnSpcReduction="10000"/>
          </a:bodyPr>
          <a:lstStyle/>
          <a:p>
            <a:pPr marL="361950" indent="-361950">
              <a:defRPr/>
            </a:pPr>
            <a:r>
              <a:rPr lang="zh-CN" altLang="en-US" dirty="0">
                <a:ea typeface="宋体" pitchFamily="2" charset="-122"/>
              </a:rPr>
              <a:t>模拟实现一个基于文本界面的</a:t>
            </a:r>
            <a:r>
              <a:rPr lang="en-US" altLang="zh-CN" dirty="0">
                <a:ea typeface="宋体" pitchFamily="2" charset="-122"/>
              </a:rPr>
              <a:t>《</a:t>
            </a:r>
            <a:r>
              <a:rPr lang="zh-CN" altLang="en-US" dirty="0">
                <a:ea typeface="宋体" pitchFamily="2" charset="-122"/>
              </a:rPr>
              <a:t>客户信息管理软件</a:t>
            </a:r>
            <a:r>
              <a:rPr lang="en-US" altLang="zh-CN" dirty="0">
                <a:ea typeface="宋体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dirty="0">
                <a:ea typeface="宋体" charset="-122"/>
              </a:rPr>
              <a:t>进一步掌握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编程技巧</a:t>
            </a:r>
            <a:r>
              <a:rPr lang="zh-CN" altLang="en-US" dirty="0">
                <a:ea typeface="宋体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调试技巧</a:t>
            </a:r>
            <a:r>
              <a:rPr lang="zh-CN" altLang="en-US" dirty="0">
                <a:ea typeface="宋体" charset="-122"/>
              </a:rPr>
              <a:t>，熟悉</a:t>
            </a:r>
            <a:r>
              <a:rPr lang="zh-CN" altLang="en-US" b="1" dirty="0">
                <a:ea typeface="宋体" charset="-122"/>
              </a:rPr>
              <a:t>面向对象编程</a:t>
            </a:r>
            <a:endParaRPr lang="zh-CN" altLang="en-US" b="1" dirty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>
                <a:ea typeface="宋体" pitchFamily="2" charset="-122"/>
              </a:rPr>
              <a:t>主要涉及以下知识点：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ea typeface="宋体" pitchFamily="2" charset="-122"/>
              </a:rPr>
              <a:t>类和对象（属性、方法及构造器）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ea typeface="宋体" pitchFamily="2" charset="-122"/>
              </a:rPr>
              <a:t>类的封装</a:t>
            </a:r>
          </a:p>
          <a:p>
            <a:pPr marL="704850" lvl="1" indent="-361950">
              <a:defRPr/>
            </a:pPr>
            <a:r>
              <a:rPr lang="zh-CN" altLang="en-US" dirty="0">
                <a:ea typeface="宋体" pitchFamily="2" charset="-122"/>
              </a:rPr>
              <a:t>引用数组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数组的插入、删除和</a:t>
            </a: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替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换</a:t>
            </a:r>
            <a:endParaRPr lang="en-US" altLang="zh-CN" dirty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多对象协同工作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71472" y="1571612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模拟实现基于文本界面的</a:t>
            </a:r>
            <a:r>
              <a:rPr lang="en-US" altLang="zh-CN" sz="2400" dirty="0">
                <a:ea typeface="宋体" pitchFamily="2" charset="-122"/>
              </a:rPr>
              <a:t>《</a:t>
            </a:r>
            <a:r>
              <a:rPr lang="zh-CN" altLang="en-US" sz="2400" dirty="0">
                <a:ea typeface="宋体" pitchFamily="2" charset="-122"/>
              </a:rPr>
              <a:t>客户信息管理软件</a:t>
            </a:r>
            <a:r>
              <a:rPr lang="en-US" altLang="zh-CN" sz="2400" dirty="0">
                <a:ea typeface="宋体" pitchFamily="2" charset="-122"/>
              </a:rPr>
              <a:t>》</a:t>
            </a:r>
            <a:r>
              <a:rPr lang="zh-CN" altLang="en-US" sz="24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</a:endParaRPr>
          </a:p>
          <a:p>
            <a:pPr indent="-357188">
              <a:defRPr/>
            </a:pPr>
            <a:r>
              <a:rPr lang="zh-CN" altLang="en-US" sz="2400" dirty="0">
                <a:ea typeface="宋体" pitchFamily="2" charset="-122"/>
              </a:rPr>
              <a:t>该软件能够实现对客户对象的插入、修改和删除（用数组实现），并能够打印客户明细表。</a:t>
            </a:r>
            <a:endParaRPr lang="en-US" altLang="zh-CN" sz="2400" dirty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项目采用分级菜单方式。主菜单如下：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客户信息管理软件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                          1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添 加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修 改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删 除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客 户 列 表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退           出</a:t>
            </a:r>
          </a:p>
          <a:p>
            <a:pPr marL="700088" lvl="1" indent="-357188">
              <a:buNone/>
              <a:defRPr/>
            </a:pPr>
            <a:endParaRPr lang="zh-CN" altLang="en-US" sz="2400" dirty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请选择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485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ea typeface="宋体" pitchFamily="2" charset="-122"/>
              </a:rPr>
              <a:t>每个客户的信息被保存在</a:t>
            </a:r>
            <a:r>
              <a:rPr lang="en-US" altLang="zh-CN" sz="2400" dirty="0">
                <a:ea typeface="宋体" pitchFamily="2" charset="-122"/>
              </a:rPr>
              <a:t>Customer</a:t>
            </a:r>
            <a:r>
              <a:rPr lang="zh-CN" altLang="en-US" sz="2400" dirty="0">
                <a:ea typeface="宋体" pitchFamily="2" charset="-122"/>
              </a:rPr>
              <a:t>对象中。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ea typeface="宋体" pitchFamily="2" charset="-122"/>
              </a:rPr>
              <a:t>以一个</a:t>
            </a:r>
            <a:r>
              <a:rPr lang="en-US" altLang="zh-CN" sz="2400" dirty="0">
                <a:ea typeface="宋体" pitchFamily="2" charset="-122"/>
              </a:rPr>
              <a:t>Customer</a:t>
            </a:r>
            <a:r>
              <a:rPr lang="zh-CN" altLang="en-US" sz="2400" dirty="0">
                <a:ea typeface="宋体" pitchFamily="2" charset="-122"/>
              </a:rPr>
              <a:t>类型的数组来记录当前所有的客户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ea typeface="宋体" pitchFamily="2" charset="-122"/>
              </a:rPr>
              <a:t>每次“添加客户”（菜单</a:t>
            </a: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）后，客户（</a:t>
            </a:r>
            <a:r>
              <a:rPr lang="en-US" altLang="zh-CN" sz="2400" dirty="0">
                <a:ea typeface="宋体" pitchFamily="2" charset="-122"/>
              </a:rPr>
              <a:t>Customer</a:t>
            </a:r>
            <a:r>
              <a:rPr lang="zh-CN" altLang="en-US" sz="2400" dirty="0">
                <a:ea typeface="宋体" pitchFamily="2" charset="-122"/>
              </a:rPr>
              <a:t>）对象被添加到数组中。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ea typeface="宋体" pitchFamily="2" charset="-122"/>
              </a:rPr>
              <a:t>每次“修改客户”（菜单</a:t>
            </a:r>
            <a:r>
              <a:rPr lang="en-US" altLang="zh-CN" sz="24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）后，修改后的客户（</a:t>
            </a:r>
            <a:r>
              <a:rPr lang="en-US" altLang="zh-CN" sz="2400" dirty="0">
                <a:ea typeface="宋体" pitchFamily="2" charset="-122"/>
              </a:rPr>
              <a:t>Customer</a:t>
            </a:r>
            <a:r>
              <a:rPr lang="zh-CN" altLang="en-US" sz="2400" dirty="0">
                <a:ea typeface="宋体" pitchFamily="2" charset="-122"/>
              </a:rPr>
              <a:t>）对象替换数组中原对象。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ea typeface="宋体" pitchFamily="2" charset="-122"/>
              </a:rPr>
              <a:t>每次“删除客户”（菜单</a:t>
            </a:r>
            <a:r>
              <a:rPr lang="en-US" altLang="zh-CN" sz="2400" dirty="0">
                <a:ea typeface="宋体" pitchFamily="2" charset="-122"/>
              </a:rPr>
              <a:t>3</a:t>
            </a:r>
            <a:r>
              <a:rPr lang="zh-CN" altLang="en-US" sz="2400" dirty="0">
                <a:ea typeface="宋体" pitchFamily="2" charset="-122"/>
              </a:rPr>
              <a:t>）后，客户（</a:t>
            </a:r>
            <a:r>
              <a:rPr lang="en-US" altLang="zh-CN" sz="2400" dirty="0">
                <a:ea typeface="宋体" pitchFamily="2" charset="-122"/>
              </a:rPr>
              <a:t>Customer</a:t>
            </a:r>
            <a:r>
              <a:rPr lang="zh-CN" altLang="en-US" sz="2400" dirty="0">
                <a:ea typeface="宋体" pitchFamily="2" charset="-122"/>
              </a:rPr>
              <a:t>）对象被从数组中清除。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ea typeface="宋体" pitchFamily="2" charset="-122"/>
              </a:rPr>
              <a:t>执行“客户列表 ”（菜单</a:t>
            </a:r>
            <a:r>
              <a:rPr lang="en-US" altLang="zh-CN" sz="2400" dirty="0">
                <a:ea typeface="宋体" pitchFamily="2" charset="-122"/>
              </a:rPr>
              <a:t>4</a:t>
            </a:r>
            <a:r>
              <a:rPr lang="zh-CN" altLang="en-US" sz="2400" dirty="0">
                <a:ea typeface="宋体" pitchFamily="2" charset="-122"/>
              </a:rPr>
              <a:t>）时，将列出数组中所有客户的信息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“添加客户”的界面及操作过程如下所示：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添加客户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姓名：张三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性别：男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年龄：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30</a:t>
            </a:r>
          </a:p>
          <a:p>
            <a:pPr marL="700088" lvl="1" indent="-357188"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电话：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010-56253825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邮箱：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zhang@abc.com</a:t>
            </a: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添加完成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“修改客户”的界面及操作过程如下所示：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修改客户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请选择待修改客户编号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(-1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&lt;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直接回车表示不修改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&gt;</a:t>
            </a:r>
            <a:endParaRPr lang="zh-CN" alt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性别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年龄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(30)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电话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(010-56253825)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邮箱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(zhang@abc.com)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zsan@abc.com</a:t>
            </a: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修改完成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82210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“删除客户”的界面及操作过程如下所示：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  <a:p>
            <a:pPr marL="700088" lvl="1" indent="-357188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删除客户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请选择待删除客户编号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(-1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确认是否删除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y</a:t>
            </a: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删除完成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40420"/>
            <a:ext cx="85725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“客户列表”的界面及操作过程如下所示：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</a:p>
          <a:p>
            <a:pPr marL="700088" lvl="1" indent="-357188"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  <a:p>
            <a:pPr marL="700088" lvl="1" indent="-357188">
              <a:buNone/>
              <a:defRPr/>
            </a:pPr>
            <a:endParaRPr lang="en-US" altLang="zh-CN" sz="20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客户列表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编号  姓名       性别    年龄   电话            邮箱</a:t>
            </a:r>
          </a:p>
          <a:p>
            <a:pPr marL="700088" lvl="1" indent="-357188"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    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       男     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30     010-56253825   abc@email.com</a:t>
            </a:r>
          </a:p>
          <a:p>
            <a:pPr marL="700088" lvl="1" indent="-357188"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2    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李四       女     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23     010-56253825    lisi@ibm.com</a:t>
            </a:r>
          </a:p>
          <a:p>
            <a:pPr marL="700088" lvl="1" indent="-357188"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3    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王芳       女     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26     010-56253825   wang@163.com</a:t>
            </a:r>
          </a:p>
          <a:p>
            <a:pPr marL="700088" lvl="1" indent="-357188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客户列表完成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ea typeface="宋体" charset="-122"/>
              </a:rPr>
              <a:t>软件设计结构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400" dirty="0">
                <a:ea typeface="宋体" pitchFamily="2" charset="-122"/>
              </a:rPr>
              <a:t>该软件由以下三个模块组成：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b="1" dirty="0" err="1">
                <a:ea typeface="宋体" pitchFamily="2" charset="-122"/>
              </a:rPr>
              <a:t>CustomerView</a:t>
            </a:r>
            <a:r>
              <a:rPr lang="zh-CN" altLang="en-US" sz="2400" dirty="0">
                <a:ea typeface="宋体" pitchFamily="2" charset="-122"/>
              </a:rPr>
              <a:t>为主模块，负责菜单的显示和处理用户操作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>
                <a:ea typeface="宋体" pitchFamily="2" charset="-122"/>
              </a:rPr>
              <a:t>CustomerList</a:t>
            </a:r>
            <a:r>
              <a:rPr lang="zh-CN" altLang="en-US" sz="2400" dirty="0">
                <a:ea typeface="宋体" pitchFamily="2" charset="-122"/>
              </a:rPr>
              <a:t>为</a:t>
            </a:r>
            <a:r>
              <a:rPr lang="en-US" altLang="zh-CN" sz="2400" dirty="0">
                <a:ea typeface="宋体" pitchFamily="2" charset="-122"/>
              </a:rPr>
              <a:t>Customer</a:t>
            </a:r>
            <a:r>
              <a:rPr lang="zh-CN" altLang="en-US" sz="2400" dirty="0">
                <a:ea typeface="宋体" pitchFamily="2" charset="-122"/>
              </a:rPr>
              <a:t>对象的管理模块，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内部用数组管理一组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Customer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对象，并提供相应的添加、修改、删除和获取方法</a:t>
            </a:r>
            <a:r>
              <a:rPr lang="zh-CN" altLang="en-US" sz="2400" dirty="0">
                <a:ea typeface="宋体" pitchFamily="2" charset="-122"/>
              </a:rPr>
              <a:t>，供</a:t>
            </a:r>
            <a:r>
              <a:rPr lang="en-US" altLang="zh-CN" sz="2400" dirty="0" err="1">
                <a:ea typeface="宋体" pitchFamily="2" charset="-122"/>
              </a:rPr>
              <a:t>CustomerView</a:t>
            </a:r>
            <a:r>
              <a:rPr lang="zh-CN" altLang="en-US" sz="2400" dirty="0">
                <a:ea typeface="宋体" pitchFamily="2" charset="-122"/>
              </a:rPr>
              <a:t>调用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>
                <a:ea typeface="宋体" pitchFamily="2" charset="-122"/>
              </a:rPr>
              <a:t>Customer</a:t>
            </a:r>
            <a:r>
              <a:rPr lang="zh-CN" altLang="en-US" sz="2400" dirty="0">
                <a:ea typeface="宋体" pitchFamily="2" charset="-122"/>
              </a:rPr>
              <a:t>为实体对象，用来封装客户信息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243102" y="2000240"/>
            <a:ext cx="5400600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1454" y="225923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smtClean="0"/>
              <a:t>CustomerService</a:t>
            </a:r>
            <a:endParaRPr lang="en-US" altLang="zh-CN" dirty="0"/>
          </a:p>
          <a:p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3142" y="2216264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dirty="0" err="1"/>
              <a:t>CustomerView</a:t>
            </a:r>
            <a:endParaRPr lang="en-US" altLang="zh-CN" dirty="0"/>
          </a:p>
          <a:p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454" y="322437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dirty="0"/>
              <a:t>Customer</a:t>
            </a:r>
          </a:p>
          <a:p>
            <a:endParaRPr lang="zh-CN" altLang="en-US" sz="10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3475350" y="2576304"/>
            <a:ext cx="93610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3475350" y="2792328"/>
            <a:ext cx="936104" cy="7706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347558" y="293634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6884</TotalTime>
  <Words>1418</Words>
  <Application>Microsoft Office PowerPoint</Application>
  <PresentationFormat>全屏显示(4:3)</PresentationFormat>
  <Paragraphs>174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PPT模板</vt:lpstr>
      <vt:lpstr>客户信息管理软件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Customer类的设计</vt:lpstr>
      <vt:lpstr>PowerPoint 演示文稿</vt:lpstr>
      <vt:lpstr>PowerPoint 演示文稿</vt:lpstr>
      <vt:lpstr>CustomerService类的设计</vt:lpstr>
      <vt:lpstr>PowerPoint 演示文稿</vt:lpstr>
      <vt:lpstr>第1步 — 实现Customer类</vt:lpstr>
      <vt:lpstr>第2步 — 实现CustomerService类</vt:lpstr>
      <vt:lpstr>第2步 — 实现CustomerService类（续）</vt:lpstr>
      <vt:lpstr>第3步 — 实现CustomerView类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han</cp:lastModifiedBy>
  <cp:revision>716</cp:revision>
  <dcterms:created xsi:type="dcterms:W3CDTF">2012-08-05T14:09:30Z</dcterms:created>
  <dcterms:modified xsi:type="dcterms:W3CDTF">2018-10-06T10:15:17Z</dcterms:modified>
</cp:coreProperties>
</file>