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69" r:id="rId2"/>
    <p:sldId id="256" r:id="rId3"/>
    <p:sldId id="257" r:id="rId4"/>
    <p:sldId id="258" r:id="rId5"/>
    <p:sldId id="259" r:id="rId6"/>
    <p:sldId id="260" r:id="rId7"/>
    <p:sldId id="273" r:id="rId8"/>
    <p:sldId id="272" r:id="rId9"/>
    <p:sldId id="261" r:id="rId10"/>
    <p:sldId id="271" r:id="rId11"/>
    <p:sldId id="265" r:id="rId12"/>
    <p:sldId id="263" r:id="rId13"/>
    <p:sldId id="270" r:id="rId14"/>
    <p:sldId id="262" r:id="rId15"/>
    <p:sldId id="274" r:id="rId16"/>
    <p:sldId id="264" r:id="rId17"/>
    <p:sldId id="266" r:id="rId18"/>
    <p:sldId id="267" r:id="rId19"/>
    <p:sldId id="268" r:id="rId20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072" autoAdjust="0"/>
  </p:normalViewPr>
  <p:slideViewPr>
    <p:cSldViewPr snapToGrid="0" snapToObjects="1">
      <p:cViewPr>
        <p:scale>
          <a:sx n="60" d="100"/>
          <a:sy n="60" d="100"/>
        </p:scale>
        <p:origin x="-1656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797B87-3C74-4FFC-A6A9-1E855C480876}" type="doc">
      <dgm:prSet loTypeId="urn:microsoft.com/office/officeart/2005/8/layout/hList1" loCatId="list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es-CL"/>
        </a:p>
      </dgm:t>
    </dgm:pt>
    <dgm:pt modelId="{9378C148-28F2-4599-AC99-1D6ED8665816}">
      <dgm:prSet phldrT="[Texto]"/>
      <dgm:spPr/>
      <dgm:t>
        <a:bodyPr/>
        <a:lstStyle/>
        <a:p>
          <a:r>
            <a:rPr lang="es-CL" dirty="0" smtClean="0"/>
            <a:t>Supervisado</a:t>
          </a:r>
          <a:endParaRPr lang="es-CL" dirty="0"/>
        </a:p>
      </dgm:t>
    </dgm:pt>
    <dgm:pt modelId="{1F4A3F4C-766D-49B0-B45B-D3BD468BC845}" type="parTrans" cxnId="{F271C5FF-80ED-4E4C-AA2C-404213C25525}">
      <dgm:prSet/>
      <dgm:spPr/>
      <dgm:t>
        <a:bodyPr/>
        <a:lstStyle/>
        <a:p>
          <a:endParaRPr lang="es-CL"/>
        </a:p>
      </dgm:t>
    </dgm:pt>
    <dgm:pt modelId="{355FEACE-E3B0-4073-B453-61809A5A8630}" type="sibTrans" cxnId="{F271C5FF-80ED-4E4C-AA2C-404213C25525}">
      <dgm:prSet/>
      <dgm:spPr/>
      <dgm:t>
        <a:bodyPr/>
        <a:lstStyle/>
        <a:p>
          <a:endParaRPr lang="es-CL"/>
        </a:p>
      </dgm:t>
    </dgm:pt>
    <dgm:pt modelId="{C262BDEE-7636-46D5-B9FC-4B8BA5DD056A}">
      <dgm:prSet phldrT="[Texto]" custT="1"/>
      <dgm:spPr/>
      <dgm:t>
        <a:bodyPr/>
        <a:lstStyle/>
        <a:p>
          <a:r>
            <a:rPr lang="es-CL" sz="2400" dirty="0" smtClean="0"/>
            <a:t>Aprender desde datos etiquetados</a:t>
          </a:r>
          <a:endParaRPr lang="es-CL" sz="2400" dirty="0"/>
        </a:p>
      </dgm:t>
    </dgm:pt>
    <dgm:pt modelId="{A6A2E4B5-ED1C-41C1-BBA0-DFC870999A51}" type="parTrans" cxnId="{C1B328ED-3CEB-4379-B2B9-290103B6982F}">
      <dgm:prSet/>
      <dgm:spPr/>
      <dgm:t>
        <a:bodyPr/>
        <a:lstStyle/>
        <a:p>
          <a:endParaRPr lang="es-CL"/>
        </a:p>
      </dgm:t>
    </dgm:pt>
    <dgm:pt modelId="{6D195A5C-A4BB-4B12-8732-E9576D9FD5A3}" type="sibTrans" cxnId="{C1B328ED-3CEB-4379-B2B9-290103B6982F}">
      <dgm:prSet/>
      <dgm:spPr/>
      <dgm:t>
        <a:bodyPr/>
        <a:lstStyle/>
        <a:p>
          <a:endParaRPr lang="es-CL"/>
        </a:p>
      </dgm:t>
    </dgm:pt>
    <dgm:pt modelId="{36073AAE-B880-4C76-8EAC-A08765E0AF72}">
      <dgm:prSet phldrT="[Texto]" custT="1"/>
      <dgm:spPr/>
      <dgm:t>
        <a:bodyPr/>
        <a:lstStyle/>
        <a:p>
          <a:r>
            <a:rPr lang="es-CL" sz="2400" dirty="0" smtClean="0"/>
            <a:t>Ej. Clasificación de </a:t>
          </a:r>
          <a:r>
            <a:rPr lang="es-CL" sz="2400" dirty="0" err="1" smtClean="0"/>
            <a:t>Spam</a:t>
          </a:r>
          <a:endParaRPr lang="es-CL" sz="2400" dirty="0"/>
        </a:p>
      </dgm:t>
    </dgm:pt>
    <dgm:pt modelId="{6876BF8A-8492-4C63-916A-2858729FB717}" type="parTrans" cxnId="{8714DC5E-B43F-4E92-AB42-F285CE9606C7}">
      <dgm:prSet/>
      <dgm:spPr/>
      <dgm:t>
        <a:bodyPr/>
        <a:lstStyle/>
        <a:p>
          <a:endParaRPr lang="es-CL"/>
        </a:p>
      </dgm:t>
    </dgm:pt>
    <dgm:pt modelId="{4AE86518-EFAA-46BF-B0ED-476509B3D8B0}" type="sibTrans" cxnId="{8714DC5E-B43F-4E92-AB42-F285CE9606C7}">
      <dgm:prSet/>
      <dgm:spPr/>
      <dgm:t>
        <a:bodyPr/>
        <a:lstStyle/>
        <a:p>
          <a:endParaRPr lang="es-CL"/>
        </a:p>
      </dgm:t>
    </dgm:pt>
    <dgm:pt modelId="{C69ECE60-29BE-4653-A3C8-76AA2B7B441E}">
      <dgm:prSet phldrT="[Texto]"/>
      <dgm:spPr/>
      <dgm:t>
        <a:bodyPr/>
        <a:lstStyle/>
        <a:p>
          <a:r>
            <a:rPr lang="es-CL" dirty="0" smtClean="0"/>
            <a:t>No supervisado</a:t>
          </a:r>
          <a:endParaRPr lang="es-CL" dirty="0"/>
        </a:p>
      </dgm:t>
    </dgm:pt>
    <dgm:pt modelId="{60228010-BF6B-486C-9FBA-4876E2EED4BC}" type="parTrans" cxnId="{F75F5AC9-2989-491C-85AC-645DFDBC517C}">
      <dgm:prSet/>
      <dgm:spPr/>
      <dgm:t>
        <a:bodyPr/>
        <a:lstStyle/>
        <a:p>
          <a:endParaRPr lang="es-CL"/>
        </a:p>
      </dgm:t>
    </dgm:pt>
    <dgm:pt modelId="{03EC7CB0-6AA7-4ABA-B6E9-9498CEE94C7A}" type="sibTrans" cxnId="{F75F5AC9-2989-491C-85AC-645DFDBC517C}">
      <dgm:prSet/>
      <dgm:spPr/>
      <dgm:t>
        <a:bodyPr/>
        <a:lstStyle/>
        <a:p>
          <a:endParaRPr lang="es-CL"/>
        </a:p>
      </dgm:t>
    </dgm:pt>
    <dgm:pt modelId="{FDD0B250-59A9-4341-ABCB-5C05430D19CE}">
      <dgm:prSet phldrT="[Texto]" custT="1"/>
      <dgm:spPr/>
      <dgm:t>
        <a:bodyPr/>
        <a:lstStyle/>
        <a:p>
          <a:pPr algn="l"/>
          <a:r>
            <a:rPr lang="es-CL" sz="2400" dirty="0" smtClean="0"/>
            <a:t>Descubrir estructuras en datos no etiquetados</a:t>
          </a:r>
          <a:endParaRPr lang="es-CL" sz="2400" dirty="0"/>
        </a:p>
      </dgm:t>
    </dgm:pt>
    <dgm:pt modelId="{4A62818C-5FD4-4CAD-8CCC-2ABE326F4AD4}" type="parTrans" cxnId="{1AA3E292-EC8E-4522-B930-105EB67789B2}">
      <dgm:prSet/>
      <dgm:spPr/>
      <dgm:t>
        <a:bodyPr/>
        <a:lstStyle/>
        <a:p>
          <a:endParaRPr lang="es-CL"/>
        </a:p>
      </dgm:t>
    </dgm:pt>
    <dgm:pt modelId="{92EB2378-9C76-42EC-B58B-A71798F6301F}" type="sibTrans" cxnId="{1AA3E292-EC8E-4522-B930-105EB67789B2}">
      <dgm:prSet/>
      <dgm:spPr/>
      <dgm:t>
        <a:bodyPr/>
        <a:lstStyle/>
        <a:p>
          <a:endParaRPr lang="es-CL"/>
        </a:p>
      </dgm:t>
    </dgm:pt>
    <dgm:pt modelId="{8342DCD1-0A0F-446D-922D-55FE140CCFA0}">
      <dgm:prSet phldrT="[Texto]" custT="1"/>
      <dgm:spPr/>
      <dgm:t>
        <a:bodyPr/>
        <a:lstStyle/>
        <a:p>
          <a:pPr algn="l"/>
          <a:r>
            <a:rPr lang="es-CL" sz="2400" dirty="0" smtClean="0"/>
            <a:t>Ej. Agrupamiento de documentos</a:t>
          </a:r>
          <a:endParaRPr lang="es-CL" sz="2400" dirty="0"/>
        </a:p>
      </dgm:t>
    </dgm:pt>
    <dgm:pt modelId="{82879641-8FB5-4EF9-BCDE-9B6481D8DA6C}" type="parTrans" cxnId="{175AFC81-6B58-4A47-A35A-E9EC8C9E2E5C}">
      <dgm:prSet/>
      <dgm:spPr/>
      <dgm:t>
        <a:bodyPr/>
        <a:lstStyle/>
        <a:p>
          <a:endParaRPr lang="es-CL"/>
        </a:p>
      </dgm:t>
    </dgm:pt>
    <dgm:pt modelId="{70304E34-F44E-4D15-8F14-038E210013FD}" type="sibTrans" cxnId="{175AFC81-6B58-4A47-A35A-E9EC8C9E2E5C}">
      <dgm:prSet/>
      <dgm:spPr/>
      <dgm:t>
        <a:bodyPr/>
        <a:lstStyle/>
        <a:p>
          <a:endParaRPr lang="es-CL"/>
        </a:p>
      </dgm:t>
    </dgm:pt>
    <dgm:pt modelId="{1AFC4366-4BAD-4088-90CC-8A29A2BF4A5A}">
      <dgm:prSet phldrT="[Texto]"/>
      <dgm:spPr/>
      <dgm:t>
        <a:bodyPr/>
        <a:lstStyle/>
        <a:p>
          <a:r>
            <a:rPr lang="es-CL" dirty="0" smtClean="0"/>
            <a:t>Aprendizaje reforzado</a:t>
          </a:r>
          <a:endParaRPr lang="es-CL" dirty="0"/>
        </a:p>
      </dgm:t>
    </dgm:pt>
    <dgm:pt modelId="{CD08E1C5-9E94-442D-A4DE-B53C546A6472}" type="parTrans" cxnId="{2EB46833-79D2-4639-B5B9-3C7C9518D973}">
      <dgm:prSet/>
      <dgm:spPr/>
      <dgm:t>
        <a:bodyPr/>
        <a:lstStyle/>
        <a:p>
          <a:endParaRPr lang="es-CL"/>
        </a:p>
      </dgm:t>
    </dgm:pt>
    <dgm:pt modelId="{7D30BC2E-203B-4087-8EDF-4FF8D55CB15C}" type="sibTrans" cxnId="{2EB46833-79D2-4639-B5B9-3C7C9518D973}">
      <dgm:prSet/>
      <dgm:spPr/>
      <dgm:t>
        <a:bodyPr/>
        <a:lstStyle/>
        <a:p>
          <a:endParaRPr lang="es-CL"/>
        </a:p>
      </dgm:t>
    </dgm:pt>
    <dgm:pt modelId="{2C1B6C4F-8799-42A4-99B6-F6707625437C}">
      <dgm:prSet phldrT="[Texto]" custT="1"/>
      <dgm:spPr/>
      <dgm:t>
        <a:bodyPr/>
        <a:lstStyle/>
        <a:p>
          <a:r>
            <a:rPr lang="es-CL" sz="2400" dirty="0" smtClean="0"/>
            <a:t>Aprender interactuando con el ambiente</a:t>
          </a:r>
          <a:endParaRPr lang="es-CL" sz="2400" dirty="0"/>
        </a:p>
      </dgm:t>
    </dgm:pt>
    <dgm:pt modelId="{183AF81E-A36E-4DC0-B85B-1596DB74E1BE}" type="parTrans" cxnId="{D390B8A9-767E-4256-AC4B-F6BE357A4912}">
      <dgm:prSet/>
      <dgm:spPr/>
      <dgm:t>
        <a:bodyPr/>
        <a:lstStyle/>
        <a:p>
          <a:endParaRPr lang="es-CL"/>
        </a:p>
      </dgm:t>
    </dgm:pt>
    <dgm:pt modelId="{937EC2DB-4B82-4FD7-97BD-35BCCCD7C10A}" type="sibTrans" cxnId="{D390B8A9-767E-4256-AC4B-F6BE357A4912}">
      <dgm:prSet/>
      <dgm:spPr/>
      <dgm:t>
        <a:bodyPr/>
        <a:lstStyle/>
        <a:p>
          <a:endParaRPr lang="es-CL"/>
        </a:p>
      </dgm:t>
    </dgm:pt>
    <dgm:pt modelId="{923AAC7E-2C4C-47B4-B0C3-54BFF9AAD8A6}">
      <dgm:prSet phldrT="[Texto]" custT="1"/>
      <dgm:spPr/>
      <dgm:t>
        <a:bodyPr/>
        <a:lstStyle/>
        <a:p>
          <a:r>
            <a:rPr lang="es-CL" sz="2400" dirty="0" smtClean="0"/>
            <a:t>Ej. Ajedrez </a:t>
          </a:r>
          <a:endParaRPr lang="es-CL" sz="2400" dirty="0"/>
        </a:p>
      </dgm:t>
    </dgm:pt>
    <dgm:pt modelId="{122879B7-4BCD-4883-BD97-CEDDAFFA288E}" type="parTrans" cxnId="{A9BDA9A0-88CA-44FF-80AA-584CE5A8CCC9}">
      <dgm:prSet/>
      <dgm:spPr/>
      <dgm:t>
        <a:bodyPr/>
        <a:lstStyle/>
        <a:p>
          <a:endParaRPr lang="es-CL"/>
        </a:p>
      </dgm:t>
    </dgm:pt>
    <dgm:pt modelId="{335967C5-52C8-4E82-8DDD-F0F4135295F6}" type="sibTrans" cxnId="{A9BDA9A0-88CA-44FF-80AA-584CE5A8CCC9}">
      <dgm:prSet/>
      <dgm:spPr/>
      <dgm:t>
        <a:bodyPr/>
        <a:lstStyle/>
        <a:p>
          <a:endParaRPr lang="es-CL"/>
        </a:p>
      </dgm:t>
    </dgm:pt>
    <dgm:pt modelId="{D100CA18-6718-4644-82C7-C6158622BF81}">
      <dgm:prSet phldrT="[Texto]" custT="1"/>
      <dgm:spPr/>
      <dgm:t>
        <a:bodyPr/>
        <a:lstStyle/>
        <a:p>
          <a:endParaRPr lang="es-CL" sz="2400" dirty="0"/>
        </a:p>
      </dgm:t>
    </dgm:pt>
    <dgm:pt modelId="{5D4EF125-1801-4B20-8784-2B6D3359F305}" type="parTrans" cxnId="{CDF8F005-E8FE-4A3E-ADE0-D4A9F4C77A30}">
      <dgm:prSet/>
      <dgm:spPr/>
      <dgm:t>
        <a:bodyPr/>
        <a:lstStyle/>
        <a:p>
          <a:endParaRPr lang="es-CL"/>
        </a:p>
      </dgm:t>
    </dgm:pt>
    <dgm:pt modelId="{9A1E9DE0-35FE-480B-9D95-200B3D061E4A}" type="sibTrans" cxnId="{CDF8F005-E8FE-4A3E-ADE0-D4A9F4C77A30}">
      <dgm:prSet/>
      <dgm:spPr/>
      <dgm:t>
        <a:bodyPr/>
        <a:lstStyle/>
        <a:p>
          <a:endParaRPr lang="es-CL"/>
        </a:p>
      </dgm:t>
    </dgm:pt>
    <dgm:pt modelId="{B7A43BEF-1DC8-4376-9A5A-C3750629360F}">
      <dgm:prSet phldrT="[Texto]" custT="1"/>
      <dgm:spPr/>
      <dgm:t>
        <a:bodyPr/>
        <a:lstStyle/>
        <a:p>
          <a:endParaRPr lang="es-CL" sz="2400" dirty="0"/>
        </a:p>
      </dgm:t>
    </dgm:pt>
    <dgm:pt modelId="{AD3D0584-A500-4049-811C-F1D17AC16C15}" type="parTrans" cxnId="{E1AF6369-C000-4A14-8C21-ECF42D881EB0}">
      <dgm:prSet/>
      <dgm:spPr/>
      <dgm:t>
        <a:bodyPr/>
        <a:lstStyle/>
        <a:p>
          <a:endParaRPr lang="es-CL"/>
        </a:p>
      </dgm:t>
    </dgm:pt>
    <dgm:pt modelId="{ED0E0B55-11E2-4AF8-B536-86506E469DF8}" type="sibTrans" cxnId="{E1AF6369-C000-4A14-8C21-ECF42D881EB0}">
      <dgm:prSet/>
      <dgm:spPr/>
      <dgm:t>
        <a:bodyPr/>
        <a:lstStyle/>
        <a:p>
          <a:endParaRPr lang="es-CL"/>
        </a:p>
      </dgm:t>
    </dgm:pt>
    <dgm:pt modelId="{CDB72B6F-72A0-447F-8768-61916A6B342E}" type="pres">
      <dgm:prSet presAssocID="{46797B87-3C74-4FFC-A6A9-1E855C48087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8C4E3BE5-1497-41CA-8ABB-790556D4E41E}" type="pres">
      <dgm:prSet presAssocID="{9378C148-28F2-4599-AC99-1D6ED8665816}" presName="composite" presStyleCnt="0"/>
      <dgm:spPr/>
    </dgm:pt>
    <dgm:pt modelId="{95234627-5A4F-46A1-868C-A38DA5E10F57}" type="pres">
      <dgm:prSet presAssocID="{9378C148-28F2-4599-AC99-1D6ED866581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7E80CB67-8765-42E4-B0C8-F50E72117615}" type="pres">
      <dgm:prSet presAssocID="{9378C148-28F2-4599-AC99-1D6ED8665816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C36AE3F0-52AD-49E7-9133-0BB6D4341060}" type="pres">
      <dgm:prSet presAssocID="{355FEACE-E3B0-4073-B453-61809A5A8630}" presName="space" presStyleCnt="0"/>
      <dgm:spPr/>
    </dgm:pt>
    <dgm:pt modelId="{B5B634E2-B3D4-4EA2-B0D0-EA71F57394C7}" type="pres">
      <dgm:prSet presAssocID="{C69ECE60-29BE-4653-A3C8-76AA2B7B441E}" presName="composite" presStyleCnt="0"/>
      <dgm:spPr/>
    </dgm:pt>
    <dgm:pt modelId="{02F8CAD0-B49F-4726-A64C-E3D66DA3C80C}" type="pres">
      <dgm:prSet presAssocID="{C69ECE60-29BE-4653-A3C8-76AA2B7B441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85FCDB06-E418-4F49-8295-5929DC084270}" type="pres">
      <dgm:prSet presAssocID="{C69ECE60-29BE-4653-A3C8-76AA2B7B441E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47E9442C-1CA4-465B-BE17-3D74B33082AA}" type="pres">
      <dgm:prSet presAssocID="{03EC7CB0-6AA7-4ABA-B6E9-9498CEE94C7A}" presName="space" presStyleCnt="0"/>
      <dgm:spPr/>
    </dgm:pt>
    <dgm:pt modelId="{6183FF1E-593A-43A3-A24B-ADD5C2688F19}" type="pres">
      <dgm:prSet presAssocID="{1AFC4366-4BAD-4088-90CC-8A29A2BF4A5A}" presName="composite" presStyleCnt="0"/>
      <dgm:spPr/>
    </dgm:pt>
    <dgm:pt modelId="{C1E501AA-14E8-4A3F-BEB5-8EC19913E821}" type="pres">
      <dgm:prSet presAssocID="{1AFC4366-4BAD-4088-90CC-8A29A2BF4A5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6890BF3F-5DCF-4BFE-9D44-96E84334AFE0}" type="pres">
      <dgm:prSet presAssocID="{1AFC4366-4BAD-4088-90CC-8A29A2BF4A5A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A9BDA9A0-88CA-44FF-80AA-584CE5A8CCC9}" srcId="{1AFC4366-4BAD-4088-90CC-8A29A2BF4A5A}" destId="{923AAC7E-2C4C-47B4-B0C3-54BFF9AAD8A6}" srcOrd="2" destOrd="0" parTransId="{122879B7-4BCD-4883-BD97-CEDDAFFA288E}" sibTransId="{335967C5-52C8-4E82-8DDD-F0F4135295F6}"/>
    <dgm:cxn modelId="{8650323C-E4C5-4316-84B1-0354DDA9CD29}" type="presOf" srcId="{C69ECE60-29BE-4653-A3C8-76AA2B7B441E}" destId="{02F8CAD0-B49F-4726-A64C-E3D66DA3C80C}" srcOrd="0" destOrd="0" presId="urn:microsoft.com/office/officeart/2005/8/layout/hList1"/>
    <dgm:cxn modelId="{175AFC81-6B58-4A47-A35A-E9EC8C9E2E5C}" srcId="{C69ECE60-29BE-4653-A3C8-76AA2B7B441E}" destId="{8342DCD1-0A0F-446D-922D-55FE140CCFA0}" srcOrd="1" destOrd="0" parTransId="{82879641-8FB5-4EF9-BCDE-9B6481D8DA6C}" sibTransId="{70304E34-F44E-4D15-8F14-038E210013FD}"/>
    <dgm:cxn modelId="{E024C339-F780-4DB9-B3FD-D58684452A6C}" type="presOf" srcId="{9378C148-28F2-4599-AC99-1D6ED8665816}" destId="{95234627-5A4F-46A1-868C-A38DA5E10F57}" srcOrd="0" destOrd="0" presId="urn:microsoft.com/office/officeart/2005/8/layout/hList1"/>
    <dgm:cxn modelId="{8F8A2640-0247-4E6A-925B-921FF89A7FC9}" type="presOf" srcId="{D100CA18-6718-4644-82C7-C6158622BF81}" destId="{7E80CB67-8765-42E4-B0C8-F50E72117615}" srcOrd="0" destOrd="0" presId="urn:microsoft.com/office/officeart/2005/8/layout/hList1"/>
    <dgm:cxn modelId="{66B24499-F70E-4AB2-BDE4-68743AAF0503}" type="presOf" srcId="{46797B87-3C74-4FFC-A6A9-1E855C480876}" destId="{CDB72B6F-72A0-447F-8768-61916A6B342E}" srcOrd="0" destOrd="0" presId="urn:microsoft.com/office/officeart/2005/8/layout/hList1"/>
    <dgm:cxn modelId="{F271C5FF-80ED-4E4C-AA2C-404213C25525}" srcId="{46797B87-3C74-4FFC-A6A9-1E855C480876}" destId="{9378C148-28F2-4599-AC99-1D6ED8665816}" srcOrd="0" destOrd="0" parTransId="{1F4A3F4C-766D-49B0-B45B-D3BD468BC845}" sibTransId="{355FEACE-E3B0-4073-B453-61809A5A8630}"/>
    <dgm:cxn modelId="{E1AF6369-C000-4A14-8C21-ECF42D881EB0}" srcId="{1AFC4366-4BAD-4088-90CC-8A29A2BF4A5A}" destId="{B7A43BEF-1DC8-4376-9A5A-C3750629360F}" srcOrd="0" destOrd="0" parTransId="{AD3D0584-A500-4049-811C-F1D17AC16C15}" sibTransId="{ED0E0B55-11E2-4AF8-B536-86506E469DF8}"/>
    <dgm:cxn modelId="{1AA3E292-EC8E-4522-B930-105EB67789B2}" srcId="{C69ECE60-29BE-4653-A3C8-76AA2B7B441E}" destId="{FDD0B250-59A9-4341-ABCB-5C05430D19CE}" srcOrd="0" destOrd="0" parTransId="{4A62818C-5FD4-4CAD-8CCC-2ABE326F4AD4}" sibTransId="{92EB2378-9C76-42EC-B58B-A71798F6301F}"/>
    <dgm:cxn modelId="{8714DC5E-B43F-4E92-AB42-F285CE9606C7}" srcId="{9378C148-28F2-4599-AC99-1D6ED8665816}" destId="{36073AAE-B880-4C76-8EAC-A08765E0AF72}" srcOrd="2" destOrd="0" parTransId="{6876BF8A-8492-4C63-916A-2858729FB717}" sibTransId="{4AE86518-EFAA-46BF-B0ED-476509B3D8B0}"/>
    <dgm:cxn modelId="{C1B328ED-3CEB-4379-B2B9-290103B6982F}" srcId="{9378C148-28F2-4599-AC99-1D6ED8665816}" destId="{C262BDEE-7636-46D5-B9FC-4B8BA5DD056A}" srcOrd="1" destOrd="0" parTransId="{A6A2E4B5-ED1C-41C1-BBA0-DFC870999A51}" sibTransId="{6D195A5C-A4BB-4B12-8732-E9576D9FD5A3}"/>
    <dgm:cxn modelId="{EF31AA34-6D41-47A0-A78B-06E3A9D15E81}" type="presOf" srcId="{1AFC4366-4BAD-4088-90CC-8A29A2BF4A5A}" destId="{C1E501AA-14E8-4A3F-BEB5-8EC19913E821}" srcOrd="0" destOrd="0" presId="urn:microsoft.com/office/officeart/2005/8/layout/hList1"/>
    <dgm:cxn modelId="{CDF8F005-E8FE-4A3E-ADE0-D4A9F4C77A30}" srcId="{9378C148-28F2-4599-AC99-1D6ED8665816}" destId="{D100CA18-6718-4644-82C7-C6158622BF81}" srcOrd="0" destOrd="0" parTransId="{5D4EF125-1801-4B20-8784-2B6D3359F305}" sibTransId="{9A1E9DE0-35FE-480B-9D95-200B3D061E4A}"/>
    <dgm:cxn modelId="{5B90C2B8-7527-470C-859D-41B099F8425E}" type="presOf" srcId="{36073AAE-B880-4C76-8EAC-A08765E0AF72}" destId="{7E80CB67-8765-42E4-B0C8-F50E72117615}" srcOrd="0" destOrd="2" presId="urn:microsoft.com/office/officeart/2005/8/layout/hList1"/>
    <dgm:cxn modelId="{D390B8A9-767E-4256-AC4B-F6BE357A4912}" srcId="{1AFC4366-4BAD-4088-90CC-8A29A2BF4A5A}" destId="{2C1B6C4F-8799-42A4-99B6-F6707625437C}" srcOrd="1" destOrd="0" parTransId="{183AF81E-A36E-4DC0-B85B-1596DB74E1BE}" sibTransId="{937EC2DB-4B82-4FD7-97BD-35BCCCD7C10A}"/>
    <dgm:cxn modelId="{2EB46833-79D2-4639-B5B9-3C7C9518D973}" srcId="{46797B87-3C74-4FFC-A6A9-1E855C480876}" destId="{1AFC4366-4BAD-4088-90CC-8A29A2BF4A5A}" srcOrd="2" destOrd="0" parTransId="{CD08E1C5-9E94-442D-A4DE-B53C546A6472}" sibTransId="{7D30BC2E-203B-4087-8EDF-4FF8D55CB15C}"/>
    <dgm:cxn modelId="{372986B9-9D99-496E-B7BC-4EF1516706C3}" type="presOf" srcId="{2C1B6C4F-8799-42A4-99B6-F6707625437C}" destId="{6890BF3F-5DCF-4BFE-9D44-96E84334AFE0}" srcOrd="0" destOrd="1" presId="urn:microsoft.com/office/officeart/2005/8/layout/hList1"/>
    <dgm:cxn modelId="{E49964D3-204F-40A7-B9FE-2DE3DDF46A53}" type="presOf" srcId="{B7A43BEF-1DC8-4376-9A5A-C3750629360F}" destId="{6890BF3F-5DCF-4BFE-9D44-96E84334AFE0}" srcOrd="0" destOrd="0" presId="urn:microsoft.com/office/officeart/2005/8/layout/hList1"/>
    <dgm:cxn modelId="{9F43F65D-0D3C-40ED-AA01-30E1C894E5E4}" type="presOf" srcId="{C262BDEE-7636-46D5-B9FC-4B8BA5DD056A}" destId="{7E80CB67-8765-42E4-B0C8-F50E72117615}" srcOrd="0" destOrd="1" presId="urn:microsoft.com/office/officeart/2005/8/layout/hList1"/>
    <dgm:cxn modelId="{346FD42A-50BB-4740-8EBC-E88664F29B07}" type="presOf" srcId="{FDD0B250-59A9-4341-ABCB-5C05430D19CE}" destId="{85FCDB06-E418-4F49-8295-5929DC084270}" srcOrd="0" destOrd="0" presId="urn:microsoft.com/office/officeart/2005/8/layout/hList1"/>
    <dgm:cxn modelId="{EF25CF4B-1BE3-4865-BCD7-50E106EC21A0}" type="presOf" srcId="{923AAC7E-2C4C-47B4-B0C3-54BFF9AAD8A6}" destId="{6890BF3F-5DCF-4BFE-9D44-96E84334AFE0}" srcOrd="0" destOrd="2" presId="urn:microsoft.com/office/officeart/2005/8/layout/hList1"/>
    <dgm:cxn modelId="{E6B5F8FE-87BE-4B48-A7CD-E41686D37225}" type="presOf" srcId="{8342DCD1-0A0F-446D-922D-55FE140CCFA0}" destId="{85FCDB06-E418-4F49-8295-5929DC084270}" srcOrd="0" destOrd="1" presId="urn:microsoft.com/office/officeart/2005/8/layout/hList1"/>
    <dgm:cxn modelId="{F75F5AC9-2989-491C-85AC-645DFDBC517C}" srcId="{46797B87-3C74-4FFC-A6A9-1E855C480876}" destId="{C69ECE60-29BE-4653-A3C8-76AA2B7B441E}" srcOrd="1" destOrd="0" parTransId="{60228010-BF6B-486C-9FBA-4876E2EED4BC}" sibTransId="{03EC7CB0-6AA7-4ABA-B6E9-9498CEE94C7A}"/>
    <dgm:cxn modelId="{3B86492E-F1A3-4B08-8E73-D2B1F0F8504B}" type="presParOf" srcId="{CDB72B6F-72A0-447F-8768-61916A6B342E}" destId="{8C4E3BE5-1497-41CA-8ABB-790556D4E41E}" srcOrd="0" destOrd="0" presId="urn:microsoft.com/office/officeart/2005/8/layout/hList1"/>
    <dgm:cxn modelId="{1D8CDEB5-67B4-4D81-931A-CEA24AAEB8CC}" type="presParOf" srcId="{8C4E3BE5-1497-41CA-8ABB-790556D4E41E}" destId="{95234627-5A4F-46A1-868C-A38DA5E10F57}" srcOrd="0" destOrd="0" presId="urn:microsoft.com/office/officeart/2005/8/layout/hList1"/>
    <dgm:cxn modelId="{94B51451-4FDF-4544-9AD2-5564536177FF}" type="presParOf" srcId="{8C4E3BE5-1497-41CA-8ABB-790556D4E41E}" destId="{7E80CB67-8765-42E4-B0C8-F50E72117615}" srcOrd="1" destOrd="0" presId="urn:microsoft.com/office/officeart/2005/8/layout/hList1"/>
    <dgm:cxn modelId="{1406381E-71B0-4F94-8F1C-AFFB6C99D0EF}" type="presParOf" srcId="{CDB72B6F-72A0-447F-8768-61916A6B342E}" destId="{C36AE3F0-52AD-49E7-9133-0BB6D4341060}" srcOrd="1" destOrd="0" presId="urn:microsoft.com/office/officeart/2005/8/layout/hList1"/>
    <dgm:cxn modelId="{4B2A0763-218C-44B1-A1CC-8E85DFCEA6DC}" type="presParOf" srcId="{CDB72B6F-72A0-447F-8768-61916A6B342E}" destId="{B5B634E2-B3D4-4EA2-B0D0-EA71F57394C7}" srcOrd="2" destOrd="0" presId="urn:microsoft.com/office/officeart/2005/8/layout/hList1"/>
    <dgm:cxn modelId="{E11B8684-3045-4446-B771-57BCCD71B51B}" type="presParOf" srcId="{B5B634E2-B3D4-4EA2-B0D0-EA71F57394C7}" destId="{02F8CAD0-B49F-4726-A64C-E3D66DA3C80C}" srcOrd="0" destOrd="0" presId="urn:microsoft.com/office/officeart/2005/8/layout/hList1"/>
    <dgm:cxn modelId="{7D3208A4-AC58-4C0D-BCA8-9B332290038F}" type="presParOf" srcId="{B5B634E2-B3D4-4EA2-B0D0-EA71F57394C7}" destId="{85FCDB06-E418-4F49-8295-5929DC084270}" srcOrd="1" destOrd="0" presId="urn:microsoft.com/office/officeart/2005/8/layout/hList1"/>
    <dgm:cxn modelId="{45943138-0ACB-4104-89EE-F127E1A43C1A}" type="presParOf" srcId="{CDB72B6F-72A0-447F-8768-61916A6B342E}" destId="{47E9442C-1CA4-465B-BE17-3D74B33082AA}" srcOrd="3" destOrd="0" presId="urn:microsoft.com/office/officeart/2005/8/layout/hList1"/>
    <dgm:cxn modelId="{501B3B9A-6DC2-43DD-8D95-729AB39B6109}" type="presParOf" srcId="{CDB72B6F-72A0-447F-8768-61916A6B342E}" destId="{6183FF1E-593A-43A3-A24B-ADD5C2688F19}" srcOrd="4" destOrd="0" presId="urn:microsoft.com/office/officeart/2005/8/layout/hList1"/>
    <dgm:cxn modelId="{B30792AD-B280-46C8-A790-1DA11F1CEE99}" type="presParOf" srcId="{6183FF1E-593A-43A3-A24B-ADD5C2688F19}" destId="{C1E501AA-14E8-4A3F-BEB5-8EC19913E821}" srcOrd="0" destOrd="0" presId="urn:microsoft.com/office/officeart/2005/8/layout/hList1"/>
    <dgm:cxn modelId="{B85D18DE-1909-4C02-8029-CA7A6F11FF2D}" type="presParOf" srcId="{6183FF1E-593A-43A3-A24B-ADD5C2688F19}" destId="{6890BF3F-5DCF-4BFE-9D44-96E84334AFE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5234627-5A4F-46A1-868C-A38DA5E10F57}">
      <dsp:nvSpPr>
        <dsp:cNvPr id="0" name=""/>
        <dsp:cNvSpPr/>
      </dsp:nvSpPr>
      <dsp:spPr>
        <a:xfrm>
          <a:off x="2857" y="286070"/>
          <a:ext cx="2786062" cy="108312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3000" kern="1200" dirty="0" smtClean="0"/>
            <a:t>Supervisado</a:t>
          </a:r>
          <a:endParaRPr lang="es-CL" sz="3000" kern="1200" dirty="0"/>
        </a:p>
      </dsp:txBody>
      <dsp:txXfrm>
        <a:off x="2857" y="286070"/>
        <a:ext cx="2786062" cy="1083121"/>
      </dsp:txXfrm>
    </dsp:sp>
    <dsp:sp modelId="{7E80CB67-8765-42E4-B0C8-F50E72117615}">
      <dsp:nvSpPr>
        <dsp:cNvPr id="0" name=""/>
        <dsp:cNvSpPr/>
      </dsp:nvSpPr>
      <dsp:spPr>
        <a:xfrm>
          <a:off x="2857" y="1369192"/>
          <a:ext cx="2786062" cy="2408737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C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400" kern="1200" dirty="0" smtClean="0"/>
            <a:t>Aprender desde datos etiquetados</a:t>
          </a:r>
          <a:endParaRPr lang="es-C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400" kern="1200" dirty="0" smtClean="0"/>
            <a:t>Ej. Clasificación de </a:t>
          </a:r>
          <a:r>
            <a:rPr lang="es-CL" sz="2400" kern="1200" dirty="0" err="1" smtClean="0"/>
            <a:t>Spam</a:t>
          </a:r>
          <a:endParaRPr lang="es-CL" sz="2400" kern="1200" dirty="0"/>
        </a:p>
      </dsp:txBody>
      <dsp:txXfrm>
        <a:off x="2857" y="1369192"/>
        <a:ext cx="2786062" cy="2408737"/>
      </dsp:txXfrm>
    </dsp:sp>
    <dsp:sp modelId="{02F8CAD0-B49F-4726-A64C-E3D66DA3C80C}">
      <dsp:nvSpPr>
        <dsp:cNvPr id="0" name=""/>
        <dsp:cNvSpPr/>
      </dsp:nvSpPr>
      <dsp:spPr>
        <a:xfrm>
          <a:off x="3178968" y="286070"/>
          <a:ext cx="2786062" cy="108312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3000" kern="1200" dirty="0" smtClean="0"/>
            <a:t>No supervisado</a:t>
          </a:r>
          <a:endParaRPr lang="es-CL" sz="3000" kern="1200" dirty="0"/>
        </a:p>
      </dsp:txBody>
      <dsp:txXfrm>
        <a:off x="3178968" y="286070"/>
        <a:ext cx="2786062" cy="1083121"/>
      </dsp:txXfrm>
    </dsp:sp>
    <dsp:sp modelId="{85FCDB06-E418-4F49-8295-5929DC084270}">
      <dsp:nvSpPr>
        <dsp:cNvPr id="0" name=""/>
        <dsp:cNvSpPr/>
      </dsp:nvSpPr>
      <dsp:spPr>
        <a:xfrm>
          <a:off x="3178968" y="1369192"/>
          <a:ext cx="2786062" cy="2408737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400" kern="1200" dirty="0" smtClean="0"/>
            <a:t>Descubrir estructuras en datos no etiquetados</a:t>
          </a:r>
          <a:endParaRPr lang="es-C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400" kern="1200" dirty="0" smtClean="0"/>
            <a:t>Ej. Agrupamiento de documentos</a:t>
          </a:r>
          <a:endParaRPr lang="es-CL" sz="2400" kern="1200" dirty="0"/>
        </a:p>
      </dsp:txBody>
      <dsp:txXfrm>
        <a:off x="3178968" y="1369192"/>
        <a:ext cx="2786062" cy="2408737"/>
      </dsp:txXfrm>
    </dsp:sp>
    <dsp:sp modelId="{C1E501AA-14E8-4A3F-BEB5-8EC19913E821}">
      <dsp:nvSpPr>
        <dsp:cNvPr id="0" name=""/>
        <dsp:cNvSpPr/>
      </dsp:nvSpPr>
      <dsp:spPr>
        <a:xfrm>
          <a:off x="6355080" y="286070"/>
          <a:ext cx="2786062" cy="108312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3000" kern="1200" dirty="0" smtClean="0"/>
            <a:t>Aprendizaje reforzado</a:t>
          </a:r>
          <a:endParaRPr lang="es-CL" sz="3000" kern="1200" dirty="0"/>
        </a:p>
      </dsp:txBody>
      <dsp:txXfrm>
        <a:off x="6355080" y="286070"/>
        <a:ext cx="2786062" cy="1083121"/>
      </dsp:txXfrm>
    </dsp:sp>
    <dsp:sp modelId="{6890BF3F-5DCF-4BFE-9D44-96E84334AFE0}">
      <dsp:nvSpPr>
        <dsp:cNvPr id="0" name=""/>
        <dsp:cNvSpPr/>
      </dsp:nvSpPr>
      <dsp:spPr>
        <a:xfrm>
          <a:off x="6355080" y="1369192"/>
          <a:ext cx="2786062" cy="2408737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C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400" kern="1200" dirty="0" smtClean="0"/>
            <a:t>Aprender interactuando con el ambiente</a:t>
          </a:r>
          <a:endParaRPr lang="es-C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400" kern="1200" dirty="0" smtClean="0"/>
            <a:t>Ej. Ajedrez </a:t>
          </a:r>
          <a:endParaRPr lang="es-CL" sz="2400" kern="1200" dirty="0"/>
        </a:p>
      </dsp:txBody>
      <dsp:txXfrm>
        <a:off x="6355080" y="1369192"/>
        <a:ext cx="2786062" cy="24087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8950A-ACD6-416F-A79F-6A7FFAF5AACF}" type="datetimeFigureOut">
              <a:rPr lang="es-CL" smtClean="0"/>
              <a:t>23-06-2017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80163-D0FE-411A-AD1D-072B6AF7A5C6}" type="slidenum">
              <a:rPr lang="es-CL" smtClean="0"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 smtClean="0"/>
              <a:t>Pero que es un modelo, la</a:t>
            </a:r>
            <a:r>
              <a:rPr lang="es-CL" baseline="0" dirty="0" smtClean="0"/>
              <a:t> forma mas sencilla es entender uno de los modelos mas sencillos</a:t>
            </a:r>
            <a:r>
              <a:rPr lang="es-CL" dirty="0" smtClean="0"/>
              <a:t>. Todos conocemos la </a:t>
            </a:r>
            <a:r>
              <a:rPr lang="es-CL" dirty="0" err="1" smtClean="0"/>
              <a:t>regresion</a:t>
            </a:r>
            <a:r>
              <a:rPr lang="es-CL" dirty="0" smtClean="0"/>
              <a:t> lineal, los modelos de </a:t>
            </a:r>
            <a:r>
              <a:rPr lang="es-CL" dirty="0" err="1" smtClean="0"/>
              <a:t>regresion</a:t>
            </a:r>
            <a:r>
              <a:rPr lang="es-CL" dirty="0" smtClean="0"/>
              <a:t> lineal </a:t>
            </a:r>
            <a:r>
              <a:rPr lang="es-CL" dirty="0" err="1" smtClean="0"/>
              <a:t>pertences</a:t>
            </a:r>
            <a:r>
              <a:rPr lang="es-CL" dirty="0" smtClean="0"/>
              <a:t> tanto al mundo de la </a:t>
            </a:r>
            <a:r>
              <a:rPr lang="es-CL" dirty="0" err="1" smtClean="0"/>
              <a:t>estadistica</a:t>
            </a:r>
            <a:r>
              <a:rPr lang="es-CL" dirty="0" smtClean="0"/>
              <a:t> como al mundo del aprendizaje</a:t>
            </a:r>
            <a:r>
              <a:rPr lang="es-CL" baseline="0" dirty="0" smtClean="0"/>
              <a:t> automático. </a:t>
            </a:r>
            <a:br>
              <a:rPr lang="es-CL" baseline="0" dirty="0" smtClean="0"/>
            </a:br>
            <a:r>
              <a:rPr lang="es-CL" dirty="0" smtClean="0"/>
              <a:t>Supongamos</a:t>
            </a:r>
            <a:r>
              <a:rPr lang="es-CL" baseline="0" dirty="0" smtClean="0"/>
              <a:t> que tenemos un conjunto de datos donde , </a:t>
            </a:r>
            <a:r>
              <a:rPr lang="es-CL" dirty="0" smtClean="0"/>
              <a:t>Tenemos</a:t>
            </a:r>
            <a:r>
              <a:rPr lang="es-CL" baseline="0" dirty="0" smtClean="0"/>
              <a:t> los valores input , que son los valores de X y un output en los valores de Y. y que queremos lograr es predecir dado valor de X cual es el valor de Y. </a:t>
            </a:r>
            <a:endParaRPr lang="es-CL" dirty="0" smtClean="0"/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80163-D0FE-411A-AD1D-072B6AF7A5C6}" type="slidenum">
              <a:rPr lang="es-CL" smtClean="0"/>
              <a:t>7</a:t>
            </a:fld>
            <a:endParaRPr lang="es-C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Entonces la manera</a:t>
            </a:r>
            <a:r>
              <a:rPr lang="es-CL" baseline="0" dirty="0" smtClean="0"/>
              <a:t> mas sencilla es simplemente ajustando una </a:t>
            </a:r>
            <a:r>
              <a:rPr lang="es-CL" baseline="0" dirty="0" err="1" smtClean="0"/>
              <a:t>linea</a:t>
            </a:r>
            <a:r>
              <a:rPr lang="es-CL" baseline="0" dirty="0" smtClean="0"/>
              <a:t> recta entre </a:t>
            </a:r>
            <a:r>
              <a:rPr lang="es-CL" baseline="0" dirty="0" err="1" smtClean="0"/>
              <a:t>lso</a:t>
            </a:r>
            <a:r>
              <a:rPr lang="es-CL" baseline="0" dirty="0" smtClean="0"/>
              <a:t> puntos</a:t>
            </a:r>
            <a:endParaRPr lang="es-CL" dirty="0" smtClean="0"/>
          </a:p>
          <a:p>
            <a:r>
              <a:rPr lang="es-CL" dirty="0" smtClean="0"/>
              <a:t>Los valores reales de Y </a:t>
            </a:r>
            <a:r>
              <a:rPr lang="es-CL" dirty="0" err="1" smtClean="0"/>
              <a:t>estan</a:t>
            </a:r>
            <a:r>
              <a:rPr lang="es-CL" dirty="0" smtClean="0"/>
              <a:t> dados por el punto P, y los valores ajustados de Ý</a:t>
            </a:r>
            <a:r>
              <a:rPr lang="es-CL" baseline="0" dirty="0" smtClean="0"/>
              <a:t> </a:t>
            </a:r>
            <a:r>
              <a:rPr lang="es-CL" baseline="0" dirty="0" err="1" smtClean="0"/>
              <a:t>estan</a:t>
            </a:r>
            <a:r>
              <a:rPr lang="es-CL" baseline="0" dirty="0" smtClean="0"/>
              <a:t> dados por R. La diferencia entre </a:t>
            </a:r>
            <a:r>
              <a:rPr lang="es-CL" baseline="0" dirty="0" err="1" smtClean="0"/>
              <a:t>lso</a:t>
            </a:r>
            <a:r>
              <a:rPr lang="es-CL" baseline="0" dirty="0" smtClean="0"/>
              <a:t> valores reales y ajustados de Y se denomina residuo. B1 es el intercepto y B2 la pendiente, ambos son llamados coeficientes.</a:t>
            </a:r>
            <a:br>
              <a:rPr lang="es-CL" baseline="0" dirty="0" smtClean="0"/>
            </a:br>
            <a:r>
              <a:rPr lang="es-CL" baseline="0" dirty="0" smtClean="0"/>
              <a:t>Cuando hablamos de generar un modelo de </a:t>
            </a:r>
            <a:r>
              <a:rPr lang="es-CL" baseline="0" dirty="0" err="1" smtClean="0"/>
              <a:t>regression</a:t>
            </a:r>
            <a:r>
              <a:rPr lang="es-CL" baseline="0" dirty="0" smtClean="0"/>
              <a:t> lineal nos referimos a estimar los valores de </a:t>
            </a:r>
            <a:r>
              <a:rPr lang="es-CL" baseline="0" dirty="0" err="1" smtClean="0"/>
              <a:t>lso</a:t>
            </a:r>
            <a:r>
              <a:rPr lang="es-CL" baseline="0" dirty="0" smtClean="0"/>
              <a:t> coeficientes usados en la </a:t>
            </a:r>
            <a:r>
              <a:rPr lang="es-CL" baseline="0" dirty="0" err="1" smtClean="0"/>
              <a:t>representacion</a:t>
            </a:r>
            <a:r>
              <a:rPr lang="es-CL" baseline="0" dirty="0" smtClean="0"/>
              <a:t> con los datos que tenemos. Entonces como en los problemas de </a:t>
            </a:r>
            <a:r>
              <a:rPr lang="es-CL" baseline="0" dirty="0" err="1" smtClean="0"/>
              <a:t>aprendisaje</a:t>
            </a:r>
            <a:r>
              <a:rPr lang="es-CL" baseline="0" dirty="0" smtClean="0"/>
              <a:t> </a:t>
            </a:r>
            <a:r>
              <a:rPr lang="es-CL" baseline="0" dirty="0" err="1" smtClean="0"/>
              <a:t>automatico</a:t>
            </a:r>
            <a:r>
              <a:rPr lang="es-CL" baseline="0" dirty="0" smtClean="0"/>
              <a:t> tenemos gran cantidad de puntos y muchos valores de X , se utilizan </a:t>
            </a:r>
            <a:r>
              <a:rPr lang="es-CL" baseline="0" dirty="0" err="1" smtClean="0"/>
              <a:t>metodos</a:t>
            </a:r>
            <a:r>
              <a:rPr lang="es-CL" baseline="0" dirty="0" smtClean="0"/>
              <a:t> de </a:t>
            </a:r>
            <a:r>
              <a:rPr lang="es-CL" baseline="0" dirty="0" err="1" smtClean="0"/>
              <a:t>optimizacion</a:t>
            </a:r>
            <a:r>
              <a:rPr lang="es-CL" baseline="0" dirty="0" smtClean="0"/>
              <a:t> con los valores de </a:t>
            </a:r>
            <a:r>
              <a:rPr lang="es-CL" baseline="0" dirty="0" err="1" smtClean="0"/>
              <a:t>lso</a:t>
            </a:r>
            <a:r>
              <a:rPr lang="es-CL" baseline="0" dirty="0" smtClean="0"/>
              <a:t> coeficientes mediante iterativamente minimizar el error del modelo.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80163-D0FE-411A-AD1D-072B6AF7A5C6}" type="slidenum">
              <a:rPr lang="es-CL" smtClean="0"/>
              <a:t>8</a:t>
            </a:fld>
            <a:endParaRPr lang="es-C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err="1" smtClean="0"/>
              <a:t>Scikit-learn</a:t>
            </a:r>
            <a:r>
              <a:rPr lang="pt-BR" dirty="0" smtClean="0"/>
              <a:t> utiliza arreglos tipo [</a:t>
            </a:r>
            <a:r>
              <a:rPr lang="pt-BR" dirty="0" err="1" smtClean="0"/>
              <a:t>n_samples</a:t>
            </a:r>
            <a:r>
              <a:rPr lang="pt-BR" dirty="0" smtClean="0"/>
              <a:t>, </a:t>
            </a:r>
            <a:r>
              <a:rPr lang="pt-BR" dirty="0" err="1" smtClean="0"/>
              <a:t>n_features</a:t>
            </a:r>
            <a:r>
              <a:rPr lang="pt-BR" dirty="0" smtClean="0"/>
              <a:t>]</a:t>
            </a:r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80163-D0FE-411A-AD1D-072B6AF7A5C6}" type="slidenum">
              <a:rPr lang="es-CL" smtClean="0"/>
              <a:t>9</a:t>
            </a:fld>
            <a:endParaRPr lang="es-C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Predicciones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80163-D0FE-411A-AD1D-072B6AF7A5C6}" type="slidenum">
              <a:rPr lang="es-CL" smtClean="0"/>
              <a:t>10</a:t>
            </a:fld>
            <a:endParaRPr lang="es-C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80163-D0FE-411A-AD1D-072B6AF7A5C6}" type="slidenum">
              <a:rPr lang="es-CL" smtClean="0"/>
              <a:t>11</a:t>
            </a:fld>
            <a:endParaRPr lang="es-C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80163-D0FE-411A-AD1D-072B6AF7A5C6}" type="slidenum">
              <a:rPr lang="es-CL" smtClean="0"/>
              <a:t>12</a:t>
            </a:fld>
            <a:endParaRPr lang="es-C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Quick Question: </a:t>
            </a:r>
          </a:p>
          <a:p>
            <a:r>
              <a:rPr lang="en-US" b="1" dirty="0" smtClean="0"/>
              <a:t>If we want to design an algorithm to recognize iris species, what might the data be?</a:t>
            </a:r>
            <a:endParaRPr lang="en-US" dirty="0" smtClean="0"/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80163-D0FE-411A-AD1D-072B6AF7A5C6}" type="slidenum">
              <a:rPr lang="es-CL" smtClean="0"/>
              <a:t>13</a:t>
            </a:fld>
            <a:endParaRPr lang="es-C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80163-D0FE-411A-AD1D-072B6AF7A5C6}" type="slidenum">
              <a:rPr lang="es-CL" smtClean="0"/>
              <a:t>16</a:t>
            </a:fld>
            <a:endParaRPr lang="es-C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90CC-05C0-4697-A70A-8A881A603D11}" type="datetimeFigureOut">
              <a:rPr lang="es-CL" smtClean="0"/>
              <a:pPr/>
              <a:t>22-06-2017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2A5B-2766-40D8-89C7-1964931C26A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90CC-05C0-4697-A70A-8A881A603D11}" type="datetimeFigureOut">
              <a:rPr lang="es-CL" smtClean="0"/>
              <a:pPr/>
              <a:t>22-06-2017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2A5B-2766-40D8-89C7-1964931C26A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90CC-05C0-4697-A70A-8A881A603D11}" type="datetimeFigureOut">
              <a:rPr lang="es-CL" smtClean="0"/>
              <a:pPr/>
              <a:t>22-06-2017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2A5B-2766-40D8-89C7-1964931C26A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90CC-05C0-4697-A70A-8A881A603D11}" type="datetimeFigureOut">
              <a:rPr lang="es-CL" smtClean="0"/>
              <a:pPr/>
              <a:t>22-06-2017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2A5B-2766-40D8-89C7-1964931C26A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90CC-05C0-4697-A70A-8A881A603D11}" type="datetimeFigureOut">
              <a:rPr lang="es-CL" smtClean="0"/>
              <a:pPr/>
              <a:t>22-06-2017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2A5B-2766-40D8-89C7-1964931C26A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90CC-05C0-4697-A70A-8A881A603D11}" type="datetimeFigureOut">
              <a:rPr lang="es-CL" smtClean="0"/>
              <a:pPr/>
              <a:t>22-06-2017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2A5B-2766-40D8-89C7-1964931C26A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90CC-05C0-4697-A70A-8A881A603D11}" type="datetimeFigureOut">
              <a:rPr lang="es-CL" smtClean="0"/>
              <a:pPr/>
              <a:t>22-06-2017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2A5B-2766-40D8-89C7-1964931C26A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90CC-05C0-4697-A70A-8A881A603D11}" type="datetimeFigureOut">
              <a:rPr lang="es-CL" smtClean="0"/>
              <a:pPr/>
              <a:t>22-06-2017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2A5B-2766-40D8-89C7-1964931C26A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90CC-05C0-4697-A70A-8A881A603D11}" type="datetimeFigureOut">
              <a:rPr lang="es-CL" smtClean="0"/>
              <a:pPr/>
              <a:t>22-06-2017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2A5B-2766-40D8-89C7-1964931C26A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90CC-05C0-4697-A70A-8A881A603D11}" type="datetimeFigureOut">
              <a:rPr lang="es-CL" smtClean="0"/>
              <a:pPr/>
              <a:t>22-06-2017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2A5B-2766-40D8-89C7-1964931C26A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90CC-05C0-4697-A70A-8A881A603D11}" type="datetimeFigureOut">
              <a:rPr lang="es-CL" smtClean="0"/>
              <a:pPr/>
              <a:t>22-06-2017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2A5B-2766-40D8-89C7-1964931C26A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A90CC-05C0-4697-A70A-8A881A603D11}" type="datetimeFigureOut">
              <a:rPr lang="es-CL" smtClean="0"/>
              <a:pPr/>
              <a:t>22-06-2017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02A5B-2766-40D8-89C7-1964931C26A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CL" b="1" dirty="0" smtClean="0"/>
              <a:t>Introducción a Machine </a:t>
            </a:r>
            <a:r>
              <a:rPr lang="es-CL" b="1" dirty="0" err="1" smtClean="0"/>
              <a:t>Learning</a:t>
            </a:r>
            <a:r>
              <a:rPr lang="es-CL" dirty="0" smtClean="0"/>
              <a:t>:</a:t>
            </a:r>
            <a:br>
              <a:rPr lang="es-CL" dirty="0" smtClean="0"/>
            </a:br>
            <a:r>
              <a:rPr lang="es-CL" i="1" dirty="0" smtClean="0"/>
              <a:t>Aplicaciones con </a:t>
            </a:r>
            <a:r>
              <a:rPr lang="es-CL" i="1" dirty="0" err="1" smtClean="0"/>
              <a:t>scikit-learn</a:t>
            </a:r>
            <a:endParaRPr lang="es-CL" i="1" dirty="0"/>
          </a:p>
        </p:txBody>
      </p:sp>
      <p:pic>
        <p:nvPicPr>
          <p:cNvPr id="37890" name="Picture 2" descr="https://avatars2.githubusercontent.com/u/365630?v=3&amp;s=4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5191" y="2502886"/>
            <a:ext cx="2614996" cy="2614996"/>
          </a:xfrm>
          <a:prstGeom prst="rect">
            <a:avLst/>
          </a:prstGeom>
          <a:noFill/>
        </p:spPr>
      </p:pic>
      <p:sp>
        <p:nvSpPr>
          <p:cNvPr id="7" name="3 Título"/>
          <p:cNvSpPr txBox="1">
            <a:spLocks/>
          </p:cNvSpPr>
          <p:nvPr/>
        </p:nvSpPr>
        <p:spPr>
          <a:xfrm>
            <a:off x="685800" y="5644055"/>
            <a:ext cx="5510048" cy="1008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6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Víctor </a:t>
            </a:r>
            <a:r>
              <a:rPr kumimoji="0" lang="es-CL" sz="360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Fica</a:t>
            </a:r>
            <a:r>
              <a:rPr kumimoji="0" lang="es-CL" sz="36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León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64 Grupo"/>
          <p:cNvGrpSpPr/>
          <p:nvPr/>
        </p:nvGrpSpPr>
        <p:grpSpPr>
          <a:xfrm>
            <a:off x="741308" y="961697"/>
            <a:ext cx="7285968" cy="1860246"/>
            <a:chOff x="828019" y="15764"/>
            <a:chExt cx="7285968" cy="1860246"/>
          </a:xfrm>
        </p:grpSpPr>
        <p:grpSp>
          <p:nvGrpSpPr>
            <p:cNvPr id="10" name="9 Grupo"/>
            <p:cNvGrpSpPr/>
            <p:nvPr/>
          </p:nvGrpSpPr>
          <p:grpSpPr>
            <a:xfrm>
              <a:off x="828019" y="659669"/>
              <a:ext cx="2277788" cy="604055"/>
              <a:chOff x="252248" y="583324"/>
              <a:chExt cx="2853559" cy="756746"/>
            </a:xfrm>
          </p:grpSpPr>
          <p:sp>
            <p:nvSpPr>
              <p:cNvPr id="2" name="1 Rectángulo"/>
              <p:cNvSpPr/>
              <p:nvPr/>
            </p:nvSpPr>
            <p:spPr>
              <a:xfrm>
                <a:off x="252248" y="583324"/>
                <a:ext cx="2853559" cy="37837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L" b="1" dirty="0" smtClean="0"/>
                  <a:t>Datos</a:t>
                </a:r>
                <a:endParaRPr lang="es-CL" b="1" dirty="0"/>
              </a:p>
            </p:txBody>
          </p:sp>
          <p:sp>
            <p:nvSpPr>
              <p:cNvPr id="4" name="3 Rectángulo"/>
              <p:cNvSpPr/>
              <p:nvPr/>
            </p:nvSpPr>
            <p:spPr>
              <a:xfrm>
                <a:off x="252248" y="961697"/>
                <a:ext cx="2853559" cy="37837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L" b="1" dirty="0" smtClean="0"/>
                  <a:t>Etiquetas</a:t>
                </a:r>
                <a:endParaRPr lang="es-CL" b="1" dirty="0"/>
              </a:p>
            </p:txBody>
          </p:sp>
        </p:grpSp>
        <p:sp>
          <p:nvSpPr>
            <p:cNvPr id="6" name="5 Rectángulo"/>
            <p:cNvSpPr/>
            <p:nvPr/>
          </p:nvSpPr>
          <p:spPr>
            <a:xfrm>
              <a:off x="5260428" y="15764"/>
              <a:ext cx="2853559" cy="3783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Datos de entrenamiento</a:t>
              </a:r>
              <a:endParaRPr lang="es-CL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7" name="6 Rectángulo"/>
            <p:cNvSpPr/>
            <p:nvPr/>
          </p:nvSpPr>
          <p:spPr>
            <a:xfrm>
              <a:off x="5260428" y="394137"/>
              <a:ext cx="2853559" cy="3783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Etiquetas de entrenamiento</a:t>
              </a:r>
              <a:endParaRPr lang="es-CL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260429" y="1263725"/>
              <a:ext cx="2165130" cy="2812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Datos de prueba</a:t>
              </a:r>
              <a:endParaRPr lang="es-CL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9" name="8 Rectángulo"/>
            <p:cNvSpPr/>
            <p:nvPr/>
          </p:nvSpPr>
          <p:spPr>
            <a:xfrm>
              <a:off x="5260430" y="1545020"/>
              <a:ext cx="2165130" cy="3309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Etiquetas de prueba</a:t>
              </a:r>
              <a:endParaRPr lang="es-CL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12" name="11 Conector angular"/>
            <p:cNvCxnSpPr/>
            <p:nvPr/>
          </p:nvCxnSpPr>
          <p:spPr>
            <a:xfrm>
              <a:off x="3105807" y="961697"/>
              <a:ext cx="2154621" cy="58332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13 Conector angular"/>
            <p:cNvCxnSpPr/>
            <p:nvPr/>
          </p:nvCxnSpPr>
          <p:spPr>
            <a:xfrm flipV="1">
              <a:off x="3105807" y="394137"/>
              <a:ext cx="2154621" cy="56756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49 Grupo"/>
          <p:cNvGrpSpPr/>
          <p:nvPr/>
        </p:nvGrpSpPr>
        <p:grpSpPr>
          <a:xfrm>
            <a:off x="741308" y="3027947"/>
            <a:ext cx="8016436" cy="969495"/>
            <a:chOff x="828019" y="2604325"/>
            <a:chExt cx="8016436" cy="969495"/>
          </a:xfrm>
        </p:grpSpPr>
        <p:sp>
          <p:nvSpPr>
            <p:cNvPr id="18" name="17 Rectángulo"/>
            <p:cNvSpPr/>
            <p:nvPr/>
          </p:nvSpPr>
          <p:spPr>
            <a:xfrm>
              <a:off x="828019" y="2680137"/>
              <a:ext cx="2853559" cy="3783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Datos de entrenamiento</a:t>
              </a:r>
              <a:endParaRPr lang="es-CL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9" name="18 Rectángulo"/>
            <p:cNvSpPr/>
            <p:nvPr/>
          </p:nvSpPr>
          <p:spPr>
            <a:xfrm>
              <a:off x="828019" y="3058510"/>
              <a:ext cx="2853559" cy="3783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Etiquetas de entrenamiento</a:t>
              </a:r>
              <a:endParaRPr lang="es-CL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0" name="19 Trapecio"/>
            <p:cNvSpPr/>
            <p:nvPr/>
          </p:nvSpPr>
          <p:spPr>
            <a:xfrm>
              <a:off x="4540469" y="2604325"/>
              <a:ext cx="2144110" cy="446841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Hiperparametros</a:t>
              </a:r>
              <a:endParaRPr lang="es-CL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1" name="20 Trapecio"/>
            <p:cNvSpPr/>
            <p:nvPr/>
          </p:nvSpPr>
          <p:spPr>
            <a:xfrm rot="10800000">
              <a:off x="4540469" y="3051166"/>
              <a:ext cx="2144110" cy="446841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s-CL" dirty="0"/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4635062" y="2927489"/>
              <a:ext cx="20495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Algoritmo de aprendizaje</a:t>
              </a:r>
              <a:endParaRPr lang="es-CL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3" name="22 Rectángulo redondeado"/>
            <p:cNvSpPr/>
            <p:nvPr/>
          </p:nvSpPr>
          <p:spPr>
            <a:xfrm>
              <a:off x="7425559" y="2604325"/>
              <a:ext cx="1418896" cy="969495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Modelo</a:t>
              </a:r>
              <a:endParaRPr lang="es-CL" dirty="0"/>
            </a:p>
          </p:txBody>
        </p:sp>
        <p:cxnSp>
          <p:nvCxnSpPr>
            <p:cNvPr id="25" name="24 Conector recto de flecha"/>
            <p:cNvCxnSpPr/>
            <p:nvPr/>
          </p:nvCxnSpPr>
          <p:spPr>
            <a:xfrm>
              <a:off x="3681578" y="3051166"/>
              <a:ext cx="85889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26 Conector recto de flecha"/>
            <p:cNvCxnSpPr/>
            <p:nvPr/>
          </p:nvCxnSpPr>
          <p:spPr>
            <a:xfrm flipV="1">
              <a:off x="6684579" y="3051166"/>
              <a:ext cx="740980" cy="734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48 Grupo"/>
          <p:cNvGrpSpPr/>
          <p:nvPr/>
        </p:nvGrpSpPr>
        <p:grpSpPr>
          <a:xfrm>
            <a:off x="741308" y="4090299"/>
            <a:ext cx="7598321" cy="1423848"/>
            <a:chOff x="828019" y="3802336"/>
            <a:chExt cx="7598321" cy="1423848"/>
          </a:xfrm>
        </p:grpSpPr>
        <p:sp>
          <p:nvSpPr>
            <p:cNvPr id="28" name="27 Rectángulo redondeado"/>
            <p:cNvSpPr/>
            <p:nvPr/>
          </p:nvSpPr>
          <p:spPr>
            <a:xfrm>
              <a:off x="1040525" y="4256689"/>
              <a:ext cx="1418896" cy="969495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Modelo</a:t>
              </a:r>
              <a:endParaRPr lang="es-CL" dirty="0"/>
            </a:p>
          </p:txBody>
        </p:sp>
        <p:sp>
          <p:nvSpPr>
            <p:cNvPr id="30" name="29 Rectángulo"/>
            <p:cNvSpPr/>
            <p:nvPr/>
          </p:nvSpPr>
          <p:spPr>
            <a:xfrm>
              <a:off x="828019" y="3802336"/>
              <a:ext cx="1907627" cy="454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Datos de prueba</a:t>
              </a:r>
              <a:endParaRPr lang="es-CL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2" name="31 Rectángulo"/>
            <p:cNvSpPr/>
            <p:nvPr/>
          </p:nvSpPr>
          <p:spPr>
            <a:xfrm>
              <a:off x="3783395" y="4028175"/>
              <a:ext cx="2097143" cy="454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Predicciones</a:t>
              </a:r>
              <a:endParaRPr lang="es-CL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3" name="32 Rectángulo"/>
            <p:cNvSpPr/>
            <p:nvPr/>
          </p:nvSpPr>
          <p:spPr>
            <a:xfrm>
              <a:off x="3783395" y="4544653"/>
              <a:ext cx="2097143" cy="454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Etiquetas de prueba</a:t>
              </a:r>
              <a:endParaRPr lang="es-CL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35" name="34 Conector angular"/>
            <p:cNvCxnSpPr>
              <a:stCxn id="30" idx="3"/>
              <a:endCxn id="32" idx="1"/>
            </p:cNvCxnSpPr>
            <p:nvPr/>
          </p:nvCxnSpPr>
          <p:spPr>
            <a:xfrm>
              <a:off x="2735646" y="4029513"/>
              <a:ext cx="1047749" cy="225839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36 Conector angular"/>
            <p:cNvCxnSpPr>
              <a:stCxn id="28" idx="3"/>
              <a:endCxn id="32" idx="1"/>
            </p:cNvCxnSpPr>
            <p:nvPr/>
          </p:nvCxnSpPr>
          <p:spPr>
            <a:xfrm flipV="1">
              <a:off x="2459421" y="4255352"/>
              <a:ext cx="1323974" cy="486085"/>
            </a:xfrm>
            <a:prstGeom prst="bentConnector3">
              <a:avLst>
                <a:gd name="adj1" fmla="val 60501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39 Rectángulo"/>
            <p:cNvSpPr/>
            <p:nvPr/>
          </p:nvSpPr>
          <p:spPr>
            <a:xfrm>
              <a:off x="6684579" y="4408835"/>
              <a:ext cx="1741761" cy="2716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b="1" dirty="0" smtClean="0"/>
                <a:t>Evaluación</a:t>
              </a:r>
              <a:endParaRPr lang="es-CL" b="1" dirty="0"/>
            </a:p>
          </p:txBody>
        </p:sp>
        <p:cxnSp>
          <p:nvCxnSpPr>
            <p:cNvPr id="43" name="42 Conector angular"/>
            <p:cNvCxnSpPr>
              <a:stCxn id="32" idx="3"/>
            </p:cNvCxnSpPr>
            <p:nvPr/>
          </p:nvCxnSpPr>
          <p:spPr>
            <a:xfrm>
              <a:off x="5880538" y="4255352"/>
              <a:ext cx="804041" cy="289301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44 Conector angular"/>
            <p:cNvCxnSpPr>
              <a:stCxn id="33" idx="3"/>
              <a:endCxn id="40" idx="1"/>
            </p:cNvCxnSpPr>
            <p:nvPr/>
          </p:nvCxnSpPr>
          <p:spPr>
            <a:xfrm flipV="1">
              <a:off x="5880538" y="4544653"/>
              <a:ext cx="804041" cy="227177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63 Grupo"/>
          <p:cNvGrpSpPr/>
          <p:nvPr/>
        </p:nvGrpSpPr>
        <p:grpSpPr>
          <a:xfrm>
            <a:off x="806998" y="5763047"/>
            <a:ext cx="7306989" cy="1007402"/>
            <a:chOff x="828019" y="5257161"/>
            <a:chExt cx="7306989" cy="1007402"/>
          </a:xfrm>
        </p:grpSpPr>
        <p:grpSp>
          <p:nvGrpSpPr>
            <p:cNvPr id="51" name="50 Grupo"/>
            <p:cNvGrpSpPr/>
            <p:nvPr/>
          </p:nvGrpSpPr>
          <p:grpSpPr>
            <a:xfrm>
              <a:off x="828019" y="5461019"/>
              <a:ext cx="2277788" cy="604055"/>
              <a:chOff x="252248" y="583324"/>
              <a:chExt cx="2853559" cy="756746"/>
            </a:xfrm>
          </p:grpSpPr>
          <p:sp>
            <p:nvSpPr>
              <p:cNvPr id="52" name="51 Rectángulo"/>
              <p:cNvSpPr/>
              <p:nvPr/>
            </p:nvSpPr>
            <p:spPr>
              <a:xfrm>
                <a:off x="252248" y="583324"/>
                <a:ext cx="2853559" cy="37837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L" b="1" dirty="0" smtClean="0"/>
                  <a:t>Datos</a:t>
                </a:r>
                <a:endParaRPr lang="es-CL" b="1" dirty="0"/>
              </a:p>
            </p:txBody>
          </p:sp>
          <p:sp>
            <p:nvSpPr>
              <p:cNvPr id="53" name="52 Rectángulo"/>
              <p:cNvSpPr/>
              <p:nvPr/>
            </p:nvSpPr>
            <p:spPr>
              <a:xfrm>
                <a:off x="252248" y="961697"/>
                <a:ext cx="2853559" cy="37837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L" b="1" dirty="0" smtClean="0"/>
                  <a:t>Etiquetas</a:t>
                </a:r>
                <a:endParaRPr lang="es-CL" b="1" dirty="0"/>
              </a:p>
            </p:txBody>
          </p:sp>
        </p:grpSp>
        <p:sp>
          <p:nvSpPr>
            <p:cNvPr id="56" name="55 Trapecio"/>
            <p:cNvSpPr/>
            <p:nvPr/>
          </p:nvSpPr>
          <p:spPr>
            <a:xfrm>
              <a:off x="3744310" y="5295068"/>
              <a:ext cx="2144110" cy="446841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Hiperparametros</a:t>
              </a:r>
              <a:endParaRPr lang="es-CL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7" name="56 Trapecio"/>
            <p:cNvSpPr/>
            <p:nvPr/>
          </p:nvSpPr>
          <p:spPr>
            <a:xfrm rot="10800000">
              <a:off x="3744310" y="5741909"/>
              <a:ext cx="2144110" cy="446841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s-CL" dirty="0"/>
            </a:p>
          </p:txBody>
        </p:sp>
        <p:sp>
          <p:nvSpPr>
            <p:cNvPr id="58" name="57 CuadroTexto"/>
            <p:cNvSpPr txBox="1"/>
            <p:nvPr/>
          </p:nvSpPr>
          <p:spPr>
            <a:xfrm>
              <a:off x="3838903" y="5618232"/>
              <a:ext cx="20495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Algoritmo de aprendizaje</a:t>
              </a:r>
              <a:endParaRPr lang="es-CL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9" name="58 Rectángulo redondeado"/>
            <p:cNvSpPr/>
            <p:nvPr/>
          </p:nvSpPr>
          <p:spPr>
            <a:xfrm>
              <a:off x="6716112" y="5257161"/>
              <a:ext cx="1418896" cy="969495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Modelo Final</a:t>
              </a:r>
              <a:endParaRPr lang="es-CL" dirty="0"/>
            </a:p>
          </p:txBody>
        </p:sp>
        <p:cxnSp>
          <p:nvCxnSpPr>
            <p:cNvPr id="61" name="60 Conector recto de flecha"/>
            <p:cNvCxnSpPr/>
            <p:nvPr/>
          </p:nvCxnSpPr>
          <p:spPr>
            <a:xfrm>
              <a:off x="3105807" y="5741909"/>
              <a:ext cx="68547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62 Conector recto de flecha"/>
            <p:cNvCxnSpPr>
              <a:endCxn id="59" idx="1"/>
            </p:cNvCxnSpPr>
            <p:nvPr/>
          </p:nvCxnSpPr>
          <p:spPr>
            <a:xfrm>
              <a:off x="5888420" y="5741909"/>
              <a:ext cx="82769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6" name="65 CuadroTexto"/>
          <p:cNvSpPr txBox="1"/>
          <p:nvPr/>
        </p:nvSpPr>
        <p:spPr>
          <a:xfrm>
            <a:off x="251950" y="46598"/>
            <a:ext cx="8995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600" b="1" dirty="0" smtClean="0"/>
              <a:t>Esquema “básico” de aprendizaje supervisado</a:t>
            </a:r>
            <a:endParaRPr lang="es-CL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ortar rectángulo de esquina diagonal"/>
          <p:cNvSpPr/>
          <p:nvPr/>
        </p:nvSpPr>
        <p:spPr>
          <a:xfrm>
            <a:off x="2285999" y="1733661"/>
            <a:ext cx="1987731" cy="1136469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/>
              <a:t>Datos  de Entrenamiento</a:t>
            </a:r>
            <a:endParaRPr lang="es-CL" b="1" dirty="0"/>
          </a:p>
        </p:txBody>
      </p:sp>
      <p:sp>
        <p:nvSpPr>
          <p:cNvPr id="3" name="2 Recortar rectángulo de esquina diagonal"/>
          <p:cNvSpPr/>
          <p:nvPr/>
        </p:nvSpPr>
        <p:spPr>
          <a:xfrm>
            <a:off x="4581910" y="1733661"/>
            <a:ext cx="1927973" cy="1136469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/>
              <a:t>Etiquetas de entrenamiento</a:t>
            </a:r>
            <a:endParaRPr lang="es-CL" b="1" dirty="0"/>
          </a:p>
        </p:txBody>
      </p:sp>
      <p:sp>
        <p:nvSpPr>
          <p:cNvPr id="4" name="3 Recortar rectángulo de esquina diagonal"/>
          <p:cNvSpPr/>
          <p:nvPr/>
        </p:nvSpPr>
        <p:spPr>
          <a:xfrm>
            <a:off x="3719761" y="3921330"/>
            <a:ext cx="1724297" cy="68323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/>
              <a:t>Modelo</a:t>
            </a:r>
            <a:endParaRPr lang="es-CL" b="1" dirty="0"/>
          </a:p>
        </p:txBody>
      </p:sp>
      <p:sp>
        <p:nvSpPr>
          <p:cNvPr id="5" name="4 Recortar rectángulo de esquina diagonal"/>
          <p:cNvSpPr/>
          <p:nvPr/>
        </p:nvSpPr>
        <p:spPr>
          <a:xfrm>
            <a:off x="5796136" y="3921330"/>
            <a:ext cx="1724297" cy="71290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/>
              <a:t>Datos de Prueba</a:t>
            </a:r>
            <a:endParaRPr lang="es-CL" b="1" dirty="0"/>
          </a:p>
        </p:txBody>
      </p:sp>
      <p:sp>
        <p:nvSpPr>
          <p:cNvPr id="6" name="5 Recortar rectángulo de esquina diagonal"/>
          <p:cNvSpPr/>
          <p:nvPr/>
        </p:nvSpPr>
        <p:spPr>
          <a:xfrm>
            <a:off x="4716016" y="5721530"/>
            <a:ext cx="1724298" cy="113647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/>
              <a:t>Etiquetas Predichas</a:t>
            </a:r>
            <a:endParaRPr lang="es-CL" b="1" dirty="0"/>
          </a:p>
        </p:txBody>
      </p:sp>
      <p:sp>
        <p:nvSpPr>
          <p:cNvPr id="7" name="6 Flecha abajo"/>
          <p:cNvSpPr/>
          <p:nvPr/>
        </p:nvSpPr>
        <p:spPr>
          <a:xfrm>
            <a:off x="3995936" y="3129242"/>
            <a:ext cx="947283" cy="70967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7 Flecha abajo"/>
          <p:cNvSpPr/>
          <p:nvPr/>
        </p:nvSpPr>
        <p:spPr>
          <a:xfrm>
            <a:off x="5148064" y="4785426"/>
            <a:ext cx="947283" cy="70967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8 CuadroTexto"/>
          <p:cNvSpPr txBox="1"/>
          <p:nvPr/>
        </p:nvSpPr>
        <p:spPr>
          <a:xfrm flipH="1">
            <a:off x="251950" y="3326441"/>
            <a:ext cx="340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i="1" dirty="0" smtClean="0">
                <a:latin typeface="Arial" pitchFamily="34" charset="0"/>
                <a:cs typeface="Arial" pitchFamily="34" charset="0"/>
              </a:rPr>
              <a:t>estimator.fit(</a:t>
            </a:r>
            <a:r>
              <a:rPr lang="es-CL" b="1" i="1" dirty="0" err="1" smtClean="0">
                <a:latin typeface="Arial" pitchFamily="34" charset="0"/>
                <a:cs typeface="Arial" pitchFamily="34" charset="0"/>
              </a:rPr>
              <a:t>X_train</a:t>
            </a:r>
            <a:r>
              <a:rPr lang="es-CL" b="1" i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CL" b="1" i="1" dirty="0" err="1" smtClean="0">
                <a:latin typeface="Arial" pitchFamily="34" charset="0"/>
                <a:cs typeface="Arial" pitchFamily="34" charset="0"/>
              </a:rPr>
              <a:t>y_train</a:t>
            </a:r>
            <a:r>
              <a:rPr lang="es-CL" b="1" i="1" dirty="0" smtClean="0">
                <a:latin typeface="Arial" pitchFamily="34" charset="0"/>
                <a:cs typeface="Arial" pitchFamily="34" charset="0"/>
              </a:rPr>
              <a:t>)</a:t>
            </a:r>
            <a:endParaRPr lang="es-CL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 flipH="1">
            <a:off x="1213945" y="4929442"/>
            <a:ext cx="368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i="1" dirty="0" err="1" smtClean="0">
                <a:latin typeface="Arial" pitchFamily="34" charset="0"/>
                <a:cs typeface="Arial" pitchFamily="34" charset="0"/>
              </a:rPr>
              <a:t>estimator.predict</a:t>
            </a:r>
            <a:r>
              <a:rPr lang="es-CL" b="1" i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s-CL" b="1" i="1" dirty="0" err="1" smtClean="0">
                <a:latin typeface="Arial" pitchFamily="34" charset="0"/>
                <a:cs typeface="Arial" pitchFamily="34" charset="0"/>
              </a:rPr>
              <a:t>X_test</a:t>
            </a:r>
            <a:r>
              <a:rPr lang="es-CL" b="1" i="1" dirty="0" smtClean="0">
                <a:latin typeface="Arial" pitchFamily="34" charset="0"/>
                <a:cs typeface="Arial" pitchFamily="34" charset="0"/>
              </a:rPr>
              <a:t>)</a:t>
            </a:r>
            <a:endParaRPr lang="es-CL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251950" y="46598"/>
            <a:ext cx="4103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600" b="1" dirty="0" smtClean="0"/>
              <a:t>Generando Modelos</a:t>
            </a:r>
            <a:endParaRPr lang="es-CL" sz="3600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251950" y="692929"/>
            <a:ext cx="72140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CL" sz="2400" b="1" dirty="0" smtClean="0"/>
              <a:t>Como funciona </a:t>
            </a:r>
            <a:r>
              <a:rPr lang="es-CL" sz="2400" b="1" dirty="0" err="1" smtClean="0"/>
              <a:t>scikit-learn</a:t>
            </a:r>
            <a:endParaRPr lang="es-CL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D:\Google Drive\Pregrado\src\asdf1.png"/>
          <p:cNvPicPr>
            <a:picLocks noChangeAspect="1" noChangeArrowheads="1"/>
          </p:cNvPicPr>
          <p:nvPr/>
        </p:nvPicPr>
        <p:blipFill>
          <a:blip r:embed="rId3" cstate="print"/>
          <a:srcRect l="9286" t="28595" r="41143" b="21077"/>
          <a:stretch>
            <a:fillRect/>
          </a:stretch>
        </p:blipFill>
        <p:spPr bwMode="auto">
          <a:xfrm>
            <a:off x="431074" y="2181497"/>
            <a:ext cx="4532811" cy="3448594"/>
          </a:xfrm>
          <a:prstGeom prst="rect">
            <a:avLst/>
          </a:prstGeom>
          <a:noFill/>
        </p:spPr>
      </p:pic>
      <p:pic>
        <p:nvPicPr>
          <p:cNvPr id="20483" name="Picture 3" descr="D:\Google Drive\Pregrado\src\asdf1.png"/>
          <p:cNvPicPr>
            <a:picLocks noChangeAspect="1" noChangeArrowheads="1"/>
          </p:cNvPicPr>
          <p:nvPr/>
        </p:nvPicPr>
        <p:blipFill>
          <a:blip r:embed="rId4" cstate="print"/>
          <a:srcRect l="63947" t="28762" r="9504" b="21524"/>
          <a:stretch>
            <a:fillRect/>
          </a:stretch>
        </p:blipFill>
        <p:spPr bwMode="auto">
          <a:xfrm>
            <a:off x="5852159" y="2181497"/>
            <a:ext cx="2429691" cy="3409406"/>
          </a:xfrm>
          <a:prstGeom prst="rect">
            <a:avLst/>
          </a:prstGeom>
          <a:noFill/>
        </p:spPr>
      </p:pic>
      <p:sp>
        <p:nvSpPr>
          <p:cNvPr id="4" name="3 Rectángulo"/>
          <p:cNvSpPr/>
          <p:nvPr/>
        </p:nvSpPr>
        <p:spPr>
          <a:xfrm>
            <a:off x="1541417" y="2181497"/>
            <a:ext cx="3422468" cy="229906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4 Rectángulo"/>
          <p:cNvSpPr/>
          <p:nvPr/>
        </p:nvSpPr>
        <p:spPr>
          <a:xfrm>
            <a:off x="1541417" y="4637314"/>
            <a:ext cx="3422468" cy="627017"/>
          </a:xfrm>
          <a:prstGeom prst="rect">
            <a:avLst/>
          </a:prstGeom>
          <a:noFill/>
          <a:ln w="317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5 CuadroTexto"/>
          <p:cNvSpPr txBox="1"/>
          <p:nvPr/>
        </p:nvSpPr>
        <p:spPr>
          <a:xfrm flipH="1">
            <a:off x="2266408" y="1458408"/>
            <a:ext cx="2005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Datos de entrenamiento</a:t>
            </a:r>
            <a:endParaRPr lang="es-CL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 flipH="1">
            <a:off x="2266408" y="5306925"/>
            <a:ext cx="200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Datos de Prueba</a:t>
            </a:r>
            <a:endParaRPr lang="es-CL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897189" y="4637314"/>
            <a:ext cx="1005839" cy="627017"/>
          </a:xfrm>
          <a:prstGeom prst="rect">
            <a:avLst/>
          </a:prstGeom>
          <a:noFill/>
          <a:ln w="317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8 Rectángulo"/>
          <p:cNvSpPr/>
          <p:nvPr/>
        </p:nvSpPr>
        <p:spPr>
          <a:xfrm>
            <a:off x="6648994" y="2377440"/>
            <a:ext cx="1463040" cy="210312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10 CuadroTexto"/>
          <p:cNvSpPr txBox="1"/>
          <p:nvPr/>
        </p:nvSpPr>
        <p:spPr>
          <a:xfrm>
            <a:off x="251950" y="46598"/>
            <a:ext cx="4103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600" b="1" dirty="0" smtClean="0"/>
              <a:t>Generando Modelos</a:t>
            </a:r>
            <a:endParaRPr lang="es-CL" sz="3600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251950" y="692929"/>
            <a:ext cx="72140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CL" sz="2400" b="1" dirty="0" smtClean="0"/>
              <a:t>Datos de entrenamiento y datos de prueba</a:t>
            </a:r>
            <a:endParaRPr lang="es-CL" sz="2400" dirty="0" smtClean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 descr="iris_setos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012" y="1781503"/>
            <a:ext cx="3283489" cy="2610374"/>
          </a:xfrm>
          <a:prstGeom prst="rect">
            <a:avLst/>
          </a:prstGeom>
          <a:noFill/>
        </p:spPr>
      </p:pic>
      <p:sp useBgFill="1">
        <p:nvSpPr>
          <p:cNvPr id="3" name="2 CuadroTexto"/>
          <p:cNvSpPr txBox="1"/>
          <p:nvPr/>
        </p:nvSpPr>
        <p:spPr>
          <a:xfrm>
            <a:off x="553297" y="4391877"/>
            <a:ext cx="2439449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s-CL" sz="2400" b="1" dirty="0" smtClean="0"/>
              <a:t>Iris-</a:t>
            </a:r>
            <a:r>
              <a:rPr lang="es-CL" sz="2400" b="1" dirty="0" err="1" smtClean="0"/>
              <a:t>setosa</a:t>
            </a:r>
            <a:endParaRPr lang="es-CL" sz="2400" b="1" dirty="0"/>
          </a:p>
        </p:txBody>
      </p:sp>
      <p:pic>
        <p:nvPicPr>
          <p:cNvPr id="64516" name="Picture 4" descr="iris_versicolo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92746" y="3278078"/>
            <a:ext cx="2857500" cy="2619375"/>
          </a:xfrm>
          <a:prstGeom prst="rect">
            <a:avLst/>
          </a:prstGeom>
          <a:noFill/>
        </p:spPr>
      </p:pic>
      <p:sp useBgFill="1">
        <p:nvSpPr>
          <p:cNvPr id="5" name="4 CuadroTexto"/>
          <p:cNvSpPr txBox="1"/>
          <p:nvPr/>
        </p:nvSpPr>
        <p:spPr>
          <a:xfrm>
            <a:off x="2992746" y="6020948"/>
            <a:ext cx="2439449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s-CL" sz="2400" b="1" dirty="0" smtClean="0"/>
              <a:t>Iris-</a:t>
            </a:r>
            <a:r>
              <a:rPr lang="es-CL" sz="2400" b="1" dirty="0" err="1" smtClean="0"/>
              <a:t>versicolor</a:t>
            </a:r>
            <a:endParaRPr lang="es-CL" sz="2400" b="1" dirty="0"/>
          </a:p>
        </p:txBody>
      </p:sp>
      <p:pic>
        <p:nvPicPr>
          <p:cNvPr id="64518" name="Picture 6" descr="iris_virginica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86566" y="1772471"/>
            <a:ext cx="3011214" cy="3011214"/>
          </a:xfrm>
          <a:prstGeom prst="rect">
            <a:avLst/>
          </a:prstGeom>
          <a:noFill/>
        </p:spPr>
      </p:pic>
      <p:sp useBgFill="1">
        <p:nvSpPr>
          <p:cNvPr id="7" name="6 CuadroTexto"/>
          <p:cNvSpPr txBox="1"/>
          <p:nvPr/>
        </p:nvSpPr>
        <p:spPr>
          <a:xfrm>
            <a:off x="6358331" y="4853542"/>
            <a:ext cx="2439449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s-CL" sz="2400" b="1" dirty="0" smtClean="0"/>
              <a:t>Iris-</a:t>
            </a:r>
            <a:r>
              <a:rPr lang="es-CL" sz="2400" b="1" dirty="0" err="1" smtClean="0"/>
              <a:t>virginca</a:t>
            </a:r>
            <a:endParaRPr lang="es-CL" sz="2400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308235" y="369764"/>
            <a:ext cx="5387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600" b="1" dirty="0" smtClean="0"/>
              <a:t>Clasificación de una Planta </a:t>
            </a:r>
            <a:endParaRPr lang="es-CL" sz="3600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308235" y="1016094"/>
            <a:ext cx="72140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CL" sz="2400" b="1" dirty="0" smtClean="0"/>
              <a:t>Conjunto de datos Iris</a:t>
            </a:r>
            <a:endParaRPr lang="es-CL" sz="24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s://raw.githubusercontent.com/rasbt/pattern_classification/master/machine_learning/supervised_intro/images/iris_petal_sepal_1.png"/>
          <p:cNvPicPr>
            <a:picLocks noChangeAspect="1" noChangeArrowheads="1"/>
          </p:cNvPicPr>
          <p:nvPr/>
        </p:nvPicPr>
        <p:blipFill>
          <a:blip r:embed="rId2" cstate="print"/>
          <a:srcRect r="68897"/>
          <a:stretch>
            <a:fillRect/>
          </a:stretch>
        </p:blipFill>
        <p:spPr bwMode="auto">
          <a:xfrm>
            <a:off x="6505301" y="1834431"/>
            <a:ext cx="2444291" cy="2646129"/>
          </a:xfrm>
          <a:prstGeom prst="rect">
            <a:avLst/>
          </a:prstGeom>
          <a:noFill/>
        </p:spPr>
      </p:pic>
      <p:graphicFrame>
        <p:nvGraphicFramePr>
          <p:cNvPr id="3" name="2 Tabla"/>
          <p:cNvGraphicFramePr>
            <a:graphicFrameLocks noGrp="1"/>
          </p:cNvGraphicFramePr>
          <p:nvPr/>
        </p:nvGraphicFramePr>
        <p:xfrm>
          <a:off x="949236" y="3039075"/>
          <a:ext cx="5869573" cy="2486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64"/>
                <a:gridCol w="1152267"/>
                <a:gridCol w="1112629"/>
                <a:gridCol w="1123838"/>
                <a:gridCol w="1084200"/>
                <a:gridCol w="937175"/>
              </a:tblGrid>
              <a:tr h="436041">
                <a:tc>
                  <a:txBody>
                    <a:bodyPr/>
                    <a:lstStyle/>
                    <a:p>
                      <a:endParaRPr lang="es-CL" sz="1300" dirty="0"/>
                    </a:p>
                  </a:txBody>
                  <a:tcPr marL="82070" marR="82070" marT="41036" marB="41036"/>
                </a:tc>
                <a:tc>
                  <a:txBody>
                    <a:bodyPr/>
                    <a:lstStyle/>
                    <a:p>
                      <a:r>
                        <a:rPr lang="es-CL" sz="1300" dirty="0" err="1" smtClean="0"/>
                        <a:t>Sepal_lenght</a:t>
                      </a:r>
                      <a:endParaRPr lang="es-CL" sz="1300" dirty="0"/>
                    </a:p>
                  </a:txBody>
                  <a:tcPr marL="82070" marR="82070" marT="41036" marB="41036"/>
                </a:tc>
                <a:tc>
                  <a:txBody>
                    <a:bodyPr/>
                    <a:lstStyle/>
                    <a:p>
                      <a:r>
                        <a:rPr lang="es-CL" sz="1300" dirty="0" err="1" smtClean="0"/>
                        <a:t>Sepal_width</a:t>
                      </a:r>
                      <a:endParaRPr lang="es-CL" sz="1300" dirty="0"/>
                    </a:p>
                  </a:txBody>
                  <a:tcPr marL="82070" marR="82070" marT="41036" marB="41036"/>
                </a:tc>
                <a:tc>
                  <a:txBody>
                    <a:bodyPr/>
                    <a:lstStyle/>
                    <a:p>
                      <a:r>
                        <a:rPr lang="es-CL" sz="1300" dirty="0" err="1" smtClean="0"/>
                        <a:t>Petal_lenght</a:t>
                      </a:r>
                      <a:endParaRPr lang="es-CL" sz="1300" dirty="0"/>
                    </a:p>
                  </a:txBody>
                  <a:tcPr marL="82070" marR="82070" marT="41036" marB="41036"/>
                </a:tc>
                <a:tc>
                  <a:txBody>
                    <a:bodyPr/>
                    <a:lstStyle/>
                    <a:p>
                      <a:r>
                        <a:rPr lang="es-CL" sz="1300" dirty="0" err="1" smtClean="0"/>
                        <a:t>Petal_width</a:t>
                      </a:r>
                      <a:endParaRPr lang="es-CL" sz="1300" dirty="0"/>
                    </a:p>
                  </a:txBody>
                  <a:tcPr marL="82070" marR="82070" marT="41036" marB="410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 smtClean="0"/>
                        <a:t>clase</a:t>
                      </a:r>
                      <a:endParaRPr lang="es-CL" sz="1300" dirty="0"/>
                    </a:p>
                  </a:txBody>
                  <a:tcPr marL="82070" marR="82070" marT="41036" marB="41036"/>
                </a:tc>
              </a:tr>
              <a:tr h="255430">
                <a:tc>
                  <a:txBody>
                    <a:bodyPr/>
                    <a:lstStyle/>
                    <a:p>
                      <a:pPr algn="ctr"/>
                      <a:r>
                        <a:rPr lang="es-CL" sz="1300" dirty="0" smtClean="0"/>
                        <a:t>1</a:t>
                      </a:r>
                      <a:endParaRPr lang="es-CL" sz="1300" dirty="0"/>
                    </a:p>
                  </a:txBody>
                  <a:tcPr marL="82070" marR="82070" marT="41036" marB="410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 smtClean="0"/>
                        <a:t>5.1</a:t>
                      </a:r>
                      <a:endParaRPr lang="es-CL" sz="1300" dirty="0"/>
                    </a:p>
                  </a:txBody>
                  <a:tcPr marL="82070" marR="82070" marT="41036" marB="410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 smtClean="0"/>
                        <a:t>3.5</a:t>
                      </a:r>
                      <a:endParaRPr lang="es-CL" sz="1300" dirty="0"/>
                    </a:p>
                  </a:txBody>
                  <a:tcPr marL="82070" marR="82070" marT="41036" marB="410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 smtClean="0"/>
                        <a:t>1.4</a:t>
                      </a:r>
                      <a:endParaRPr lang="es-CL" sz="1300" dirty="0"/>
                    </a:p>
                  </a:txBody>
                  <a:tcPr marL="82070" marR="82070" marT="41036" marB="410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 smtClean="0"/>
                        <a:t>0.2</a:t>
                      </a:r>
                      <a:endParaRPr lang="es-CL" sz="1300" dirty="0"/>
                    </a:p>
                  </a:txBody>
                  <a:tcPr marL="82070" marR="82070" marT="41036" marB="410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 err="1" smtClean="0"/>
                        <a:t>Setosa</a:t>
                      </a:r>
                      <a:endParaRPr lang="es-CL" sz="1300" dirty="0"/>
                    </a:p>
                  </a:txBody>
                  <a:tcPr marL="82070" marR="82070" marT="41036" marB="41036"/>
                </a:tc>
              </a:tr>
              <a:tr h="255430">
                <a:tc>
                  <a:txBody>
                    <a:bodyPr/>
                    <a:lstStyle/>
                    <a:p>
                      <a:pPr algn="ctr"/>
                      <a:r>
                        <a:rPr lang="es-CL" sz="1300" dirty="0" smtClean="0"/>
                        <a:t>2</a:t>
                      </a:r>
                      <a:endParaRPr lang="es-CL" sz="1300" dirty="0"/>
                    </a:p>
                  </a:txBody>
                  <a:tcPr marL="82070" marR="82070" marT="41036" marB="410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 smtClean="0"/>
                        <a:t>4.9</a:t>
                      </a:r>
                      <a:endParaRPr lang="es-CL" sz="1300" dirty="0"/>
                    </a:p>
                  </a:txBody>
                  <a:tcPr marL="82070" marR="82070" marT="41036" marB="410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 smtClean="0"/>
                        <a:t>3.0</a:t>
                      </a:r>
                      <a:endParaRPr lang="es-CL" sz="1300" dirty="0"/>
                    </a:p>
                  </a:txBody>
                  <a:tcPr marL="82070" marR="82070" marT="41036" marB="410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 smtClean="0"/>
                        <a:t>1.4</a:t>
                      </a:r>
                      <a:endParaRPr lang="es-CL" sz="1300" dirty="0"/>
                    </a:p>
                  </a:txBody>
                  <a:tcPr marL="82070" marR="82070" marT="41036" marB="410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 smtClean="0"/>
                        <a:t>0.2</a:t>
                      </a:r>
                      <a:endParaRPr lang="es-CL" sz="1300" dirty="0"/>
                    </a:p>
                  </a:txBody>
                  <a:tcPr marL="82070" marR="82070" marT="41036" marB="410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 err="1" smtClean="0"/>
                        <a:t>Setosa</a:t>
                      </a:r>
                      <a:endParaRPr lang="es-CL" sz="1300" dirty="0"/>
                    </a:p>
                  </a:txBody>
                  <a:tcPr marL="82070" marR="82070" marT="41036" marB="41036"/>
                </a:tc>
              </a:tr>
              <a:tr h="255430">
                <a:tc>
                  <a:txBody>
                    <a:bodyPr/>
                    <a:lstStyle/>
                    <a:p>
                      <a:pPr algn="ctr"/>
                      <a:r>
                        <a:rPr lang="es-CL" sz="1300" dirty="0" smtClean="0"/>
                        <a:t>…</a:t>
                      </a:r>
                      <a:endParaRPr lang="es-CL" sz="1300" dirty="0"/>
                    </a:p>
                  </a:txBody>
                  <a:tcPr marL="82070" marR="82070" marT="41036" marB="410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 smtClean="0"/>
                        <a:t>…</a:t>
                      </a:r>
                      <a:endParaRPr lang="es-CL" sz="1300" dirty="0"/>
                    </a:p>
                  </a:txBody>
                  <a:tcPr marL="82070" marR="82070" marT="41036" marB="410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 smtClean="0"/>
                        <a:t>…</a:t>
                      </a:r>
                      <a:endParaRPr lang="es-CL" sz="1300" dirty="0"/>
                    </a:p>
                  </a:txBody>
                  <a:tcPr marL="82070" marR="82070" marT="41036" marB="410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 smtClean="0"/>
                        <a:t>…</a:t>
                      </a:r>
                      <a:endParaRPr lang="es-CL" sz="1300" dirty="0"/>
                    </a:p>
                  </a:txBody>
                  <a:tcPr marL="82070" marR="82070" marT="41036" marB="410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 smtClean="0"/>
                        <a:t>…</a:t>
                      </a:r>
                      <a:endParaRPr lang="es-CL" sz="1300" dirty="0"/>
                    </a:p>
                  </a:txBody>
                  <a:tcPr marL="82070" marR="82070" marT="41036" marB="410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 smtClean="0"/>
                        <a:t>…</a:t>
                      </a:r>
                      <a:endParaRPr lang="es-CL" sz="1300" dirty="0"/>
                    </a:p>
                  </a:txBody>
                  <a:tcPr marL="82070" marR="82070" marT="41036" marB="41036"/>
                </a:tc>
              </a:tr>
              <a:tr h="436041">
                <a:tc>
                  <a:txBody>
                    <a:bodyPr/>
                    <a:lstStyle/>
                    <a:p>
                      <a:pPr algn="ctr"/>
                      <a:r>
                        <a:rPr lang="es-CL" sz="1300" dirty="0" smtClean="0"/>
                        <a:t>50</a:t>
                      </a:r>
                      <a:endParaRPr lang="es-CL" sz="1300" dirty="0"/>
                    </a:p>
                  </a:txBody>
                  <a:tcPr marL="82070" marR="82070" marT="41036" marB="410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 smtClean="0"/>
                        <a:t>6.4</a:t>
                      </a:r>
                      <a:endParaRPr lang="es-CL" sz="1300" dirty="0"/>
                    </a:p>
                  </a:txBody>
                  <a:tcPr marL="82070" marR="82070" marT="41036" marB="410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 smtClean="0"/>
                        <a:t>3.2</a:t>
                      </a:r>
                      <a:endParaRPr lang="es-CL" sz="1300" dirty="0"/>
                    </a:p>
                  </a:txBody>
                  <a:tcPr marL="82070" marR="82070" marT="41036" marB="410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 smtClean="0"/>
                        <a:t>4.5</a:t>
                      </a:r>
                      <a:endParaRPr lang="es-CL" sz="1300" dirty="0"/>
                    </a:p>
                  </a:txBody>
                  <a:tcPr marL="82070" marR="82070" marT="41036" marB="410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 smtClean="0"/>
                        <a:t>1.5</a:t>
                      </a:r>
                      <a:endParaRPr lang="es-CL" sz="1300" dirty="0"/>
                    </a:p>
                  </a:txBody>
                  <a:tcPr marL="82070" marR="82070" marT="41036" marB="410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 err="1" smtClean="0"/>
                        <a:t>Versicolor</a:t>
                      </a:r>
                      <a:endParaRPr lang="es-CL" sz="1300" dirty="0"/>
                    </a:p>
                  </a:txBody>
                  <a:tcPr marL="82070" marR="82070" marT="41036" marB="41036"/>
                </a:tc>
              </a:tr>
              <a:tr h="255430">
                <a:tc>
                  <a:txBody>
                    <a:bodyPr/>
                    <a:lstStyle/>
                    <a:p>
                      <a:pPr algn="ctr"/>
                      <a:r>
                        <a:rPr lang="es-CL" sz="1300" dirty="0" smtClean="0"/>
                        <a:t>…</a:t>
                      </a:r>
                      <a:endParaRPr lang="es-CL" sz="1300" dirty="0"/>
                    </a:p>
                  </a:txBody>
                  <a:tcPr marL="82070" marR="82070" marT="41036" marB="410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 smtClean="0"/>
                        <a:t>…</a:t>
                      </a:r>
                      <a:endParaRPr lang="es-CL" sz="1300" dirty="0"/>
                    </a:p>
                  </a:txBody>
                  <a:tcPr marL="82070" marR="82070" marT="41036" marB="41036"/>
                </a:tc>
                <a:tc>
                  <a:txBody>
                    <a:bodyPr/>
                    <a:lstStyle/>
                    <a:p>
                      <a:pPr algn="ctr"/>
                      <a:endParaRPr lang="es-CL" sz="1300" dirty="0"/>
                    </a:p>
                  </a:txBody>
                  <a:tcPr marL="82070" marR="82070" marT="41036" marB="41036"/>
                </a:tc>
                <a:tc>
                  <a:txBody>
                    <a:bodyPr/>
                    <a:lstStyle/>
                    <a:p>
                      <a:pPr algn="ctr"/>
                      <a:endParaRPr lang="es-CL" sz="1300" dirty="0"/>
                    </a:p>
                  </a:txBody>
                  <a:tcPr marL="82070" marR="82070" marT="41036" marB="41036"/>
                </a:tc>
                <a:tc>
                  <a:txBody>
                    <a:bodyPr/>
                    <a:lstStyle/>
                    <a:p>
                      <a:pPr algn="ctr"/>
                      <a:endParaRPr lang="es-CL" sz="1300" dirty="0"/>
                    </a:p>
                  </a:txBody>
                  <a:tcPr marL="82070" marR="82070" marT="41036" marB="410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 smtClean="0"/>
                        <a:t>…</a:t>
                      </a:r>
                      <a:endParaRPr lang="es-CL" sz="1300" dirty="0"/>
                    </a:p>
                  </a:txBody>
                  <a:tcPr marL="82070" marR="82070" marT="41036" marB="41036"/>
                </a:tc>
              </a:tr>
              <a:tr h="493664">
                <a:tc>
                  <a:txBody>
                    <a:bodyPr/>
                    <a:lstStyle/>
                    <a:p>
                      <a:pPr algn="ctr"/>
                      <a:r>
                        <a:rPr lang="es-CL" sz="1300" dirty="0" smtClean="0"/>
                        <a:t>150</a:t>
                      </a:r>
                      <a:endParaRPr lang="es-CL" sz="1300" dirty="0"/>
                    </a:p>
                  </a:txBody>
                  <a:tcPr marL="82070" marR="82070" marT="41036" marB="410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 smtClean="0"/>
                        <a:t>5.9</a:t>
                      </a:r>
                      <a:endParaRPr lang="es-CL" sz="1300" dirty="0"/>
                    </a:p>
                  </a:txBody>
                  <a:tcPr marL="82070" marR="82070" marT="41036" marB="410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 smtClean="0"/>
                        <a:t>3.0</a:t>
                      </a:r>
                      <a:endParaRPr lang="es-CL" sz="1300" dirty="0"/>
                    </a:p>
                  </a:txBody>
                  <a:tcPr marL="82070" marR="82070" marT="41036" marB="410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 smtClean="0"/>
                        <a:t>5.1</a:t>
                      </a:r>
                      <a:endParaRPr lang="es-CL" sz="1300" dirty="0"/>
                    </a:p>
                  </a:txBody>
                  <a:tcPr marL="82070" marR="82070" marT="41036" marB="410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 smtClean="0"/>
                        <a:t>1.8</a:t>
                      </a:r>
                      <a:endParaRPr lang="es-CL" sz="1300" dirty="0"/>
                    </a:p>
                  </a:txBody>
                  <a:tcPr marL="82070" marR="82070" marT="41036" marB="410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00" dirty="0" err="1" smtClean="0"/>
                        <a:t>Virginica</a:t>
                      </a:r>
                      <a:endParaRPr lang="es-CL" sz="1300" dirty="0"/>
                    </a:p>
                  </a:txBody>
                  <a:tcPr marL="82070" marR="82070" marT="41036" marB="41036"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 flipH="1">
            <a:off x="84911" y="2104739"/>
            <a:ext cx="1728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>
                <a:latin typeface="Arial" pitchFamily="34" charset="0"/>
                <a:cs typeface="Arial" pitchFamily="34" charset="0"/>
              </a:rPr>
              <a:t>Muestras/</a:t>
            </a:r>
          </a:p>
          <a:p>
            <a:r>
              <a:rPr lang="es-CL" dirty="0" smtClean="0">
                <a:latin typeface="Arial" pitchFamily="34" charset="0"/>
                <a:cs typeface="Arial" pitchFamily="34" charset="0"/>
              </a:rPr>
              <a:t>Objetos</a:t>
            </a:r>
            <a:endParaRPr lang="es-C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Abrir corchete"/>
          <p:cNvSpPr/>
          <p:nvPr/>
        </p:nvSpPr>
        <p:spPr>
          <a:xfrm>
            <a:off x="535577" y="3043517"/>
            <a:ext cx="235131" cy="2486514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8 Abrir corchete"/>
          <p:cNvSpPr/>
          <p:nvPr/>
        </p:nvSpPr>
        <p:spPr>
          <a:xfrm rot="16200000">
            <a:off x="3553043" y="3696733"/>
            <a:ext cx="235132" cy="42586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9 CuadroTexto"/>
          <p:cNvSpPr txBox="1"/>
          <p:nvPr/>
        </p:nvSpPr>
        <p:spPr>
          <a:xfrm flipH="1">
            <a:off x="1965961" y="5943602"/>
            <a:ext cx="1728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>
                <a:latin typeface="Arial" pitchFamily="34" charset="0"/>
                <a:cs typeface="Arial" pitchFamily="34" charset="0"/>
              </a:rPr>
              <a:t>Características/ Atributos</a:t>
            </a:r>
            <a:endParaRPr lang="es-CL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11 Conector recto de flecha"/>
          <p:cNvCxnSpPr/>
          <p:nvPr/>
        </p:nvCxnSpPr>
        <p:spPr>
          <a:xfrm>
            <a:off x="6818809" y="5525589"/>
            <a:ext cx="548642" cy="418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 flipH="1">
            <a:off x="6818809" y="5943602"/>
            <a:ext cx="17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>
                <a:latin typeface="Arial" pitchFamily="34" charset="0"/>
                <a:cs typeface="Arial" pitchFamily="34" charset="0"/>
              </a:rPr>
              <a:t>Etiqueta/Clase</a:t>
            </a:r>
            <a:endParaRPr lang="es-C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308235" y="369764"/>
            <a:ext cx="5387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600" b="1" dirty="0" smtClean="0"/>
              <a:t>Clasificación de una Planta </a:t>
            </a:r>
            <a:endParaRPr lang="es-CL" sz="3600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308235" y="1016094"/>
            <a:ext cx="72140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CL" sz="2400" b="1" dirty="0" smtClean="0"/>
              <a:t>Representación de los datos</a:t>
            </a:r>
            <a:endParaRPr lang="es-CL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AutoShape 2" descr="data:image/png;base64,iVBORw0KGgoAAAANSUhEUgAAAfEAAAFYCAYAAABDIcVbAAAABHNCSVQICAgIfAhkiAAAAAlwSFlzAAALEgAACxIB0t1+/AAAIABJREFUeJzt3Xt8E1X6P/BPLrQlTbn0QrptAcsqQku/oIsKAgKFqi3wE0VX2NVFXWDX9Qao3MUAFe+4KCuC62VXXRZBV1agiFsQUJQFRQq0qNykpfYO9JLekszvj2wDtWmTSXOSmfTzfr18aTInJ88zM/F0Zs48o5EkSQIRERGpjjbQARAREZF3OIgTERGpFAdxIiIileIgTkREpFIcxImIiFSKgzgREZFK6QMdgFylpVWBDkGW7t0NOHfOEugwhAnm/II5N4D5qR3zUze5+cXERLh8n0figun1ukCHIFQw5xfMuQHMT+2Yn7r5Kj8O4kRERCrFQZyIiEilOIgTERGpFAdxIiIileIgTkREpFIcxImIiFSKgzgREZFKcRAPgK1bP0ZZWWmgwyAiIpXrsIO4xQKcOqWBJQAFgTiIExGRL6iu7Gp7Wa2A2RyCrCw9zp7VIj7ejvR0K8zmBujbsTZqa2uxePE8lJSUwG634Z57piE+vidmzXoZFy5UoVu3bliwwIzDh7/Fd9/lYcmSRQgNDcOaNW/i8OEc/OUvf4bNZkO/fkl47LH5CAkJwerVr+CLL3ZDp9PhmmuG4MEHZ+Lzz3fjb397A1ZrI7p06YYnn1yGyMgo360gIiJSDWGD+E8//YQ5c+agvLwcGo0Gv/71rzF16tRmbfbt24c//elPSEhIAACkpaXhwQcfFBUSAMcAvnZtqPN1fr4Oa9c6yt9lZjZ43e++fXsRHR2D559fCQCorq7GY489jNdfXwObrROys7dj7dq/YMGCJ/HBB+/jwQdnol+/JNTX12P58iX4859fRa9evbFs2WJ89NFG3HRTBnbv3ol//OMDaDQaVFU5asb/3/8Nwtq1b0Oj0eDjjz/Ce+/9HQ89NKsda4QocCyNFhRbimAyxMLQyRDocDyixpg9Fcy5BSthg7hOp8O8efOQnJyM6upqTJo0CcOGDcPll1/erN3gwYOxZs0aUWE0Y7EAWVmuU87K0mPBggYYvNxv+/S5HKtW/Rmvvvoyhg0bgYiICJw8eQL33nsvrFY77HYboqKiW3zuzJkf8YtfxKFXr94AgPT08fjwww247bZfIyQkFE8/vRTDho3A9dePAACUlpbgySfno7y8DI2NjfjFL+K9C5gogKx2K8x7FyLr5BacrS5AvDEB6X3GwXz9U9BrlXmCUI0xeyqYcwt2wrZOjx490KNHDwCA0WhEnz59UFxc3GIQ96fiYg3OnnU9DaCwUIviYg0SEyWv+u7VqzfefPNdfPnlF3j99dW4+urBSEzsgw8/3OjVk9f0ej1ef/1v+Prr/2Lnzmx88MH7ePnl1/DSS89h8uTfYvjwkfjmmwN48821XsVLFEjmvQuxNme183V+9Rnn68zhzwYqrDapMWZPBXNuwc4vE9sKCgqQl5eHgQMHtlh28OBBTJgwAdOmTcMPP/wgNA6TSUJ8vN3lsrg4O0wm7wZwACgrK0VoaBhuuikDU6bcjdzcIzh//hwOHjwIALBarTh58gQAwGAIh+V/M+p69eqNn34qREFBPgDgk0+2YtCgq2GxWFBTU42hQ4fj4YcfxfHjjnVTU1ON6GjHH0fbtm3xOl6iQLE0WpB10vW+m3VqKyyNynv8pBpj9lQw59YRCD9PUlNTg4cffhgLFiyA0Whstiw5ORk7d+5EeHg4du3ahQceeADbt29vs7/u3Q3teoTbbbcBK1e6el+H3r1dP6/VE8eOfYs5cx6BVquFXq+H2WyGXq9HZmYmqqqqYLPZMHXqVFx33SBMnnwHVqx4BmFhYVi/fj2ee+5ZLFmyADabDQMGDMD06ffg/PnzePTRR1FfXw8AWLBgPmJiIjBz5iMwm+eja9euuO6661BWVtzqc2b9JdDfL1Iw5wYEJr8TFSU4W13gcllhdQGsYdWIiTT55Lt8lZ8/Y5bDF/kpNTeAvz9PaCRJ8v7w043Gxkb88Y9/xPDhw3Hvvfe6bZ+amoqNGzciMjKy1TbenJq+1KWz0wsLtYiL883s9NbExES0O2YlC+b8gjk3IHD5WRotGLHuWuRXn2mxrGdEb+yZvM8nk6p8mZ+/YpbDV/kpMTeAvz9X7V0RdjpdkiQsXLgQffr0aXUALy0tRdPfEDk5ObDb7ejevbuokAAAer1jFvqePRbs3VuDPXssyMwUM4ATUUuGTgak9xnncll6YoYiZ0WrMWZPBXNuHYGwoevrr7/Gpk2b0LdvX9xyyy0AgNmzZ6OwsBAAMGXKFHzyySdYt24ddDodwsLCsGLFCmg0GlEhNWMwwOtJbETUPubrnwLguOZaWF2AOGMC0hMznO8rkRpj9lQw5xbshJ5OF0Ftp1d4Ski9gjk3QBn5ibwvWVR+SrmXWkR+SskNUMb+KZKvTqfzJDIRBYyhkwGJXfsEOgxZ1Bizp4I5t2DVYWunExERqR0HcSIFszRacOrCyaC9V1eN+akxZgpeHMQV6q9/fQ379++T/blvvjmAOXNmCoiI/Mlqt2LR53MxYt21GPre1Rix7los+nwurHZroEPzCTXmp8aYKfh13GviFgu0xUWwm2LhdcH0dpIkCZIkQatt+bfUtGl/9EsMVqsVet5fpzjBXgZTjfmpMWYKfh3v/95WK8LNCxGatQXaswWwxyegPn0casxPwdubxVevfgU9epgwadKvAQBvvLEGnTsbAEjYvXsHamvrcMMNo/H73/8BP/1UiNmzH0RS0gB8990xvPDCSrzxxhocO5YLjUaDceP+H+6887d46ikzrr9+OEaPHou8vKNYufJF1NbWIiSkE1auXA2dTo8XX3wGx47lQqfT4aGHZuPqqwc3i6uy8gKefnopCgvPIjQ0DHPmLMTll1+BN95Yg8LCAhQWnkWPHrFYsmR5e9cq+ZC7MpgLrnsy4DOH20ON+akxZuoYOtwgHm5eCMPai39N6/LPOF/XZHr31/SYMWl4+eUVzkF8587/4Le/nYqcnEPYuHEjSkoqMW/ebHz77TcwmWJRUJCPhQuXYMCAFBw7lofS0hK88877AOB85GiTxsZGLF68AEuXLkf//smoqalGSEgoNmz4JwDg739fjx9/PI1Zsx7AunUfNvvsG2+swRVXXImnn34RX3+9H5mZT+Ltt/8BADh16hRWr/4rQkPDvMqZxCm2FLVZBrPYUqTqGcRqzE+NMVPH0LGuiVssCM1y/dd0aNZWx7NKvdC3bz+cO1eBsrJS/PDD94iIiMCJE8exf/9XmDhxIu677y78+ONpFBQ4yhrGxv4CAwakAADi4uJRWHgWL730HL76ai/Cw8Ob9X3mzI+Ijo5C//7JAIDwcCP0ej1ycr7FTTdlAAB6974MsbG/QH5+87KJl7b51a+uQWXlBdTUVAMAhg+/gQO4QpkMsYg3JrhcFmdMgMkQ6+eIfEuN+akxZuoYOtQgri0ugvas67+mtYUF0BYXed336NFjsXNnNnbs+BSpqTdCkiTcddc92LRpE95++x9Yv/4jjB8/EQAQFnZx8OzSpQvefnsdrrrqV9i06QM888wyr2OQIyyss1++h+QL9jKYasxPjTFTx9ChBnG7KRb2eNd/TdvjEhyT3LyUmpqG7Ozt2LkzG6NHj8V11w3Fli3/Rk1NDQCgtLQE585VtPjc+fPnIUl2jBo1BtOn34/vv/+u2fJevXqjrKwceXlHAQAWSw2sVisGDhyE7duzADiO1ouLi9CrV+9mnx048Cp8+uk2AI5Z6127dkV4ePMnyZEyma9/CjP+7370jOgNnUaHnhG9MeP/7g+aMphqzE+NMVPw61jXxA0G1KePa3ZNvEl9eka7Zqn36fNLWCw1iImJQXR0NKKjo3H69ClMnjwZVqsNnTsbsHjxshYz0UtLS/D000tgtzuq3/7hDw80W96pUycsXbocL730POrr6xEaGoo///lV3HrrHXjxxWfwu9/dCZ1Oh4ULzQgJCWn22fvum4Gnn16KqVMnIzQ0DAsXLvE6P/IvvVaPzOHPYsF1TyqmDKYvqTE/NcZMwa/j1U53zk7fCm1hAexxCahPz2jX7PS2sP6vegVzbgDzUzvmp26sne4tvR41mc+iZsGTAb9PnIiIqD061DXxZgwG2BP7cAAn8jFRZUmVUu5UThxy2pbXlmFPwS6U15b5IkxyIRjXccc7EiciIax2K8x7FyLr5BacrS5AvDEB6X3GwXz9U9Brvf9fjah+RcYhp22dtQ4ZH45BXnkubJINOo0O/aOSsPW2bITpeRuoLwTzOtaZzWZzoIOQw2JpCHQIsoSHh6ouZjmCOb9gzg3wfX6Lv5iPtTmrUdlwARIkVDZcwNfFB1DVUInUXml+7zeQ+clpe+PGkThSdhgSHNOTJEgosZTg0x+3YWry7/2Wn9L4Mj9v17FIcvMLDw91+X7HPZ1ORD7jriypt6fARfUrMg45bctry5BXnuuybV55blCd9g2UYF/HHMSJqN08KUuqpH5FxiGnbW75Udgkm8u2NsmG3PKj7YiagOBfxxzEBSkrK8WiRXNkf+6ZZ5bh1KmTbbb56KONyMra7G1oRD4nqiypUsqdyolDTtukqGToNDqXbXUaHZKiktsRNQHBv4477CAueqZrdHQMMjOfa/G+1dr2s4fnzXsCiYltP0hh4sTbkZ4+vl3xEfmSqLKkSil3KicOOW2jOkejf1SSy7b9o5IQ1Tm6HVETEPzruMPNThcx07W1R5FmZX2MbduysHXrx9i1awdqa2tht9vx8suvYcWK5/DNN/vRo4cJer0e48b9P4wePRYPPjgDDz44E/36JSEtbQRuv30y9u79HKGhoXjmmRcRGRnl7P83v7kbBQX5eP75p3H+/DnodFosW/YsunePxPz5j6KqqhJWqxXTp9+PESNG+XAtErXUVH4069RWFFYXIM6YgPTEjHaXJRXVr8g45LTdelt2qzOnyTeCeR13uEHcvHch1uZcLLuaX33G+TpzuO8eRfr44wuQlfWxs83333+Hv/1tHbp06YqdO/+DoqJCvPvuBpw7V4Hf/vYOjBv3/1r0W1tbi+TkFPzhDw/g1VdX4t///hfuuWdaszZLlizCXXfdg5EjR6O+vh6SJEGv12P58ucRHm7E+fPn8Yc/3IPhw0dCo9F4lR+RJ0SVJVVKuVM5cchpG6YPw45ff4Hy2jLklh9FUlSy6o8OlSaY13GHGsTdzRpdcN2TXv3P4dJHkZ47dw4RERHo0cPUrM0111yHLl26AgBycg5h9Oix0Gq1iIqKxtVXD3bZb6dOnTBs2AgAwJVX9sf+/fua52OpQVlZKUaOHA0ACA113IJgtVqxZs1fcOjQQWg0WpSWlqKiohxRUcGx05KyGToZhDxbW1S/IuOQ0zaqczRGJIxsT2jkRjCu4w41iHsya9Tb/0k0PYq0oqIcqak3tlh+6eNHPaXX651Hz1qtFjab6xmWP7d9exbOnz+PN954F3q9HrffPgENDcF7PykRUUfVoSa2iZzp+vNHkbYlJWUgdu3aAbvdjoqKchw8+LVX32kwhCMmpgd27/4MANDQ0IC6ujpUV1eje/fu0Ov1+OabAygq+smr/omURG650xMVJwJeopWURSmle32pQw3iIme6/vxRpG0ZNSoVMTE9cNddd2Dp0ifQt28/GI3ePef7iSeWYuPGf2Lq1Mn44x/vQ3l5GW68MR3HjuXhd7+7E9u2bUHv3pd51TeREljtViz6fC5GrLsWQ9+7GiPWXYtFn8+F1d7yTo9L2/Z9pW+bbanjkLMPqU2HexSpc3a6i1mjIuowt/a4OYvFAoPBgAsXzmP69KlYvfoNVV6zDubHBQZzboB68lv0+dxmk1GbzPi/+1tMRpXTVu3Usv285cv8lLhf8FGkXlLKTNc5c2aiuroaVmsj7rlnmioHcCLR5ExGFTVxldQt2PeLDjeINwn0TNdVq9YG7LuJ1ELOZFSRE1dJvYJ9v+hQ18SJSF1ElTuljiPY9wsO4kSkWKLKnVLHEez7RYc9nU5E6iCq3Cl1HMG8X3S42en+xhmk6hXMuQHqy8/SaPF4Mqql0QJrWDX0dUbVH2m1Rm3bTy4R+cnZh0Tj7HQi6lDkljuNiTQF9SBH8gV6QrMIvCZORESkUhzEiYiIVIqDOBGpglLqXsut4S6irRxKWW+iBHt+7vCaOBEpmrNU8sktOFtdgHhjAtL7jBNWKtkXcYhqKypeNQr2/DylM5vN5kAHIYfFoq5HaoaHh6ouZjmCOb9gzg1QT36Lv5iPtTmrUdlwARIkVDZcwNfFB1DVUInUXmmtfs7X+cmJQ1RbOfl5269SdPT8XLV3hafTiUix3NW99tcpVDlxiGorKl41Cvb85OAgTkSK5Unda6XFIaqtqHjVKNjzk4ODOBEpllLqXouq4S4qP6WsN1GCPT85OIgTkWIppe61qBruovJTynoTJdjzk4MT2wRTy+QhbwVzfsGcG6Ce/G5IGI2qhkqUWEpR01iNhIhemNzvNzBf/xS0mtaPQ3ydn5w4RLWVk5+3/SpFR8/PVXtXWDtdMNY3Vq9gzg1QX35y616Lyk9uDXcRbQHP81NSvXA5mF/L9q50nJvpiEjVlFL3Wm4NdxFt5VDKehMl2PNzR/nnHIiIiMglYYP4Tz/9hLvvvhsZGRkYN24c/va3v7VoI0kSMjMzkZaWhgkTJuDo0aOiwiESSgnlNemi8toy7Di1A+W1ZYEOhRRE5G8vUL9rYafTdTod5s2bh+TkZFRXV2PSpEkYNmwYLr/8cmeb3bt34/Tp09i+fTsOHToEs9mMDRs2iAqJyOeUUF6TLqqz1iHjwzHIK8+FTbJBp9Ghf1QStt6WjTB9WKDDowAR+dsL9O9a2Df06NEDPXr0AAAYjUb06dMHxcXFzQbx7OxsTJw4ERqNBoMGDUJlZSVKSkqcnyNSOvPehVibs9r5Or/6jPN15vBnvW5L3sn4cAyOlB12vrZJNhwpO4yMD8dgx6+/CGBkFEgif3uB/l375Zp4QUEB8vLyMHDgwGbvFxcXIzb24k35sbGxKC4u9kdIRO2mhPKadFF5bRnyynNdLssrz+Wp9Q5K5G9PCb9r4cf6NTU1ePjhh7FgwQIYjcZ299e9uwF6vc4HkflPa7cGBItgzq+t3E5UlLRZ+tEaVo2YSJPstv4UTNvu8Kn9sEk2l8tskg2FtlPoF5Po56jECqbt54ov8hP522tv377IT+gg3tjYiIcffhgTJkzAjTfe2GK5yWRCUdHFGrdFRUUwmdpemefOqeuIRW334soVzPm5y03faES8MQH51WdaLIszJkBfZ3R+Xk5bfwm2bRenS4ROo3M5kOs0OsTpEoMq32Dbfj/nq/xE/vba07ev7hMXdjpdkiQsXLgQffr0wb333uuyTWpqKj766CNIkoRvv/0WERERvB5OqqGE8pp0UVTnaPSPSnK5rH9UEqI6R/s5IlICkb89JfyuhR2Jf/3119i0aRP69u2LW265BQAwe/ZsFBYWAgCmTJmCkSNHYteuXUhLS0Pnzp2xfPlyUeEQCWG+/ikAjutfhdUFiDMmID0xw/m+t23JO1tvy251djp1XCJ/e4H+XbPsqmA85aVecnITWV5TlGDeduW1ZSi0nUKcLjFoj8CDefsBYvIT+dsTXRaYZVeJBFJCeU26KKpzNPrFBNc1cGo/kb+9QP2uWXaViIhIpTiIEylYeW0Z9hTsCtp7nFmutuPg9hODp9OJFCjYy4eyXG3Hwe0nFtcgkQIFe/lQlqvtOLj9xOLpdCKFCfbyoSxX23Fw+4nHQZxIYXLLj7ZZPjS3XN2P7C22FLVZqrLYUuRVW1Iebj/xOIgTKUxSVDJ0GtfPB9BpdEiKSvZzRL5lMsQi3pjgclmcMQEmQ6xXbUl5uP3E4yBOpDDBXj6U5Wo7Dm4/8TixjUiBgr18KMvVdhzcfmKx7KpgLI2oXkrIrby2DLnlR5EUlezzI3Al5CeyXK0S8hNJbflx+zXHsqtEHUBU52iMSBgZ6DCEYbnajoPbTwxeEyciIlIpDuJEQcJSWYYfj+yCpdL9feSWRgtOVJzw+D5dUeVR5ZSVlRuDnPzkCObyoXJzC+Z1oRY8nU6kctaGOmS+NAZbkYsz4Tb0qtEhA0lYNCsb+pDmJVrllsAUVR5VTllZpZRoDebyoSL3CxJLZzabzYEOQg6LpSHQIcgSHh6qupjlCOb81JLb0hdG4tWIwzgfKkHSAOdDJewPLUHtrm0YNfz3zdou/mI+1uasRmXDBUiQUNlwAV8XH0BVQyVSe6W16FtOezltb9w4EkfKDkOCY16tBAkllhJ8+uM2TE32Pma5+ckhsm9v+HL/FLlfeEstvz9vyc0vPDzU5fs8nU6kYpbKMmyB6xKtW6XcZqfW5ZbAFFUeVU5ZWaWUaA3m8qEi9wsSj4M4kYqVnjmK/HDXJVrzw20oPXOxRKvcEpiiyqPKKSurlBKtwVw+VOR+QeJxECdSsZheyehV47pEa88aHWJ6XSzRKrcEpqjyqHLKyiqlRGswlw8VuV+QeBzEiVTM0CUaGXBdojVDkwRDl4sFYuSWwBRVHlVOWVmllGgN5vKhIvcLEo8T2wTj5Az1Uktuw6/9LWp3bUNpfTmq9BJ6V+vwm4YBWDQrG1pd85nCNySMRlVDJUospahprEZCRC9M7vcbmK9/ClpNy7/p5bSX0/bOK3+LT3/chvLackiQoNPokBw9AFtvy24xu1lUDHKJ7Nsbvtw/Re4X3lLL789bvprYxrKrgrF0oHqpLTdLZRlKzxxFTK/kZkfgLts2WmANq4a+zujRkZOo8qhyysrKjUFOfnLILR8qioj9U25uIteF2n5/cvmq7CoHccG4I6pXMOcGMD+1Y37q5qtBnNfEiYiIVIqDODmxhCKRBywWaE+dBCz8nVDgsT4esYQikSesVoSbFyI0awu0Zwtgj09Affo41JifAvT8nVBgcM8jmPcuxNqc1c7X+dVnnK8zhz8bqLCIFCXcvBCGtRd/J7r8M87XNZn8nVBg8HR6B8cSikQesFgQmuX6dxKatZWn1ilgPBrE6+rqkJ+fj5KSEtHxkJ+xhCKRe9riImjPuv6daAsLoC3m74QCo9XT6Xa7HR999BE2bNiAY8eOwWg0oqGhAXq9HmPHjsU999yDxMREf8ZKAjSVUMyvPtNiGUsoEjnYTbGwxydAl9/yd2KPS4DdxN8JBUarR+KTJ0/Gd999h/nz5+PAgQPYs2cP9u3bh3//+9+46qqrsHjxYmzZ4vr0EqkHSygSecBgQH26699JfXoGYODvhAKj1SPx1157DZGRkS3ej4qKwsSJEzFx4kRUVFQIDY78w3z9UwAc18ALqwsQZ0xAemKG830igmMWOhzXwLWFBbDHJaA+PcP5PlEgsGKbYGqqOuRNCUU15SdXMOcGMD+vWSzQFhc5TqEH8Aic20/dfFWxze0tZgcOHMCKFStw5swZ2Gw2SJIEjUaDL7/80vNoSRUMnQxI7Non0GEQKZvBAHsifyekDG4H8YULF2LmzJkYMGAAtFrekUZERKQUbgfxLl26ID093R+xEJG/lJcBh/cDcYlAVNtPDxNKIaemyUEpT2gjz7kdxMePH49169YhPT0doaEXn2fauXNnoYERkQB1deiWMQb6vFzAZkO0Tgdr/ySc35oNhIX5Lw6WMFUUll5WL7dbJyoqCk888QSWLl0KAM5r4nl5ecKDIyLf6pYxBp2OHHa+1ths6HTkMLpljMH5HV/4LQ6WMFUWll5WL7cXuVesWIG///3vOHr0KPLy8nDs2DEO4ERqVF7mOAJ3QZ+X6zjF7g8sYaooLL2sbm4H8R49eiAlJYWT2ohUTp97FLDZXC+02RzL/YAlTJWFpZfVze3IPGTIEDz//PM4evQojh8/7vyHiNTFmpQM6HSuF+p0juV+0FTC1OUyljD1u6bSy66w9LLyub0m/u9//xsAkJWV5XxPo9EgOztbXFRE5HtR0bD2T2p2TbyJtX+S/2ap/6+E6aXXxJuwhKn/NZVevvSaeBOWXlY+t4P4jh07/BEHEfnB+a3ZztnpGpsN0qWz0/2IJUyVhaWX1ctt2dW9e/ciJSUFERGOkm+VlZU4evQohg4d6pcAf05tZfhYOlC9gjk3lJchpvAUSoP4PvGg3n4Qk5+S7hPn9mvZ3hW318Sfe+45GI1G52uj0YjnnnvO4y8mIgWKigZSUwM7gAMXS5jyFLoiNJVeDvQATp5zO4g33Rfu/IBWC1trM1yJiIjIb9wO4uHh4Th06JDz9aFDh2DgX81EREQB53Zi2+OPP44HHngAl19+OQDg+PHjWLVqlduO58+fj88++wxRUVHYvHlzi+X79u3Dn/70JyQkOG5tSEtLw4MPPig3fiLPiazTrYQa4DJisFSW4cTZ/dBHJMLQxcen1GXGUXrmKGJ6JbuPQ846tliAEyWA3qieba2EfYhUx+0gftVVV2HLli349ttvAQCDBg1C165d3XZ822234a677sLcuXNbbTN48GCsWbNGRrhEXhBZp1sJNcBlxGBtqEPmS2OwFbk4E25DrxodMpCERbOyoQ9pZ+10UXHIWceXtMXZAkSqYVsrYR8i1dKZzWazu0ZhYWG47LLLcNlllyHMw4ckxMfHo6GhAZs3b8ZvfvObFsvPnj2LgwcPYsKECbICtlgaZLUPtPDwUNXFLIca8gtfPB+GtauhrbwAjSRBW3kBnb4+AE1VJRpT01r/nAe5edu3L8mJYekLI/FqxGGcD5UgaYDzoRL2h5agdtc2jBr+e0XGIaffS9vCx9tD1LYWuX+qGfNr2d6VVq+JT548GVu3bkVDQ8svOX36NJYvX4733nvP4wBcaRrEp02bhh9++KFdfRG5JLJOtxJqgMuIwVJZhi1wXTt9q5QLS2U7aqeLikPOOlbjtlbCPkSq1uq5mpdffhmvvvoqli5dissuuwxRUVGor6/HqVOn0KVLF0yfPh0ZGRlef3FycjJkEHN4AAAgAElEQVR27tyJ8PBw7Nq1Cw888AC2b9/u9nPduxug17dSOlKhWru/L1goOr8TJUArdbp1hQWIsVYDMaZWP95mbu3s2ydkxHDi7H7kh7u+syQ/3AZr1SnE/DJRWXHIWccit4eovkXun0GA+bnX6iDeo0cPmM1mLFiwADk5OSguLkZoaCiuvPJK9OzZs91ffOm95yNHjsSSJUtQUVGByMjINj937py6/jJlwYIA0xsRGZ8AXf6ZFotscQmo0BuBVuJ3m1s7+vYZGTHoIxLRq0aH0xEtB9CeNTroIxK935ai4pCzjkVuD1F9i9w/VY75tWzvittbzEJCQjB48GCMGzcOY8eO9ckADgClpaVoKhaXk5MDu92O7t27+6RvIqf/1el2pd11ukX2LSAGQ5doZCDJZdsMTVL7ZqmLikPOOlbjtlbCPkSq5tHENm/Mnj0bK1euxE8//YT169fDaDQiJycHR44cQUpKCv71r39hwYIFWL9+Pfbu3Ytly5YhLi7Obb9qm+jAyRmB13jDaGiqKqEtKYWmphr2hF6om/wbx+zfNh6x60lu3vbtS3JiGH7tb1G7axtK68tRpZfQu1qH3zQMwKJZ2dDq2jcTWlQccvq9tK22pho2H24PUdta5P6pZsyvZXtX3NZOVxq1nV7hKSEFkXkfrqzclHCPr8z7s61Vp4L6PvEYazVKg/g+cVX99rzA/Fq2d4WDuGDcEdUrmHMDmJ/aMT9189Ug7tH5s9raWhQVFTWrmd5UwY2IiIgCw+0g/t577+GFF15At27dnA9C0Wg0yM727/OHqQNRwqlpasZSnI/yw18gKmUYDCbfTG5VDLn7m8zT+qJOvQsrK0uq4nYQf/PNN7F582bEx8f7Ix7qyFh+UnGslmosX5CCzTHlONMV6LUPGF8ahQXLD0NvMLrvQMnk7m9eln8VVaLV52VlSZXcbvWYmBgO4OQX4eaFMKxd7Xytyz/jfF2T+WygwurQli9Iwaq+5c7Xp7sDq7qXAwtSsPjPpwIYWfvJ3d/ktBe1L/M3Qj/X6v0Lx48fx/Hjx3H99dfjueeew9GjR53vHT9+3J8xUkfA8pOKYynOx8cx5S6XbY4ph6U4388R+ZDc/U0J5V/5GyEXWj0SnzFjRrPX27Ztc/43r4mTr2mLi6BtpfyktrDAcV0xsY+fo+rYyg9/gfxWHliY38Wx3GCa7N+gfETu/ianvah9mb8RcqXVQXzHjh3+jIM6OLspFvZWyk/a4xIcE4PIr6JShqHXPscp9J/rWelYrlZy9zc57UXty/yNkCtuyww98sgjHr1H1C4sP6k4BlNPjC+NcrlsfGmUumepy93flFD+lb8RcsHtxLYzZ1r+1Xfy5EkhwVDHVmN+CoDj+p62sAD2uATUp2c43yf/W7D8MPC/2en5XRxH4E2z09VO7v4mp72offnSfnWFBbDxN9LhtVqx7f3338f69etx8uRJ/PKXv3S+X1VVhcTERLz22mt+C/JSaqvgw6pDXlDIfeLcdhep8T5xj/NT6X3iwsrKKgR/fy3bu9LqkfiwYcPQu3dvLFu2DHPmzHG+bzQaceWVV8oIlUgmg4ETdBTGYOqp2klsbsnd3+S0F7UvGwyO54wH8SBHnml1EI+Pj0d8fDw2b97sz3iIiIjIQ60O4pMmTXKWWXVl48aNQgIiUoTyMuDwfiAuEYjy4ClfBfkI+fILNAwdBiS4Od0sp61SiDqFrJBT00q4fEPkjVYH8blz5wIAPvvsM5w8eRK33347AODDDz9EYmKif6Ij8re6OnTLGAN9Xi5gsyFap4O1fxLOb80GwsJatq+uRuTgFGgrLhZFsUdGoeLAYcBo9L6tUogqNaqwEqYs80tq5fZRpHfccQfef/9951G5zWbD5MmTsWHDBr8E+HNqm+jAyRnq0i11GDodaTnzunFACs7v+KLF+5H9EqGraFnVzBYZhYpjp7xu6w+ebLvwRXOblflsYplxf8tSowpoeyl3+Xnbr1IE22/v55hfy/auuL1P/MKFC6ivr3e+bmhowIULFzz+YiLVKC9zHIG7oM/LdZxiv1RBfrOj6ktpK8qBgnzv2iqFqFKjLGFK5DNuB/H09HTceeedWLNmDdasWYMpU6YgIyPDH7ER+ZU+9yhgs7leaLM5ll8i5MuWR+atLZfTVik8KfOppLZyiOqXyN/cDuKzZs3CI488gnPnzuHcuXOYOXMmZs6c6Y/YiPzKmpQM6HSuF+p0juWXaBjadtnRS5fLaasUTWU+XS5rpdRoINvKIapfIn9zO4gDQGpqKubNm4d58+Zh1KhRgkMiCpCoaFj7J7lcZO2f1HKWekJP2CNdlyW1R0Y1n3kup61SiCo1yhKmRD7T6hTM559/Ho8//jgefvhhl7earVy5UmhgRIFwfmu2c3a6xmaDdOnsdBcqDhxufcZ5O9oqhahSo0orYcoyv6RWrc5O37FjB1JTU/Gvf/3L5QdvvfVWoYG1Rm2zFTnDUqXKyxBTeAqlQXyfuKxtp4R7v2Xezy2s7KpCBO1v73+YX8v2rri9xayurg5hru6PDRC1bVTuiOoVzLkBzE/tmJ+6Ca+d3mTUqFG4/PLLMWTIEAwZMgSDBg2CnoUQiIiIAs7txLYvvvgCjz32GLRaLVauXIlhw4Zh+vTp/oiNKHAsFuDECTH3C1ss0J466Vnf5WXQ79nV8h51f5MTMxH5jdtBXKfTISEhwflPt27doNV6NKmdSH2sVoQvmovIEdcCffsicsS1CF80F7Bafdp35NCr2+67rg7dUochesAV6DZpguPfqcOAurr2xyEqZiLyO7fnxcePH4+wsDCMGjUKt99+O5YtW8bT6RS0ws0Lm5Xi1OWfcb5ubylOOX13yxjTvPyrzYZORw6jW8YYl+VfRRG5Poio/dweUg8ePBgNDQ3473//i/379yM3Nxdu5sIRqZPIUpxy+pZb/lUUliYlUjy3h9RmsxkAUFRUhM8++wwzZ85EVVUV9u/fLzo2Ir/ypBSnPbGP8L49Kf9qHTHSqzjkELk+iMg33A7iR44cwZdffom9e/ciNzcXSUlJGDp0qD9iI/KrplKcuvwzLZe1sxSnnL6d5V9dDeQuyr+KInJ9EJFvuD2dnpmZiZqaGvzxj3/Enj178NZbb2HGjBn+iI3Iv0SW4pTTt9zyr6KwNCmR4rk9Ev/nP//pjziIFOHSUpy6wgLYfFiKU06Zz0vLv8JmcxyBt1H+VRSWJiVSNrcV25RGbRV8WHVIpSwWxFirUao3+v6IU06Zz/IyxzXwpGSfH4ELK7uqEEG7b/4P81M3v1VsI+qQDAYgxgSI+J+IweD5hLCoaL9MYnNLTsxE5Des2kJERKRSrR6J19bWtvnBzp07+zwYCmJqOx1rsQAnSgBPT6erLT8iCgqtDuJXXXUVNBpNs8IuTa81Gg3y8vL8EiCpnNWKcPNChGZtgfZsAezxCahPH+eYGKXEyn+XxIuzBYh0F6/a8iOioNLq/2WOHTvmzzgoSKmtbKfceNWWHxEFF14TJ3HUVrZTbrxqy4+Igo7bQfzYsWO48847MXDgQPTv39/5D5E7npTtVBK58aotPyIKPm4HcbPZjJkzZ6J3797YtWsXZsyYgVmzZvkjNlK5prKdLpcpsGyn3HjVlh8RBR+3g3hDQwOGDh0KSZLQo0cPzJo1C5988ok/YiO1U1vZTrnxqi0/Igo6bqfP6nQ6AEDXrl1x7NgxmEwmnDt3TnhgFBzUVrZTbtlVteVHRMHFbdnVt956CxMnTsThw4fxyCOPwG6346GHHsK0adP8FWMzaivDx9KB/6O2+6jlll1VW37gvql2zE/d/FZ29d577wUA3HDDDfjvf/+L+vp6GI1Gj7+YCID6ynbKLbuqtvyIKCi4vSY+ZcoU53936tQJRqOx2XtEREQUGG4H8bq6umavbTYbLly4ICwgCiCLBdpTJz2/v7m8DNixw/HvYGOxACdOiLnXW856lrtNZMQgLD8i8ptWB/G//vWvGDJkCH744QcMHTrU+c/gwYMxePBgtx3Pnz8fQ4cOxfjx410ulyQJmZmZSEtLw4QJE3D06FHvs6D2sVoRvmguIkdci8ihVyNyxLUIXzQXsFpdt6+rQ7fUYYgecAUwZgyiB1yBbqnDgJ/9wadKl6wL9O3rfl142bfb9Sx3m3gRg8/zIyK/a3ViW1VVFS5cuIBly5Zh8eLFzveNRiO6du3qtuP9+/fDYDBg7ty52Lx5c4vlu3btwjvvvIPXX38dhw4dwlNPPYUNGza47VdtEx3UMDkjfNHcZqVDm1hm3O+ydGi31GHodORwi/cbB6Tg/I4vhMToL3LXhai+RcUhMj+lUcNvrz2Yn7r5amJbq0fiERERSEhIwJo1a9C1a1ecP38e8fHxHg3gAHDNNde02TY7OxsTJ06ERqPBoEGDUFlZiZKSEo/6Jh+SWzq0vAz6vFyX7fV5ueo+tS6yjKqcvkXFwTKxREHH7ez0Xbt2YfHixdDpdNixYwcOHz6Mv/zlL3jttdfa9cXFxcWIjb1Y0So2NhbFxcXo0aNHm5/r3t0AvV7Xru/2t9b+glKEEyVAK6VDdYUFiLFWO2ZpNzm8H7DZXLbX2GyIKTwF9EsUEal4cteFqL5FxSEyP4VS9G/PB5ifuvkiP7eD+Msvv4yNGzdi+vTpAICUlBScOXOm3V/srXPn1HW0oPhTQnojIuMToMtvuU1tcQmo0Bub32YVl4honQ4aFwO5pNOhLC7R89uylEbuuhDVt6g4ROanQIr/7bUT81M34afTm384ptnrkJAQj7+4NSaTCUVFFx8QUVRUBJMpuI4CVEFu6dCoaFj7J7lsb+2fBERF+zpC/xFZRlVO36LiYJlYoqDj9kg8PDwcZWVl0Gg0AIB9+/YhIqL9pwBSU1Px7rvvYty4cTh06BAiIiLcnkonMeSWDj2/NRvdMsZAn5cLjc0GSaeDtX8Szm/N9mfYQsgtu+pt3+7Ws6hyriLzIyL/c1t2NScnB08++SQKCgrQr18/nD59GqtXr8aAAQPa7Hj27Nn473//i3PnziEqKgoPPfQQrP+7jWXKlCmQJAlLly7Fnj170LlzZyxfvhwpKSluA1bb6RVVnRKSWzq0vAwxhadQGpeo7iNwV+SWXZXZt8frWVQ5V5H5KYSqfnteYH7q5qvT6W4HccBxu9k333wDALjqqqvQpUsXj7/Y19S2Ubkjqlcw5wYwP7Vjfurmt9rpANDY2Ai73Q4AzqNpIiIiCiy3E9u2b9+O9PR0vPvuu3jnnXcwbtw4/Oc///FHbERERNQGt0fiL730Ev75z38iMdFx7+/p06dx//33Y+zYscKDIyIiota5PRIPDQ11DuAAcNlllyEsLExoUEREROSe20F8zJgxWL16NUpLS1FSUoLXXnsNY8aMQV1dHWpra/0RIxEREbng9nT6X/7yFwDAypUrm72/atUqaDQa5OXliYmMiIiI2uR2ED927Jg/4iAiIiKZPCq7SkRERMrDQZyIiEilOIgTERGpFAdxIiIileIgTkREpFIcxImIiFSKgzgREZFKcRAnIiJSKQ7iREREKsVBnIiISKU4iBMREakUB3EiIiKV4iBORESkUhzEiYiIVIqDOBERkUpxECciIlIpDuJEREQqxUGciIhIpTiIExERqRQHcSIiIpXiIE5ERKRSHMSJiIhUioM4ERGRSnEQJyIiUikO4kRERCrFQZyIiEilOIgTERGpFAdxIiIileIgTl6zWIATJxz/JiIi/+MgTrJZrcCiRSEYMcKAvn2BESMMWLQoBFZroCMjIupY9IEOgNTHbA7B2rWhztf5+TqsXasDAGRmNgQqLCKiDodH4iSLxQJkZbn+2y8rS89T60REfsRBnGQpLtbg7FnXu01hoRbFxRo/R0RE1HFxECdZTCYJ8fF2l8vi4uwwmSQ/R0RE1HFxECdZDAYgPd31DLb0dCsMBj8HRETUgXFiG8lmNjsmr2Vl6VFYqENcnA3p6Vbn+0RE5B8cxEk2vd4xC33BggZYrRHQ6y08AiciCgAO4uQ1gwGIiQFKSwMdCRFRx8Rr4kRERCrFQZz8wmIBTp3S8D5yIiIfEjqI7969GzfddBPS0tKwdu3aFsv37duHX/3qV7jllltwyy23YNWqVSLDoQC4tETr0KHhLNFKRORDwq6J22w2LF26FG+99RZMJhNuv/12pKam4vLLL2/WbvDgwVizZo2oMCjAWKKViEgcYUfiOTk56N27N3r27ImQkBCMGzcO2dnZor6OFIglWomIxBJ2JF5cXIzY2Fjna5PJhJycnBbtDh48iAkTJsBkMmHu3Lm44oor2uy3e3cD9Hqdz+MVKSYmItAhCNVafidOAGfPuv5MYaEOVmsEYmIEBuYDHXXbBQvmp27Mz72A3mKWnJyMnTt3Ijw8HLt27cIDDzyA7du3t/mZc+fUdfgWExOB0tKqQIchTFv56fVAfLwB+fkt/+iKi7NBr7co+va0jrztggHzUzfm17K9K8JOp5tMJhQVFTlfFxcXw2QyNWtjNBoRHh4OABg5ciSsVisqKipEhUR+xhKtRERiCRvEU1JScPr0aeTn56OhoQFbtmxBampqszalpaWQJMcDM3JycmC329G9e3dRIVEAmM0NmDGjHj172qDTSejZ04YZM+pZopWIyAeEnU7X6/VYvHgxpk2bBpvNhkmTJuGKK67AunXrAABTpkzBJ598gnXr1kGn0yEsLAwrVqyARsNHWQaTS0u0FhdrYDJJPAInIvIRjdR0KKwSartGwus66hXMuQHMT+2Yn7op/po4ERERicVBnLxmsThuI/Pkfu/ycmDPHi3Ky8XH1ZqCAmDDBh0KCgIXA8AStETkO3yKGclmtToqsWVl6XH2rOM2sqbniet/tkfV1QEZGZ2Rl6eDzQbodED//jZs3VqLsDD/xFtdDQwebEBFxcW/WSMj7ThwwAKj0T8xAD9fb1rEx9tbXW9ERJ7gkTjJ1lRKNT9fB7u9qZRqKMzmkBZtMzI648gRPWw2DQANbDYNjhzRIyOjs9/idQzgOgAa5z8VFToMHuzfGXbN15umzfVGROQJDuIki5xSquXlQF6e6+p6eXk6v5xaLyhAsyPwS1VUaP12ap0laIlIBA7iJEtxsQZnz7rebQoLtSguvniLYG6uFjab635sNsdy0b78su0Sve6W+4qc9UZE5CkO4iSLySQhPt7ucllcnB0m08U7FpOS7NC1MkbqdI7log0d2spfER4u9xU5642IyFMcxEkWOaVUo6Ick9hc6d/fhqgoERE2l5DgmMTmSmSkHQkJ4mMAWIKWiMTgnFiSralkalaWHoWFOsTF2ZyzrH9u69baVmen+8uBA5ZWZ6f7U/P1pkVcnL3V9UZE5AlWbBMsmKsOWSyA1RoBvb7K7ZFkebnjGnhSkt0vR+CuFBQ4roEPHWrz6Ahc1LazWKCIErTBvG8CzE/tmF/L9q7wSJy8ZjAAMTHw6HGiUVHAiBHir4G3JSEBuOMO/1wDb4vBACQmqupvZyJSKF4TJyIiUikO4kRERCrFQVwgObXFRdXTFlmnW22105WCtdOJyFc4iAtgtQKLFoVgxAgD+vYFRowwYNGiEFhd3GF0aduhQ8PbbOttDL7s9+d9u8uvrg5ITe2MAQOMmDTJgAEDjEhN7Yy6uvbHoTYitwkRdUw6s9lsDnQQclgsyr8dZ/FiR43sykotJAmorNTi66/1qKoCUlNtbbTVtNnW+xh816/c/G680VE7XZIcNcslSYOSEi0+/VSHqVOVPXqFh4f6dH8TuU284ev8lIb5qRvza9neFR6J+5icGtmi6mmLrNOtttrpSsHa6UQkAgdxH5NTI1tUPW2RdbrVVjtdKVg7nYhE6Dj/F/UTOTWyRdXTFlmnW22105WCtdOJSAQO4j4mp0a2qHraIut0q612ulKwdjoRicCJbQLccIMNVVVASYkGNTVaJCTYMHlyI8zmBmi1bbXVICHB3mpb72PwXb9y87vzTis+/VSH8nINJMlxBJ6c7Kidrld4vUBfT6wRuU28wYlD6sb81M1XE9tYO10gObXFRdXTFlmnW2210+Vi7XR1Y37qxvxatndF4cdC6iantrioetoi63SrrXa6UrB2OhH5Cq+JExERqRQHcZkKCoANG3QoKAhcv3JKmMrpV2450MOHgfnzHf/2ZRxy8pMTs5x+y8uBHTsQ8HvZWaKViNrC0+keqq4GBg82oKLi4t89kZF2HDhggdHon37r6oCMjM7Iy9PBZnNMEuvf3zFJLCzM+36tVsBsDkFWlh5nz2oRH29HeroVZnODy8lnZWXAgAHhsNsd9zY/84wRWq2EI0dqEB3tn/zkxCyn35Ztja22FUnuNiGijokT2zzUr58BFRUtb3qOjLTh2LHWD5PcTV6Q029qqqOE6c8NGGDFjh21Xve7aJGjHOjPzZhRj8zMlrMnY2PDYbe3PImj1dpRVFTjdRxy8pMTs5x+5bQVSe428QYnDqkb81M3X01s4+l0DxQUoNmR5KUqKrRen1qX06+cEqZy+pVbDvTwYTiPwH/Obtc0O7UuKj9RpV+VUiaWJVqJyFMcxD3w5ZetlB3zcLkv+pVTwlROv3LLgW7a1KnNvi9dLio/UaVflVImliVaichTHMQ9MHRo20+YcrfcF/3KKWEqp1+55UBvuaWxzb4vXS4qP1GlX5VSJpYlWonIUxzEPZCQ4JiM5UpkpB0JCeL7lVPCVE6/csuBpqQAWq3rQUSrlZCS4l0ccvITVfpVKWViWaKViDzFQdxDBw5YEBlpAyA5/4mMtOHAgfZdoJTT79attRgwwAqdztFOp5MwYIAVW7e2nHAlp1+zuQEzZtSjZ08bdDoJPXvaMGNGPcxm1xOojhypgVZr/1+/ACBBq7XjyJGaFm1F5ScnZjn9Nm+LNtuKJHebEFHHxNnpMhUUOK7lDh1q8+gI3NMZiHL6lVPCVE6/csuBHj4MfPppBNLSqpodgbc3Djn5yYlZTr/l5UBhYQTi4qoCWiZWZIlWzv5VN+anbr6anc5BXDDuiOoVzLkBzE/tmJ+68RYzIiKiDq7DD+LBXtZSTn6iSsrKFezbhIjIVzpsAcdgL2spJz9RJWVFxkxERB14EDebm5e1zM/XYe1ax03CviprGUhy8nMM4M1vkK6o0GHwYEObJWV9Ldi3CRGRr3XI0+nBXtZSTn6iSsrKFezbhIhIhA45iAd7WUs5+YkqKStXsG8TIiIROuQgHuxlLeXkJ6qkrFzBvk2IiETokIN4sJe1lJOfqJKycgX7NiEiEqEDT2xzTJTKytKjsFCLuLiLM6GDgZz8DhywtDo73Z+CfZsQEflah6/YJrKsJRD4qkNy8pNbUhYQk5/obeKpQG870ZifujE/dfNVxbYOeyTexGAAEhNV9XeMLHLyS0gA7rjDP9fA2xLs24SIyFc65DVxIiKiYCB0EN+9ezduuukmpKWlYe3atS2WS5KEzMxMpKWlYcKECTh69KjIcIiIiIKKsEHcZrNh6dKl+Otf/4otW7Zg8+bNOH78eLM2u3fvxunTp7F9+3YsW7YMZrNZVDhERERBR9ggnpOTg969e6Nnz54ICQnBuHHjkJ2d3axNdnY2Jk6cCI1Gg0GDBqGyshIlJSWiQiIiIgoqwgbx4uJixMbGOl+bTCYUFxe32SY2NrZFGyIiInJNdbPTu3c3QK/3TylQX2nt1oBgEcz5BXNuAPNTO+anbr7IT9ggbjKZUFRU5HxdXFwMk8nUZpuioqIWbX7u3Dl1PQmD9zqqVzDnBjA/tWN+6uar+8SFnU5PSUnB6dOnkZ+fj4aGBmzZsgWpqanN2qSmpuKjjz6CJEn49ttvERERgR49eogKiYiIKKgIOxLX6/VYvHgxpk2bBpvNhkmTJuGKK67AunXrAABTpkzByJEjsWvXLqSlpaFz585Yvny5qHCIiIiCjurKrhIREZEDK7YRERGpFAdxIiIileIgTkREpFIcxImIiFSKgzgREZFKcRAnIiJSKdWVXVWqpnvhTSYT1qxZ02zZvn378Kc//QkJCQkAgLS0NDz44IOBCNMrqampCA8Ph1arhU6nw4cffthsuSRJeOqpp7Br1y6EhYXhmWeeQXJycoCilc9dfmrffpWVlVi0aBG+//57aDQaLF++HFdddZVzudq3n7v81Lz9Tp48iVmzZjlf5+fn4+GHH8Y999zjfE/N28+T/NS8/d5++21s2LABGo0Gffv2xdNPP43Q0FDncp9sO4l84s0335Rmz54tzZgxo8Wyr776yuX7ajF69GipvLy81eWfffaZ9Pvf/16y2+3SwYMHpdtvv92P0bWfu/zUvv3mzJkjvf/++5IkSVJ9fb104cKFZsvVvv3c5af27dfEarVK119/vVRQUNDsfbVvvyat5afW7VdUVCSNHj1aqq2tlSRJkh5++GHpgw8+aNbGF9uOp9N9oKioCJ999hluv/32QIcSEHykrHJVVVVh//79zn0zJCQEXbp0adZGzdvPk/yCxZdffomePXsiPj6+2ftq3n6Xai0/NbPZbKirq4PVakVdXV2LsuK+2HYcxH1g+fLlePzxx6HVtr46Dx48iAkTJmDatGn44Ycf/Bidb9x777247bbbsH79+hbLguGRsm3lB6h3+xUUFCAyMhLz58/HxIkTsXDhQlgszR8ipObt50l+gHq336W2bNmC8ePHt3hfzdvvUq3lB6hz+5lMJtx3330YPXo0hg8fDqPRiOHDhzdr44ttx0G8nXbu3InIyEgMGDCg1TbJycnYuXMnPv74Y9x999144IEH/Bhh+61btw6bNm3C66+/jvfeew/79+8PdEg+5S4/NW8/q9WK3NxcTJkyBR999BE6d+6MtWvXBjosn/EkPzVvvyYNDQ3YsWMHbr755kCHIkRb+al1+124cAHZ2dnIzs7Gnj17UFtbi02bNvn8e0JwJjkAAAfnSURBVDiIt9M333yDHTt2IDU1FbNnz8ZXX32Fxx57rFkbo9GI8PBwAMDIkSNhtVpRUVERiHC90vR42KioKKSlpSEnJ6fFcrmPlFUSd/mpefvFxsYiNjYWAwcOBADcfPPNyM3NbdZGzdvPk/zUvP2a7N69G8nJyYiOjm6xTM3br0lb+al1++3duxcJCQmIjIxEp06dcOONN+LgwYPN2vhi23EQb6dHH30Uu3fvxo4dO7BixQoMGTIEL7zwQrM2paWlkP73nJmcnBzY7XZ07949EOHKZrFYUF1d7fzvL774AldccUWzNmp+pKwn+al5+8XExCA2NhYnT54E4Lju+Mtf/rJZGzVvP0/yU/P2a7JlyxaMGzfO5TI1b78mbeWn1u0XFxeHQ4cOoba2FpIkCfvt8RYzQS595Oonn3yCdevWQafTISwsDCtWrIBGowlwhJ4pLy93nr6y2WwYP348brjhhqB5pKwn+al5+wHAE088gcceewyNjY3o2bMnnn766aDZfoD7/NS+/SwWC/bu3YulS5c63wum7ecuP7Vuv4EDB+Kmm27CrbfeCr1ej/79++POO+/0+bbjo0iJiIhUiqfTiYiIVIqDOBERkUpxECciIlIpDuJEREQqxUGciIhIpTiIEwWhefPm4d1333W57Morr0RNTY2w737llVfQ0NDgUSw/Z7fbMWXKlGYFMNrrrrvuQn5+vs/6I1ISDuJE5FOrVq1CY2OjV5/dtm0brrjiimb1pNvrnnvuwapVq3zWH5GSsNgLkZ/U1tZi7ty5OH78OPR6PRITE7Fy5UoAwL/+9S/84x//gM1mg9FohNlsRp8+ffDhhx/i448/RmhoKM6cOYPo6Gg8//zzMJlM+O6777BkyRLU1taivr4ev/71r5s9h9kTJ0+exPLly3Hu3Dk0NjZi6tSpmDRpEgDHEfusWbPw6aef4vz585gzZw5uuukmAMAnn3yCl156CWFhYbj55pvx0ksv4ZtvvnFWK5w8eTK0Wi3eeecdAMD333+P3/3udygqKsKgQYPw7LPPuizYsX79+ma1sYuLi5GZmYnTp08DAMaPH48//OEPmDdvHkJCQnD69Gnk5+cjLS0No0ePxiuvvIKioiJMnToVU6dOBeAo1fnEE0+guroaRqNR1vohUjzvn5ZKRHJs375duu+++5yvz58/L0mSJO3fv1+aPn26VF9fL0mS4xnDd955pyRJkvTBBx9IKSkp0okTJyRJkqRXXnlFeuihhyRJkqSqqirnZ6qrq6X09HTp+PHjkiRJ0ty5c6V33nnHZRx9+/aVqqurpcbGRunWW291fqaqqkq68cYbna/79u3r7OPAgQPS8OHDJUmSpNLSUunaa6+VTp06JUmSJL311lvOPi/tv8ncuXOlyZMnS3V1dVJ9fb2UkZEhff755y3iamhokFJSUpzPX5YkSbrrrruk119/3fm66bnvTX3W19dLFotFGjJkiDRv3jzJZrNJRUVF0qBBg5rFcPfdd0u7du1yuT6I1IxH4kR+0q9fP5w4cQJLlizBtddei1GjRgEAduzYgWPHjuGOO+4AAEiShMrKSufnfvWrX6FPnz4AgDvuuAMTJkwAANTV1cFsNuO7776DRqNBSUkJjh071qI+c2tOnz6NEydOYPbs2c73GhsbcfLkSWcfGRkZAIBBgwahpKQE9fX1OHToEJKSknDZZZcBACZNmoSnn366ze8aO3YsQkNDAQBJSUk4c+YMhg0b1qzNuXPn0KlTJ4SFhQEAampqcPDgQbz11lvONpGRkc36DAkJAQAkJiZi5MiR0Gq1MJlM6NKlC4qKipx5xMTEqPLxnETucBAn8pOePXti8+bN+Oqrr7B792689NJL+PjjjyFJEiZNmoRHHnlEVn8rVqxATEwMnnnmGej1etx3332or6/3+POSJKF79+5tPh6xaeDV6XQAHI/+9EZTP0192Wy2Fm3CwsJkxf/zPtv6jvr6+mbLiYIFJ7YR+UlRURF0Oh3Gjh2L+fPno6KiAufPn0dqaio2bdrknJFts9lw5MgR5+e++eYb5zXhDz74AEOGDAEAVFVVITY2Fnq9Ht9//z0OHDggK57ExESEhYXho48+cr534sQJ51PdWjNw4EDk5ubizJkzABzX8y8VHh7utg9XunTpgujoaBQUFDj7ueqqq/D2228723j7CMoTJ06gX79+Xn2WSMl4JE7kJ9999x1efPFFAI5bqWbMmAGTyQSTyYSZM2fi/vvvh81mQ2NjI26++WYMGDAAAHD11Vfj2WefxY8//uic2AYA999/P+bMmYONGzciMTER11xzjax49Ho9XnvtNSxfvhxvvPEG7HY7oqKi8Oc//7nNz0VHR8NsNmP69Ono3LkzRo0ahU6dOqFz584AgPvuuw+/+93vEBYW5pzY5qmxY8fi888/x+TJkwEAL7zwApYsWYLx48dDq9Vi/PjxmDFjhqw+z549CwDo27evrM8RqQGfYkakYB9++CE+++wzvPzyy4EOpZlLZ3p/8MEH2Lhxo/MRi+2Rn5+PRx99FOvXr/fZ4yZffPFF9OrVyznngCiY8EiciGR75513sG3bNthsNnTt2hWZmZk+6bdnz5649957UVJSApPJ5JM+TSaT87Y5omDDI3EiIiKV4sQ2IiIileIgTkREpFIcxImIiFSKgzgREZFKcRAnIiJSKQ7iREREKvX/AWPYuKi7CiWj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4756" name="AutoShape 4" descr="data:image/png;base64,iVBORw0KGgoAAAANSUhEUgAAAfEAAAFYCAYAAABDIcVbAAAABHNCSVQICAgIfAhkiAAAAAlwSFlzAAALEgAACxIB0t1+/AAAIABJREFUeJzt3Xt8E1X6P/BPLrQlTbn0QrptAcsqQku/oIsKAgKFqi3wE0VX2NVFXWDX9Qao3MUAFe+4KCuC62VXXRZBV1agiFsQUJQFRQq0qNykpfYO9JLekszvj2wDtWmTSXOSmfTzfr18aTInJ88zM/F0Zs48o5EkSQIRERGpjjbQARAREZF3OIgTERGpFAdxIiIileIgTkREpFIcxImIiFSKgzgREZFK6QMdgFylpVWBDkGW7t0NOHfOEugwhAnm/II5N4D5qR3zUze5+cXERLh8n0figun1ukCHIFQw5xfMuQHMT+2Yn7r5Kj8O4kRERCrFQZyIiEilOIgTERGpFAdxIiIileIgTkREpFIcxImIiFSKgzgREZFKcRAPgK1bP0ZZWWmgwyAiIpXrsIO4xQKcOqWBJQAFgTiIExGRL6iu7Gp7Wa2A2RyCrCw9zp7VIj7ejvR0K8zmBujbsTZqa2uxePE8lJSUwG634Z57piE+vidmzXoZFy5UoVu3bliwwIzDh7/Fd9/lYcmSRQgNDcOaNW/i8OEc/OUvf4bNZkO/fkl47LH5CAkJwerVr+CLL3ZDp9PhmmuG4MEHZ+Lzz3fjb397A1ZrI7p06YYnn1yGyMgo360gIiJSDWGD+E8//YQ5c+agvLwcGo0Gv/71rzF16tRmbfbt24c//elPSEhIAACkpaXhwQcfFBUSAMcAvnZtqPN1fr4Oa9c6yt9lZjZ43e++fXsRHR2D559fCQCorq7GY489jNdfXwObrROys7dj7dq/YMGCJ/HBB+/jwQdnol+/JNTX12P58iX4859fRa9evbFs2WJ89NFG3HRTBnbv3ol//OMDaDQaVFU5asb/3/8Nwtq1b0Oj0eDjjz/Ce+/9HQ89NKsda4QocCyNFhRbimAyxMLQyRDocDyixpg9Fcy5BSthg7hOp8O8efOQnJyM6upqTJo0CcOGDcPll1/erN3gwYOxZs0aUWE0Y7EAWVmuU87K0mPBggYYvNxv+/S5HKtW/Rmvvvoyhg0bgYiICJw8eQL33nsvrFY77HYboqKiW3zuzJkf8YtfxKFXr94AgPT08fjwww247bZfIyQkFE8/vRTDho3A9dePAACUlpbgySfno7y8DI2NjfjFL+K9C5gogKx2K8x7FyLr5BacrS5AvDEB6X3GwXz9U9BrlXmCUI0xeyqYcwt2wrZOjx490KNHDwCA0WhEnz59UFxc3GIQ96fiYg3OnnU9DaCwUIviYg0SEyWv+u7VqzfefPNdfPnlF3j99dW4+urBSEzsgw8/3OjVk9f0ej1ef/1v+Prr/2Lnzmx88MH7ePnl1/DSS89h8uTfYvjwkfjmmwN48821XsVLFEjmvQuxNme183V+9Rnn68zhzwYqrDapMWZPBXNuwc4vE9sKCgqQl5eHgQMHtlh28OBBTJgwAdOmTcMPP/wgNA6TSUJ8vN3lsrg4O0wm7wZwACgrK0VoaBhuuikDU6bcjdzcIzh//hwOHjwIALBarTh58gQAwGAIh+V/M+p69eqNn34qREFBPgDgk0+2YtCgq2GxWFBTU42hQ4fj4YcfxfHjjnVTU1ON6GjHH0fbtm3xOl6iQLE0WpB10vW+m3VqKyyNynv8pBpj9lQw59YRCD9PUlNTg4cffhgLFiyA0Whstiw5ORk7d+5EeHg4du3ahQceeADbt29vs7/u3Q3teoTbbbcBK1e6el+H3r1dP6/VE8eOfYs5cx6BVquFXq+H2WyGXq9HZmYmqqqqYLPZMHXqVFx33SBMnnwHVqx4BmFhYVi/fj2ee+5ZLFmyADabDQMGDMD06ffg/PnzePTRR1FfXw8AWLBgPmJiIjBz5iMwm+eja9euuO6661BWVtzqc2b9JdDfL1Iw5wYEJr8TFSU4W13gcllhdQGsYdWIiTT55Lt8lZ8/Y5bDF/kpNTeAvz9PaCRJ8v7w043Gxkb88Y9/xPDhw3Hvvfe6bZ+amoqNGzciMjKy1TbenJq+1KWz0wsLtYiL883s9NbExES0O2YlC+b8gjk3IHD5WRotGLHuWuRXn2mxrGdEb+yZvM8nk6p8mZ+/YpbDV/kpMTeAvz9X7V0RdjpdkiQsXLgQffr0aXUALy0tRdPfEDk5ObDb7ejevbuokAAAer1jFvqePRbs3VuDPXssyMwUM4ATUUuGTgak9xnncll6YoYiZ0WrMWZPBXNuHYGwoevrr7/Gpk2b0LdvX9xyyy0AgNmzZ6OwsBAAMGXKFHzyySdYt24ddDodwsLCsGLFCmg0GlEhNWMwwOtJbETUPubrnwLguOZaWF2AOGMC0hMznO8rkRpj9lQw5xbshJ5OF0Ftp1d4Ski9gjk3QBn5ibwvWVR+SrmXWkR+SskNUMb+KZKvTqfzJDIRBYyhkwGJXfsEOgxZ1Bizp4I5t2DVYWunExERqR0HcSIFszRacOrCyaC9V1eN+akxZgpeHMQV6q9/fQ379++T/blvvjmAOXNmCoiI/Mlqt2LR53MxYt21GPre1Rix7los+nwurHZroEPzCTXmp8aYKfh13GviFgu0xUWwm2LhdcH0dpIkCZIkQatt+bfUtGl/9EsMVqsVet5fpzjBXgZTjfmpMWYKfh3v/95WK8LNCxGatQXaswWwxyegPn0casxPwdubxVevfgU9epgwadKvAQBvvLEGnTsbAEjYvXsHamvrcMMNo/H73/8BP/1UiNmzH0RS0gB8990xvPDCSrzxxhocO5YLjUaDceP+H+6887d46ikzrr9+OEaPHou8vKNYufJF1NbWIiSkE1auXA2dTo8XX3wGx47lQqfT4aGHZuPqqwc3i6uy8gKefnopCgvPIjQ0DHPmLMTll1+BN95Yg8LCAhQWnkWPHrFYsmR5e9cq+ZC7MpgLrnsy4DOH20ON+akxZuoYOtwgHm5eCMPai39N6/LPOF/XZHr31/SYMWl4+eUVzkF8587/4Le/nYqcnEPYuHEjSkoqMW/ebHz77TcwmWJRUJCPhQuXYMCAFBw7lofS0hK88877AOB85GiTxsZGLF68AEuXLkf//smoqalGSEgoNmz4JwDg739fjx9/PI1Zsx7AunUfNvvsG2+swRVXXImnn34RX3+9H5mZT+Ltt/8BADh16hRWr/4rQkPDvMqZxCm2FLVZBrPYUqTqGcRqzE+NMVPH0LGuiVssCM1y/dd0aNZWx7NKvdC3bz+cO1eBsrJS/PDD94iIiMCJE8exf/9XmDhxIu677y78+ONpFBQ4yhrGxv4CAwakAADi4uJRWHgWL730HL76ai/Cw8Ob9X3mzI+Ijo5C//7JAIDwcCP0ej1ycr7FTTdlAAB6974MsbG/QH5+87KJl7b51a+uQWXlBdTUVAMAhg+/gQO4QpkMsYg3JrhcFmdMgMkQ6+eIfEuN+akxZuoYOtQgri0ugvas67+mtYUF0BYXed336NFjsXNnNnbs+BSpqTdCkiTcddc92LRpE95++x9Yv/4jjB8/EQAQFnZx8OzSpQvefnsdrrrqV9i06QM888wyr2OQIyyss1++h+QL9jKYasxPjTFTx9ChBnG7KRb2eNd/TdvjEhyT3LyUmpqG7Ozt2LkzG6NHj8V11w3Fli3/Rk1NDQCgtLQE585VtPjc+fPnIUl2jBo1BtOn34/vv/+u2fJevXqjrKwceXlHAQAWSw2sVisGDhyE7duzADiO1ouLi9CrV+9mnx048Cp8+uk2AI5Z6127dkV4ePMnyZEyma9/CjP+7370jOgNnUaHnhG9MeP/7g+aMphqzE+NMVPw61jXxA0G1KePa3ZNvEl9eka7Zqn36fNLWCw1iImJQXR0NKKjo3H69ClMnjwZVqsNnTsbsHjxshYz0UtLS/D000tgtzuq3/7hDw80W96pUycsXbocL730POrr6xEaGoo///lV3HrrHXjxxWfwu9/dCZ1Oh4ULzQgJCWn22fvum4Gnn16KqVMnIzQ0DAsXLvE6P/IvvVaPzOHPYsF1TyqmDKYvqTE/NcZMwa/j1U53zk7fCm1hAexxCahPz2jX7PS2sP6vegVzbgDzUzvmp26sne4tvR41mc+iZsGTAb9PnIiIqD061DXxZgwG2BP7cAAn8jFRZUmVUu5UThxy2pbXlmFPwS6U15b5IkxyIRjXccc7EiciIax2K8x7FyLr5BacrS5AvDEB6X3GwXz9U9Brvf9fjah+RcYhp22dtQ4ZH45BXnkubJINOo0O/aOSsPW2bITpeRuoLwTzOtaZzWZzoIOQw2JpCHQIsoSHh6ouZjmCOb9gzg3wfX6Lv5iPtTmrUdlwARIkVDZcwNfFB1DVUInUXml+7zeQ+clpe+PGkThSdhgSHNOTJEgosZTg0x+3YWry7/2Wn9L4Mj9v17FIcvMLDw91+X7HPZ1ORD7jriypt6fARfUrMg45bctry5BXnuuybV55blCd9g2UYF/HHMSJqN08KUuqpH5FxiGnbW75Udgkm8u2NsmG3PKj7YiagOBfxxzEBSkrK8WiRXNkf+6ZZ5bh1KmTbbb56KONyMra7G1oRD4nqiypUsqdyolDTtukqGToNDqXbXUaHZKiktsRNQHBv4477CAueqZrdHQMMjOfa/G+1dr2s4fnzXsCiYltP0hh4sTbkZ4+vl3xEfmSqLKkSil3KicOOW2jOkejf1SSy7b9o5IQ1Tm6HVETEPzruMPNThcx07W1R5FmZX2MbduysHXrx9i1awdqa2tht9vx8suvYcWK5/DNN/vRo4cJer0e48b9P4wePRYPPjgDDz44E/36JSEtbQRuv30y9u79HKGhoXjmmRcRGRnl7P83v7kbBQX5eP75p3H+/DnodFosW/YsunePxPz5j6KqqhJWqxXTp9+PESNG+XAtErXUVH4069RWFFYXIM6YgPTEjHaXJRXVr8g45LTdelt2qzOnyTeCeR13uEHcvHch1uZcLLuaX33G+TpzuO8eRfr44wuQlfWxs83333+Hv/1tHbp06YqdO/+DoqJCvPvuBpw7V4Hf/vYOjBv3/1r0W1tbi+TkFPzhDw/g1VdX4t///hfuuWdaszZLlizCXXfdg5EjR6O+vh6SJEGv12P58ucRHm7E+fPn8Yc/3IPhw0dCo9F4lR+RJ0SVJVVKuVM5cchpG6YPw45ff4Hy2jLklh9FUlSy6o8OlSaY13GHGsTdzRpdcN2TXv3P4dJHkZ47dw4RERHo0cPUrM0111yHLl26AgBycg5h9Oix0Gq1iIqKxtVXD3bZb6dOnTBs2AgAwJVX9sf+/fua52OpQVlZKUaOHA0ACA113IJgtVqxZs1fcOjQQWg0WpSWlqKiohxRUcGx05KyGToZhDxbW1S/IuOQ0zaqczRGJIxsT2jkRjCu4w41iHsya9Tb/0k0PYq0oqIcqak3tlh+6eNHPaXX651Hz1qtFjab6xmWP7d9exbOnz+PN954F3q9HrffPgENDcF7PykRUUfVoSa2iZzp+vNHkbYlJWUgdu3aAbvdjoqKchw8+LVX32kwhCMmpgd27/4MANDQ0IC6ujpUV1eje/fu0Ov1+OabAygq+smr/omURG650xMVJwJeopWURSmle32pQw3iIme6/vxRpG0ZNSoVMTE9cNddd2Dp0ifQt28/GI3ePef7iSeWYuPGf2Lq1Mn44x/vQ3l5GW68MR3HjuXhd7+7E9u2bUHv3pd51TeREljtViz6fC5GrLsWQ9+7GiPWXYtFn8+F1d7yTo9L2/Z9pW+bbanjkLMPqU2HexSpc3a6i1mjIuowt/a4OYvFAoPBgAsXzmP69KlYvfoNVV6zDubHBQZzboB68lv0+dxmk1GbzPi/+1tMRpXTVu3Usv285cv8lLhf8FGkXlLKTNc5c2aiuroaVmsj7rlnmioHcCLR5ExGFTVxldQt2PeLDjeINwn0TNdVq9YG7LuJ1ELOZFSRE1dJvYJ9v+hQ18SJSF1ElTuljiPY9wsO4kSkWKLKnVLHEez7RYc9nU5E6iCq3Cl1HMG8X3S42en+xhmk6hXMuQHqy8/SaPF4Mqql0QJrWDX0dUbVH2m1Rm3bTy4R+cnZh0Tj7HQi6lDkljuNiTQF9SBH8gV6QrMIvCZORESkUhzEiYiIVIqDOBGpglLqXsut4S6irRxKWW+iBHt+7vCaOBEpmrNU8sktOFtdgHhjAtL7jBNWKtkXcYhqKypeNQr2/DylM5vN5kAHIYfFoq5HaoaHh6ouZjmCOb9gzg1QT36Lv5iPtTmrUdlwARIkVDZcwNfFB1DVUInUXmmtfs7X+cmJQ1RbOfl5269SdPT8XLV3hafTiUix3NW99tcpVDlxiGorKl41Cvb85OAgTkSK5Unda6XFIaqtqHjVKNjzk4ODOBEpllLqXouq4S4qP6WsN1GCPT85OIgTkWIppe61qBruovJTynoTJdjzk4MT2wRTy+QhbwVzfsGcG6Ce/G5IGI2qhkqUWEpR01iNhIhemNzvNzBf/xS0mtaPQ3ydn5w4RLWVk5+3/SpFR8/PVXtXWDtdMNY3Vq9gzg1QX35y616Lyk9uDXcRbQHP81NSvXA5mF/L9q50nJvpiEjVlFL3Wm4NdxFt5VDKehMl2PNzR/nnHIiIiMglYYP4Tz/9hLvvvhsZGRkYN24c/va3v7VoI0kSMjMzkZaWhgkTJuDo0aOiwiESSgnlNemi8toy7Di1A+W1ZYEOhRRE5G8vUL9rYafTdTod5s2bh+TkZFRXV2PSpEkYNmwYLr/8cmeb3bt34/Tp09i+fTsOHToEs9mMDRs2iAqJyOeUUF6TLqqz1iHjwzHIK8+FTbJBp9Ghf1QStt6WjTB9WKDDowAR+dsL9O9a2Df06NEDPXr0AAAYjUb06dMHxcXFzQbx7OxsTJw4ERqNBoMGDUJlZSVKSkqcnyNSOvPehVibs9r5Or/6jPN15vBnvW5L3sn4cAyOlB12vrZJNhwpO4yMD8dgx6+/CGBkFEgif3uB/l375Zp4QUEB8vLyMHDgwGbvFxcXIzb24k35sbGxKC4u9kdIRO2mhPKadFF5bRnyynNdLssrz+Wp9Q5K5G9PCb9r4cf6NTU1ePjhh7FgwQIYjcZ299e9uwF6vc4HkflPa7cGBItgzq+t3E5UlLRZ+tEaVo2YSJPstv4UTNvu8Kn9sEk2l8tskg2FtlPoF5Po56jECqbt54ov8hP522tv377IT+gg3tjYiIcffhgTJkzAjTfe2GK5yWRCUdHFGrdFRUUwmdpemefOqeuIRW334soVzPm5y03faES8MQH51WdaLIszJkBfZ3R+Xk5bfwm2bRenS4ROo3M5kOs0OsTpEoMq32Dbfj/nq/xE/vba07ev7hMXdjpdkiQsXLgQffr0wb333uuyTWpqKj766CNIkoRvv/0WERERvB5OqqGE8pp0UVTnaPSPSnK5rH9UEqI6R/s5IlICkb89JfyuhR2Jf/3119i0aRP69u2LW265BQAwe/ZsFBYWAgCmTJmCkSNHYteuXUhLS0Pnzp2xfPlyUeEQCWG+/ikAjutfhdUFiDMmID0xw/m+t23JO1tvy251djp1XCJ/e4H+XbPsqmA85aVecnITWV5TlGDeduW1ZSi0nUKcLjFoj8CDefsBYvIT+dsTXRaYZVeJBFJCeU26KKpzNPrFBNc1cGo/kb+9QP2uWXaViIhIpTiIEylYeW0Z9hTsCtp7nFmutuPg9hODp9OJFCjYy4eyXG3Hwe0nFtcgkQIFe/lQlqvtOLj9xOLpdCKFCfbyoSxX23Fw+4nHQZxIYXLLj7ZZPjS3XN2P7C22FLVZqrLYUuRVW1Iebj/xOIgTKUxSVDJ0GtfPB9BpdEiKSvZzRL5lMsQi3pjgclmcMQEmQ6xXbUl5uP3E4yBOpDDBXj6U5Wo7Dm4/8TixjUiBgr18KMvVdhzcfmKx7KpgLI2oXkrIrby2DLnlR5EUlezzI3Al5CeyXK0S8hNJbflx+zXHsqtEHUBU52iMSBgZ6DCEYbnajoPbTwxeEyciIlIpDuJEQcJSWYYfj+yCpdL9feSWRgtOVJzw+D5dUeVR5ZSVlRuDnPzkCObyoXJzC+Z1oRY8nU6kctaGOmS+NAZbkYsz4Tb0qtEhA0lYNCsb+pDmJVrllsAUVR5VTllZpZRoDebyoSL3CxJLZzabzYEOQg6LpSHQIcgSHh6qupjlCOb81JLb0hdG4tWIwzgfKkHSAOdDJewPLUHtrm0YNfz3zdou/mI+1uasRmXDBUiQUNlwAV8XH0BVQyVSe6W16FtOezltb9w4EkfKDkOCY16tBAkllhJ8+uM2TE32Pma5+ckhsm9v+HL/FLlfeEstvz9vyc0vPDzU5fs8nU6kYpbKMmyB6xKtW6XcZqfW5ZbAFFUeVU5ZWaWUaA3m8qEi9wsSj4M4kYqVnjmK/HDXJVrzw20oPXOxRKvcEpiiyqPKKSurlBKtwVw+VOR+QeJxECdSsZheyehV47pEa88aHWJ6XSzRKrcEpqjyqHLKyiqlRGswlw8VuV+QeBzEiVTM0CUaGXBdojVDkwRDl4sFYuSWwBRVHlVOWVmllGgN5vKhIvcLEo8T2wTj5Az1Uktuw6/9LWp3bUNpfTmq9BJ6V+vwm4YBWDQrG1pd85nCNySMRlVDJUospahprEZCRC9M7vcbmK9/ClpNy7/p5bSX0/bOK3+LT3/chvLackiQoNPokBw9AFtvy24xu1lUDHKJ7Nsbvtw/Re4X3lLL789bvprYxrKrgrF0oHqpLTdLZRlKzxxFTK/kZkfgLts2WmANq4a+zujRkZOo8qhyysrKjUFOfnLILR8qioj9U25uIteF2n5/cvmq7CoHccG4I6pXMOcGMD+1Y37q5qtBnNfEiYiIVIqDODmxhCKRBywWaE+dBCz8nVDgsT4esYQikSesVoSbFyI0awu0Zwtgj09Affo41JifAvT8nVBgcM8jmPcuxNqc1c7X+dVnnK8zhz8bqLCIFCXcvBCGtRd/J7r8M87XNZn8nVBg8HR6B8cSikQesFgQmuX6dxKatZWn1ilgPBrE6+rqkJ+fj5KSEtHxkJ+xhCKRe9riImjPuv6daAsLoC3m74QCo9XT6Xa7HR999BE2bNiAY8eOwWg0oqGhAXq9HmPHjsU999yDxMREf8ZKAjSVUMyvPtNiGUsoEjnYTbGwxydAl9/yd2KPS4DdxN8JBUarR+KTJ0/Gd999h/nz5+PAgQPYs2cP9u3bh3//+9+46qqrsHjxYmzZ4vr0EqkHSygSecBgQH26699JfXoGYODvhAKj1SPx1157DZGRkS3ej4qKwsSJEzFx4kRUVFQIDY78w3z9UwAc18ALqwsQZ0xAemKG830igmMWOhzXwLWFBbDHJaA+PcP5PlEgsGKbYGqqOuRNCUU15SdXMOcGMD+vWSzQFhc5TqEH8Aic20/dfFWxze0tZgcOHMCKFStw5swZ2Gw2SJIEjUaDL7/80vNoSRUMnQxI7Non0GEQKZvBAHsifyekDG4H8YULF2LmzJkYMGAAtFrekUZERKQUbgfxLl26ID093R+xEJG/lJcBh/cDcYlAVNtPDxNKIaemyUEpT2gjz7kdxMePH49169YhPT0doaEXn2fauXNnoYERkQB1deiWMQb6vFzAZkO0Tgdr/ySc35oNhIX5Lw6WMFUUll5WL7dbJyoqCk888QSWLl0KAM5r4nl5ecKDIyLf6pYxBp2OHHa+1ths6HTkMLpljMH5HV/4LQ6WMFUWll5WL7cXuVesWIG///3vOHr0KPLy8nDs2DEO4ERqVF7mOAJ3QZ+X6zjF7g8sYaooLL2sbm4H8R49eiAlJYWT2ohUTp97FLDZXC+02RzL/YAlTJWFpZfVze3IPGTIEDz//PM4evQojh8/7vyHiNTFmpQM6HSuF+p0juV+0FTC1OUyljD1u6bSy66w9LLyub0m/u9//xsAkJWV5XxPo9EgOztbXFRE5HtR0bD2T2p2TbyJtX+S/2ap/6+E6aXXxJuwhKn/NZVevvSaeBOWXlY+t4P4jh07/BEHEfnB+a3ZztnpGpsN0qWz0/2IJUyVhaWX1ctt2dW9e/ciJSUFERGOkm+VlZU4evQohg4d6pcAf05tZfhYOlC9gjk3lJchpvAUSoP4PvGg3n4Qk5+S7hPn9mvZ3hW318Sfe+45GI1G52uj0YjnnnvO4y8mIgWKigZSUwM7gAMXS5jyFLoiNJVeDvQATp5zO4g33Rfu/IBWC1trM1yJiIjIb9wO4uHh4Th06JDz9aFDh2DgX81EREQB53Zi2+OPP44HHngAl19+OQDg+PHjWLVqlduO58+fj88++wxRUVHYvHlzi+X79u3Dn/70JyQkOG5tSEtLw4MPPig3fiLPiazTrYQa4DJisFSW4cTZ/dBHJMLQxcen1GXGUXrmKGJ6JbuPQ846tliAEyWA3qieba2EfYhUx+0gftVVV2HLli349ttvAQCDBg1C165d3XZ822234a677sLcuXNbbTN48GCsWbNGRrhEXhBZp1sJNcBlxGBtqEPmS2OwFbk4E25DrxodMpCERbOyoQ9pZ+10UXHIWceXtMXZAkSqYVsrYR8i1dKZzWazu0ZhYWG47LLLcNlllyHMw4ckxMfHo6GhAZs3b8ZvfvObFsvPnj2LgwcPYsKECbICtlgaZLUPtPDwUNXFLIca8gtfPB+GtauhrbwAjSRBW3kBnb4+AE1VJRpT01r/nAe5edu3L8mJYekLI/FqxGGcD5UgaYDzoRL2h5agdtc2jBr+e0XGIaffS9vCx9tD1LYWuX+qGfNr2d6VVq+JT548GVu3bkVDQ8svOX36NJYvX4733nvP4wBcaRrEp02bhh9++KFdfRG5JLJOtxJqgMuIwVJZhi1wXTt9q5QLS2U7aqeLikPOOlbjtlbCPkSq1uq5mpdffhmvvvoqli5dissuuwxRUVGor6/HqVOn0KVLF0yfPh0ZGRlef3FycjJkEHN4AAAgAElEQVR27tyJ8PBw7Nq1Cw888AC2b9/u9nPduxug17dSOlKhWru/L1goOr8TJUArdbp1hQWIsVYDMaZWP95mbu3s2ydkxHDi7H7kh7u+syQ/3AZr1SnE/DJRWXHIWccit4eovkXun0GA+bnX6iDeo0cPmM1mLFiwADk5OSguLkZoaCiuvPJK9OzZs91ffOm95yNHjsSSJUtQUVGByMjINj937py6/jJlwYIA0xsRGZ8AXf6ZFotscQmo0BuBVuJ3m1s7+vYZGTHoIxLRq0aH0xEtB9CeNTroIxK935ai4pCzjkVuD1F9i9w/VY75tWzvittbzEJCQjB48GCMGzcOY8eO9ckADgClpaVoKhaXk5MDu92O7t27+6RvIqf/1el2pd11ukX2LSAGQ5doZCDJZdsMTVL7ZqmLikPOOlbjtlbCPkSq5tHENm/Mnj0bK1euxE8//YT169fDaDQiJycHR44cQUpKCv71r39hwYIFWL9+Pfbu3Ytly5YhLi7Obb9qm+jAyRmB13jDaGiqKqEtKYWmphr2hF6om/wbx+zfNh6x60lu3vbtS3JiGH7tb1G7axtK68tRpZfQu1qH3zQMwKJZ2dDq2jcTWlQccvq9tK22pho2H24PUdta5P6pZsyvZXtX3NZOVxq1nV7hKSEFkXkfrqzclHCPr8z7s61Vp4L6PvEYazVKg/g+cVX99rzA/Fq2d4WDuGDcEdUrmHMDmJ/aMT9189Ug7tH5s9raWhQVFTWrmd5UwY2IiIgCw+0g/t577+GFF15At27dnA9C0Wg0yM727/OHqQNRwqlpasZSnI/yw18gKmUYDCbfTG5VDLn7m8zT+qJOvQsrK0uq4nYQf/PNN7F582bEx8f7Ix7qyFh+UnGslmosX5CCzTHlONMV6LUPGF8ahQXLD0NvMLrvQMnk7m9eln8VVaLV52VlSZXcbvWYmBgO4OQX4eaFMKxd7Xytyz/jfF2T+WygwurQli9Iwaq+5c7Xp7sDq7qXAwtSsPjPpwIYWfvJ3d/ktBe1L/M3Qj/X6v0Lx48fx/Hjx3H99dfjueeew9GjR53vHT9+3J8xUkfA8pOKYynOx8cx5S6XbY4ph6U4388R+ZDc/U0J5V/5GyEXWj0SnzFjRrPX27Ztc/43r4mTr2mLi6BtpfyktrDAcV0xsY+fo+rYyg9/gfxWHliY38Wx3GCa7N+gfETu/ianvah9mb8RcqXVQXzHjh3+jIM6OLspFvZWyk/a4xIcE4PIr6JShqHXPscp9J/rWelYrlZy9zc57UXty/yNkCtuyww98sgjHr1H1C4sP6k4BlNPjC+NcrlsfGmUumepy93flFD+lb8RcsHtxLYzZ1r+1Xfy5EkhwVDHVmN+CoDj+p62sAD2uATUp2c43yf/W7D8MPC/2en5XRxH4E2z09VO7v4mp72offnSfnWFBbDxN9LhtVqx7f3338f69etx8uRJ/PKXv3S+X1VVhcTERLz22mt+C/JSaqvgw6pDXlDIfeLcdhep8T5xj/NT6X3iwsrKKgR/fy3bu9LqkfiwYcPQu3dvLFu2DHPmzHG+bzQaceWVV8oIlUgmg4ETdBTGYOqp2klsbsnd3+S0F7UvGwyO54wH8SBHnml1EI+Pj0d8fDw2b97sz3iIiIjIQ60O4pMmTXKWWXVl48aNQgIiUoTyMuDwfiAuEYjy4ClfBfkI+fILNAwdBiS4Od0sp61SiDqFrJBT00q4fEPkjVYH8blz5wIAPvvsM5w8eRK33347AODDDz9EYmKif6Ij8re6OnTLGAN9Xi5gsyFap4O1fxLOb80GwsJatq+uRuTgFGgrLhZFsUdGoeLAYcBo9L6tUogqNaqwEqYs80tq5fZRpHfccQfef/9951G5zWbD5MmTsWHDBr8E+HNqm+jAyRnq0i11GDodaTnzunFACs7v+KLF+5H9EqGraFnVzBYZhYpjp7xu6w+ebLvwRXOblflsYplxf8tSowpoeyl3+Xnbr1IE22/v55hfy/auuL1P/MKFC6ivr3e+bmhowIULFzz+YiLVKC9zHIG7oM/LdZxiv1RBfrOj6ktpK8qBgnzv2iqFqFKjLGFK5DNuB/H09HTceeedWLNmDdasWYMpU6YgIyPDH7ER+ZU+9yhgs7leaLM5ll8i5MuWR+atLZfTVik8KfOppLZyiOqXyN/cDuKzZs3CI488gnPnzuHcuXOYOXMmZs6c6Y/YiPzKmpQM6HSuF+p0juWXaBjadtnRS5fLaasUTWU+XS5rpdRoINvKIapfIn9zO4gDQGpqKubNm4d58+Zh1KhRgkMiCpCoaFj7J7lcZO2f1HKWekJP2CNdlyW1R0Y1n3kup61SiCo1yhKmRD7T6hTM559/Ho8//jgefvhhl7earVy5UmhgRIFwfmu2c3a6xmaDdOnsdBcqDhxufcZ5O9oqhahSo0orYcoyv6RWrc5O37FjB1JTU/Gvf/3L5QdvvfVWoYG1Rm2zFTnDUqXKyxBTeAqlQXyfuKxtp4R7v2Xezy2s7KpCBO1v73+YX8v2rri9xayurg5hru6PDRC1bVTuiOoVzLkBzE/tmJ+6Ca+d3mTUqFG4/PLLMWTIEAwZMgSDBg2CnoUQiIiIAs7txLYvvvgCjz32GLRaLVauXIlhw4Zh+vTp/oiNKHAsFuDECTH3C1ss0J466Vnf5WXQ79nV8h51f5MTMxH5jdtBXKfTISEhwflPt27doNV6NKmdSH2sVoQvmovIEdcCffsicsS1CF80F7Bafdp35NCr2+67rg7dUochesAV6DZpguPfqcOAurr2xyEqZiLyO7fnxcePH4+wsDCMGjUKt99+O5YtW8bT6RS0ws0Lm5Xi1OWfcb5ubylOOX13yxjTvPyrzYZORw6jW8YYl+VfRRG5Poio/dweUg8ePBgNDQ3473//i/379yM3Nxdu5sIRqZPIUpxy+pZb/lUUliYlUjy3h9RmsxkAUFRUhM8++wwzZ85EVVUV9u/fLzo2Ir/ypBSnPbGP8L49Kf9qHTHSqzjkELk+iMg33A7iR44cwZdffom9e/ciNzcXSUlJGDp0qD9iI/KrplKcuvwzLZe1sxSnnL6d5V9dDeQuyr+KInJ9EJFvuD2dnpmZiZqaGvzxj3/Enj178NZbb2HGjBn+iI3Iv0SW4pTTt9zyr6KwNCmR4rk9Ev/nP//pjziIFOHSUpy6wgLYfFiKU06Zz0vLv8JmcxyBt1H+VRSWJiVSNrcV25RGbRV8WHVIpSwWxFirUao3+v6IU06Zz/IyxzXwpGSfH4ELK7uqEEG7b/4P81M3v1VsI+qQDAYgxgSI+J+IweD5hLCoaL9MYnNLTsxE5Des2kJERKRSrR6J19bWtvnBzp07+zwYCmJqOx1rsQAnSgBPT6erLT8iCgqtDuJXXXUVNBpNs8IuTa81Gg3y8vL8EiCpnNWKcPNChGZtgfZsAezxCahPH+eYGKXEyn+XxIuzBYh0F6/a8iOioNLq/2WOHTvmzzgoSKmtbKfceNWWHxEFF14TJ3HUVrZTbrxqy4+Igo7bQfzYsWO48847MXDgQPTv39/5D5E7npTtVBK58aotPyIKPm4HcbPZjJkzZ6J3797YtWsXZsyYgVmzZvkjNlK5prKdLpcpsGyn3HjVlh8RBR+3g3hDQwOGDh0KSZLQo0cPzJo1C5988ok/YiO1U1vZTrnxqi0/Igo6bqfP6nQ6AEDXrl1x7NgxmEwmnDt3TnhgFBzUVrZTbtlVteVHRMHFbdnVt956CxMnTsThw4fxyCOPwG6346GHHsK0adP8FWMzaivDx9KB/6O2+6jlll1VW37gvql2zE/d/FZ29d577wUA3HDDDfjvf/+L+vp6GI1Gj7+YCID6ynbKLbuqtvyIKCi4vSY+ZcoU53936tQJRqOx2XtEREQUGG4H8bq6umavbTYbLly4ICwgCiCLBdpTJz2/v7m8DNixw/HvYGOxACdOiLnXW856lrtNZMQgLD8i8ptWB/G//vWvGDJkCH744QcMHTrU+c/gwYMxePBgtx3Pnz8fQ4cOxfjx410ulyQJmZmZSEtLw4QJE3D06FHvs6D2sVoRvmguIkdci8ihVyNyxLUIXzQXsFpdt6+rQ7fUYYgecAUwZgyiB1yBbqnDgJ/9wadKl6wL9O3rfl142bfb9Sx3m3gRg8/zIyK/a3ViW1VVFS5cuIBly5Zh8eLFzveNRiO6du3qtuP9+/fDYDBg7ty52Lx5c4vlu3btwjvvvIPXX38dhw4dwlNPPYUNGza47VdtEx3UMDkjfNHcZqVDm1hm3O+ydGi31GHodORwi/cbB6Tg/I4vhMToL3LXhai+RcUhMj+lUcNvrz2Yn7r5amJbq0fiERERSEhIwJo1a9C1a1ecP38e8fHxHg3gAHDNNde02TY7OxsTJ06ERqPBoEGDUFlZiZKSEo/6Jh+SWzq0vAz6vFyX7fV5ueo+tS6yjKqcvkXFwTKxREHH7ez0Xbt2YfHixdDpdNixYwcOHz6Mv/zlL3jttdfa9cXFxcWIjb1Y0So2NhbFxcXo0aNHm5/r3t0AvV7Xru/2t9b+glKEEyVAK6VDdYUFiLFWO2ZpNzm8H7DZXLbX2GyIKTwF9EsUEal4cteFqL5FxSEyP4VS9G/PB5ifuvkiP7eD+Msvv4yNGzdi+vTpAICUlBScOXOm3V/srXPn1HW0oPhTQnojIuMToMtvuU1tcQmo0Bub32YVl4honQ4aFwO5pNOhLC7R89uylEbuuhDVt6g4ROanQIr/7bUT81M34afTm384ptnrkJAQj7+4NSaTCUVFFx8QUVRUBJMpuI4CVEFu6dCoaFj7J7lsb+2fBERF+zpC/xFZRlVO36LiYJlYoqDj9kg8PDwcZWVl0Gg0AIB9+/YhIqL9pwBSU1Px7rvvYty4cTh06BAiIiLcnkonMeSWDj2/NRvdMsZAn5cLjc0GSaeDtX8Szm/N9mfYQsgtu+pt3+7Ws6hyriLzIyL/c1t2NScnB08++SQKCgrQr18/nD59GqtXr8aAAQPa7Hj27Nn473//i3PnziEqKgoPPfQQrP+7jWXKlCmQJAlLly7Fnj170LlzZyxfvhwpKSluA1bb6RVVnRKSWzq0vAwxhadQGpeo7iNwV+SWXZXZt8frWVQ5V5H5KYSqfnteYH7q5qvT6W4HccBxu9k333wDALjqqqvQpUsXj7/Y19S2Ubkjqlcw5wYwP7Vjfurmt9rpANDY2Ai73Q4AzqNpIiIiCiy3E9u2b9+O9PR0vPvuu3jnnXcwbtw4/Oc///FHbERERNQGt0fiL730Ev75z38iMdFx7+/p06dx//33Y+zYscKDIyIiota5PRIPDQ11DuAAcNlllyEsLExoUEREROSe20F8zJgxWL16NUpLS1FSUoLXXnsNY8aMQV1dHWpra/0RIxEREbng9nT6X/7yFwDAypUrm72/atUqaDQa5OXliYmMiIiI2uR2ED927Jg/4iAiIiKZPCq7SkRERMrDQZyIiEilOIgTERGpFAdxIiIileIgTkREpFIcxImIiFSKgzgREZFKcRAnIiJSKQ7iREREKsVBnIiISKU4iBMREakUB3EiIiKV4iBORESkUhzEiYiIVIqDOBERkUpxECciIlIpDuJEREQqxUGciIhIpTiIExERqRQHcSIiIpXiIE5ERKRSHMSJiIhUioM4ERGRSnEQJyIiUikO4kRERCrFQZyIiEilOIgTERGpFAdxIiIileIgTl6zWIATJxz/JiIi/+MgTrJZrcCiRSEYMcKAvn2BESMMWLQoBFZroCMjIupY9IEOgNTHbA7B2rWhztf5+TqsXasDAGRmNgQqLCKiDodH4iSLxQJkZbn+2y8rS89T60REfsRBnGQpLtbg7FnXu01hoRbFxRo/R0RE1HFxECdZTCYJ8fF2l8vi4uwwmSQ/R0RE1HFxECdZDAYgPd31DLb0dCsMBj8HRETUgXFiG8lmNjsmr2Vl6VFYqENcnA3p6Vbn+0RE5B8cxEk2vd4xC33BggZYrRHQ6y08AiciCgAO4uQ1gwGIiQFKSwMdCRFRx8Rr4kRERCrFQZz8wmIBTp3S8D5yIiIfEjqI7969GzfddBPS0tKwdu3aFsv37duHX/3qV7jllltwyy23YNWqVSLDoQC4tETr0KHhLNFKRORDwq6J22w2LF26FG+99RZMJhNuv/12pKam4vLLL2/WbvDgwVizZo2oMCjAWKKViEgcYUfiOTk56N27N3r27ImQkBCMGzcO2dnZor6OFIglWomIxBJ2JF5cXIzY2Fjna5PJhJycnBbtDh48iAkTJsBkMmHu3Lm44oor2uy3e3cD9Hqdz+MVKSYmItAhCNVafidOAGfPuv5MYaEOVmsEYmIEBuYDHXXbBQvmp27Mz72A3mKWnJyMnTt3Ijw8HLt27cIDDzyA7du3t/mZc+fUdfgWExOB0tKqQIchTFv56fVAfLwB+fkt/+iKi7NBr7co+va0jrztggHzUzfm17K9K8JOp5tMJhQVFTlfFxcXw2QyNWtjNBoRHh4OABg5ciSsVisqKipEhUR+xhKtRERiCRvEU1JScPr0aeTn56OhoQFbtmxBampqszalpaWQJMcDM3JycmC329G9e3dRIVEAmM0NmDGjHj172qDTSejZ04YZM+pZopWIyAeEnU7X6/VYvHgxpk2bBpvNhkmTJuGKK67AunXrAABTpkzBJ598gnXr1kGn0yEsLAwrVqyARsNHWQaTS0u0FhdrYDJJPAInIvIRjdR0KKwSartGwus66hXMuQHMT+2Yn7op/po4ERERicVBnLxmsThuI/Pkfu/ycmDPHi3Ky8XH1ZqCAmDDBh0KCgIXA8AStETkO3yKGclmtToqsWVl6XH2rOM2sqbniet/tkfV1QEZGZ2Rl6eDzQbodED//jZs3VqLsDD/xFtdDQwebEBFxcW/WSMj7ThwwAKj0T8xAD9fb1rEx9tbXW9ERJ7gkTjJ1lRKNT9fB7u9qZRqKMzmkBZtMzI648gRPWw2DQANbDYNjhzRIyOjs9/idQzgOgAa5z8VFToMHuzfGXbN15umzfVGROQJDuIki5xSquXlQF6e6+p6eXk6v5xaLyhAsyPwS1VUaP12ap0laIlIBA7iJEtxsQZnz7rebQoLtSguvniLYG6uFjab635sNsdy0b78su0Sve6W+4qc9UZE5CkO4iSLySQhPt7ucllcnB0m08U7FpOS7NC1MkbqdI7log0d2spfER4u9xU5642IyFMcxEkWOaVUo6Ick9hc6d/fhqgoERE2l5DgmMTmSmSkHQkJ4mMAWIKWiMTgnFiSralkalaWHoWFOsTF2ZyzrH9u69baVmen+8uBA5ZWZ6f7U/P1pkVcnL3V9UZE5AlWbBMsmKsOWSyA1RoBvb7K7ZFkebnjGnhSkt0vR+CuFBQ4roEPHWrz6Ahc1LazWKCIErTBvG8CzE/tmF/L9q7wSJy8ZjAAMTHw6HGiUVHAiBHir4G3JSEBuOMO/1wDb4vBACQmqupvZyJSKF4TJyIiUikO4kRERCrFQVwgObXFRdXTFlmnW22105WCtdOJyFc4iAtgtQKLFoVgxAgD+vYFRowwYNGiEFhd3GF0aduhQ8PbbOttDL7s9+d9u8uvrg5ITe2MAQOMmDTJgAEDjEhN7Yy6uvbHoTYitwkRdUw6s9lsDnQQclgsyr8dZ/FiR43sykotJAmorNTi66/1qKoCUlNtbbTVtNnW+xh816/c/G680VE7XZIcNcslSYOSEi0+/VSHqVOVPXqFh4f6dH8TuU284ev8lIb5qRvza9neFR6J+5icGtmi6mmLrNOtttrpSsHa6UQkAgdxH5NTI1tUPW2RdbrVVjtdKVg7nYhE6Dj/F/UTOTWyRdXTFlmnW22105WCtdOJSAQO4j4mp0a2qHraIut0q612ulKwdjoRicCJbQLccIMNVVVASYkGNTVaJCTYMHlyI8zmBmi1bbXVICHB3mpb72PwXb9y87vzTis+/VSH8nINJMlxBJ6c7Kidrld4vUBfT6wRuU28wYlD6sb81M1XE9tYO10gObXFRdXTFlmnW2210+Vi7XR1Y37qxvxatndF4cdC6iantrioetoi63SrrXa6UrB2OhH5Cq+JExERqRQHcZkKCoANG3QoKAhcv3JKmMrpV2450MOHgfnzHf/2ZRxy8pMTs5x+y8uBHTsQ8HvZWaKViNrC0+keqq4GBg82oKLi4t89kZF2HDhggdHon37r6oCMjM7Iy9PBZnNMEuvf3zFJLCzM+36tVsBsDkFWlh5nz2oRH29HeroVZnODy8lnZWXAgAHhsNsd9zY/84wRWq2EI0dqEB3tn/zkxCyn35Ztja22FUnuNiGijokT2zzUr58BFRUtb3qOjLTh2LHWD5PcTV6Q029qqqOE6c8NGGDFjh21Xve7aJGjHOjPzZhRj8zMlrMnY2PDYbe3PImj1dpRVFTjdRxy8pMTs5x+5bQVSe428QYnDqkb81M3X01s4+l0DxQUoNmR5KUqKrRen1qX06+cEqZy+pVbDvTwYTiPwH/Obtc0O7UuKj9RpV+VUiaWJVqJyFMcxD3w5ZetlB3zcLkv+pVTwlROv3LLgW7a1KnNvi9dLio/UaVflVImliVaichTHMQ9MHRo20+YcrfcF/3KKWEqp1+55UBvuaWxzb4vXS4qP1GlX5VSJpYlWonIUxzEPZCQ4JiM5UpkpB0JCeL7lVPCVE6/csuBpqQAWq3rQUSrlZCS4l0ccvITVfpVKWViWaKViDzFQdxDBw5YEBlpAyA5/4mMtOHAgfZdoJTT79attRgwwAqdztFOp5MwYIAVW7e2nHAlp1+zuQEzZtSjZ08bdDoJPXvaMGNGPcxm1xOojhypgVZr/1+/ACBBq7XjyJGaFm1F5ScnZjn9Nm+LNtuKJHebEFHHxNnpMhUUOK7lDh1q8+gI3NMZiHL6lVPCVE6/csuBHj4MfPppBNLSqpodgbc3Djn5yYlZTr/l5UBhYQTi4qoCWiZWZIlWzv5VN+anbr6anc5BXDDuiOoVzLkBzE/tmJ+68RYzIiKiDq7DD+LBXtZSTn6iSsrKFezbhIjIVzpsAcdgL2spJz9RJWVFxkxERB14EDebm5e1zM/XYe1ax03CviprGUhy8nMM4M1vkK6o0GHwYEObJWV9Ldi3CRGRr3XI0+nBXtZSTn6iSsrKFezbhIhIhA45iAd7WUs5+YkqKStXsG8TIiIROuQgHuxlLeXkJ6qkrFzBvk2IiETokIN4sJe1lJOfqJKycgX7NiEiEqEDT2xzTJTKytKjsFCLuLiLM6GDgZz8DhywtDo73Z+CfZsQEflah6/YJrKsJRD4qkNy8pNbUhYQk5/obeKpQG870ZifujE/dfNVxbYOeyTexGAAEhNV9XeMLHLyS0gA7rjDP9fA2xLs24SIyFc65DVxIiKiYCB0EN+9ezduuukmpKWlYe3atS2WS5KEzMxMpKWlYcKECTh69KjIcIiIiIKKsEHcZrNh6dKl+Otf/4otW7Zg8+bNOH78eLM2u3fvxunTp7F9+3YsW7YMZrNZVDhERERBR9ggnpOTg969e6Nnz54ICQnBuHHjkJ2d3axNdnY2Jk6cCI1Gg0GDBqGyshIlJSWiQiIiIgoqwgbx4uJixMbGOl+bTCYUFxe32SY2NrZFGyIiInJNdbPTu3c3QK/3TylQX2nt1oBgEcz5BXNuAPNTO+anbr7IT9ggbjKZUFRU5HxdXFwMk8nUZpuioqIWbX7u3Dl1PQmD9zqqVzDnBjA/tWN+6uar+8SFnU5PSUnB6dOnkZ+fj4aGBmzZsgWpqanN2qSmpuKjjz6CJEn49ttvERERgR49eogKiYiIKKgIOxLX6/VYvHgxpk2bBpvNhkmTJuGKK67AunXrAABTpkzByJEjsWvXLqSlpaFz585Yvny5qHCIiIiCjurKrhIREZEDK7YRERGpFAdxIiIileIgTkREpFIcxImIiFSKgzgREZFKcRAnIiJSKdWVXVWqpnvhTSYT1qxZ02zZvn378Kc//QkJCQkAgLS0NDz44IOBCNMrqampCA8Ph1arhU6nw4cffthsuSRJeOqpp7Br1y6EhYXhmWeeQXJycoCilc9dfmrffpWVlVi0aBG+//57aDQaLF++HFdddZVzudq3n7v81Lz9Tp48iVmzZjlf5+fn4+GHH8Y999zjfE/N28+T/NS8/d5++21s2LABGo0Gffv2xdNPP43Q0FDncp9sO4l84s0335Rmz54tzZgxo8Wyr776yuX7ajF69GipvLy81eWfffaZ9Pvf/16y2+3SwYMHpdtvv92P0bWfu/zUvv3mzJkjvf/++5IkSVJ9fb104cKFZsvVvv3c5af27dfEarVK119/vVRQUNDsfbVvvyat5afW7VdUVCSNHj1aqq2tlSRJkh5++GHpgw8+aNbGF9uOp9N9oKioCJ999hluv/32QIcSEHykrHJVVVVh//79zn0zJCQEXbp0adZGzdvPk/yCxZdffomePXsiPj6+2ftq3n6Xai0/NbPZbKirq4PVakVdXV2LsuK+2HYcxH1g+fLlePzxx6HVtr46Dx48iAkTJmDatGn44Ycf/Bidb9x777247bbbsH79+hbLguGRsm3lB6h3+xUUFCAyMhLz58/HxIkTsXDhQlgszR8ipObt50l+gHq336W2bNmC8ePHt3hfzdvvUq3lB6hz+5lMJtx3330YPXo0hg8fDqPRiOHDhzdr44ttx0G8nXbu3InIyEgMGDCg1TbJycnYuXMnPv74Y9x999144IEH/Bhh+61btw6bNm3C66+/jvfeew/79+8PdEg+5S4/NW8/q9WK3NxcTJkyBR999BE6d+6MtWvXBjosn/EkPzVvvyYNDQ3YsWMHbr755kCHIkRb+al1+124cAHZ2dnIzs7Gnj17UFtbi02bNvn8e0JwJjkAAAfnSURBVDiIt9M333yDHTt2IDU1FbNnz8ZXX32Fxx57rFkbo9GI8PBwAMDIkSNhtVpRUVERiHC90vR42KioKKSlpSEnJ6fFcrmPlFUSd/mpefvFxsYiNjYWAwcOBADcfPPNyM3NbdZGzdvPk/zUvP2a7N69G8nJyYiOjm6xTM3br0lb+al1++3duxcJCQmIjIxEp06dcOONN+LgwYPN2vhi23EQb6dHH30Uu3fvxo4dO7BixQoMGTIEL7zwQrM2paWlkP73nJmcnBzY7XZ07949EOHKZrFYUF1d7fzvL774AldccUWzNmp+pKwn+al5+8XExCA2NhYnT54E4Lju+Mtf/rJZGzVvP0/yU/P2a7JlyxaMGzfO5TI1b78mbeWn1u0XFxeHQ4cOoba2FpIkCfvt8RYzQS595Oonn3yCdevWQafTISwsDCtWrIBGowlwhJ4pLy93nr6y2WwYP348brjhhqB5pKwn+al5+wHAE088gcceewyNjY3o2bMnnn766aDZfoD7/NS+/SwWC/bu3YulS5c63wum7ecuP7Vuv4EDB+Kmm27CrbfeCr1ej/79++POO+/0+bbjo0iJiIhUiqfTiYiIVIqDOBERkUpxECciIlIpDuJEREQqxUGciIhIpTiIEwWhefPm4d1333W57Morr0RNTY2w737llVfQ0NDgUSw/Z7fbMWXKlGYFMNrrrrvuQn5+vs/6I1ISDuJE5FOrVq1CY2OjV5/dtm0brrjiimb1pNvrnnvuwapVq3zWH5GSsNgLkZ/U1tZi7ty5OH78OPR6PRITE7Fy5UoAwL/+9S/84x//gM1mg9FohNlsRp8+ffDhhx/i448/RmhoKM6cOYPo6Gg8//zzMJlM+O6777BkyRLU1taivr4ev/71r5s9h9kTJ0+exPLly3Hu3Dk0NjZi6tSpmDRpEgDHEfusWbPw6aef4vz585gzZw5uuukmAMAnn3yCl156CWFhYbj55pvx0ksv4ZtvvnFWK5w8eTK0Wi3eeecdAMD333+P3/3udygqKsKgQYPw7LPPuizYsX79+ma1sYuLi5GZmYnTp08DAMaPH48//OEPmDdvHkJCQnD69Gnk5+cjLS0No0ePxiuvvIKioiJMnToVU6dOBeAo1fnEE0+guroaRqNR1vohUjzvn5ZKRHJs375duu+++5yvz58/L0mSJO3fv1+aPn26VF9fL0mS4xnDd955pyRJkvTBBx9IKSkp0okTJyRJkqRXXnlFeuihhyRJkqSqqirnZ6qrq6X09HTp+PHjkiRJ0ty5c6V33nnHZRx9+/aVqqurpcbGRunWW291fqaqqkq68cYbna/79u3r7OPAgQPS8OHDJUmSpNLSUunaa6+VTp06JUmSJL311lvOPi/tv8ncuXOlyZMnS3V1dVJ9fb2UkZEhff755y3iamhokFJSUpzPX5YkSbrrrruk119/3fm66bnvTX3W19dLFotFGjJkiDRv3jzJZrNJRUVF0qBBg5rFcPfdd0u7du1yuT6I1IxH4kR+0q9fP5w4cQJLlizBtddei1GjRgEAduzYgWPHjuGOO+4AAEiShMrKSufnfvWrX6FPnz4AgDvuuAMTJkwAANTV1cFsNuO7776DRqNBSUkJjh071qI+c2tOnz6NEydOYPbs2c73GhsbcfLkSWcfGRkZAIBBgwahpKQE9fX1OHToEJKSknDZZZcBACZNmoSnn366ze8aO3YsQkNDAQBJSUk4c+YMhg0b1qzNuXPn0KlTJ4SFhQEAampqcPDgQbz11lvONpGRkc36DAkJAQAkJiZi5MiR0Gq1MJlM6NKlC4qKipx5xMTEqPLxnETucBAn8pOePXti8+bN+Oqrr7B792689NJL+PjjjyFJEiZNmoRHHnlEVn8rVqxATEwMnnnmGej1etx3332or6/3+POSJKF79+5tPh6xaeDV6XQAHI/+9EZTP0192Wy2Fm3CwsJkxf/zPtv6jvr6+mbLiYIFJ7YR+UlRURF0Oh3Gjh2L+fPno6KiAufPn0dqaio2bdrknJFts9lw5MgR5+e++eYb5zXhDz74AEOGDAEAVFVVITY2Fnq9Ht9//z0OHDggK57ExESEhYXho48+cr534sQJ51PdWjNw4EDk5ubizJkzABzX8y8VHh7utg9XunTpgujoaBQUFDj7ueqqq/D2228723j7CMoTJ06gX79+Xn2WSMl4JE7kJ9999x1efPFFAI5bqWbMmAGTyQSTyYSZM2fi/vvvh81mQ2NjI26++WYMGDAAAHD11Vfj2WefxY8//uic2AYA999/P+bMmYONGzciMTER11xzjax49Ho9XnvtNSxfvhxvvPEG7HY7oqKi8Oc//7nNz0VHR8NsNmP69Ono3LkzRo0ahU6dOqFz584AgPvuuw+/+93vEBYW5pzY5qmxY8fi888/x+TJkwEAL7zwApYsWYLx48dDq9Vi/PjxmDFjhqw+z549CwDo27evrM8RqQGfYkakYB9++CE+++wzvPzyy4EOpZlLZ3p/8MEH2Lhxo/MRi+2Rn5+PRx99FOvXr/fZ4yZffPFF9OrVyznngCiY8EiciGR75513sG3bNthsNnTt2hWZmZk+6bdnz5649957UVJSApPJ5JM+TSaT87Y5omDDI3EiIiKV4sQ2IiIileIgTkREpFIcxImIiFSKgzgREZFKcRAnIiJSKQ7iREREKvX/AWPYuKi7CiWj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74757" name="Picture 5" descr="D:\Google Drive\Pregrado\src\ML-slide\scatter_p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5" y="2860346"/>
            <a:ext cx="3864632" cy="2675215"/>
          </a:xfrm>
          <a:prstGeom prst="rect">
            <a:avLst/>
          </a:prstGeom>
          <a:noFill/>
        </p:spPr>
      </p:pic>
      <p:pic>
        <p:nvPicPr>
          <p:cNvPr id="74758" name="Picture 6" descr="D:\Google Drive\Pregrado\src\ML-slide\histo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40468" y="3333311"/>
            <a:ext cx="3732473" cy="2675215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308235" y="369764"/>
            <a:ext cx="5068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600" b="1" smtClean="0"/>
              <a:t>Visualización </a:t>
            </a:r>
            <a:r>
              <a:rPr lang="es-CL" sz="3600" b="1" dirty="0" smtClean="0"/>
              <a:t>de los datos</a:t>
            </a:r>
            <a:endParaRPr lang="es-CL" sz="3600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308235" y="1016094"/>
            <a:ext cx="72140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CL" sz="2400" b="1" dirty="0" smtClean="0"/>
              <a:t>Representación de los datos</a:t>
            </a:r>
            <a:endParaRPr lang="es-CL" sz="24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902324" y="1310501"/>
            <a:ext cx="4346575" cy="42369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2" descr="data:image/png;base64,iVBORw0KGgoAAAANSUhEUgAAAeMAAAFVCAYAAADc5IdQAAAABHNCSVQICAgIfAhkiAAAAAlwSFlz%0AAAALEgAACxIB0t1+/AAAIABJREFUeJzt3Xd8VGXC/v/PZNIJPYUiEkI5gEgPNXTpHVGkWlbXVXfX%0AXferbnX32er+3HXLs6uP69ppGkTpXXoXkM6hGapAQkkgfTLz+yMhEjIBMiRzZibXe1/7epn7ZCbX%0AnUNy5Zw5cx+by+VCRERErBNkdQAREZGqTmUsIiJiMZWxiIiIxVTGIiIiFlMZi4iIWExlLCIiYrFg%0ATx5kGMbPgJFACPAv0zQ/qNBUIiIiVUi5j4wNw+gLdDdNswfQF0io4EwiIiJViidHxoOAvYZhfA7U%0AAF6s2EgiIiJViydlHAM0AkZQeFQ8H2hZkaFERESqEk/KOA04aJqmAzhsGEaOYRjRpmmm3fyJLpfL%0AZbPZ7jqkiIiIHyl38XlSxhuA54HXDcNoAFQDLrpNY7ORmnrVgy/hW2JiqmsePiIQ5gCBMY9AmANo%0AHr4kEOYAhfMor3JfwGWa5iJgl2EY2yg8Rf2saZq624SIiIiHPHprk2maL1d0EBERkapKi36IiIhY%0ATGUsIiJiMZWxiIiIxVTGIiIiFlMZi4iIWExlLCIiYjGVsYiIiMVUxiIiIhZTGYuIiFhMZSwiImIx%0AlbGIiIjFVMYiIiIWUxmLiIhYTGUsIiJiMZWxiIiIxTy6n7H4poz0dDa/uYGw/SEURDgJH1iNHuOT%0AsNlsVkcTEZFbUBkHiIvnL7J18jqm7JmMHTsA5xacY+Guzxn5x7EWpxMRkVvRaeoAse1vm5i2Z2px%0AEQPUK6hH55kdOLL7sIXJRETkdlTGASJydxg2Sp+Obpt1PykLj1mQSERE7pTKOEC4ytiTLly4glze%0ADSMiIuWiMg4QOV3yKKCg1PjWmltp+dB9FiQSEZE7pTIOEEk/6ct/e7xLJpnFYwciDnL8uye5t1lj%0AC5OJiMjt6GrqABEVFcWIT8axaPpyXLsKcEY4qTe2IQO7D7U6moiI3IbKOICEhobS74kHrI4hIiLl%0ApNPUIiIiFlMZi4iIWExlLCIiYjGVsYgEFJfLxdWrGTgcDqujiNwxXcAlYjGHw8GGGWsp2JKPKwjC%0A+0XS88FeusGHB9a8uQrnp/nEnIzmSt10rg3M4oFfDSEkJMTqaCK3pDIWsVB+fj7zHk9myvJJVKc6%0AABfmXOCztcmM/edDKuRyWPPGKnr+oQsN8hsUDlyBnGM5zEifzah/PGhtOJHb0GlqEQut/e8qHls+%0ArbiIAWJdsYxKHsb2xVssTOZfnE4nrjn53xZxkXDCab60KedOf2NRMpE7ozIWsVDQVoggotR4fWd9%0AMlZdsSCRf8rISCfuVKzbbYmXO2NuPujlRCLlozIWsZKz7E02l05R36lq1aK4VOey223Hw4/TwLjH%0Ay4lEykdlLGIhZ1fIIafU+Lmgc1TrW93NI8SdkJAQ0vtfI4+8Utu2dN9O87YtLEglcudUxiIW6v1U%0Af94b8AFZZBWPXeQin49bSNdRPSxM5n0ul4ucnBxcLs9u+Tnwf4by4cMz2FxzM/nkczD8IO/0e5/u%0Af+9dwUlFKp6uphaxUGhoKKM/fIiFHyzDtbUA7BDSJ4yxE6rWldTr/7uG/ORsap6qydW6V8kZlM8D%0APxtCcPCd/4oKDQ1l9L/GcyblNHM3LaBBq3sY1UFXUYt/8KiMDcPYCaQXfXjcNM3vVFwkkaolJCSE%0Afk8+AE9ancQaa9/6gm6/68Q9eUWv66ZBlpnF7CvJjPzruHI/X8P4e2gYr9eIxb+Uu4wNwwgHME2z%0AX8XHEZGqxOl0UpCc920RF4kkkoTF8Vx48QKx9dxfJS0SSDx5zbgdEGkYxjLDMFYZhtG1okOJSNWQ%0Ann6FBin13G7rcjERc+MBLycSsYYnZZwJvGaa5mDge8AMwzB0IZiIlFu1alFcrHPJ7baU8BTimtf3%0AciIRa3jymvFh4CiAaZpHDMO4CNQHzrj75JiYwHh7hubhOwJhDhAY86iIOWwclkv+G/mEUHL96F29%0AdzF5wOS7fv47EQj7AgJjHoEwB094UsaPA22B5wzDaADUAMpcay419aqH0XxHTEx1zcNHBMIcIDDm%0AUVFz6P7TfnzwzXTar2xLp6sdORZ6jPXdNpL4ak+vfI8CYV9AYMwjEOYAnv1B4UkZvwO8ZxjGuqKP%0AHzdN8xbrCImIlC08PJzRb43nxOEUZm1Kpn7LhozoVv6rqEX8WbnL2DRNBzC1ErKISBXWuEU8jVvE%0AWx1DxBK68EpERMRiKmMRERGLaTlM8chJ8wQH3thD5KEICiIKcPR20u+HA8u1fKGIiBTSb04pt5Pm%0ACc4+msLU45OKx7I3ZfPhoRmM+88EC5OJiPgnnaaWcjv0xl5GHh9RYiyCCAYs6cvejbstSiUi4r90%0AZAycP3OOXe98SejFEAoaO+n6ZA9q1KhpdSyfFX4g3O14s9xmbF+zi/t7tvNyIhER/1bly/irZTtx%0AvpTLlG8ewYYNBw4+/WwuTf7PoMl9CVbH80mOCIfbcSdOXBGe3YtWRKQqq9KnqQsKCkj7/84x+JtB%0A2Ci8d2wwwUwwH+bwq1qgviyOXk5yyCk1viJ2JR2ndrEgkYiIf6vSZbx7w0767OvldlvclzFcvZrh%0A5UT+od+PBvL+yI/4OvRroPCIeHnsCvJ+7qRuTF2L04mI+J8qfZo6LyefMFeY222hjhAcDvenY6u6%0AkJAQxv13ArvX7mLL+i9xRbroMDWR6Nhoq6OJiPilKl3GHfp2Yl3z9Yw9MqbUtrPtz9O6dkcLUvkH%0Am81G+74doa/VSURE/F+VPk0dFhaG7bvB7K2xr8T4mvprqf/9eyxKJf4s5ejX7N68i5yc0q+pi4iU%0ApUofGQP0fLQPe5vsYcYnswlNDSG3UR4tnmhNk9a6ktoKezZ8xYWFZ7EVBBHVpwZdhnfHZrNZHeu2%0ATpon2P/Lr2i7tQ2tcpqyvekm8iYW0O+HA+/4OcydBzm17QS1mtah0wOJfjFvEakYVb6MAe7v3Zb7%0Ae7e1OkaVt+iVefR8rysDcgsvqvvmo2/4dORsxv7fw9jtdovTlc3hcLD/B7uY9tW3NzNreKwhJ187%0AyaaY9fSY6P4iwesyMzNZ8ewieq7pQVL2Q5yxn2FR58/o+M+uNGjSsFxZ8vPzOXLgMDXr1KRhI53d%0AEfEXVfo0tfiO3Wt3kfRuN5rnNi8eq++sz9R5k1j33moLk93elk83MvqrUaXG7829l6y51277+NW/%0AXM4TSx6jdXYrABoWNOTxrY+y68Vt5cqx7j+r2dxvLY0GxpKflMmSR+Zz6vDJcj2HiFhDZSw+IXXR%0AOZrlNSs1HkUUrvW+fVV7Tko2NXG/YlvohZBbPjY3N5e6a2thp/SRf7etXTC/OnRHGbZ9uokOv2/D%0Ag4fHkkACidmdmfbFZPY+t4P8/Pw7eg4RsY7KWHyCzVH266O32uYLIptHkWZLc7stt2HeLR977do1%0A6qTXcbutUW4jUlPO31GGjDnpJOSUvs5hzO7RbE7ecEfPISLWURmLTwjvWY1UW2qpcQcO8tsXWJDo%0AznUb04P5iQtKjR+OPEKth9wX7XW1a9fmTNOzbrdtid1Kq55t7ihD6Dn3R+A1qUleSu4dPYeIWEdl%0ALD6h+9iezBk6lyyyiscKKOD9rh/Q89k+XsvhcDhYP3sNq365lBWvL+HK5cu3fUxQUBBd/q8X7w37%0AkNW11rA3eC+ftEnmwG9MEsd2u+1jQydGcjz8eInxdNI5OfLMHa9oltfA/anoy1wmLMH9jT1ExHfo%0AamrxCUFBQYx++yHm/3cxto0ubA4b+R0LGPDsMKpVq+aVDFcuXWbNYysYv2UctalNAQUsmb6E8D/V%0AoN3gDrd8bNw9cYx4fyyXLl0kIyOD3o0G3vEV4EmP92Fz6Aa2frydiJNh5EbnUzAEhr1Q+qKwstR8%0AqDaHNx6hRVbzEuOfd5zPkPF3/jzXZWZmsunddQQftZNXI4+W09rQuHl8uZ9HRO6MzeWq1LvsuFJT%0Ar1bm83tFTEx1NA/fUJlzWPT85zw6a0rxTUOu+6RlMkmrBhAScuuLscqjrHm4XC6P31+84d21OD7M%0A4f6DbbgUdZkj3Y7R/vedy/32qPOnzrHr8W08vGc8YRQuF7u+7gbSf5NJ1wk9bjsHf6N5+I5AmANA%0ATEz1cv8Q6zS1CIUlGLWlWqkiBhh6aAhb5m/0So67Wegj6Yk+JK0cwKX1mdTYFM2wGaPLXcQAu/64%0Anal7JhcXMUCvi0nkv55Ndna2x/lEpGwqYxEKyzg4x/2PQzWqkXPFP5a3DA4OpnmLFsTF1fPo8S6X%0Ai8gvI9xuG/r1ELbM9c4fJSJVjcpYhMLXrDPbuC/c1bFr6Dgq0cuJrBNUxlvJggnGme/0chqRqkFl%0ALFLknu/Fs6b+uhJj34R8wzcTL1SZ+zTbbDYy27s/Fb2qwSoSx3b1ciKRqkFXU4sUad3rPo6+f5gZ%0A784i4ng4ebUchA2PYPCk4VZH86rmP27JwgOLGP71sOLX0I9EHCX9iUxq1HS/0piI3B2VscgNmnVo%0AQbP/bWF1DEsltG1GxMeRTP/PbCJSwsir6SB6bAz9BpV9B6pTx05yaN5+CIFOE7tQJ7pqnEkQqSgq%0AYxEvOnviDPtm7yYqLJw6verRslNrqyO5VT++AfX/2OCOPnfJbxbQYkYCE9MfwoWLlW+tYv+P9tLr%0Ayb6VG/ImLpcLp9Pp03f4EimLyjjAuVwuNs5aR87iLKplh5Pe6BotnmxNQpumVkerctb8eyVx/4xm%0A0uWHsWFjf8QB5o2fw6i/POi39y7eNGcDD/ynLw0chcVtw8agCwPZ9udtHO9xjITWlf/vLDc3l1W/%0AW0bEmlDC0sPIbJZFnUej6TRGr2+L/1AZB7hlv1/EA2/2pb6jfvHYynUrOfKWg+aJhoXJqpaje46Q%0A8HpjOl3tWDx2X3Zr6k2PY3W71fSZ1t/CdJ7LWnK1uIhv1CW9CzNnfUzC7yq/jJc8N5/H5k8lhKJF%0AWc7D3r372Bm0vUpdBS/+TVdTB7Dz35yn0cwGJYoY4IHTD5Dy76MWpfJNWVlZfPGf5ax6dRk7Vmyn%0Aolem+zr5SIkivq6uqy6OVf57I4fga2WfErbfYltFOfKVSfeVXb8t4iL3Z7Th0vTSNx4R8VU6Mg5g%0Ae+bvZOLFh9xui9irmwdct3/tXtJ+eo4xx0YQRhingk8xt89shr4zmsjIyAr5GvbssospKNt//ybO%0AaZGHa7Wr1Mpl17hGUNvK//WSsuE4k7Iedrst4liY23ERX+S/vwXktkKiQsjB/UIWBWFavAEgPz+f%0A86+cZvyxccXLPzZyNOKpVd9hzW9XVtjXCekUxmVK3wHKhYucVre+57Ev6/hMF+YYc0uMOXEyq+vH%0A9Jjcq9K/frV7qnOJS2635dV2VPrXF6koKuMA1u3BJBY3XVpq3IWLrG5aYxhg67xNDDs4tNS4HTuR%0AGyvu7EGPh3sxu08yDkoWxMetP6HLsz3KeJTvi20QS/P3WzPjkVnMaTmXOW3mMv2J2fSfPpjQ0NBK%0A//pdR3ZncbslpcazyCLvAZWx+A+dpg5g4eHhVPtpDZb+ahmDzg0kiCAuc5nkbp/S/1eDrY7nVRlX%0A0tn02noivgwFl43s9jl0/kl3stOyiCLK7WOCr9nv6i5KN7Lb7Qz/cAyz/pJM2NYQwggho1UmHZ7v%0AQt04/35PbsOm99Dwn/dY8rXtdjvNX2vFRy9PZ/BXg4hxxbC15lb2Dz/E8BfHWJJJxBMq4wDXaXQX%0A0rqnMeu9ZGo4Islr4mLkww8SHFx1dn1OTg6rpyzjO9ueKH5t0/WVi492Tifhby3ZUmsL3a90L/W4%0A7Fa5FfqWo4iICIb8agQQOLeK8wUJ7ZsTv6QpW5dt4eqZDFr2b82ohAetjiVSLh79RjYMIxbYAQww%0ATfNwxUaSihYdG82gl4dV2QLY+N5apmybXOIiIxs2Ju+ZxKxFyeSNyaPlBy2p7apdvH1TzGbqP2XN%0A0Z6UX1BQEN2G+u/pfpFyl7FhGCHAW0BmxccRqXi2fTbCKf36rx07YQdCGPTBMJY1Xg4rnISkh5Cd%0AkEOjx5vQJqmtBWlFpCry5Mj4NeBN4GcVnEWkUjgjCsrc5qhWgM1mY8Bzg+E5L4YSEblBua6mNgzj%0AMSDVNM3lRUP+uYafVCn1xjXkQMTBUuOnQk5RfajuQiQi1rOVZ6UhwzDWAq6i/7cHTGC0aZrny3hI%0AxS5jJOKh+b+dT8zfY+h2uRs2bOyssZNj3z3GQ6+5XxRFROQulPtAtVxlfCPDMFYDT9/mAi5XIFww%0AFCgXPgXCPO5mDmdSTnMgeS+4oNkogyYtEyo43Z2r6vvCl2geviMQ5gAQE1O93GVcdd7fIlVew/h7%0AaPiirpC+GycOpmC+uZ/w/WHYa9i41jWHfi8M9MoCHyKBzOMyNk2zX0UGERHfdtI8wbnHTjL560eK%0Ax3I35vLeoQ8Y994jfnsbSBFfoOUwReSOHHhjDyO+Hl5iLIwwhq4YzK4vdliUSiQw6DS1iJ84f+Y8%0AO1/bSuTOCACyO+bQ4SeJxDWq55WvH2m6X6u7cX5jNm3cBgO8EkMkIKmMRfzA1YwMdk3byrS9k78d%0APATT98yk+2e9qVGz8t+iVRDp/k5fTpy4IvXGCZG7odPUIn5g81sbmLh3QqnxifsmsPmtDV7J4Ojj%0AItPNwnsrY1fRYVqiVzKIBCodGYv4gZDDwQS7+XG1Yyf0cIhXMvT//kBmmLPpszAJI8eggAKW11uB%0A42eF658HohNmCofe30fY2VDy4vJpNs0goU0zq2NJAFIZi/gBR/Wy783riPLOfXvtdjtj33iYA4/t%0AY+eqZKrFhmGMaUuduv59C8iy7P1iN/wonynnJhaPbVi4kR2vbqPTqC4WJpNApNPUIn6g3riGHIgs%0AvaTnwYhDxI1r4NUsrbu04YGfDWHUT0cFbBG7XC7O/e00/c+VfAdnUlpPrvwrDafT/evnIp5SGYv4%0AgfuT2rH3hYOsivkCZ9H/vohZze4f76dt7/ZWxws4Z86cxviqudttnfZ05NCe0n8YidwNnaYW8RP9%0AfziQtEfSmJ08B1zQ/qHO3B/X2epYASkoKAgHZVw9bnNiD7Z7OZEEOpWxVBkZGels/3QrtiAbXR7s%0ATlRUlNWRyi06NpqBzw21OkbAa9CgIcs7LyRxY+mrxHe228WA+4ZZkEoCmU5TS5Ww5s1VHOm9j/Ev%0Aj2bsiyPY1+dLNn24zupY4sMa/b8EFjdajKvo5nMuXKysv4qYnzTQ0p9S4XRkLAFvz9qvuO/PBq2z%0AWhWPjTw1ku2/387R9kdo1tb9a4NStbXq2ZrzC84z/e3ZRW9tyqPNE+1pGK+bjUjFUxlLwDv/6VkG%0AZPUqNZ54JZEZM2erjKVMcQ3iGPLrEVbHkCpAp6kl4IVcKftvztAM3fpPRKynMpaAl9M0r/h1vxs5%0AcJDf1DsLZoiI3IrKWLwqJyeH3Nxcr37NTk935fNm80qNJ7eeQ7fv9vRqFhERd/SasXjFkS9Nvv7b%0AUWp/VRNXkIvLndNp+XIbGreMr/SvHVMvhsz/JjD9b7OI3BmOKwiyOmXT9qcdqV69RqV/fZFbuXbt%0AKufPn6N+/YZERkZaHUcsojKWSvfNibNceeYCk0888u3gIvjkSDI1F9SkVu3alZ4hvnUT4t9ugstV%0AeLpab00Rq+Xl5bHi54uJWxlN/Nl49jX6krShVxj8P8Ox27WoSFWj09RS6Xb/ZydDT5ReqOLBw+PY%0A+vYmr2ax2WwqYvEJy15ayKQPJzD07FBa0Yrhp4Yz/j9jWP4/i62OJhZQGUulizgZho3SBWjHTtgJ%0AXc0sVc+lixdpvKIRoZT891+NatRZXIOsrCyLkolVVMZS6XLr5JW9rbZ3L+YS8QUnD6XQOrWV223x%0Ap+M5f/6clxOJ1VTGUukaPnIve2rsLTW+PnoDxtT7LEgkYq17WjTGrHvY7baTDU4SGxvn5URiNZWx%0AVLr7ut/P8V+e4PMm88gkk3TSSW7xKVd/l0W80cTqeCJeFx0TzfF+X+Og5Pvcc8nl/MCLVKtWzaJk%0AYhVdTS1e0fOxPmRPyGbp4lUEhdjpMaQvoaF6vViqrgf+OowPg6YTv6oxLS4252DsIU4POcvg32v5%0AzapIZSxeExERQe8H+1kdQ8QnREREMPJfD3Ix7SLm8a+Jb9GC9rW6Wh1LLKIyFhGxUN3outSNrmt1%0ADLGYXjMWERGxmMpYRETEYipjERERi6mMRURELKYyFp9z/OAxVn64lCN73C+KICISaFTG4jOuXbvG%0AvMeTCR0GE/7fg9QYGc68yclcuXTZ6mgiIpVKZSw+Y83Ly3li0WN0yGxPEEG0yb6P76x4nPU/+cLq%0AaCIilUplLD4hIyOdhmsbEHTTP0kbNoz1zTn/jRbOF5HApTIWn5CWlkbDtAZut8VnxHMu5RsvJxIR%0A8R6VsfiEhg3v4UiTo2637W24l6b3N/NyIhER7yn3cpiGYdiBt4EWgAv4nmma+ys6mFQtYWFhZI3N%0AJe31NKKd0cXj6aRzfuRFOkVVtzCdiEjl8mRt6hGA0zTNJMMw+gB/AMZUbCypih54cQgrQ1cQNN9J%0ArbO1SI9LJ29oAUNe0l1sRCSwlbuMTdOcZxjGwqIP4wG970QqhM1mY8CPBuF63kVWVhYREREEBemV%0AFBEJfDaXy+XRAw3DeB8YC4w3TXNFGZ/m2ZOLiIj4L1u5H+BpGQMYhhEHbAVamaaZ7eZTXKmpVz1+%0Afl8RE1MdzcM3BMIcIDDmEQhzAM3DlwTCHABiYqqXu4zLfQ7QMIyphmH8rOjDbMBZ9H8RERHxgCcX%0AcM0B3jcMYy0QAjxvmmZuxcYSERGpOjy5gCsbmFAJWURERKokXaoqIiJiMZWxiIiIxVTGIiIiFlMZ%0Ai4iIWExlLCIiYjGVsYiIiMVUxiIiIhZTGYuIiFhMZSwiImIxlbGIiIjFVMYiIiIWUxmLiIhYTGUs%0AIiJiMZWxiIiIxVTGIiIiFlMZi4iIWExlLCIiYjGVsYiIiMVUxiIiIhZTGYuIiFhMZSwiImIxlbGI%0AiIjFVMYiIiIWUxmLiIhYTGUsIiJiMZWxiIiIxVTGIiIiFlMZi4iIWExlLCIiYjGVsYiIiMVUxiIi%0AIhZTGYuIiFhMZSwiImIxlbGIiIjFgq0OICIiVcO5cyfYvftVIiK+xOWykZXVmU6dfkFsbEOro1lO%0AZSwiIpUuPf0ye/c+wpQp+28YPcRHH+0lKWkxUVHVLcvmC8p9mtowjBDDMD4yDGOdYRhbDcMYWRnB%0ARESskpubS05OjtUxAsqWLf9mwoT9pcYnTtzNpk1vWJDIt3hyZDwZSDVNc6phGLWBr4AFFRtLRMT7%0AUlL2Y5p/pHbtbdhscPlyBxISXqRZs0Sro/m98PDD2O2lx4ODITT0kPcD+RhPyjgZmFP030GAo+Li%0AiIhY48qVS6SkPMqUKYdvGF3KggWHiIpaSL1691qWLRDk5UWVuS0/v2qfogawuVwujx5oGEZ1YB7w%0AH9M0Z5fxaZ49uYiIl33++SuMHPm7UkdvLhfMnftjHnzwdWuCBYgdO1ZSvfpoWrTIKjF+4EA18vOX%0A0K5dL4uSVQpbeR/g0QVchmE0AuYC/75FEQOQmnrVky/hU2JiqmsePiIQ5gCBMY9AmAN8O4+8PNPt%0AaVSbDZzOwz4/V1/fH/fe25VVq17k1Kk36dfvAgCrVsVx+fIP6NevPampV31+DncqJqb8R/rlLmPD%0AMOKA5cCzpmmuLvdXFBHxQfn5dcrclpdX14tJAteAAT8hLW0qs2fPAqBTp8m0bx9tcSrf4MmR8c+B%0AmsArhmG8UjQ21DRNXXooIn6refPH2bBhDklJaSXGv/qqBvfcM8miVIEnOjqWgQOftzqGzyl3GZum%0A+Tyg76SIBJQmTVqxbdufmDPnLwwaVHjKesWKpsD36dmzh9XxJMBp0Q8RkSJdukwgL28sq1YtxOl0%0AkJg4koiICKtjSRWgMhYRuUFoaChJSeOsjiFVjG4UISIiYjGVsYiIiMVUxiIiIhZTGYuIiFhMZSwi%0AImIxlbGI+JUzZ1LYtm0Zly6l3f6TRfyEylhE/EJ6+iUWLJhMbm5PunV7iNOnu7NgwY9wOHTjOPF/%0Aep+xiPiFtWuf5YknFmMruh/OgAHnyc5+l+TkSIYO/aO14UTuko6MRcTnpaSYtG+/rriIr4uIgKio%0AJeTl5VkTTKSCqIxFxOedPr2Pli2vud0WG3uBjIwMLycSqVg6TS0ixY4f383hw28REXGM/PxaRESM%0AomfPyVbHomnTRHbvrk2PHpdLbfvmm3to2rSWBalEKo7KWEQAMM3N5OV9h6lTTxePnT27kmXLjjJ4%0A8K8tTAb169/L/PkDSUz8hJCQb8cvXrSRnz+W4GD9KhP/pn/BIgHM4XCwefNs8vO/pKCgGk2bTiYh%0AobXbzz158h9MmnS6xFiDBvk0aPARaWnPEB0d643IZRo8+N/MnBlFdPQK6te/wIkT8WRnj+WBB162%0ALNPFi+fZtu0fREQcpKAggpCQQfTq9Si2m1/cFrkNlbFIgMrMzGTp0klMmLCa2rULx7Zu/ZC1a39K%0Anz7Plfhcl8tFRMQet8/Tt+8FZs36lEGDnqnsyLcUFhbGsGF/Jysri8uXL9GlSyyhoaGW5Tl//hT7%0A9k1g6tR9xReWpaUtZt68XYwa9Q/Lcol/UhmLBKh16/7EU0+txm7/dqxr13QyM1/n7NmR7N//KXb7%0ARmw2J7m5HbDZ3P86yM6GsLAaXkp9e5GRkURGRlodg127/srUqftKjEVHO+na9WMOH36MFi06WJRM%0A/JHKWCRAhYdvLlHE1/Xrl8ovfjGWV145Qnh44VhBwUr+8pcYMjOhWrWSn79kSQu6dRtf+YH9TETE%0AbrfjbdpkMXPmApWxlIve2iQSoIKC3L/31maDtm2/LWIAux1eeCGVV19tRHp64ZjTCUuWNKBGjV8R%0AFhbmhcT+xel0fyzjcgGEuN0mUhYdGYsEqOzs9kDpo7edO4Pp0KH0EpIhIXDfffexcuXLOBz7cThq%0A0qnTU9SsFhNVAAAWmklEQVStG+OFtP4nJ6c7BQVbS519WL++Dm3aTLImlPgtHRmLBKh27X5CcnKr%0AoiO1QmlpQSxY0AzDcP8Ymy2U3r2n0b//nxk06Ocq4lvo0+envP12Py7f8NbnHTuqc/78j6lfv7F1%0AwcQv6chYJEDVrx+P3T6X6dP/l/Dwgzid1QgOHki3bo04fvwREhJKnsa+cgXs9v4WpfU/kZGRjB79%0AKatXzyY/fzsORwQJCRPp27ddic+7eDGV7dv/TVhYCnl5dWnW7FGaNm1rTWjxWSpjkQAWG9uQIUNe%0ALTW+cOGTFBS8Q/PmuQCcOWNnwYJxjB37mJcT+rfg4GB69ZoCTHG7/euvd3Pq1ONMnnyUoKLzkJs3%0Af8rWrX+ka1edypZvqYxFqqARI15l795hbN8+n6AgJzVrDmDcuGFarKKCHTnyKpMnHy0x1r37JT79%0A9HXy8sZb+j5p8S0qY5Eq6v77e3P//b2tjhGwcnJyqF37S7fbBg48zKpVC0lKGuflVOKrdAGXiEgl%0AcLlcgMvttsJT1u63SdWkMhYRqQQRERFcvtzJ7bYVK5qTmDjCy4nEl6mMRXxISorJ5s0LuXgx1eoo%0AUgGaNn2JefMSSry9bMeOWgQF/VALqUgJes1YxAekpZ1j8+Yf0r79enr3zmTnzlg2bRrBsGF/xe5u%0ATUupcGfOfM3+/UupXr0BXbqMqJDve9OmnYiKWsT06W8SHl741qbGjafQo0diBSSWQKIyFvEBmzY9%0AxxNPrCi++0///hfIynqXTz+tyZAh/2NtuADndDqZP/8H3HffPCZNusLFi7B0aXsSEl6jefOuxZ9X%0AUFDAxo0zyc/fgMsVRGTkALp3f/C2V6DHxTVkyJDfV/Y0xM+pjEUsdujQTnr02MDNv9MjIyE8fDFO%0A568JCtIrSpVlwYLfM2HCB0RFFX4cHQ1TpnzFzJkvEB+/hpCQEBwOB/PmPcaECfOLb0d5/vxMPvts%0AJWPHvqm3hMld00+4iMVOn95DixbZbrfVqpVKVlaWlxNVLQUFi4uL+EYjRuxly5ZPcLlcfPHFW0yZ%0A8m0RA8TFuRg9ejZbtnzmvbASsFTGIhZr0aInO3a4v1/wpUuNqHbzPQ2lQoWEXHI7XqMG7NnzIWvW%0AdOXq1V+7Lex69ZxkZq6s5IRSFaiMRSx2773N2b17IPn5JcfPnQvGZntIp0ArWW5uc7fj+/cHMWzY%0AZh5++BD167u/HWUhvV9Y7p5eMxbxAUOGvMmMGTWoW3cVsbEXOXkyHqfzIfr1+4HV0QJe48bfY9eu%0ATXTocKV4zOGAZcvsvPCCEyi833N2NkRElHxsWhqEh/fxZlwJUHdVxoZhdAVeNU2zXwXlEamSwsPD%0AGT78H2RnZ5ORkU5SUjTBwfpb2RsSE0eyfPm/mDnzHapVO0ReXg1MM5YXXlhf/DmDBsGMGTBhQuGF%0AdQAZGZCcPJZx4x62KLkEEo9/2g3DeInCW5Vcq7g4IlVbREQEETcffkml69BhFDAKp9NJUFAQdeqs%0A4/z5LTRpUvjaQWgoTJ4MK1fC8eNRREcPJDi4L2PHTrP0Svd9+zZw7txqXK5Ihgz5AaAbT/iru/nT%0A+ygwDviogrKIiFjqerHef38vFi3qSpMmG4q3hYbCgAGQljaNAQNK35bSmxwOB/Pnf5f+/RfQr18u%0ABQWwatV/yc9/hS5dJlqaTTzj8Z90pmnOBRwVmEVE/ER+fj7Ll7/DypV/ZPv2hUU3RbCGy+Vi27YF%0ArFr1EitW/IJjx/be9XPabDY6dPgn772XxIkTIbhcsG1bDT76aAIDBvy2AlLfndWrX2fatDnF96O2%0A22HQoDMEBf2GS5fSLE4nnrDdzQ+RYRjxwCzTNLuX8Sm6zFAkwBw5spOdO7/DsGFfUb06nDtnZ9my%0A3owalUzt2nW9miU/P5/p0ycyZMjn1K9fAMDOnTU4e/ZlRoz4+V0/v8vlYseO1Zw7Z9KmTX/i4427%0Afs6K8PnnfRgzZl2p8YICWLToD4wadfdzl7tS7rdAVPoVIqmpVyv7S1S6mJjqmoePCIQ5gP/Ow+Vy%0AsXnz95k27avisXr1Cpg2bTUffPAcw4e/7dU8K1b8lUce+bTEVc4dO2ZQUPAqW7cOICGh9W2f43b7%0AonHjRBo3LlxL2lf2WUFBhttxux0yMy/5TM7y8tefi5vFxFQv92Mq4soDHf2KVBH79m2hV6/tpcZt%0ANoiO3kBOTo5X89jt60u93QggMfEqR47M8moWb8rObuV2/PjxUGJj9VYrf3RXZWyaZoppmj0qKoyI%0A+Lb09LPExrq/VKRGjatkZ3t36U67vezFOG61zd8Zxg9ZvDihxFhODixfPoy2bftaE0ruit7IKCJ3%0A7P77B7B+fUOGDDlTatuZM61o2bK2m0dVnuzs+3G5St9k49SpYGrVCtzlD+Lj78Nmm8706f9LRMQB%0ACgoiCQ0dxKhRP7Q6mnhIZSwid6xmzVqkpT3C+fN/Jy6uoHh8374a1Kz5pNeX7kxMfIEZMzYyefKe%0A4kLOyoJFi0Yzbtxgr2bxtsaN29C48VvFH1f2662muZMTJ7YQF9eatm37aJnWCqYyFpFyGTToFdat%0Aq4/NthCb7TzZ2fcSEzONxMSRXs9St24ciYlzmT79b0RE7KGgIAyXqy9jxjynsqgg165dY+XKp+je%0AfTVJSVmkpISwYEF3unZ9k7i4RlbHCxh39damO+AKlCvjNA/fEAhzgMCYRyDMATSP21m48BmmTZuB%0A3V5y/N13H2DkyLkV+rUCaF+U+y9B3bVJRETcysrKIi5uTakiBujYcRPHjx/0fqgApTIWERG3MjLS%0AiY52f7/nxo2zuHDhay8nClx6zVhEvOb06eMcOPAOQUGpfP31VerXr0dYWBydOz/l9dW75PZiYmJZ%0Av74pXbrsK7Vt+/b6tGzZzYJUgUllLCJesWPHXMLCXmLSpAvYbIX3DJ43D9q3h4MHPyIs7DXatx9m%0Adcw7dvjwDk6cmA/YaNp0PAkJbayOVOHsdjswiVOnfkOjRt++bzs9Hc6eHU2HDnWsCxdgVMYiUuny%0A8/O5evXPDBlyoXgsOBgefBCSk+Ghh07x8ce/JT9/ICEhIRYmvT2Xy8XChS/RpctHTJpUuMjJjh3/%0AYenSpxky5NcWp6t4fft+nw0bQtmw4RMiI0+SkxNLQcEIhg59yepoAUVlLCKVbvv2JQwc6P5in6io%0AwtWjhg49wKpV80hKGu/ldOWzefMchgz5Lw0afPs+606drlGz5r/YvbsX7dr1tzBd5UhK+i7w3eL7%0APUvF03dVRCqdw5FDWQe8djs4nVCtGuTkpHs3mAeyspaUKOLrmjXLJTX1cwsSeY+KuPLoOysila5z%0A5xGsXJngdltGBkRGwqpV9ejUaYyXk5Wf3V72zTCCgrx7owwJHCpjEfHY3r1fsHz5NNav78/KlQ+z%0AdevHbj8vMjKSgoJn2Lev5K3lVq2CVq3g9OlQUlOn+cUV1Xl5bXG4uVdGVhbYbB29H0gCgl4zFhGP%0AbN6cTO3aT9O//+XisZSU1axefZZ+/X5c6vN79XqaPXsMdu+ejcNxnNOnLxITU43U1AZERo5m0KCJ%0A3ozvsZ49v89HHy3nsce+LF4Pu6AApk9PYtiwx60NJ35LZSwi5eZyuThz5h+MH3+5xHh8fC579rxP%0AVtbTREZGlnpc27Z9/f4Wf1FRUfTqNYfp018jPHwHEER2dhcGDnyJsLCw2z7e4XCQnZ1FVFR1rZ8t%0AxVTGIlJuaWlpNGy4x+22Xr2+ZsOGNXTr5j/vGS6vmjXrMGTIn8r1mNzcXFau/AU1aqykZs3LpKU1%0AITR0MklJT1VSSvEnKmMRKbeIiHDOno0ESi/qf/lyMNWqaTGImy1d+izTpiUTGnp95DIpKfvZuDGI%0Anj2/Y2U08QG6gEtEyi0qqjoXL/Zyu23jxo60adPVy4l8W0rKIdq3X3pDEReKj88lJ2emNaHEp6iM%0ARcQjvXv/hffe60xGRuHHubnwySctSEj4vV4Lvcnhw+vo1Mn9rQGrVz9BXl6e221Sdeg0tYh4pH79%0AxgwevIwVK2bhcBwG6tGt2xNuL9yq6uLiDE6cCCE+Pr/UtszMuj6/BKhUPpWxiHgsJCSE3r2nWR3D%0A57Vt25uFC7vxxBPrS4xnZ0NOzmCdSRCdphYRqWw2m43Onf/Fe+/14ciRUPLzYf36OsycOZWBA1+x%0AOp74AB0Zi4h4Qf36TRgxYgEHDmxl587DtG7dl1GjGlkdS3yEylhExItat+5K69a62lxK0mlqERER%0Ai6mMRURELKYyFhERsZjKWERExGIqYxEREYvpamoREXHr2LE9HDs2g+DgLOz2jvToMUWrhVUSlbGI%0AiJSydu2/aNz4VSZPLlx8/OrVD5g5M5lBgz4mKqq6xekCj05Ti4hICRcufEPt2n8jMTGjeKx6dXjq%0AqQ2sX/8HC5MFLh0Zi4hICbt3T2fixNRS40FBEBGxxYJEdyY19Rw7d/4foaHnyM2tR+fOzxAdHWd1%0ArDuiMhYRkZvkU9a9K2y20nee8gUHDqzj2rVnmTz5JDYbOJ2wePFcUlPfoFWrJKvj3ZZOU4uISAlN%0Am45hx44ot9uyszt4Oc3tuVwuTp/+A8OHnyz+IyIoCEaMSOHkyT9aG+4OqYxFRKSEhITW7NkzhfPn%0A7cVjLhd88klr2rX7iYXJ3Pv666O0bbvd7bb77tvOyZMp3g3kgXKfpjYMIwh4A2gL5AJPmqZ5rKKD%0AiYiIdYYP/zMbN7YjN3cJdnsm2dmtSEz8IdHR9ayOVkpBQT4hIU6320JCCsjMdHg5Ufl58prxGCDU%0ANM0ehmF0Bf5aNCYiInfI5XKxfftCMjIWY7fn4XJ1pmfPJwgLC7M6GlB4D+akpMnAZKuj3FbTpi1Z%0Avbo9LVvuLLVt794ODBjQ1IJU5ePJaeqewFIA0zS3Ap0rNJGISBWwcOGLtGv3KBMnzuDhh5MZOfJl%0AFi58kKysLKuj+Z2goCBq1XqezZtjSoxv3BhL3brPYyvrajQf4kkZ1wAybvi4oOjUtYiI3IF9+zaS%0AlPQh99zz7enTyEh48sl1bNjwdwuT+a9OncYCc5g+/VHmzBnM9OmPYbcn06HDKKuj3RFPTlNnADcu%0AvxJkmqb7k/VATExgrNSiefiOQJgDBMY8AmEO4P15ZGQsp1+/nFLjwcEQFbXD4zyBsD/uZg4xMb3p%0A3r13BabxHk/KeCMwEkg2DKMbsOdWn5yaetWTXD4lJqa65uEjAmEOEBjzCIQ5gDXzyMoqXcTX5ebm%0Ae5QnEPZHIMwBPPuDwpMy/gwYaBjGxqKPH/fgOUQkwDidTjZunEVe3hoAQkJ607PnJOx2+60fWAXF%0Axg7n6NF3aNYsr8R4QQHk5SValEqsVO4yNk3TBTxTCVlExE85nU7mzn2CCRPmUqdO4djlyx8ze/YK%0Axo59T4V8k7ZtezNv3mSioj6gXr3CV/lycuDDD5MYNOgFi9OJFbQcpojctY0bZ5YoYoDatWHSpM9Z%0AuXIAvXs/al04HzVq1N/ZvLkXWVnLCArKxensxNChTxMeHm51NLGAylhE7lpe3toSRXxdzZrgcKwF%0AVMY3s9ls9OgxHhhvdRTxAXpLkojcNZvNZXUEEb+mMhaRuxYc3Jv09NLjV6+C3d7L+4FE/IzKWETu%0AWs+ek5kxYxQZNywHdPUqzJgxgp49p1oXTMRP6DVjEblrdrudceM+YPnyD3E41hWN9WL06GkEB+vX%0AjMjt6KdERCqE3W6nT5/H0dIDIuWn09QiIiIWUxmLiIhYTGUsIiJiMZWxiIiIxVTGIiIiFlMZi4iI%0AWExlLCIiYjGVsYiIiMVUxiIiIhZTGYuIiFhMZSwiImIxlbGIiIjFVMYiIiIWUxmLiIhYTGUsIiJi%0AMZWxiIiIxVTGIiIiFlMZi4iIWExlLCIiYjGVsYiIiMVUxiIiIhZTGYuIiFhMZSwiImIxlbGIiIjF%0AVMYiIiIWUxmLiIhYTGUsIiJiMZWxiIiIxVTGIiIiFvO4jA3DGGsYxoyKDCMiIlIVBXvyIMMw/gEM%0AAnZVbBwREZGqx9Mj443AM4CtArOIiIhUSbc8MjYM4zvAj24afsw0zU8Mw+hbaalERESqEJvL5fLo%0AgUVl/LRpmhMrNJGIiEgVo6upRURELHY3Zewq+r+IiIjcBY9PU4uIiEjF0GlqERERi6mMRURELKYy%0AFhERsZjKWERExGIeLYd5O4ZhjAXGm6Y52c22p4DvAg7g96ZpLqqMDJ4yDCMCmA7EAFeBR03TTLvp%0Ac/4B9Cza7gLGmKaZ4e2s7hiGEQS8AbQFcoEnTdM8dsP2kcCvKPz+v2ua5n8tCXobdzCPHwPfAVKL%0Ahp42TfOw14PeAcMwugKvmqbZ76Zxv9gXcMs5+MV+MAwjBHgXaAyEUfi7Z8EN2/1iX9zBPPxlf9iB%0At4EWFP4O/Z5pmvtv2O7z++MO5lCufVHhZXyrdasNw6gH/ADoBEQAGwzDWGGaZl5F57gLzwC7TdP8%0ArWEYE4BfUnoVso7AINM0L3k93e2NAUJN0+xR9Av0r0Vj13+QXwc6A1nARsMw5pumecGytGUrcx5F%0AOgJTTdP06fXRDcN4CZgCXLtp3G/2RVlzKOIX+wGYDKSapjnVMIzawFfAAvCvfcEt5lHEX/bHCMBp%0AmmaSYRh9gD/gf7+nypxDkXLti8o4TX2rdau7ABtN08wvOpI8SuGRjy/pCSwt+u+lwAM3biw6YmsO%0AvG0YxgbDMB73cr7bKc5vmuZWCv9BX9cKOGqaZrppmvnABqC39yPekVvNAwr/oPu5YRjrDcP4qbfD%0AlcNRYBylfx78aV+UNQfwn/2QDLxS9N9BFB5xXedP++JW8wA/2R+mac4Dni76MB64fMNmv9gft5kD%0AlHNfeHxk7OG61dWB9Bs+vgrU9DTD3SpjDueB66ec3eWLBP5J4V9uwcBqwzC+NE1zb2VmLYcafJsf%0AoMAwjCDTNJ1F23zm+38bt5oHwCzg3xTO4TPDMIb72kseAKZpzjUMI97NJr/ZF7eYA/jPfsgEMAyj%0AOoWF9osbNvvTvrjVPMBP9geAaZoFhmG8D4wFxt+wyZ/2R1lzgHLuC4/L2DTNd4B3yvmwDAoL+brq%0AlP5rwmvczcEwjE/5NmN14MpND8sC/mmaZk7R538BtAN8pYxv/h7fWGDp+ND3/zZuNQ+Af1x/nd4w%0AjEVAB8Anf+mUwZ/2xa34zX4wDKMRMBf4t2mas2/Y5Ff74hbzAD/aHwCmaT5mGMbLwFbDMFqZppmN%0An+2PMuYA5dwXlXIB1y1sA/5gGEYYEE7h6Yh9Xs5wOxuBYcB2YCiw7qbtBjDLMIyOgB1IAt73ZsDb%0A2AiMBJINw+gG7Llh2yGgedFrTZkUnvp5zfsR70iZ8zAMoyawxzCM1hT+cdSf8v9haDV/2hdu+dN+%0AMAwjDlgOPGua5uqbNvvNvrjVPPxsf0wF7jFN809ANuDk2+WV/WJ/3GoOnuyLyirjEutWF11VdtQ0%0AzQWGYfwTWE/h6x0/97GLtwDeBD4wDGM9hVfxToJSc/gQ2AzkA++bpnnQsrSlfQYMNAxjY9HHjxuG%0AMRGIMk3zbcMwXgCWUfj9f8c0zW+sCnobt5vHT4HVFO6jlaZpLi3riXzE9R9Sf9wX17mbg7/sh59T%0AeKrzFcMwrr/m+jZQzc/2xe3m4S/7Yw7wvmEYa4EQ4HlgrGEY/vSzcbs5lGtfaG1qERERi2nRDxER%0AEYupjEVERCymMhYREbGYylhERMRiKmMRERGLqYxFREQspjIWERGx2P8Pi8BkDWnCxjwAAAAASUVO%0ARK5CYII=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580" name="AutoShape 4" descr="data:image/png;base64,iVBORw0KGgoAAAANSUhEUgAAAeMAAAFVCAYAAADc5IdQAAAABHNCSVQICAgIfAhkiAAAAAlwSFlz%0AAAALEgAACxIB0t1+/AAAIABJREFUeJzt3Xd8VGXC/v/PZNIJPYUiEkI5gEgPNXTpHVGkWlbXVXfX%0AXferbnX32er+3HXLs6uP69ppGkTpXXoXkM6hGapAQkkgfTLz+yMhEjIBMiRzZibXe1/7epn7ZCbX%0AnUNy5Zw5cx+by+VCRERErBNkdQAREZGqTmUsIiJiMZWxiIiIxVTGIiIiFlMZi4iIWExlLCIiYrFg%0ATx5kGMbPgJFACPAv0zQ/qNBUIiIiVUi5j4wNw+gLdDdNswfQF0io4EwiIiJViidHxoOAvYZhfA7U%0AAF6s2EgiIiJViydlHAM0AkZQeFQ8H2hZkaFERESqEk/KOA04aJqmAzhsGEaOYRjRpmmm3fyJLpfL%0AZbPZ7jqkiIiIHyl38XlSxhuA54HXDcNoAFQDLrpNY7ORmnrVgy/hW2JiqmsePiIQ5gCBMY9AmANo%0AHr4kEOYAhfMor3JfwGWa5iJgl2EY2yg8Rf2saZq624SIiIiHPHprk2maL1d0EBERkapKi36IiIhY%0ATGUsIiJiMZWxiIiIxVTGIiIiFlMZi4iIWExlLCIiYjGVsYiIiMVUxiIiIhZTGYuIiFhMZSwiImIx%0AlbGIiIjFVMYiIiIWUxmLiIhYTGUsIiJiMZWxiIiIxTy6n7H4poz0dDa/uYGw/SEURDgJH1iNHuOT%0AsNlsVkcTEZFbUBkHiIvnL7J18jqm7JmMHTsA5xacY+Guzxn5x7EWpxMRkVvRaeoAse1vm5i2Z2px%0AEQPUK6hH55kdOLL7sIXJRETkdlTGASJydxg2Sp+Obpt1PykLj1mQSERE7pTKOEC4ytiTLly4glze%0ADSMiIuWiMg4QOV3yKKCg1PjWmltp+dB9FiQSEZE7pTIOEEk/6ct/e7xLJpnFYwciDnL8uye5t1lj%0AC5OJiMjt6GrqABEVFcWIT8axaPpyXLsKcEY4qTe2IQO7D7U6moiI3IbKOICEhobS74kHrI4hIiLl%0ApNPUIiIiFlMZi4iIWExlLCIiYjGVsYgEFJfLxdWrGTgcDqujiNwxXcAlYjGHw8GGGWsp2JKPKwjC%0A+0XS88FeusGHB9a8uQrnp/nEnIzmSt10rg3M4oFfDSEkJMTqaCK3pDIWsVB+fj7zHk9myvJJVKc6%0AABfmXOCztcmM/edDKuRyWPPGKnr+oQsN8hsUDlyBnGM5zEifzah/PGhtOJHb0GlqEQut/e8qHls+%0ArbiIAWJdsYxKHsb2xVssTOZfnE4nrjn53xZxkXDCab60KedOf2NRMpE7ozIWsVDQVoggotR4fWd9%0AMlZdsSCRf8rISCfuVKzbbYmXO2NuPujlRCLlozIWsZKz7E02l05R36lq1aK4VOey223Hw4/TwLjH%0Ay4lEykdlLGIhZ1fIIafU+Lmgc1TrW93NI8SdkJAQ0vtfI4+8Utu2dN9O87YtLEglcudUxiIW6v1U%0Af94b8AFZZBWPXeQin49bSNdRPSxM5n0ul4ucnBxcLs9u+Tnwf4by4cMz2FxzM/nkczD8IO/0e5/u%0Af+9dwUlFKp6uphaxUGhoKKM/fIiFHyzDtbUA7BDSJ4yxE6rWldTr/7uG/ORsap6qydW6V8kZlM8D%0APxtCcPCd/4oKDQ1l9L/GcyblNHM3LaBBq3sY1UFXUYt/8KiMDcPYCaQXfXjcNM3vVFwkkaolJCSE%0Afk8+AE9ancQaa9/6gm6/68Q9eUWv66ZBlpnF7CvJjPzruHI/X8P4e2gYr9eIxb+Uu4wNwwgHME2z%0AX8XHEZGqxOl0UpCc920RF4kkkoTF8Vx48QKx9dxfJS0SSDx5zbgdEGkYxjLDMFYZhtG1okOJSNWQ%0Ann6FBin13G7rcjERc+MBLycSsYYnZZwJvGaa5mDge8AMwzB0IZiIlFu1alFcrHPJ7baU8BTimtf3%0AciIRa3jymvFh4CiAaZpHDMO4CNQHzrj75JiYwHh7hubhOwJhDhAY86iIOWwclkv+G/mEUHL96F29%0AdzF5wOS7fv47EQj7AgJjHoEwB094UsaPA22B5wzDaADUAMpcay419aqH0XxHTEx1zcNHBMIcIDDm%0AUVFz6P7TfnzwzXTar2xLp6sdORZ6jPXdNpL4ak+vfI8CYV9AYMwjEOYAnv1B4UkZvwO8ZxjGuqKP%0AHzdN8xbrCImIlC08PJzRb43nxOEUZm1Kpn7LhozoVv6rqEX8WbnL2DRNBzC1ErKISBXWuEU8jVvE%0AWx1DxBK68EpERMRiKmMRERGLaTlM8chJ8wQH3thD5KEICiIKcPR20u+HA8u1fKGIiBTSb04pt5Pm%0ACc4+msLU45OKx7I3ZfPhoRmM+88EC5OJiPgnnaaWcjv0xl5GHh9RYiyCCAYs6cvejbstSiUi4r90%0AZAycP3OOXe98SejFEAoaO+n6ZA9q1KhpdSyfFX4g3O14s9xmbF+zi/t7tvNyIhER/1bly/irZTtx%0AvpTLlG8ewYYNBw4+/WwuTf7PoMl9CVbH80mOCIfbcSdOXBGe3YtWRKQqq9KnqQsKCkj7/84x+JtB%0A2Ci8d2wwwUwwH+bwq1qgviyOXk5yyCk1viJ2JR2ndrEgkYiIf6vSZbx7w0767OvldlvclzFcvZrh%0A5UT+od+PBvL+yI/4OvRroPCIeHnsCvJ+7qRuTF2L04mI+J8qfZo6LyefMFeY222hjhAcDvenY6u6%0AkJAQxv13ArvX7mLL+i9xRbroMDWR6Nhoq6OJiPilKl3GHfp2Yl3z9Yw9MqbUtrPtz9O6dkcLUvkH%0Am81G+74doa/VSURE/F+VPk0dFhaG7bvB7K2xr8T4mvprqf/9eyxKJf4s5ejX7N68i5yc0q+pi4iU%0ApUofGQP0fLQPe5vsYcYnswlNDSG3UR4tnmhNk9a6ktoKezZ8xYWFZ7EVBBHVpwZdhnfHZrNZHeu2%0ATpon2P/Lr2i7tQ2tcpqyvekm8iYW0O+HA+/4OcydBzm17QS1mtah0wOJfjFvEakYVb6MAe7v3Zb7%0Ae7e1OkaVt+iVefR8rysDcgsvqvvmo2/4dORsxv7fw9jtdovTlc3hcLD/B7uY9tW3NzNreKwhJ187%0AyaaY9fSY6P4iwesyMzNZ8ewieq7pQVL2Q5yxn2FR58/o+M+uNGjSsFxZ8vPzOXLgMDXr1KRhI53d%0AEfEXVfo0tfiO3Wt3kfRuN5rnNi8eq++sz9R5k1j33moLk93elk83MvqrUaXG7829l6y51277+NW/%0AXM4TSx6jdXYrABoWNOTxrY+y68Vt5cqx7j+r2dxvLY0GxpKflMmSR+Zz6vDJcj2HiFhDZSw+IXXR%0AOZrlNSs1HkUUrvW+fVV7Tko2NXG/YlvohZBbPjY3N5e6a2thp/SRf7etXTC/OnRHGbZ9uokOv2/D%0Ag4fHkkACidmdmfbFZPY+t4P8/Pw7eg4RsY7KWHyCzVH266O32uYLIptHkWZLc7stt2HeLR977do1%0A6qTXcbutUW4jUlPO31GGjDnpJOSUvs5hzO7RbE7ecEfPISLWURmLTwjvWY1UW2qpcQcO8tsXWJDo%0AznUb04P5iQtKjR+OPEKth9wX7XW1a9fmTNOzbrdtid1Kq55t7ihD6Dn3R+A1qUleSu4dPYeIWEdl%0ALD6h+9iezBk6lyyyiscKKOD9rh/Q89k+XsvhcDhYP3sNq365lBWvL+HK5cu3fUxQUBBd/q8X7w37%0AkNW11rA3eC+ftEnmwG9MEsd2u+1jQydGcjz8eInxdNI5OfLMHa9oltfA/anoy1wmLMH9jT1ExHfo%0AamrxCUFBQYx++yHm/3cxto0ubA4b+R0LGPDsMKpVq+aVDFcuXWbNYysYv2UctalNAQUsmb6E8D/V%0AoN3gDrd8bNw9cYx4fyyXLl0kIyOD3o0G3vEV4EmP92Fz6Aa2frydiJNh5EbnUzAEhr1Q+qKwstR8%0AqDaHNx6hRVbzEuOfd5zPkPF3/jzXZWZmsunddQQftZNXI4+W09rQuHl8uZ9HRO6MzeWq1LvsuFJT%0Ar1bm83tFTEx1NA/fUJlzWPT85zw6a0rxTUOu+6RlMkmrBhAScuuLscqjrHm4XC6P31+84d21OD7M%0A4f6DbbgUdZkj3Y7R/vedy/32qPOnzrHr8W08vGc8YRQuF7u+7gbSf5NJ1wk9bjsHf6N5+I5AmANA%0ATEz1cv8Q6zS1CIUlGLWlWqkiBhh6aAhb5m/0So67Wegj6Yk+JK0cwKX1mdTYFM2wGaPLXcQAu/64%0Anal7JhcXMUCvi0nkv55Ndna2x/lEpGwqYxEKyzg4x/2PQzWqkXPFP5a3DA4OpnmLFsTF1fPo8S6X%0Ai8gvI9xuG/r1ELbM9c4fJSJVjcpYhMLXrDPbuC/c1bFr6Dgq0cuJrBNUxlvJggnGme/0chqRqkFl%0ALFLknu/Fs6b+uhJj34R8wzcTL1SZ+zTbbDYy27s/Fb2qwSoSx3b1ciKRqkFXU4sUad3rPo6+f5gZ%0A784i4ng4ebUchA2PYPCk4VZH86rmP27JwgOLGP71sOLX0I9EHCX9iUxq1HS/0piI3B2VscgNmnVo%0AQbP/bWF1DEsltG1GxMeRTP/PbCJSwsir6SB6bAz9BpV9B6pTx05yaN5+CIFOE7tQJ7pqnEkQqSgq%0AYxEvOnviDPtm7yYqLJw6verRslNrqyO5VT++AfX/2OCOPnfJbxbQYkYCE9MfwoWLlW+tYv+P9tLr%0Ayb6VG/ImLpcLp9Pp03f4EimLyjjAuVwuNs5aR87iLKplh5Pe6BotnmxNQpumVkerctb8eyVx/4xm%0A0uWHsWFjf8QB5o2fw6i/POi39y7eNGcDD/ynLw0chcVtw8agCwPZ9udtHO9xjITWlf/vLDc3l1W/%0AW0bEmlDC0sPIbJZFnUej6TRGr2+L/1AZB7hlv1/EA2/2pb6jfvHYynUrOfKWg+aJhoXJqpaje46Q%0A8HpjOl3tWDx2X3Zr6k2PY3W71fSZ1t/CdJ7LWnK1uIhv1CW9CzNnfUzC7yq/jJc8N5/H5k8lhKJF%0AWc7D3r372Bm0vUpdBS/+TVdTB7Dz35yn0cwGJYoY4IHTD5Dy76MWpfJNWVlZfPGf5ax6dRk7Vmyn%0Aolem+zr5SIkivq6uqy6OVf57I4fga2WfErbfYltFOfKVSfeVXb8t4iL3Z7Th0vTSNx4R8VU6Mg5g%0Ae+bvZOLFh9xui9irmwdct3/tXtJ+eo4xx0YQRhingk8xt89shr4zmsjIyAr5GvbssospKNt//ybO%0AaZGHa7Wr1Mpl17hGUNvK//WSsuE4k7Iedrst4liY23ERX+S/vwXktkKiQsjB/UIWBWFavAEgPz+f%0A86+cZvyxccXLPzZyNOKpVd9hzW9XVtjXCekUxmVK3wHKhYucVre+57Ev6/hMF+YYc0uMOXEyq+vH%0A9Jjcq9K/frV7qnOJS2635dV2VPrXF6koKuMA1u3BJBY3XVpq3IWLrG5aYxhg67xNDDs4tNS4HTuR%0AGyvu7EGPh3sxu08yDkoWxMetP6HLsz3KeJTvi20QS/P3WzPjkVnMaTmXOW3mMv2J2fSfPpjQ0NBK%0A//pdR3ZncbslpcazyCLvAZWx+A+dpg5g4eHhVPtpDZb+ahmDzg0kiCAuc5nkbp/S/1eDrY7nVRlX%0A0tn02noivgwFl43s9jl0/kl3stOyiCLK7WOCr9nv6i5KN7Lb7Qz/cAyz/pJM2NYQwggho1UmHZ7v%0AQt04/35PbsOm99Dwn/dY8rXtdjvNX2vFRy9PZ/BXg4hxxbC15lb2Dz/E8BfHWJJJxBMq4wDXaXQX%0A0rqnMeu9ZGo4Islr4mLkww8SHFx1dn1OTg6rpyzjO9ueKH5t0/WVi492Tifhby3ZUmsL3a90L/W4%0A7Fa5FfqWo4iICIb8agQQOLeK8wUJ7ZsTv6QpW5dt4eqZDFr2b82ohAetjiVSLh79RjYMIxbYAQww%0ATfNwxUaSihYdG82gl4dV2QLY+N5apmybXOIiIxs2Ju+ZxKxFyeSNyaPlBy2p7apdvH1TzGbqP2XN%0A0Z6UX1BQEN2G+u/pfpFyl7FhGCHAW0BmxccRqXi2fTbCKf36rx07YQdCGPTBMJY1Xg4rnISkh5Cd%0AkEOjx5vQJqmtBWlFpCry5Mj4NeBN4GcVnEWkUjgjCsrc5qhWgM1mY8Bzg+E5L4YSEblBua6mNgzj%0AMSDVNM3lRUP+uYafVCn1xjXkQMTBUuOnQk5RfajuQiQi1rOVZ6UhwzDWAq6i/7cHTGC0aZrny3hI%0AxS5jJOKh+b+dT8zfY+h2uRs2bOyssZNj3z3GQ6+5XxRFROQulPtAtVxlfCPDMFYDT9/mAi5XIFww%0AFCgXPgXCPO5mDmdSTnMgeS+4oNkogyYtEyo43Z2r6vvCl2geviMQ5gAQE1O93GVcdd7fIlVew/h7%0AaPiirpC+GycOpmC+uZ/w/WHYa9i41jWHfi8M9MoCHyKBzOMyNk2zX0UGERHfdtI8wbnHTjL560eK%0Ax3I35vLeoQ8Y994jfnsbSBFfoOUwReSOHHhjDyO+Hl5iLIwwhq4YzK4vdliUSiQw6DS1iJ84f+Y8%0AO1/bSuTOCACyO+bQ4SeJxDWq55WvH2m6X6u7cX5jNm3cBgO8EkMkIKmMRfzA1YwMdk3byrS9k78d%0APATT98yk+2e9qVGz8t+iVRDp/k5fTpy4IvXGCZG7odPUIn5g81sbmLh3QqnxifsmsPmtDV7J4Ojj%0AItPNwnsrY1fRYVqiVzKIBCodGYv4gZDDwQS7+XG1Yyf0cIhXMvT//kBmmLPpszAJI8eggAKW11uB%0A42eF658HohNmCofe30fY2VDy4vJpNs0goU0zq2NJAFIZi/gBR/Wy783riPLOfXvtdjtj33iYA4/t%0AY+eqZKrFhmGMaUuduv59C8iy7P1iN/wonynnJhaPbVi4kR2vbqPTqC4WJpNApNPUIn6g3riGHIgs%0AvaTnwYhDxI1r4NUsrbu04YGfDWHUT0cFbBG7XC7O/e00/c+VfAdnUlpPrvwrDafT/evnIp5SGYv4%0AgfuT2rH3hYOsivkCZ9H/vohZze4f76dt7/ZWxws4Z86cxviqudttnfZ05NCe0n8YidwNnaYW8RP9%0AfziQtEfSmJ08B1zQ/qHO3B/X2epYASkoKAgHZVw9bnNiD7Z7OZEEOpWxVBkZGels/3QrtiAbXR7s%0ATlRUlNWRyi06NpqBzw21OkbAa9CgIcs7LyRxY+mrxHe228WA+4ZZkEoCmU5TS5Ww5s1VHOm9j/Ev%0Aj2bsiyPY1+dLNn24zupY4sMa/b8EFjdajKvo5nMuXKysv4qYnzTQ0p9S4XRkLAFvz9qvuO/PBq2z%0AWhWPjTw1ku2/387R9kdo1tb9a4NStbXq2ZrzC84z/e3ZRW9tyqPNE+1pGK+bjUjFUxlLwDv/6VkG%0AZPUqNZ54JZEZM2erjKVMcQ3iGPLrEVbHkCpAp6kl4IVcKftvztAM3fpPRKynMpaAl9M0r/h1vxs5%0AcJDf1DsLZoiI3IrKWLwqJyeH3Nxcr37NTk935fNm80qNJ7eeQ7fv9vRqFhERd/SasXjFkS9Nvv7b%0AUWp/VRNXkIvLndNp+XIbGreMr/SvHVMvhsz/JjD9b7OI3BmOKwiyOmXT9qcdqV69RqV/fZFbuXbt%0AKufPn6N+/YZERkZaHUcsojKWSvfNibNceeYCk0888u3gIvjkSDI1F9SkVu3alZ4hvnUT4t9ugstV%0AeLpab00Rq+Xl5bHi54uJWxlN/Nl49jX6krShVxj8P8Ox27WoSFWj09RS6Xb/ZydDT5ReqOLBw+PY%0A+vYmr2ax2WwqYvEJy15ayKQPJzD07FBa0Yrhp4Yz/j9jWP4/i62OJhZQGUulizgZho3SBWjHTtgJ%0AXc0sVc+lixdpvKIRoZT891+NatRZXIOsrCyLkolVVMZS6XLr5JW9rbZ3L+YS8QUnD6XQOrWV223x%0Ap+M5f/6clxOJ1VTGUukaPnIve2rsLTW+PnoDxtT7LEgkYq17WjTGrHvY7baTDU4SGxvn5URiNZWx%0AVLr7ut/P8V+e4PMm88gkk3TSSW7xKVd/l0W80cTqeCJeFx0TzfF+X+Og5Pvcc8nl/MCLVKtWzaJk%0AYhVdTS1e0fOxPmRPyGbp4lUEhdjpMaQvoaF6vViqrgf+OowPg6YTv6oxLS4252DsIU4POcvg32v5%0AzapIZSxeExERQe8H+1kdQ8QnREREMPJfD3Ix7SLm8a+Jb9GC9rW6Wh1LLKIyFhGxUN3outSNrmt1%0ADLGYXjMWERGxmMpYRETEYipjERERi6mMRURELKYyFp9z/OAxVn64lCN73C+KICISaFTG4jOuXbvG%0AvMeTCR0GE/7fg9QYGc68yclcuXTZ6mgiIpVKZSw+Y83Ly3li0WN0yGxPEEG0yb6P76x4nPU/+cLq%0AaCIilUplLD4hIyOdhmsbEHTTP0kbNoz1zTn/jRbOF5HApTIWn5CWlkbDtAZut8VnxHMu5RsvJxIR%0A8R6VsfiEhg3v4UiTo2637W24l6b3N/NyIhER7yn3cpiGYdiBt4EWgAv4nmma+ys6mFQtYWFhZI3N%0AJe31NKKd0cXj6aRzfuRFOkVVtzCdiEjl8mRt6hGA0zTNJMMw+gB/AMZUbCypih54cQgrQ1cQNN9J%0ArbO1SI9LJ29oAUNe0l1sRCSwlbuMTdOcZxjGwqIP4wG970QqhM1mY8CPBuF63kVWVhYREREEBemV%0AFBEJfDaXy+XRAw3DeB8YC4w3TXNFGZ/m2ZOLiIj4L1u5H+BpGQMYhhEHbAVamaaZ7eZTXKmpVz1+%0Afl8RE1MdzcM3BMIcIDDmEQhzAM3DlwTCHABiYqqXu4zLfQ7QMIyphmH8rOjDbMBZ9H8RERHxgCcX%0AcM0B3jcMYy0QAjxvmmZuxcYSERGpOjy5gCsbmFAJWURERKokXaoqIiJiMZWxiIiIxVTGIiIiFlMZ%0Ai4iIWExlLCIiYjGVsYiIiMVUxiIiIhZTGYuIiFhMZSwiImIxlbGIiIjFVMYiIiIWUxmLiIhYTGUs%0AIiJiMZWxiIiIxVTGIiIiFlMZi4iIWExlLCIiYjGVsYiIiMVUxiIiIhZTGYuIiFhMZSwiImIxlbGI%0AiIjFVMYiIiIWUxmLiIhYTGUsIiJiMZWxiIiIxVTGIiIiFlMZi4iIWExlLCIiYjGVsYiIiMVUxiIi%0AIhZTGYuIiFhMZSwiImIxlbGIiIjFgq0OICIiVcO5cyfYvftVIiK+xOWykZXVmU6dfkFsbEOro1lO%0AZSwiIpUuPf0ye/c+wpQp+28YPcRHH+0lKWkxUVHVLcvmC8p9mtowjBDDMD4yDGOdYRhbDcMYWRnB%0ARESskpubS05OjtUxAsqWLf9mwoT9pcYnTtzNpk1vWJDIt3hyZDwZSDVNc6phGLWBr4AFFRtLRMT7%0AUlL2Y5p/pHbtbdhscPlyBxISXqRZs0Sro/m98PDD2O2lx4ODITT0kPcD+RhPyjgZmFP030GAo+Li%0AiIhY48qVS6SkPMqUKYdvGF3KggWHiIpaSL1691qWLRDk5UWVuS0/v2qfogawuVwujx5oGEZ1YB7w%0AH9M0Z5fxaZ49uYiIl33++SuMHPm7UkdvLhfMnftjHnzwdWuCBYgdO1ZSvfpoWrTIKjF+4EA18vOX%0A0K5dL4uSVQpbeR/g0QVchmE0AuYC/75FEQOQmnrVky/hU2JiqmsePiIQ5gCBMY9AmAN8O4+8PNPt%0AaVSbDZzOwz4/V1/fH/fe25VVq17k1Kk36dfvAgCrVsVx+fIP6NevPampV31+DncqJqb8R/rlLmPD%0AMOKA5cCzpmmuLvdXFBHxQfn5dcrclpdX14tJAteAAT8hLW0qs2fPAqBTp8m0bx9tcSrf4MmR8c+B%0AmsArhmG8UjQ21DRNXXooIn6refPH2bBhDklJaSXGv/qqBvfcM8miVIEnOjqWgQOftzqGzyl3GZum%0A+Tyg76SIBJQmTVqxbdufmDPnLwwaVHjKesWKpsD36dmzh9XxJMBp0Q8RkSJdukwgL28sq1YtxOl0%0AkJg4koiICKtjSRWgMhYRuUFoaChJSeOsjiFVjG4UISIiYjGVsYiIiMVUxiIiIhZTGYuIiFhMZSwi%0AImIxlbGI+JUzZ1LYtm0Zly6l3f6TRfyEylhE/EJ6+iUWLJhMbm5PunV7iNOnu7NgwY9wOHTjOPF/%0Aep+xiPiFtWuf5YknFmMruh/OgAHnyc5+l+TkSIYO/aO14UTuko6MRcTnpaSYtG+/rriIr4uIgKio%0AJeTl5VkTTKSCqIxFxOedPr2Pli2vud0WG3uBjIwMLycSqVg6TS0ixY4f383hw28REXGM/PxaRESM%0AomfPyVbHomnTRHbvrk2PHpdLbfvmm3to2rSWBalEKo7KWEQAMM3N5OV9h6lTTxePnT27kmXLjjJ4%0A8K8tTAb169/L/PkDSUz8hJCQb8cvXrSRnz+W4GD9KhP/pn/BIgHM4XCwefNs8vO/pKCgGk2bTiYh%0AobXbzz158h9MmnS6xFiDBvk0aPARaWnPEB0d643IZRo8+N/MnBlFdPQK6te/wIkT8WRnj+WBB162%0ALNPFi+fZtu0fREQcpKAggpCQQfTq9Si2m1/cFrkNlbFIgMrMzGTp0klMmLCa2rULx7Zu/ZC1a39K%0Anz7Plfhcl8tFRMQet8/Tt+8FZs36lEGDnqnsyLcUFhbGsGF/Jysri8uXL9GlSyyhoaGW5Tl//hT7%0A9k1g6tR9xReWpaUtZt68XYwa9Q/Lcol/UhmLBKh16/7EU0+txm7/dqxr13QyM1/n7NmR7N//KXb7%0ARmw2J7m5HbDZ3P86yM6GsLAaXkp9e5GRkURGRlodg127/srUqftKjEVHO+na9WMOH36MFi06WJRM%0A/JHKWCRAhYdvLlHE1/Xrl8ovfjGWV145Qnh44VhBwUr+8pcYMjOhWrWSn79kSQu6dRtf+YH9TETE%0AbrfjbdpkMXPmApWxlIve2iQSoIKC3L/31maDtm2/LWIAux1eeCGVV19tRHp64ZjTCUuWNKBGjV8R%0AFhbmhcT+xel0fyzjcgGEuN0mUhYdGYsEqOzs9kDpo7edO4Pp0KH0EpIhIXDfffexcuXLOBz7cThq%0A0qnTU9SsFhNVAAAWmklEQVStG+OFtP4nJ6c7BQVbS519WL++Dm3aTLImlPgtHRmLBKh27X5CcnKr%0AoiO1QmlpQSxY0AzDcP8Ymy2U3r2n0b//nxk06Ocq4lvo0+envP12Py7f8NbnHTuqc/78j6lfv7F1%0AwcQv6chYJEDVrx+P3T6X6dP/l/Dwgzid1QgOHki3bo04fvwREhJKnsa+cgXs9v4WpfU/kZGRjB79%0AKatXzyY/fzsORwQJCRPp27ddic+7eDGV7dv/TVhYCnl5dWnW7FGaNm1rTWjxWSpjkQAWG9uQIUNe%0ALTW+cOGTFBS8Q/PmuQCcOWNnwYJxjB37mJcT+rfg4GB69ZoCTHG7/euvd3Pq1ONMnnyUoKLzkJs3%0Af8rWrX+ka1edypZvqYxFqqARI15l795hbN8+n6AgJzVrDmDcuGFarKKCHTnyKpMnHy0x1r37JT79%0A9HXy8sZb+j5p8S0qY5Eq6v77e3P//b2tjhGwcnJyqF37S7fbBg48zKpVC0lKGuflVOKrdAGXiEgl%0AcLlcgMvttsJT1u63SdWkMhYRqQQRERFcvtzJ7bYVK5qTmDjCy4nEl6mMRXxISorJ5s0LuXgx1eoo%0AUgGaNn2JefMSSry9bMeOWgQF/VALqUgJes1YxAekpZ1j8+Yf0r79enr3zmTnzlg2bRrBsGF/xe5u%0ATUupcGfOfM3+/UupXr0BXbqMqJDve9OmnYiKWsT06W8SHl741qbGjafQo0diBSSWQKIyFvEBmzY9%0AxxNPrCi++0///hfIynqXTz+tyZAh/2NtuADndDqZP/8H3HffPCZNusLFi7B0aXsSEl6jefOuxZ9X%0AUFDAxo0zyc/fgMsVRGTkALp3f/C2V6DHxTVkyJDfV/Y0xM+pjEUsdujQTnr02MDNv9MjIyE8fDFO%0A568JCtIrSpVlwYLfM2HCB0RFFX4cHQ1TpnzFzJkvEB+/hpCQEBwOB/PmPcaECfOLb0d5/vxMPvts%0AJWPHvqm3hMld00+4iMVOn95DixbZbrfVqpVKVlaWlxNVLQUFi4uL+EYjRuxly5ZPcLlcfPHFW0yZ%0A8m0RA8TFuRg9ejZbtnzmvbASsFTGIhZr0aInO3a4v1/wpUuNqHbzPQ2lQoWEXHI7XqMG7NnzIWvW%0AdOXq1V+7Lex69ZxkZq6s5IRSFaiMRSx2773N2b17IPn5JcfPnQvGZntIp0ArWW5uc7fj+/cHMWzY%0AZh5++BD167u/HWUhvV9Y7p5eMxbxAUOGvMmMGTWoW3cVsbEXOXkyHqfzIfr1+4HV0QJe48bfY9eu%0ATXTocKV4zOGAZcvsvPCCEyi833N2NkRElHxsWhqEh/fxZlwJUHdVxoZhdAVeNU2zXwXlEamSwsPD%0AGT78H2RnZ5ORkU5SUjTBwfpb2RsSE0eyfPm/mDnzHapVO0ReXg1MM5YXXlhf/DmDBsGMGTBhQuGF%0AdQAZGZCcPJZx4x62KLkEEo9/2g3DeInCW5Vcq7g4IlVbREQEETcffkml69BhFDAKp9NJUFAQdeqs%0A4/z5LTRpUvjaQWgoTJ4MK1fC8eNRREcPJDi4L2PHTrP0Svd9+zZw7txqXK5Ihgz5AaAbT/iru/nT%0A+ygwDviogrKIiFjqerHef38vFi3qSpMmG4q3hYbCgAGQljaNAQNK35bSmxwOB/Pnf5f+/RfQr18u%0ABQWwatV/yc9/hS5dJlqaTTzj8Z90pmnOBRwVmEVE/ER+fj7Ll7/DypV/ZPv2hUU3RbCGy+Vi27YF%0ArFr1EitW/IJjx/be9XPabDY6dPgn772XxIkTIbhcsG1bDT76aAIDBvy2AlLfndWrX2fatDnF96O2%0A22HQoDMEBf2GS5fSLE4nnrDdzQ+RYRjxwCzTNLuX8Sm6zFAkwBw5spOdO7/DsGFfUb06nDtnZ9my%0A3owalUzt2nW9miU/P5/p0ycyZMjn1K9fAMDOnTU4e/ZlRoz4+V0/v8vlYseO1Zw7Z9KmTX/i4427%0Afs6K8PnnfRgzZl2p8YICWLToD4wadfdzl7tS7rdAVPoVIqmpVyv7S1S6mJjqmoePCIQ5gP/Ow+Vy%0AsXnz95k27avisXr1Cpg2bTUffPAcw4e/7dU8K1b8lUce+bTEVc4dO2ZQUPAqW7cOICGh9W2f43b7%0AonHjRBo3LlxL2lf2WUFBhttxux0yMy/5TM7y8tefi5vFxFQv92Mq4soDHf2KVBH79m2hV6/tpcZt%0ANoiO3kBOTo5X89jt60u93QggMfEqR47M8moWb8rObuV2/PjxUGJj9VYrf3RXZWyaZoppmj0qKoyI%0A+Lb09LPExrq/VKRGjatkZ3t36U67vezFOG61zd8Zxg9ZvDihxFhODixfPoy2bftaE0ruit7IKCJ3%0A7P77B7B+fUOGDDlTatuZM61o2bK2m0dVnuzs+3G5St9k49SpYGrVCtzlD+Lj78Nmm8706f9LRMQB%0ACgoiCQ0dxKhRP7Q6mnhIZSwid6xmzVqkpT3C+fN/Jy6uoHh8374a1Kz5pNeX7kxMfIEZMzYyefKe%0A4kLOyoJFi0Yzbtxgr2bxtsaN29C48VvFH1f2662muZMTJ7YQF9eatm37aJnWCqYyFpFyGTToFdat%0Aq4/NthCb7TzZ2fcSEzONxMSRXs9St24ciYlzmT79b0RE7KGgIAyXqy9jxjynsqgg165dY+XKp+je%0AfTVJSVmkpISwYEF3unZ9k7i4RlbHCxh39damO+AKlCvjNA/fEAhzgMCYRyDMATSP21m48BmmTZuB%0A3V5y/N13H2DkyLkV+rUCaF+U+y9B3bVJRETcysrKIi5uTakiBujYcRPHjx/0fqgApTIWERG3MjLS%0AiY52f7/nxo2zuHDhay8nClx6zVhEvOb06eMcOPAOQUGpfP31VerXr0dYWBydOz/l9dW75PZiYmJZ%0Av74pXbrsK7Vt+/b6tGzZzYJUgUllLCJesWPHXMLCXmLSpAvYbIX3DJ43D9q3h4MHPyIs7DXatx9m%0Adcw7dvjwDk6cmA/YaNp0PAkJbayOVOHsdjswiVOnfkOjRt++bzs9Hc6eHU2HDnWsCxdgVMYiUuny%0A8/O5evXPDBlyoXgsOBgefBCSk+Ghh07x8ce/JT9/ICEhIRYmvT2Xy8XChS/RpctHTJpUuMjJjh3/%0AYenSpxky5NcWp6t4fft+nw0bQtmw4RMiI0+SkxNLQcEIhg59yepoAUVlLCKVbvv2JQwc6P5in6io%0AwtWjhg49wKpV80hKGu/ldOWzefMchgz5Lw0afPs+606drlGz5r/YvbsX7dr1tzBd5UhK+i7w3eL7%0APUvF03dVRCqdw5FDWQe8djs4nVCtGuTkpHs3mAeyspaUKOLrmjXLJTX1cwsSeY+KuPLoOysila5z%0A5xGsXJngdltGBkRGwqpV9ejUaYyXk5Wf3V72zTCCgrx7owwJHCpjEfHY3r1fsHz5NNav78/KlQ+z%0AdevHbj8vMjKSgoJn2Lev5K3lVq2CVq3g9OlQUlOn+cUV1Xl5bXG4uVdGVhbYbB29H0gCgl4zFhGP%0AbN6cTO3aT9O//+XisZSU1axefZZ+/X5c6vN79XqaPXsMdu+ejcNxnNOnLxITU43U1AZERo5m0KCJ%0A3ozvsZ49v89HHy3nsce+LF4Pu6AApk9PYtiwx60NJ35LZSwi5eZyuThz5h+MH3+5xHh8fC579rxP%0AVtbTREZGlnpc27Z9/f4Wf1FRUfTqNYfp018jPHwHEER2dhcGDnyJsLCw2z7e4XCQnZ1FVFR1rZ8t%0AxVTGIlJuaWlpNGy4x+22Xr2+ZsOGNXTr5j/vGS6vmjXrMGTIn8r1mNzcXFau/AU1aqykZs3LpKU1%0AITR0MklJT1VSSvEnKmMRKbeIiHDOno0ESi/qf/lyMNWqaTGImy1d+izTpiUTGnp95DIpKfvZuDGI%0Anj2/Y2U08QG6gEtEyi0qqjoXL/Zyu23jxo60adPVy4l8W0rKIdq3X3pDEReKj88lJ2emNaHEp6iM%0ARcQjvXv/hffe60xGRuHHubnwySctSEj4vV4Lvcnhw+vo1Mn9rQGrVz9BXl6e221Sdeg0tYh4pH79%0AxgwevIwVK2bhcBwG6tGt2xNuL9yq6uLiDE6cCCE+Pr/UtszMuj6/BKhUPpWxiHgsJCSE3r2nWR3D%0A57Vt25uFC7vxxBPrS4xnZ0NOzmCdSRCdphYRqWw2m43Onf/Fe+/14ciRUPLzYf36OsycOZWBA1+x%0AOp74AB0Zi4h4Qf36TRgxYgEHDmxl587DtG7dl1GjGlkdS3yEylhExItat+5K69a62lxK0mlqERER%0Ai6mMRURELKYyFhERsZjKWERExGIqYxEREYvpamoREXHr2LE9HDs2g+DgLOz2jvToMUWrhVUSlbGI%0AiJSydu2/aNz4VSZPLlx8/OrVD5g5M5lBgz4mKqq6xekCj05Ti4hICRcufEPt2n8jMTGjeKx6dXjq%0AqQ2sX/8HC5MFLh0Zi4hICbt3T2fixNRS40FBEBGxxYJEdyY19Rw7d/4foaHnyM2tR+fOzxAdHWd1%0ArDuiMhYRkZvkU9a9K2y20nee8gUHDqzj2rVnmTz5JDYbOJ2wePFcUlPfoFWrJKvj3ZZOU4uISAlN%0Am45hx44ot9uyszt4Oc3tuVwuTp/+A8OHnyz+IyIoCEaMSOHkyT9aG+4OqYxFRKSEhITW7NkzhfPn%0A7cVjLhd88klr2rX7iYXJ3Pv666O0bbvd7bb77tvOyZMp3g3kgXKfpjYMIwh4A2gL5AJPmqZ5rKKD%0AiYiIdYYP/zMbN7YjN3cJdnsm2dmtSEz8IdHR9ayOVkpBQT4hIU6320JCCsjMdHg5Ufl58prxGCDU%0ANM0ehmF0Bf5aNCYiInfI5XKxfftCMjIWY7fn4XJ1pmfPJwgLC7M6GlB4D+akpMnAZKuj3FbTpi1Z%0Avbo9LVvuLLVt794ODBjQ1IJU5ePJaeqewFIA0zS3Ap0rNJGISBWwcOGLtGv3KBMnzuDhh5MZOfJl%0AFi58kKysLKuj+Z2goCBq1XqezZtjSoxv3BhL3brPYyvrajQf4kkZ1wAybvi4oOjUtYiI3IF9+zaS%0AlPQh99zz7enTyEh48sl1bNjwdwuT+a9OncYCc5g+/VHmzBnM9OmPYbcn06HDKKuj3RFPTlNnADcu%0AvxJkmqb7k/VATExgrNSiefiOQJgDBMY8AmEO4P15ZGQsp1+/nFLjwcEQFbXD4zyBsD/uZg4xMb3p%0A3r13BabxHk/KeCMwEkg2DKMbsOdWn5yaetWTXD4lJqa65uEjAmEOEBjzCIQ5gDXzyMoqXcTX5ebm%0Ae5QnEPZHIMwBPPuDwpMy/gwYaBjGxqKPH/fgOUQkwDidTjZunEVe3hoAQkJ607PnJOx2+60fWAXF%0Axg7n6NF3aNYsr8R4QQHk5SValEqsVO4yNk3TBTxTCVlExE85nU7mzn2CCRPmUqdO4djlyx8ze/YK%0Axo59T4V8k7ZtezNv3mSioj6gXr3CV/lycuDDD5MYNOgFi9OJFbQcpojctY0bZ5YoYoDatWHSpM9Z%0AuXIAvXs/al04HzVq1N/ZvLkXWVnLCArKxensxNChTxMeHm51NLGAylhE7lpe3toSRXxdzZrgcKwF%0AVMY3s9ls9OgxHhhvdRTxAXpLkojcNZvNZXUEEb+mMhaRuxYc3Jv09NLjV6+C3d7L+4FE/IzKWETu%0AWs+ek5kxYxQZNywHdPUqzJgxgp49p1oXTMRP6DVjEblrdrudceM+YPnyD3E41hWN9WL06GkEB+vX%0AjMjt6KdERCqE3W6nT5/H0dIDIuWn09QiIiIWUxmLiIhYTGUsIiJiMZWxiIiIxVTGIiIiFlMZi4iI%0AWExlLCIiYjGVsYiIiMVUxiIiIhZTGYuIiFhMZSwiImIxlbGIiIjFVMYiIiIWUxmLiIhYTGUsIiJi%0AMZWxiIiIxVTGIiIiFlMZi4iIWExlLCIiYjGVsYiIiMVUxiIiIhZTGYuIiFhMZSwiImIxlbGIiIjF%0AVMYiIiIWUxmLiIhYTGUsIiJiMZWxiIiIxVTGIiIiFvO4jA3DGGsYxoyKDCMiIlIVBXvyIMMw/gEM%0AAnZVbBwREZGqx9Mj443AM4CtArOIiIhUSbc8MjYM4zvAj24afsw0zU8Mw+hbaalERESqEJvL5fLo%0AgUVl/LRpmhMrNJGIiEgVo6upRURELHY3Zewq+r+IiIjcBY9PU4uIiEjF0GlqERERi6mMRURELKYy%0AFhERsZjKWERExGIeLYd5O4ZhjAXGm6Y52c22p4DvAg7g96ZpLqqMDJ4yDCMCmA7EAFeBR03TTLvp%0Ac/4B9Cza7gLGmKaZ4e2s7hiGEQS8AbQFcoEnTdM8dsP2kcCvKPz+v2ua5n8tCXobdzCPHwPfAVKL%0Ahp42TfOw14PeAcMwugKvmqbZ76Zxv9gXcMs5+MV+MAwjBHgXaAyEUfi7Z8EN2/1iX9zBPPxlf9iB%0At4EWFP4O/Z5pmvtv2O7z++MO5lCufVHhZXyrdasNw6gH/ADoBEQAGwzDWGGaZl5F57gLzwC7TdP8%0ArWEYE4BfUnoVso7AINM0L3k93e2NAUJN0+xR9Av0r0Vj13+QXwc6A1nARsMw5pumecGytGUrcx5F%0AOgJTTdP06fXRDcN4CZgCXLtp3G/2RVlzKOIX+wGYDKSapjnVMIzawFfAAvCvfcEt5lHEX/bHCMBp%0AmmaSYRh9gD/gf7+nypxDkXLti8o4TX2rdau7ABtN08wvOpI8SuGRjy/pCSwt+u+lwAM3biw6YmsO%0AvG0YxgbDMB73cr7bKc5vmuZWCv9BX9cKOGqaZrppmvnABqC39yPekVvNAwr/oPu5YRjrDcP4qbfD%0AlcNRYBylfx78aV+UNQfwn/2QDLxS9N9BFB5xXedP++JW8wA/2R+mac4Dni76MB64fMNmv9gft5kD%0AlHNfeHxk7OG61dWB9Bs+vgrU9DTD3SpjDueB66ec3eWLBP5J4V9uwcBqwzC+NE1zb2VmLYcafJsf%0AoMAwjCDTNJ1F23zm+38bt5oHwCzg3xTO4TPDMIb72kseAKZpzjUMI97NJr/ZF7eYA/jPfsgEMAyj%0AOoWF9osbNvvTvrjVPMBP9geAaZoFhmG8D4wFxt+wyZ/2R1lzgHLuC4/L2DTNd4B3yvmwDAoL+brq%0AlP5rwmvczcEwjE/5NmN14MpND8sC/mmaZk7R538BtAN8pYxv/h7fWGDp+ND3/zZuNQ+Af1x/nd4w%0AjEVAB8Anf+mUwZ/2xa34zX4wDKMRMBf4t2mas2/Y5Ff74hbzAD/aHwCmaT5mGMbLwFbDMFqZppmN%0An+2PMuYA5dwXlXIB1y1sA/5gGEYYEE7h6Yh9Xs5wOxuBYcB2YCiw7qbtBjDLMIyOgB1IAt73ZsDb%0A2AiMBJINw+gG7Llh2yGgedFrTZkUnvp5zfsR70iZ8zAMoyawxzCM1hT+cdSf8v9haDV/2hdu+dN+%0AMAwjDlgOPGua5uqbNvvNvrjVPPxsf0wF7jFN809ANuDk2+WV/WJ/3GoOnuyLyirjEutWF11VdtQ0%0AzQWGYfwTWE/h6x0/97GLtwDeBD4wDGM9hVfxToJSc/gQ2AzkA++bpnnQsrSlfQYMNAxjY9HHjxuG%0AMRGIMk3zbcMwXgCWUfj9f8c0zW+sCnobt5vHT4HVFO6jlaZpLi3riXzE9R9Sf9wX17mbg7/sh59T%0AeKrzFcMwrr/m+jZQzc/2xe3m4S/7Yw7wvmEYa4EQ4HlgrGEY/vSzcbs5lGtfaG1qERERi2nRDxER%0AEYupjEVERCymMhYREbGYylhERMRiKmMRERGLqYxFREQspjIWERGx2P8Pi8BkDWnCxjwAAAAASUVO%0ARK5CYII=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24581" name="Picture 5" descr="D:\Google Drive\Pregrado\src\SVM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2128" y="2541470"/>
            <a:ext cx="4614128" cy="3257944"/>
          </a:xfrm>
          <a:prstGeom prst="rect">
            <a:avLst/>
          </a:prstGeom>
          <a:noFill/>
        </p:spPr>
      </p:pic>
      <p:sp>
        <p:nvSpPr>
          <p:cNvPr id="24583" name="AutoShape 7" descr="data:image/png;base64,iVBORw0KGgoAAAANSUhEUgAAAeMAAAFVCAYAAADc5IdQAAAABHNCSVQICAgIfAhkiAAAAAlwSFlz%0AAAALEgAACxIB0t1+/AAAIABJREFUeJzsvXd8G3d65/9BB9g7RVGFokSBRSySrGarN1uy1UnZluS6%0A2b1k95JNsr/NZu+VzS+X7OVyv73b3OWSbdmsd23JtkiqWpKtZku2ZEsukkiKBaQoUZ29omMw8/tj%0AgAFAgkQRMADJ5/168UXgO8DMdwhwPvOU7/NIOI4DQRAEQRCRQxrpCRAEQRDEZIfEmCAIgiAiDIkx%0AQRAEQUQYEmOCIAiCiDAkxgRBEAQRYUiMCYIgCCLCyIN5k1ar/TGALQAUAP5Vp9P9IaSzIgiCIIhJ%0ARMCWsVarXQ1gmU6nexrAagC5IZ4TQRAEQUwqgrGMNwKo02q1RwEkAPhhaKdEEARBEJOLYMQ4HcB0%0AAC+At4qPA8gP5aQIgiAIYjIRjBh3A2jU6XQMgGatVmvWarVpOp2ue/gLOY7jJBLJE0+SIAiCIMYR%0AAQtfMGJ8CcD3Afxcq9VOBRALoMfrbCQSdHUNBXGI6CI9PZ7OI0qYCOcATIzzmAjnANB5RBMT4RwA%0A/jwCJeAELp1OdxLAda1W+yV4F/V3dToddZsgCIIgiCAJammTTqf7UagnQhAEQRCTFSr6QRAEQRAR%0AhsSYIAiCICIMiTFBEARBRBgSY4IgCIKIMCTGBEEQBBFhSIwJgiAIIsKQGBMEQRBEhCExJgiCIIgI%0AQ2JMEARBEBGGxJggCIIgIgyJMUEQBEFEGBJjgiAIgogwJMYEQRAEEWFIjAmCIAgiwpAYEwRBEESE%0ACaqfMRGdDA4M4ItfXoKqXgG7hoV6QyyeLl8OiUQS6akRBEEQY0BiPEHo6ejB1b2fYl/tXsggAwC0%0Af9COE9ePYss/7ojw7AiCIIixIDf1BOHLf/4cr9a+IggxAEyxT8FT785HS01zBGdGEARB+ILEeIIQ%0AU6OCBCPd0SXGYrSdaI3AjAiCIAh/ITGeIHCjfJIcOHBSTtzJEARBEAFBYjxBMC+2wg77iPGriVeR%0AX1EUgRkRBEEQ/kJiPEFY/oPV+O3Tv4MBBmGsQdOI29+5hxlzZkZwZgRBEIQvKJt6ghAXF4cXKnfi%0A5P4z4K7bwWpYTNmRjQ3LNkV6agRBEIQPSIwnEEqlEmveXB/paRAEQRABQm5qgiAIgogwJMYEQRAE%0AEWFIjAmCIAgiwpAYEwQxoeA4DkNDg2AYJtJTIQi/oQQugogwDMPg0oGLsF+xgZMC6jUxeGbXCmrw%0AEQQXfnke7CEb0u+loT91APoNRqz/yXNQKBSRnhpBjAmJMUFEEJvNhmNvVGHfmT2IRzwAoLO6E0cu%0AVmHHv1SQIAfAhV+cxzP/bTGm2qbyA/2AudWMAwPvY+v/2RXZyRGED8hNTRAR5OJvz+P1M68KQgwA%0AGVwGtlZtxlenrkRwZuMLlmXBVdtcQuxADTXyPpqN9gePIzQzgvAPEmOCiCDSq4AGmhHjWWwWBs/3%0AR2BG45PBwQFk3s/wum1R31PQfdEo8owIIjBIjAkikrCjb5Jw5KL2l9jYOPSm9Hnddlt9G1O100Se%0AEUEEBokxQUQQdglghnnEeLu0HbGr4728g/CGQqHAwFo9rLCO2HZl2VfIK5kbgVkRhP+QGBNEBFn5%0A7bV4a90fYIRRGOtBD47uPIElW5+O4MzEh+M4mM1mcFxwLT83/NdNeHv3AXyR+AVssKFR3Yj/WPN7%0ALPvfK0M8U4IIPZRNTRARRKlUYtvbFTjxh9PgrtoBGaBYpcKOFydXJvVnv70AW5UJifcTMZQ6BPNG%0AG9b/+DnI5f5fopRKJbb9azketj3A4c8/wNSCadg6n7KoifFBUGKs1WqvARhwPL2t0+m+FbopEcTk%0AQqFQYM0frQf+KNIziQwXf/0xlv7DQkyzOuK63YBRZ8T7/VXY8r92Bry/7JxpyM6hGDExvghYjLVa%0ArRoAdDrdmtBPhyCIyQTLsrBXWV1C7CAGMcg9lYPOH3YiY4r3LGmCmEgEEzMuBRCj1WpPa7Xa81qt%0AdkmoJ0UQxORgYKAfU9umeN22uGcRdJcbRJ4RQUSGYMTYAOBnOp3uWQB/DOCAVqulRDCCIAImNjYO%0APSm9Xre1qduQmZcl8owIIjIEEzNuBnALAHQ6XYtWq+0BkAXgobcXp6dPjOUZdB7Rw0Q4B2BinEco%0AzuHyZgtsv7BBAc/60ddXXsfedXufeP/+MBE+C2BinMdEOIdgCEaM3wBQAuB7Wq12KoAEAKPWmuvq%0AGgpyatFDeno8nUeUMBHOAZgY5xGqc1j212vwh8f7UXauBAuHFqBV2YrPll7Gon96RpS/0UT4LICJ%0AcR4T4RyA4G4oghHj/wDwllar/dTx/A2dTjdGHSGCIIjRUavV2PbrctxtbsN7n1chKz8bLywNPIua%0AIMYzAYuxTqdjALwShrkQBDGJmTk3BzPn5kR6GgQRESjxiiAIgiAiDIkxQRAEQUQYKodJBMU93V00%0A/KIWMU0a2DV2MCtZrPmzDQGVLyQIgiB46MpJBMw93V08eq0Nr9zeI4yZPjfh7aYD2PmbFyM4M4Ig%0AiPEJuamJgGn6RR223H7BY0wDDdZ9uBp1l2siNCuCIIjxC1nGADoetuP6f3wNZY8C9pkslvzR00hI%0ASIz0tKIWdYPa6/gcyxx8deE6ip8pFXlGBEEQ45tJL8Y3Tl8D+1cW7Hv8EiSQgAGDQ0cOY9avtJhV%0AlBvp6UUljIbxOs6CBacJrhctQRDEZGZSu6ntdju6/792PPt4IyTge8fKIceLut1o/icqUD8azAoW%0AZphHjJ/NOIcFryyOwIwIgiDGN5NajGsuXcOqmyu8bsv8Oh1DQ4Miz2h8sObPN+D3W97BHeUdALxF%0AfCbjLKz/hUVqemqEZ0cQBDH+mNRuaqvZBhWn8rpNySjAMN7dsZMdhUKBnb99ETUXr+PKZ1+Di+Ew%0A/5VFSMtIi/TUCIIgxiWTWoznr16IT/M+w46W7SO2PSrrQGHyggjManwgkUhQtnoBsDrSMyEIghj/%0ATGo3tUqlguQ7ctQl3PQYv5B1EVn/eVqEZkWMZ9pu3UHNF9dhNo+MqRMEQYzGpLaMAeCZ11ahblYt%0ADlS+D2WXApbpVsx9sxCzCimTOhLUXrqBzhOPILFLEbcqAYufXwaJRBLpafnknu4u6v/mBkquzkOB%0AeTa+mv05rC/bsebPNvi9D921Rtz/8i6SZqdg4fpF4+K8CYIIDZNejAGgeGUJileWRHoak56Tf3sM%0Az7y1BOssfFLd43ce49CW97HjV7shk8kiPLvRYRgG9X96Ha/ecDUzy27Nxr2f3cPn6Z/h6Ze9Jwk6%0AMRgMOPvdk3jmwtNYbqrAQ9lDnHzqCBb8yxJMnZUd0FxsNhtaGpqRmJKI7Onk3SGI8cKkdlMT0UPN%0AxetY/rulyLPkCWNZbBZeObYHn771SQRn5psrhy5j242tI8ZnWGbAeFjv8/2f/M0ZvPnh6yg0FQAA%0Asu3ZeOPqa7j+wy8Dmsenv/kEX6y5iOkbMmBbbsCHLx3H/eZ7Ae2DIIjIQGJMRAVdJ9sxxzpnxHgc%0A4sB9Ft1Z7eY2ExLhvWKbslMx5nstFgtSLyZBhpGW/9Kri6G70eTXHL489Dnm/3QedjXvQC5yscj0%0AFF79eC/qvvcNbDabX/sgCCJykBgTUYGEGT0+Ota2aCAmLw7dkm6v2yzZ1jHfq9frkTKQ4nXbdMt0%0AdLV1+DWHweoB5JpH5jlsr9mGL6ou+bUPgiAiB4kxERWon4lFl6RrxDgDBrYyewRm5D9Ltz+N44s+%0AGDHeHNOCpArvQuskOTkZD2c/8rrtSsZVFDwzz685KNu9W+CJSIS1zeLXPgiCiBwkxkRUsGzHM6je%0AdBhGGIUxO+z4/ZI/4JnvrhJtHgzD4LP3L+D833yEsz//EP19fT7fI5VKsfhXK/DW5rfxSdIF1Mnr%0AUDmvCg1/p8OiHUt9vlf5cgxuq297jA9gAPe2PPS7opl1qndXdB/6oMr13tiDIIjQwnEcrNbgbn4p%0Am5qICqRSKbb9ewWO//YUJJc5SBgJbAvsWPfdzYiNjRVlDv29fbjw+lmUX9mJZCTDDjs+3P8h1P89%0AAaXPzh/zvZnTMvHC73egt7cHg4ODWDl9g98Z4MvfWIUvlJdw9eBX0NxTwZJmg/05YPNfjkwKG43E%0AimQ0X27BXGOex/jRBcfxXLn/+3FiMBjw+e8+hfyWDNYEK/JfnYeZeTkB74cgJgMsy8Jg0MNo1EMu%0AVwAIvBqhhOPC2mWH6+oaCuf+RSE9PR50HtFBOM/h5PeP4rX39glNQ5xU5ldh+fl1UCjGTsYKhNHO%0Ag+O4oNcXX/rdRTBvm1HcOA+9cX1oWdqKsp8+FfDyqI777bj+xpfYXVsOFfhysZ+lXsLA3xmw5MWn%0AfZ7DeIPOI3oYb+fAMDbo9XqYTAY4tVSlUiM/Pzfgf2JyUxMEeBGMuxI7QogBYFPTc7hy/LIo83iS%0AQh/L31yF5efWofczAxI+T8PmA9sCFmIAuP6PX+GV2r2CEAPAip7lsP3cBJPJFPT8CGKiYLGY0dPT%0Ahc7OdhiNeoTCqCUxJgjwYiw3e/93iEUszP3jo7ylXC5H3ty5yMycEtT7OY5DzNcar9s23XkOVw6L%0Ac1NCENEGx3EwGvXo7GxHT08XLJbQXhMoZkwQ4GPWhnlm4PHIbZ9kXMCCrYvEn1SEkI6ylEwOOVgb%0AK/JsCCKy2O12GI16GAx6sGz4vv9kGROEg2l/nIMLWZ96jD1WPMbjlzsnTZ9miUQCQ5l3V/T5qeex%0AaMcSkWdEEJHBZrOiv78XnZ2PMTQ0GFYhBsgyJgiBwhVFuPX7Zhz43XvQ3FbDmsRA9bwGz+55PtJT%0AE5W8v8jHiYaTeP7OZiGG3qK5hYE3DUhI9F5pjCAmCmazCQbDECwWcdfnkxgThBtz5s/FnP87N9LT%0AiCi5JXOgORiD/b95H5o2FayJDNJ2pGPNxtE7UN1vvYemY/WAAlj48mKkpE0OTwIxMWBZFiaTEQbD%0AEBgmMuV3SYwJQkQe3X2Im+/XIE6lRsqKKchfWBjpKXklK2cqsv5xql+v/fDvPsDcA7l4eaACHDic%0A+/V51P95HVb80erwTnIYHMeBZdmo7vBFRBd2u11YHxxuN7QvSIwnOBzH4fJ7n8J8yohYkxoD0/WY%0A+0eFyJ03O9JTm3Rc+LdzyPyXNOzp2w0JJKjXNOBYeTW2/s9d47Z38efVl7D+N6sxleGFWwIJNnZu%0AwJf/40vcfroVuYXh/55ZLBac/4fT0FxQQjWggmGOESmvpWHhdopvE96xWq0wGIZgMhl9v1gkSIwn%0AOKd/ehLrf7kaWUyWMHbu03No+TWDvEXaCM5scnGrtgW5P5+JhUMLhLEiUyGm7M/EJ6WfYNWrayM4%0Au+AxfjgkCLE7iwcW4933DiL3H8Ivxh9+7zheP/4KFHAUZekA6upu4pr0q0mVBU+MDcdxjniwPuiS%0AleGEsqknMB2POzD93akeQgwA6x+sR9u/3YrQrKITo9GIj39zBuf/6TS+OftVSBbxu3OnqsVDiJ2k%0AcqlgzkffhcFf5PrRXcKyMbaFipYbOiw7t8QlxA6KB+ehd//IxiPE5IMvVTmEzs529PX1RKUQA2QZ%0AT2hqj1/Dyz0VXrdp6qh5gJP6i3Xo/ut2bG99ASqocF9+H4dXvY9N/7ENMTExITmGzDS6MElN4/ee%0A2DzXCu4TbkTlMj30kJaE//LSduk29hh3e92maVV5HScmBwzDwGjUw2g0RDwe7A/j9ypA+EQRp4AZ%0A3qvE2FXR/+UUA5vNho6/fYDy1p1C+cfpzHR8+/y3cOHvz4XsOIqFKvRhZAcoDhzMBWP3PI5mFvzJ%0AYlRrD3uMsWDx3pKDeHrvirAfP3ZaPHrR63WbNTkyWbFEZLFaLejr60Fn52Po9UOiCbHJZMTBg+9h%0Azx7vBpAvyDKewCzdtRyn/vUj7Grd4THOgYNxKdUYBoCrxz7H5sZNI8ZlkCHmcui8B0/vXoH3D1fi%0A2xffhNzt3+5gYSUWf/fpMd4Z3WRMzYDt94U48H/eg+qGCpADxsVmrP3xs1AqlWE//pIty3Cq9CT2%0A1ez1GDfCCOt6EuPJgisePASrVdyb246ODhw8+C6qqysxODgIhSK47z2J8QRGrVYj9q8T8NFPTmNj%0A+wZIIUUf+lC19BDW/uTZSE9PVAb7B/D5zz6D5mslwElgKjPjqR8sg6nbiDjEeX2PXC97oi5K7shk%0AMjz/9na89z+roLqqgAoKDBYYMP/7i5GaOb7X5GbPnobsf5kWkWPLZDLk/awA7/xoP569sRHpXDqu%0AJl5F/fNNeP6H2yMyJ0I8WJaF0WiAwTAEu90u6rHr629i//63cfbsaTAMg+TkZHznO3+CffteC2p/%0AJMYTnIXbFqN7WTfee6sKCUwMrLM4bNm9C3L55PnozWYzPtl3Gt/68k0htsnd4PDOtf3I/ed8XEm6%0AgmX9y0a8z1RgCemSI41Gg+d+8gKA8dcqLprJLctDzoezcfX0FQw9HET+2kJszd0V6WkRYYRhGBgM%0AQzAaDSFPthwLu92Oixc/wTvv/AHXr18DAOTmzsa+fa9i8+YXoFaroVIF51EL6oqs1WozAHwDYJ1O%0Ap2sO6siEaKRlpGHjjzZPWgG4/NZF7Ptyr0eSkQQS7K3dg/dOVsG63Yr8P+QjmUsWtn+e/gWyvh0Z%0Aa48IHKlUiqWbxq+7n/APi8UCg2EIZrO4YTaDwYCjRw/jvfcO4MGD+wCAZ55Zjr17X8WyZU+H5KY9%0AYDHWarUKAL8GYHjioxOECEhuSqDGyLtVGWRQNSiw8Q+bcXrmGeAsC8WAAqZcM6a/MQvzlpdEYLYE%0AQbjDcZyjVKUeNpu48eBHjx7hvff248iRQ9Dr9VCpVNi5sxx7976C2bPnhPRYwVjGPwPwSwA/DulM%0ACCJMsJrRY0lMrB0SiQTrvvcs8D0RJ0UQxJjw64P5UpVix4Nram5g//63cf78WbAsi7S0NLz22hvY%0AtWs3UlJSwnLMgMRYq9W+DqBLp9Od0Wq1PwYwPmv4EZOKKTuz0VDViEJTgcf4fcV9xG+iLkQEEU0w%0AjA16vR4mk7jxYIZhcP78Wezf/zbq6moBAFptPvbtexXPPrsp7KsDJIGcrFarvQiAc/yUAdAB2KbT%0A6TpGeYt4f0mCGIPjf38c6f87HUv7lkICCa4lXEPrd1pR8bPg1gQSBBFaTCYTBgYGYDSKWy96cHAQ%0ABw8exNtvv41Hjx5BIpFg7dq1ePPNN7FkyZKA48EajQZZWVkBG6oBibE7Wq32EwD/yUcCFzcREoYm%0ASuLTRDiPJzmHh20P0FBVB3DAnK1azMrPDfHs/GeyfxbRBJ1H5ODjwQZHPNiG+Hg1hoa8FyoKNffv%0A38O77+7H0aOHYTKZoFZrsG3bduzZ8wpmzpwZ9H5VKjXy83MDFuPJs76FmPRk50xD9g8pQ/pJuNvY%0ABt0v66GuV0GWIIF+iRlr/nKDKAU+iImD3W6H0aiHwWAAy4oXD+Y4Dt988zX2738bFy9+Ao7jkJGR%0Aie9850+wa1c5EhIiF7YKWox1Ot2aUE6EIIjo5p7uLtpfv4e9d14SxiyXLXir6Q/Y+dZL47YNJCEe%0ANptNaF0oZjzYZrPizJnTeOedP6CpqREAUFQ0D/v2vYr16zdCoVD42EP4IcuYIAi/aPhFLV65s8dj%0ATAUVNp19Ftc//gYL1j0VoZkR0Y6zdaHFIo4L2kl/fz+qqytx8OB76OrqhFQqxfr1G7B376soK5sf%0AkhtIlmVhtzNgGAZ2OxN0OU4SY4IYJ3Q87MC1n11FzDUNAMC0wIz5P1iEzOlTRDl+jM57ZaGZtpn4%0A/PKXwDpRpkGMEziOc5Sq1INhbKIe+86d2zhw4B2cOHEcZrMZsbGx2Lv3FezZsw/Z2cGHqjiOg91u%0Ah93OOATYPsLNrlAEZ/GTGBPEOGBocBDXX72KV+vcGiI0Aftr38WyIyuRkBj+WJc9xnv3GxYsuBha%0AOEHw2O12YX2wmK0LOY7D1atXsH//27h06VMAwNSp2Xj55b3YsWMX4uK816Afi+FWr91uD5t7ncSY%0AIMYBX/z6El6ue3HE+Ms3X8R7v67Cs3/1fNjnwKziYLhkQCxiPcbPZZzH/FcXhf34RHRjs1mh1/Ol%0AKsWMB1ssFnz44UkcOPAOWlr4xT1lZfOxb9+rWL16rd91+N2tXqf4BnozIZFIgo4/kxgTxDhA0Sz3%0AaL3oRAYZlM3iJJ+s/c8bcED3PladWA6tWQs77Dgz5SyYH/P1zycid3VtaPr9TageKWHNtGHOq1rk%0AzgttGcTxDMdxsFjM0OuHYLVaRD12T083qqoqUVn5Pnp7eyCTyfDcc5uxb9+rmDev2Of7WdYOhnG5%0AnJ/E6pVKpVCpVFAq1VCrNUHtg8SYIMYBTPzovXmZOHH69spkMuz4xW40vH4T185XITZDBe32EqSk%0Aju8WkKNR93EN8Oc27Gt/WRi7dOIyvvmnL7Fw6+IIzizysCwrrA9mGHH7Rre0NOPAgXdw8uQHjrXJ%0ACXjjjW/hpZf2IDPTe/4Eb/Xyghus1esNmUwOtVoNuVzxxMlgJMYEMQ6YsjMbDYcbUWj0LOnZqGlC%0A5s6pos6lcPE8FC6eNy6LTPgLx3Fo/+cH2NP+ksf48u5n8P6/HgT7AgupVBqh2UUOu51xxIMNosaD%0AWZbF5cuXsH//27h69QsAwIwZM7F37yvYunUbNJqYYa93ii7/m2VDG+tVKJRQqdQhbUVLYkwQ44Di%0A5aX4+C/P4vGvH2NN12oAwIX0i+j8di/WrdwY2clNQB4+fADtjTyv2xbWLkBTbSMKy4pEnlXksFqt%0AwvpgMTGZTDhx4jgOHHgHbW13AACLFi3Gvn2vYsWKVZBKpeA4DgxjE8Q3VFbvcCQSCZRKFVQqFaRS%0AWcj3T2JMEOOEtX+2Ad0vdeP9qmqAA8oqnkJxJq3tDQdSqRQMRskel7CQyUN/MY42OI4T1geLHQ/u%0A6OjAwYPv4dChSgwMDEAul2PLlm3Yu/cV5OXNhd3OwGIxh8XqHY5UKnPEg1VhLWxDYkxMGgYHB/DV%0AoauQSCVYvGtZUEsdIk1aRho2fG9TpKcx4Zk6NRtnnjqBRZdHZolfK72OdUWbIzArcWBZ1rE+eEj0%0A1oV1dXX4zW9+izNnPgLDMEhKSsK3vvVt7NixC8nJybDbGQwNDYgyF7lcAZVKFZJ4sF/HC/sRCCIK%0AuPDL84j/tRrlj7aBBYvT/3Ia7PelePrVlZGeGhGlTP9/cnHq3ilsur8JEkjAgcP5rI+R/oOpE7L0%0AJ8MwMBiGYDSK27rQbrfj4sULOHDgbXzzzdcAgJycWaioeBEbNrjqnttswVW2ChSlUgmlMrTxYH8g%0AMSYmPLUXb6Dof2g9kp+23N+Cr376FW6VtWBOiffYIDG5KXimEB0fdGD/v7/vWNpkxbw3y5CdM7Ga%0AjVgsFhgM/PpgMdHr9Thy5BAOHnwXDx48AAAsXboUO3aUY/HixaLe8EilUocIhyce7A8kxsSEp+PQ%0AI6wzrhgxvqh/EQ68+z6JMTEqmVMz8dz/+0KkpxFy+NaFRkfrQnEsTmdy1YMHD1BZ+T4++OA4DAY9%0AFAolnn/+BZSX70ZBwVyYzeKVzpTJZFAq1VAqlRH3dpAYExMeRf/oX3PlILX+IyYPLMsKpSrDGQ/m%0AOFYoqOHMcr55sw7V1ZW4ePEiWNaO5OQUvPjit7B16zYkJSWHbS7eUCgUUCpVUCii5/+fxJiY8Jhn%0AW8GBgwSed74MGNhmi1uwgCAiAcPYoNfrYTKFPh7McZzXalb8cRlcuvQZKisPoqGhHgAwe/ZsVFS8%0AiLVr14naB5svVamESqWCTBZ90hd9MyImNGazGRKJBCqVSrRjLvxPS3D09DHsuLXdY7yqsBpLvzPS%0AfU0QEwVnqcpQti50Nk9wr2Y1XOD1ej1OnjyBw4cPoaOjHQCwbNnTqKjYjfnzF0QgHqxyxIOjt1AL%0AiTEhCi1f63Dnn28h+UYiOCmHvqcGkP+jeZiZnxP2Y6dPSYfht7nY/8/vIeaaGpwUMC40oeSvFyA+%0APiHsxyeIsdDrh9DR0Y6srGzExMT4foMPXPHgIdhsTxZ/dVm9roIaY7m3Hz16hEOHqnHq1AmYTCao%0A1Wps374Du3aVY/r0GU80l0CRyWRQqdRQKCIfD/YHEmMi7Dy++wj9f9KJvXfdSgueBCpbqpD4QSKS%0AksMfL8opnIWcf58l3MGPh39OYmJjtVpx9r+cQua5NOQ8ysHN6V+je1M/nv2vz0MmCzyj1263Y2ho%0AAAaDYUSPXX/xx+odDsdxqKurRVVVJS5d+gwcxyEtLR379r2KLVu2IiFB3BtePh6sDrp7UqQgMSbC%0ATs1vrmHf3ZdGjO9q3on3/l2c9n9OSISJaOH0X53AvndfhhJ83LTgfgEMvzHgkPQYNv39Fr/3Y7PZ%0AYDAMQa/vxtCQ/8uThlu9zmpWgRz3woVPUFVVieZmHQBAq81HRcVurF69RtR1uq54sDqoG5logMSY%0ACDuae6oRyVMA3/5PdTd6shkJQix6e3ow8+x0QYidxCIWKacSYPxro0+XtbNUpTMeHB+vHvP1TqvX%0A3eUcTDLX4OAgPvjgGI4cOYzu7m5IpVKsXLkK5eW7UVxcTPHgICExJsKOJWX0dYyWZHFr3hJENHCv%0AqQ3zugq8bst5kIOOjnbMmpU7YhvHcY5SlXowzOjxYL5loCu7mWHsQbuuhTnfu4dDh6rw0UcfwmKx%0AICYmBuXlFdi5sxxTp4rbOWy8xYP9gcSYCDvZL81A7ck6lAx6Nvz+LO0StK9Mns43BOFk2tyZ0KU2%0AI6sna8S2e1PvoTBjgceY3W4X1gd760jEsiwsFgtMJqMQ8w3FEiaO43Dt2jeoqqrElSt868LMzCnY%0AtWsXNm9+QfT67s6lSXL5+IoH+wOJMRF2ipYV4/LfXMTtX97GhjvrwYDBmbnnEPsX8cjXlkZ6egQh%0AOmnpafhizUUsr34GcrfLsAUWdGzowaLYWAB8PWa9ni9V6RRXd6vXmWTFsiysVgUsltBUr7JarTh/%0A/hyqqyvrYd6TAAAgAElEQVTR2toKAJg3bx7Ky3dj+fIVoseDw9m6MFogMSZE4ZnXV8H0ogkfnToP%0AqUKGp59bLeqCf4KINtb/r814W7ofOednYm5PHhozmvDguUd49qcvwGw2Qa8fgtVqAcuyguiG0ur1%0ARl9fH44fP4qjR4+ir68XUqkMa9euQ0XFbhQUFIblmKMhlUodrQvVUe+K7uzsRG3tDdTW1qK19RYu%0AXfo04H2QGBOiodFosHLXmkhPgyCiAo1Ggy3/ugs93T3Q3b6DmXl5mKMoQFfXY1gsFg+rN9zcvn0b%0A1dWVOHv2LGw2K2Jj4/DSSy9jx45dyMzMDPvx3ZHJ5FCr1aK1LgwUq9WKpqZG1NTcQF1dLWprb6C9%0AvV3YHmw2N4kxQRBEhGAYBiq1AmnTUtHd3Q6GCS7DORhYlsVXX32JqqpKfP31VwCA7Oxp2LWrHM89%0AtykkBUgCQaFQIikpEWazuD2Ux4LjOHR0tKOmpgZ1dTWora1BY2ODRzGV5OQUrF69BiUlpSguLsX8%0A+QuDOlZYxbi/vx/9/QOQSqWQSmWQSqWQyWQez6PxzocgCCLUsCwLm80Km80Kq9UKk8kIk8kAq1Wc%0ArklOzGYzzpw5jerqKty7dxcAUFY2HxUVu7F06TJR1+kOjwcrFIqIirHZbEZjYwNqa3nxrampQVdX%0Ap7BdLpdj7lwtSkpKhZ/s7GkeOqZSjb3EbDTCKsYWiwVGo2HM1ziFWSZzCbTnc5eIk3ATBDFeYBgG%0AVqvFIb4W2Gw2cBwHhrE53NDitQoEgJ6ebhw5cgTHjx/D4OAA5HI5Nm58FhUVu5GXN1fUufDxYDWU%0ASlXEruscx+HRo0eOWC9v9ep0TWAYV/OYtLQ0rF27XhDegoJCaDSasMwn4m5qlmUdCQq+XyuRSByW%0AtTfRHvmcIAhCDJxWr9Vqhc1mgdVq9Yj1chwHq9UCi8UsSgzYnZaWZlRVVeLjj8+DYRgkJCRi375X%0AsX37DqSlpYk6F7lcISxNEluETSYTGhrqhUSr2tob6OnpcZubHPn5BSguLkVpaSlKSsqQlZUl2jwj%0ALsaBwN9VMgB8K7dEIhnTPU7ucoIggoVhbLBaXeI7WkMGlrXDYrHAarWIFgsG+HXJX3zxOaqqKlFT%0AcwMAMHPmTJSX78aGDRuhVgfnSg0WpVIJpVIt2pIojuPw4MF9QXRra2vQ3KzzaHKRkZGJ9es3ClZv%0Afn6B6H8Xd8aVGAeCay2ef/EHl2U9XLSlMBplsFqtgtVNwh1ebje24vZXLZhZlou8EnHdZwQxHJfV%0Aa3GIr9WndcswDCwWM2w2cePBRqMRH330Iaqrq/Do0UMAwFNPLUJFxW4sWrRYVI8hX6pS6ShVGd44%0AtNFoQH39TTfxrUVfX6+wXaFQoKioGKWlpYLlm5k5JaxzCpQJK8aB4nKXj7zDtdtNGBpy9QMd7i73%0AbnU7x8hd7i96vR7n//RDLLywAC8adqFB04hjy6uw6v+uR1JK+Ds7EQTAN0BwupqtVqvfsV1nPNhs%0ANsNu9yPuFkI6Oztw7NgRHDt2DHq9HgqFEps3P4/y8t3IzR1ZVjOcyGQyoV50OAwXjuNw795dYWlR%0ATc0N3LrV4nGDlJWVhWef3YTi4hKUlpZBq82P+roGJMZBEKy73FtS2nARn8xc+NEZvHnydUjB38DM%0AMxWh6Gwh3vrBH7DlrV0Rnh0xEWFZFkajEUNDA35bvcPh48FmWCwW0ePBjY0NqKqqxIULF8CydiQn%0AJ+ONN97E1q3bkSxCa1J3whUP1uv1Dqv3hrDEaGBgQNiuUqkcruYywfLNyMgI2fHFgsQ4zLi7y/3p%0A8+0rKc39+URylw8ODiD74lRBiJ1IIIH2szx0PG5HZlZ0uZWI8YXzJtqV4cxbvQaD2sPz5S+Rigcz%0ADINLlz5DdXUlbt68CQDIzc3Fnj17sGLFaqhUKtHmwrcuVDhaFz65nLAsizt3bnus6711q8Xj75ud%0APQ3Llj2D0tIyFBeXQKvVQqGIbqvXH8Iqxs899xxUKjVSUlKRkpKC1NRUx+NUx+MUpKamRb37QExY%0A1tldxbdyO93gE8Fd3t3djexu751fcgZz0NjWSmJMBARfr9kV5w2VaPJLk8yjJm2FC71ej1OnTuDQ%0AoUPo6OArPi1duhTl5S9i4cKF0GiUMJvFmVOoWhcODg7i5s06YV1vXV0tBgcHhe1qtQYLFjyFkpIS%0AlJSUobi4GGlp6aE4hagjrGJ89+5d9PX1+XxdXFy8INapqalITuZF2inYLvFORWxs7ISyCJ8EZ5zb%0AX3e5yRQLvd46prvc+VhssrOn4etZl1HUOrKLU112HbTFJaLPiRg/OOO1fJyXt3wZf9ZLBrB/m80K%0Ai8Xsd1JoqHj8+BEOHarGqVMnYTQaoVKpsHXrNuzaVYGZM2eKOhc+HqyGUhl460KWZXH7dquwpre2%0AtgZ37tz2uEGaOXMmVqxYJWQ4z5mTB4Vi4nVo8kbAYqzVamUA/h3AXAAcgD/W6XT13l7b2NiIe/ce%0Ao7e3Bz09/E9vby96e7vdHvO/e3p68ODBfZ8xF5VKNUKgPS3tVKSkpCElJQVJSUlRbxGKhdNFx1cA%0A8v364e7xsdZ3h+LmSKVSwbjDgu6fdyONda19HMAAOrb0YGFc/BMfg5g48GEfz3W94XAVu6xrcePB%0AHMehrq4O1dWVuHTpM7Asi7S0NOzduw8vvLAViYmJos0F4LORlUp1QMI4MNCPuro6IdZbX18HvV4v%0AbI+JicGiRYuF7OZ580owc+bUoEIGE4FgLOMXALA6nW65VqtdBeC/Adg+2ouVSiWmTMnClCkj+3YO%0Ax263Y2CgXxDqnp5uQbA9x3rQ3Kzz6SaSyWRISkryEGiXgA+3vlMmRNwhVATuLvdvPfdYN0frf/gc%0AzinPQnqcRdKjJAxkDsC6yY7n/uqFEJ4ZMd7grVKbx/KicGcr2+12YWmS2PHgCxc+QVVVJXS6JgDA%0A3LlaVFTsxurVa0S1Evl4sNIRDx47udRut+PWrRYhu7murhZtbXc8XpOTMwtr1qxDaWkZSkpKMXv2%0AnEmftOpOwGKs0+mOabXaE46nOQB8+6H9RCaTCZauLziOg16vd1jWwy1v52P+98OHD9Hc3Oxzn/Hx%0ACcNc5bxQT506BbGxiR6udI0mhtzlDlzuct/w2eWjJ6Ut/5OVkH5PCrPZgtjYWPJsTELsdrtHkpWY%0Agmiz2WC1ih8PHhwcxAcfHMeRI4fR3d0FiUSCFStWoqJiN4qLS0S91vgTD+7r6xNqN9fV1eDmzToY%0AjUZhe2xsLJYsWSZkNxcXlyApKUmsUxiXSIL9kmu12t8D2AGgXKfTnfX2mo6ODs5gGLs2tViYzWZB%0AsLu7u9Hd3S08Hv67r6/P5z+/Wq1GWhpvWTt/uz9OS0sTHpO7PHhkMpnfP3RzNP7glwVZYTbzS4PM%0AZnNIY73+zsFsNkfk2Pfu3cP777+PU6dOwWw2IyYmBlu2bMHu3buRnZ0t6lzkcjk0Gg1UKs/1wQzD%0AQKfT4caNG7h27RquX7+Ou3fverx3zpw5mD9/PsrKyjB//nzMmTN5rV6NRoOsrKyAL0ZBizEAaLXa%0ATABXARTodDrT8O0dHR1ce3vPyDdGOQzDCO7ynp4emExDePjwsRDb7unpQV+f83G3z39g3uJPcbO2%0APa1v99g37y4PjysqPj64JRzRxFjn4G9meTQId3p6PLq6hiI6hyclmHOIpNU7HGc8WCplYTRaRDsu%0Ax3G4du0bVFVV4sqVLwAAmZmZ2LWrHJs3v4C4uLig9qtWK4LKpnYuTZLL+etOT0+3RyWr+vqbMJtd%0Al/f4+AQUFxejpKQMJSUlmDevBAkJCUHNeTgT4RqlUqmRn58b8AUmmASuVwBM0+l0/x2ACQDr+Jkw%0AyOVyRzyZTyQa6wvCcRyGhoaGucp7hsW5+ecPHtxHc7PO5/ETExM9EtPcs8qHj2k04vYcjWZC6S4f%0ALuBE4DgzkN2XFomdiewNu50RliZxHAe1Wpw4rNVqxfnz51BdXYnW1lYAQFHRPFRU7Mby5StEq9sM%0AuFoXSqVS3Lp1yyPD+eHDBx6vmz17jlBUo6SkBDk5s+h/IgwE8+lXA/i9Vqu9CEAB4Ps6nU6828oo%0AQyKRICEhAQkJCcjJmeXz9SaTyS2u7Z5V7hpzPr5z57bP/Wk0GqSmprmJtfsSMc8s87i4zFCc8oSA%0AL8bCwB9toKYj/mG3MyOaJ0TK6vUGvzRJ/NaF/f19OHbsKI4ePYq+vl5IpTKsWbMW5eW7UVQ0cilf%0AOOGTX5vR0NCAurpaNDTUw2JxXb4TExOxfPlKYV3vvHnFQVvqRGAEk8BlAvCiP691XqTELhEXzWg0%0AGmRnZ/sVD7LZbOjv7/eSVT7cVd6DhoZ6n+5yhUKBpKRkr+u3h2eZJyUlTZr1fb4IvunI6D26GYYB%0Ax3HjVridcVa9fkhwO0eD1TscZ0zaahV/ffCdO3dQVXUQZ8+ehc1mRWxsHF588SXs3FmOzMzw3xhb%0ArVbcutWC+vp6NDY2oKGhHu3t7cJ2qVSKOXPyhDW9JSWlmDkzZ9x+J8c7YfWLpKWlgeNU4DjO4UK0%0Ag2VZ2O32MZ9H0910JFEoFEhPT0d6uu+KMxzHYXBwYFhc29NVPjDQh66ubty924ampkaf+0xKSvIQ%0AaE8B9xwLV8Pt8Yg/PbotlgEMDZnHTY9u5xp159IihrFBr1dFbXyPZe3CXMVeH/zll1+iuvogvvrq%0AKwDA1KnZKC8vx3PPbUZMTPjCSp2dnbh27Qbq62+ioaEBzc3NHl2jkpOTsWrVamFdb2HhPMTGxoZt%0APkRgiBKkcF5w/M2ucwqz3e4S6OHPeQG3k3A7kEgkSExMQmJiEmbN8t6lxT32bTIZPeLZnr973eLe%0A3bh9u9Xn8WNiYkYpwJKClJQ0j7H4+AS6+3YQjT26ndake+cifs159MPXnjbDahW3daHFYsGZM6dR%0AXV0pZBqXlpaiouJFLFv2dMgziy0WC1pamtHQUI/6ev6nu7tL2C6TyZCXN1dY01tcXILp02fQ/10U%0AE5WNIpzFIfzJZ3C6EP21ugkejSYG2dkxyM6e5vO1NpsNfX19Y6zpdrnR6+vrfLoD5XK5h2h7c5c7%0AtyUlJYua2BLNPLm73NWj2/lcJpOCZTlHZTZXstV4wlkKMxLx4J6ebhw9ehTHjh3F4OAAZDIZNmzY%0AiPLy3dBqtSE5Bsdx6OjoECzehoabaGlp8QhLJSenYPXq1SgqKsb8+QtRVFREyZ3jjHF/lZNIJI6L%0Ate9TcXeXj7S6R4o4waNQKJCRkeFXWzKWZTEwMCC4yd3d5k4xd47duXMbjY0NY+5PIpEgKSlZsKoz%0AMzMQH58ouMiHl0QVs2NNtOPNXe5MXGMYxiHsDFiWFaxuiUTq9lgCiUQKqVQyYjwa4C14i6N1obj/%0Ary0tLaiursT58+fAMAwSEhKwb98r2L59J9LS0nzvYAwsFgt0uibB6m1oqEdPj2uJqNPqLSoqQmFh%0AEYqLS5GTk4OUlATo9ZM2l3bcM+7FOBDc3eX+5CY5RTk5WQO5fHBM1zm5y3mkUimSk5MdvVTnjPla%0AjuNgMhlHWNru1rczSa2rqxOtrbd8Hj82NnaMxDTPsbi4uKgRlnDBsnYwDAOGscNut416k+m0ugHf%0AouYUabvdDLOZ8SneoSZSrQtZlsWVK1+gqqoS169fAwBMnz4DFRW7sXHjs1Cr1QHvk+M4PH782CG8%0AvOV761aLx+eUmpqKlStXobCwCEVFRZg7VwuVSgWlUgmlUi14jib6dzmakUpljs+D/0yCYVKJcaA4%0A3eUajQYazdgxPacVQu5y/5FIJIiJiUVMTCymT5/h8/X80hQD7t9/LBRcGV67vLeXH6ure+jTu6FU%0AKkes3/buNufd5dFeUcjT6mWE71w4jsNxdke96LHdwrxAj7SsRxPvsQSFYRihXrSYmEwmfPTRhzh0%0AqAoPHvBrcBcufAoVFbuxePGSgG44TCYTdLomweJtaKj36GynUCig1eajsLAQRUXzUFhYhIyMDOHv%0AwpeqVDrWCEf393Eio1Aohc9BoVCGJJRGYhwiXE0QyF0eLhQKJVJSEhAXl+zzte7ucqdAe1rbrrHW%0A1ltoaPDaeExAKpV6uMu9VU9zF3Mx3OVON7MvqzeS8MLNwd+6QN7Emc+MtoHj7A5RkvgU7lDQ2dmJ%0AI0cO4YMPjkOv10OhUGDTps0oL6/A7Nlje30A/twfPnzg4W5ubb3t4VLPyMjAmjVrUVhYiMLCecjL%0Ay/Pa351vXcjXiyYLWFx4T6pLeINpH+kPJMYRIFh3ua/McloW5iJQd7nRaBSKsDhd48Ozy3t6etDR%0A0YFbt1p8Hj8uLs6Lte3KKp82LQsaTbzfPbqdWde8xRs+qzfScBzrKMRiB8PYhPXYo+ESZQkkkuHP%0APX/8pampEVVVlbhw4RPY7XYkJSXhtdfewLZt25GSkjLq+4xGI5qaGj2s3oGBAWG7QqF0iG6REO/1%0AtWxRLldApVJBLleQCIsA36lK4SG+YiWQkhiPA1xWt2/ldneXD7eyY2NVsFg4N1GfeBfzYJBIJIiN%0AjUVsbCxmzPDdrN1qtXokog23vt1F3P8e3e7V0/iiK8nJyUhISERSUiISE5OQnJyEhITECV2K0JkZ%0A7W/DBpfl7Rtey4YLtAQyGf+Zfv75ZVRXV+HmzToAwKxZuaio2I1169aP8HSwLIv79+8LoltffxNt%0AbW0en/WUKVl46qlFgvjOnj3Hr0I6TkHgWxfSJTqcuFu9SqUSCkV4rF5/oE96gjGWuzw9PR5SqWu5%0AA+8uH3s9t/tzgudJe3T39PTAYBjE48cdHuLtT49uqVTmqF2ejOTkFEdhFj6mnZyc7PE4OTl53FRR%0AcyaahdPVzmu2p3gbDAYcOnQGR44cQUdHBwBg0aLF2LFjB+bPX+CIbQP9/b1obGxCU1MjGhoa0NTU%0AiKEhV5MMlUqF4uJiFBYWCT+pqb5bwbrjT+tCInic/Zld8V5lVN3sRM9MCNHh3eVy+JuXNHZSmqeI%0Ak7ucZ3iPbucNkEolw+CgUXA5O7cZDAb09fWir6/f8bvP8dOL/v5+9PbyY+3t7UKzgbGIi4tDcnKK%0AIM784yQvY8nQaDSiWwV8zNsGlhX3+9Le3o5jx47i9OnTMJmMUKlU2Lz5eWzfvh3Z2dNw//59nD79%0AERobG9HU1Ih79+55fKedVm9BQQHy8wuQm5vruPFxWt0Aw9i8usyHw8eD1WGLRU5WnHF2l8s5ul39%0AJMaE37iqqD2Zu3z484nsLne6XV3JVoyjm5ECVqunFSyRSBAXF4e4uDi/ssstFgv6+3nR7u3tFR67%0AC7hT1B88uO/zBkmlUjmS1Dytbm8W+JO2zPMnHhxqOI5DfX09jh49jC+++AIsyyIlJQU7d+7AjBkz%0Ace/ePfzqV7+CTtcE9z7sTqvXKbz5+QVISkoasf9AOoYBEGKTfOtCvvBKINnlhAun1et0NSuVqqhf%0A/TAcEmMiLASeXe5uWTtFe2SSWjTjPA/37OZwul1VKhUyMzP9ajrAu8sHPAS6v78Pvb19wx734dat%0AW365y5OTkzxc4mNZ3XK53HETYoPd7l88OFQwDINLlz7D4cOH0dLSDABIT09HZuYU9Pf34cCBAx6v%0Az87OxtKlywTxzcnJCemFXSqVCVYay7KwWEav7+2r+Ir7+GRCJpMLrmaFIvqtXn8gMSYiTiDu8rS0%0AOHR0DPi9njuclhd/PMZteZG4ll4g8O7ylDGzgZ1wHAe9Xu9mXY+0tPv6+jAw0I9Hjx76VYwlPj4e%0ASUm8eCclJQoizo85x/mktWCKZ3hjaGgIR44cxokTJzA0NAiA/zvY7XZ0dXWhq6sLGo0G8+fPd1i8%0A+dBq85GYmBiS47vjrBQok8kDEg2Xte37ps5qNcBisfsU7XAVYwkXLqvXlWQ13qxefyAxJsYV4Wg6%0A4nSljyWkrrrQLvGNdks9WCQSCeLj4xEfH48ZM0Z3l6vVCpjNNpjNZq9xbWc1Nd593of+/n7cv3/f%0A5/HVarUg0MnJSY5M8mQho9wl3EmIi4sXxM1ut6OtrQ1ffPE5Lly4gEePHo74TKdOnSq4mgsKCjBj%0Axgyo1UrYbOH5LKVSCeRyhSiJQk7PjD/ecvdiLP6It5hWp1wu9xDfybKsi8SYmNAE13SEdVT7Mjva%0A8Lla8XEcKxRtIXjUajWysrKQlZXlUQXM282NM7ucF+h+9PfzIu0U7IEB53g/bt1q8bnESSqVQqXi%0A27RaLCPLY6ampmL+/AWYP38+5s+fj+Rk356BUCCTySCXy6O2SpZ7MRZ/IimBuMsDEU6JRCK4mpVK%0AJaZOTUVvrzH4ExvHkBgTkx5nLNNqtQg9e91jvXK5wpFk4/ke/ocFy3IeIu1tPFrd16GC41jYbIzP%0AePDw7PKx98lBrx9Cf38/urt70NLSjJaWFty/fw+dnV0wmYxgWRYmk2nUffT09ODcubM4d+4sACAh%0AIWGEhZ2amoL4+ASH29zlOg/GXS6TySdE/HI4gbjLxxJp5/pppVINtVo9oqLYRHQ/+wuJMTHpsNsZ%0AoU+vs3VgoGLpct1J/Yp1DxdnjUYBwDyqmI8XXK770Lp5e3t7hWVFTU2NaGlpgcXi6kgUGxuLqVOz%0A0dvbC7PZBIlEgmXLlmHNmrVITU1zWNguq9tpgTut8fv37/mcg0ajcRPuJA+hdnebO7PNFYqRZSwn%0AI04PEx8nl0AikTk8BfxNirOmucEwJAi3s70nYMbgoDnkPbrHAyTGxISGt3qtDvHlLd9I1HCWSJyi%0AzSu3RqMGw3i/sARicUfKXc4wDAwGK6zWJ8+MttlsuH271SG+TWhsbERnZ4ewXSqVYubMmSgoKEBa%0AWgZu327F1atX8OjRQ8TExGDnzl3YunWbX1nl7vMfGBhAf38/hoYG0N3dM6pw63Q6n39nuVwuxLi9%0AZZO7LwtLTEyckD26+VwOuZCo5o+VO7xH99AQoNePnV3u2aN7ZM9u5+PxJtwT7xtBTGoYhhFczVar%0AFQxjG1eWJuC0umXwJ+FVTHf58HiwQhGcS7G7u3uE1eu+lCohIQGLFy9Bfn4+CgoKkZeXh6amRhw5%0AchinTp0CAEyZMgXbt+/Ahg0bERMTM9qhRkUulwuNPhQK2ZgJXCzLCtnl/f19GBwcxODgIPr7B4Zl%0Am/fh3r17aGkZu3a5RCJBQkICkpNTkJKS7BBp98eeQh6NPbqdVqu7+Iohft56dI+GM9lzNCvbfVs0%0AZJeTGBPjFr65vBU2m0VwOUdj56JwEqi7fCwL29u48z3OwiWBYrVa0dp6y2HxNqCxsRHd3d3CdqlU%0Ailmzch3Cy2c4Z2VNhUQigcViwSeffIxf/eoXuHv3LgBg3rx52L59J5YuXSpafFEqlSIhIQEpKSk+%0AM3v5Ht0mQbidmeXOddz9/X2OIi196O7uQlvbHZ/Hj4mJGWZte4q182fKlAzI5eHp6sQLrwJyeXQn%0AprnjbK4C+FZud3e5u5XtTcTD5S4nMSbGDQzDQK/XY2CgTxBfIjBcFsDYF1One99sNoNl7YIVwQs0%0Ab2HLZDIwjEu0OY5Dd3cXGhsbBZfzrVu3wDAuqzcpKQlLly5FQUEh8vPzkZc3FxqNxuPYvb29OHHi%0AA5w8eRKDgwOQyWRYs2YtduzYiby8vFD+OXzCxz0VfruV+R7dMYiJiUF2drbP19tsNkGsPddz9w37%0A6cXjx499LqdTKJRCcpp3q9v1ODEx0esNTaSs3kji7i73Ue8GAMZ0lfPflfiA50BiTEQlzuVFrniv%0AFSxrh8mkhsEwekyJeDJ4b4MFFotFuPCPbgXZ0dLS4tEy0N3qlclkmD17DgoK8pGfz4vvlClTRj32%0A7dutOHLkCC5cuACGsSEuLg67d7+ILVu2Ii0tLZSn6RN+OZwi7Na3QqFARkYGMjIyfL6WZVkMDg6O%0AsLqd4j046Ozf3Ye2tjtobtaNuT+JROJoOpIiZLinpaW5tfp0dRITq0f3eMFZKRAYqdwqlRpA4N9X%0AEmMiKmAYxmNpka9yjERoYVk7LBZ+TbW3uDLHcWhvf4yGhgbU199EQ0PDiHXAqampWLlyldCzd+5c%0A7ajLg5zxa7vdjqtXr+DQoSpcv34dADBt2jRs374T69evc1zYxMOZ9RsNMcThSKVSIZsbmDViu7MI%0AC+Byl/M1y/scRVh63dZ49wkFWjo7u3D79m2fx3f26HYXaGfP7uHP/enRTXhCYkyIjtPqdY/3UhGN%0AyMAwDCwW8wiXv8lkgk7X5CG+fX29wna5XA6tVouCgkJHv955yMjI8PsCbDabcfr0Rzh0qEqoyrVg%0AwUJUVOzGkiVLPcTQlXjGwZWwhmHPnyw5TaGQQyabOOuDne7y+PgEzJ49x2cREovF4tGju7e3d0SP%0Abudj/3t0pwji7BRqV89u11hSUlJU3vyIDYkxEXYYxua2rpes3kjj7CRlsZiFzOiHDx8Krub6+pto%0Abb3tEZ9MT8/A6tVrBKs3L28uEhPjBEvMXzo7Ox31oo9jaGgICoUCmzZtRnl5BWbPnuP1PYGUY3SJ%0ANoaJ9HDR5gBIIZfLERurhsUibvOKcCCVSh1doPhkK5nM/+U9KpUKWVlTkZU11edrvfXo5sWb78vt%0AEm9/e3RLkZycjNTUVKSnpyMxMdkh1ikjrO/k5BQolRNzPTeJMRFS3K1ep9uZrN7owBkP7uvrRWMj%0Ab/E6470DAwPC6xQKBQoKClBUVITCQv7Hn5jmWDQ1NaG6uhKffPIx7HY7kpKS8Nprb2Dbtu1+Na/w%0AF1f/4NFfI5croFKpIJcrwHEcYmOVGBoy+Z1dHg3w2b+8tcsnWcmQmBiLoaHw51MEXkVNL1jaLgF3%0ACbZz7NGjR2hubva5z/j4hGFi7bS204aNpSEmJmbceDtIjIkngq+mYxEsX/fMWSLycByHtrbb+Oab%0Ab1BbW4P6+pu4c+e2xw1SZuYULFiwEEVF81BYWIg5c/JCYn3Y7XZcvnwJVVWVqKurBQDk5MxCRcVu%0ArBoLa0kAACAASURBVF+/QfSEIL7lntojM9rZTWl4uVNv+Cq+Mnw8lPAZzp4FNcaDyLg3HZk5c6bP%0A1yuVEty9+9DNVe6ytHt6etDX1ytY33fvtvm8QVKr1UhOThHEmxdsT3d5cjL/OzExMaLuchJjwm9Y%0Alh2xrpes3uhCr9fj5s061NbeQE3NDdTV1WJwcFDYrlQqUVQ0D0VFfJy3oKAw5JnKBoMBp06dxOHD%0A1Xj8+DEAYMmSpaio2I2FC58SVUSkUqmj+4/qiS+0ziIS/uCrGIt705Hh8W5XZzKX1Tse1vWGgkDd%0A5f39fWNa287nOl2TT3e5TCZzVEtLdYt1e8a9XbHu5JCXPyUxJrzijCs6RZes3uiDZVm0td1BbW2N%0A8NPaesvjwp6VlYXFi5cI7uY5c+aErRTj48ePcfhwNU6dOgmDwQClUoktW7ahvLwcM2fmhOWYoyGT%0AyaBUqqFUKiNiQQZSjMUZ63VavDKZFCzrbIcobo/u8YRMJnMsw/J9M8lxHIaGhtwS0bpHWN+85c0n%0AqPlaFgbwleLcXeNOSzszMws/+cmPAz4fSZg/WK6rayic+xeF9PR4TPTz4K1ei5v4el/iEmni49Wi%0AxMXCTTDnMTg4gJs361BTU4O6uhrU1dVhaMhl9arVauTnFwhJVoWFRSGNxw5HrVbAZLKivv4mqqoq%0A8dlnn4JlWaSmpmL79p3YsmWrYxmOeCgUCiiVqoCsFjG/U3znIqWjbSDfszfQtcyj9eROSFCjp2fI%0A7x7d0Ui0/H87l4UNt7SHW9/OHt7D/84cxwV8B0iW8STE3ep1Jln56htLiIvdbsft262CxVtXVzNi%0ALej06TOwcuVKR0ENLWbNyhWtAQHDMDh79gLeffddNDY2AgDy8vJQUbEba9asg0LhOwYbKpwCp1Kp%0AIJNF1yVNJpM7YtV8z95QtFccrUd3Wlo8OM4zDu/eo9tZqGK4iLs/J3g0Gg2ys7P9qqLGMIxjHTcv%0A0GO19ByL6PrmEmGBL/FmRW+vDd3dfUG1DCTCy8BAP2pra1FbewO1tbW4ebMWBoNB2B4TE4PFi5eg%0AuLgUpaWlKCwshEajEX2Z2NDQEE6cOI7Dhw+jq6sTEokEzzyzHOXlu1FWVjZu48GhwN3qdVrnke7P%0A60xQ8wdnLHs09zi5y70jl8uRnp6O9PR0AAi6UA2J8QSDrynsmeHsbPhus6lhtVp87IEIN3a7HY2N%0Ajbhy5SvU1NxAbW0N7t5t83hNTs4srFtXipKSUhQXl2DOnDxIpVLYbFZYLGbHDZZ4QvzgwQMcOlSF%0ADz/8EGazCWq1BuXl5di+fSemTZsu2jwAPlaoUqmhUEQmHuxELpcLrmalUumziUS040oc8+8GYjR3%0A+cjn489dHglIjMc5drvdrYyklazeKKS3txd1dTWC5XvzZp2HKysuLg5Llz6NkhKn+BYjMdEVa3XF%0A8y2iuhI5jsONGzdQXV2Jzz+/DI7jkJGRgddffx3PP78F6ekpARf9eBIUCgVUKrVfy5BCjUQiEVzN%0AznhvpK3eSDOau9wbTnd5e/td1Nf/G9TqRnCcAhZLMebOfRXx8clgWTYqPByRgsR4HOG0et1rOE+2%0AloHRDsMwaGlpFpYV1dbeEMo9OsnNnY2nnlqI/PwilJSUITc31+tFyG63C6UqxbzBstls+Pjj86iq%0AqsStW3xv3oKCAlRUvIiVK1eJFpcGnK5flSMeLJ74TTSrN9JIJBIYDENobNyHffvq3bZcwDvvfIrl%0Ay08hLi4e6enx6OwcHNPKHu46nygE/F+l1WoVAH4HYCYAFYCf6nS6D0I9MYKs3vFAT0+3kN3MF9Wo%0Ah9nssnrj4xPwzDPLUVzMW73z5hUjISFhzKzRSDXL6O/vxwcfHMfRo4fR09MDqVSKVatWo6JiN4qK%0A5kUkHqxSqcN+XKlUKri9nfFem80GjuNGbXRBBM6VK/+Gl1+uHzH+8ss1OHjwF9i48UcAPN3l/uQB%0AuuLZY7nK+d/RfP0M5hZ3L4AunU73ilarTQZwAwCJ8RPi7B/rvrRoIt31TQRsNhuam3Wora0RLN+H%0ADx8I2yUSCebMyUNxcYngcs7JmeWX640vVWmF1WoW/XO/e7cN1dVVOH36I1itVsTExGD37hexY8cu%0AZGVliToXMeLBcrnCY2lRVlYyurv1AIC2tnrodP+I5OQvIZEAfX3zkZv7Q8yZsygsc5lMqNXNXtdc%0Ay+WAUtkU9H6d7nLAt3Lz4ux/kpqYBCPGVQCqHY+lAGhNTBDY7cyI5gnRfNc2Gens7ERdXY1g+TY0%0A1MNicSXAJSYmYsWKVSgpKUFJSRmKiuYhLi4uoGNEMh78zTdfo7LyIL788ioAvkDIzp3l2Lz5ecTG%0Axoo2FwDC0qRQx4OdBTXc473Db46cot/f34u2ttewb597feSP8MEHTYiLO4EpU2aEdG6TDat19P8N%0Amy1elDm4hNu39Llnl4vhLg+66IdWq40HcAzAb3Q63fujvIzUBfyHarFYYDabhd9k9UYXFosFjY2N%0AuH79Oq5du4YbN27g0aNHwnapVIr8/HyUlZWhrKwMCxYsQE5OTtDWm81mg8lk8hB3MbBYLDh9+jQO%0AHjyI1tZWAEBpaSleeuklrFy5UtS4rEQigVqthkajCdlxlUpe1NVqNVQqVUA1to8e/Vts2fIPI6w3%0AjgMOH/4L7Nr185DMcbLyzTfnEB+/DXPnGj3GGxpiYbN9iNLSFRGaWWiw2+3CdV2pVIpT9EOr1U4H%0AcBjAv40hxAAw4StXeYNhGMHV7CwjGQ1Wb7RUt3kSQnUO7e2PPdb1NjbWe8Rok5NTsHr1GiHWW1RU%0AhJgYT2tRrw9MSF2tCy2QyyFqJnJvby+OHTuKY8eOoL+/HzKZDOvXb0B5+W7k5+cDAGw2Fjab/9a5%0AezP7QHDGaJVKFThOAqPRBiC4/bgnWSkULqvXbAbMZgsA35+R8//batV5daNKJADLNkf9tSzaKwXO%0AmLEE58//EPfv/xJr1nQCAM6fz0Rf359izZoydHUNRf05+Et6euB1q4NJ4MoEcAbAd3U63ScBH3GC%0A4Yz1ua/rde8DS0Qei8WChoZ6Ibu5trYWnZ0dwnaZTAatNt8R6y1DaWkpsrOnhSxm6WxdaLFYhO+G%0AWMtzWltvoaqqEufPn4PNZkN8fDz27NmL7dt3PnFbxECRy+XC0qRg/rYKhUJwNTsznEOJzTZ66VCr%0A1Xe7QMI369b9AN3dr+D9998DACxcuBdlZaFtVDJeCcYy/i8AEgH8rVar/VvH2CadTje+TS4/YRhm%0ARIYzET1wHIdHjx4Jsd7a2hvQ6Zo8yn2mpqZizZp1KCkpRWlpGQoK+GpWoYZl7YJ3RMx4MMuyuHr1%0ACqqqKnHt2jcAgOnTp6O8vAIbNz4XlnMdC2+tC33BZ1N7rusN9xrUvLw3cOlSNZYv7/YYv3EjAdOm%0A7QnrsScTaWkZ2LDh+5GeRtQRsBjrdLrvA5gUf0mWZWGzWdHfb0dvb5/oSTaEb0wmExobGzzW9XZ3%0Auy6mcrkc+fkFDnczb/lOnTo1rMtl+Bs2M6xWcW/UTCYTzpz5CNXV1bh//x4AYMGC/7+9+46O6s4S%0Aff+tqEqSSCLZGCHCIUnkHA0Gk3MwkpDddtvubnf33PGd2zOr5133vH7TM33XdM+dnjsz/eb1tLst%0AJJIAk40JxiYaYzCSCD4kEwwGC5BRrFzvj5JKkaB0qkran7W8lqkjUftwpNrnd/bvt3/DWbZsBWPH%0AjtO0oUKwSUZwffDTbP9XfYMHszlG07XMlXr1GsBnn/0jmzb9hpkzg4+s9+3rDfyYCRPGax6PaFuk%0A6Uc1VZsnVM1wBnC7LTidbWLgH9ECgQDXr1/n+PGT5OUFk+/Fi2qNUW9CQmdeeGEGKSlDSU5OYcCA%0AgZqsFa2qBzs133SjoKCA99/fzI4d2ykuLsZkMjFr1myWLVtBnz59NI1FrzdUTJyKeeQNj15vqLZ5%0Agjaj3qc1evRK3O7FHDiwE7/fy6hR8zV/kiDapjabjCtHvdV3LpJRb2QpKyvl3LlzoV2L8vLyePDg%0Afui4yWRi4MBBFS0kgxsodO2q7brYqnqwU/OfH1VVycnZwMGDH+Hz+YiPj+fll19hwYJFdOyobY3T%0AaDSFlibVTsK1N08Ix6i3IcxmMxMnLgl3GKKNiezfimZUe/MEr1fb7kbi8QKBADduXA9tGZiXl8ul%0ASxdrJLiuXbsyZ84cBg5MJiVlCP37D2jQ0pXm5Pf7cLlcmu/77PP5OHbsKDk5G8nLywUgMTGRZctW%0AMGPGTGJiYp7wNzSv2vXgYNekmjOcpY2kEE/WKpNxsJFC1QxnGfVGnpKSEs6dO0te3plQU42HDx+G%0AjpvN5lAXq8qRb5cuXcK+PKtyaZLWE/fKysrYvXsXW7ZsCq1/Hj16DMuXr2DkyFFhaVXZsWM8Hg81%0AZjhH2n7CQkSLVvGbI6PeyOb3+7l+/VpodnN+fh6XL1+qMaLs3v0Zxo2bEEq+iqJgMoVn1FtbZavS%0Ayq0LtXTnzh22bNnMrl07KC0txWw2M2/efJYtW05iYi9NYzGZTDgccTgcscTEWOjevWOojaQQommi%0ALhlXtg+sXu+NhIYaokpxcTH5+XmhzRPy8/MoKioKHbdYLAwfPiK0rjclJYVOnRLCGHH9gp3TnGGZ%0ARX/u3FlycjZy6NAn+P1+OnTowMqVq1iwYAHt2rVv8fevatZvxGazERfXHrvdUedrhBDNI6KTceUM%0A1eqbJ2g9U1U8nt/v5+rVq6ERb27uGb766mqNG6QePXowadIUkpNTGDJkKH369MX0NNuxhInf78Pp%0AdOHxaHuj5/V6OXToE3JyNnLhwnkAevfuw/LlK5g2bXqL1sf1egNGYzD5GgxGjEYjNpsdu90RMU8o%0AhGjNIioZ+3y+as00go+dZdQbWR4+/I78/PzQJKuzZ/MoKal6VGm1Whk5clRoxJucPIQOHR7d2SiS%0AVC5N0nrrwuLiYnbt2sn772/m7t276HQ6xo+fwPLlKxg6dFizj0CDo14jBoMBozGYfCuXFun1eux2%0ABzabQ9M+1Q1x69Y1bt1S6dNnBB06SPcm0TqELRlXH/VWPnaWUW9k8fl8XLlyucYM52vXvqrxNT17%0AJoa6WaWkDKF37z4Rv3SlunDWg2/dusXmzTns3r0bp7Mci8XCokVLWLZsGc8+26PZ3ic46q1Kvnq9%0AoU6CNxpNOBwOrFZ7xD5+fvjwAYcO/YRBgz5m7NhizpzpwtGjc5k9+zdR9TMnRH00+wmuGvVWzXCW%0AUW9kKSwsrNa/OZezZ/MpK6vaYcVutzNmzLhQJ6vk5BTatWsXxogbL5xbF+bmnmHLlk0cPnyYQCBA%0Ap04JvPzyy8ybt4DY2KZtJVc56q1MvtVHvfWJibGEJmRFuk8++RGvvrqbynuF6dPvUl7+Ljk5NmbP%0A/ofwBidEE7VoMi4tLaWw8D5utxufT0a9kcTr9XL58qUao94bN67X+JqkpKRQ0h0yZCi9eiVF7KPL%0Ap+Xz+SoeRWt7M+jxeDh48CNycjZw6dIlAPr3H8Dy5SuYMmVqo0d2lQk3mIAN9Y56a9PpdFitlfXg%0AyK3dV3ftmsrQoYeofWpWKzgcH+B2/13Y1pwL0RxaNBmXlJRQXl725C8ULe7Bg/t8+ul5Pvvsc3Jz%0Aczl37ixOZ3nouMMRy/jxE0KdrAYPTiYuLj6METevyqcyWteDHz58yI4d23j//S3cv38fvV7P5MlT%0ASEtLpV+/AQ16JFxz1Bsc+TakjaReb8Bud2C3OyKm/eTT+vrrs8ycWf8yqs6dv6WoqIhOnaR+LKKX%0AFFpaIY/Hw8WLao1R761bX4eO63Q6evfuExrxpqQMITGxV9R9QD9J5faWbrf29eDr16+zeXMOH364%0AB5fLhc1mY/nyFSxZspRu3bo/1V7AlaPe6pOsGrv1oN0ei9Vqe+L3X72ay8WL/4nVegWPpx1W6wIm%0ATEhr8Hs2t969R5Gb257x4wvrHPvmm2fp3Ts6yyVCVJJk3AoUFBSE6rx5ebmcP38Ol6tqU/W4uDgm%0ATJjEqFEjUJRBDB6c3OTaZCQLZz341KnPycnZyIkTnwLQrVs3lixZxpw5c7Hb7Y/8Xp1OX2N2s9Fo%0AQKdr2s2RxWLFbnc8dT1YVY/jdr/G6tVVN263b+/nww8v8+KLv2hSLE3VrdtzbN8+g1GjNlL9yfr9%0A+zo8nsUygUtEPfkJjjIej5svv/yy2qj3DN98803ouF6vp0+fvjVaSfbsmYhOpwt7K8mW5vN5Q0uT%0AtKwHu1wuDhzYz6ZNG7l69SoAgwcns2LFSiZMmFhvnd1oNGI262s8cm4OOp2uYn1wLEajEa/Xy+HD%0AWXg8n+Pz2endO42kpIH1fu+NG78jNfXrGq917+6he/c13Lv3Qzp16twsMTbWiy/+O2vXOujUaR/d%0Aun3L9euJlJcv5oUX/jpsMd2/f5fPPvsdVusFfD4rJtNMJk16OWJnpIvIJck4wt29e7fGqPfChfM1%0A9slt3749kydPCdV6Bw1KfuwIrLWp2rrQpXkb1AcPHrBt21a2b99KYWEhBoOB6dNfYPnyFfTvPyD0%0AdXq9vtZEKyNxcdZmvTEyGAyh9cGV5YbS0lL27Ell5cqDtK9o2nXiRCaffPI3TJnyVo3vDwQCWK15%0A9f7dU6d+y7p1m5k584fNFm9jxMTEMGfOv1BWVkZh4QNGj+4c1klbd+/e5OzZlaxefTY0sezevd1s%0A2/YFCxb8LmxxiegkyTiCuN1uLlw4X5F888jLy+Xu3Tuh4waDgX79lFCtNzk5hR49nmuTd+GVWxe6%0A3S7N68FXr14hJ2cj+/fvw+Px4HA4WLUqjcWLl9ClS5c63axacga6yWTG4YjFYrHW+Tk4dOgfef31%0Ag1R/+zFjHlJa+s/cvj2fc+c2YzAcRafz43INQ6er/+OgvBxiYuJa7BwaymazYbPZwh0GX3zxW1av%0APlvjtU6d/IwZs4GLF1+hX79hYYpMRCNJxmESCAS4c+ebGpOsvvzyQo3Zvh06dGTq1GkMGTKElJSh%0ADBw4EKs1/B9C4eTz+XA6y3C7td2Jy+/389lnJ8jJ2cipU58D8Oyzz7J8+Urmzp2Pw+EIPXLW4ubI%0AYrHicMRiNj96y0SL5Tj13Qc8/3wBf/u3i3nnnUtYKsrJPt9+fvObBEpLofaDlQ8+6MfYscuaMfrW%0AwWrNrff1wYPLWLt2hyRj0SCSjDXidDq5cOFcxYg3OPItKPg2dNxoNKIo/WvUert3f6ZNjnrr4/V6%0AcbudOJ2BJ85Cbk5Op5MPP9zDpk053Lx5A4ARI0aSmprG5MnPa7pON1gPDi5NepoJS3p9/ds86nSQ%0AklKViAEMBnj77QJ++cse/NVf3SQ+Hvx++PDD7sTF/U/N90mOBn5//dcgOF0hOtZvi8ghybgFBAIB%0Abt++FRrx5uae4eJFtUa7z4SEBKZPfyHUw3nAgEFYLJHfBUlL9dWDLRZtPuTu3bvH1q1b2L59G0VF%0ARRiNRubPX0ha2uoa9WAtGAzGinqwvUHLz8rLhwJ1R2+nTxsZNqxuEx6TCQYNGsT+/X+N13sOrzee%0AESNep2PHyNtRKxI4nePw+U7Uefpw+HAHBg9ODU9QImpJMm4G5eVlnDt3jvz8XHJzc8nPz+X+/fuh%0A40ajkQEDBlaMeIPJt2vXbjLqfYTKerDL5dTsUbROp0OvN3DlymU2bFjHvn178Xq9tGvXjtdff5MV%0AK1aRkKBtUjKbY7DbHfXWg5/GkCH/nZycz1i27EK1CUZ6duzowy9+8WW936PTmZk8OaMpYbcZU6b8%0ADX/4Q26NCXKnTsVy9+5fMmBAz/AGJ6KOJOMGCgQC3Lx5o0at99KlizUmEXXp0pUZM14M9XDu33+A%0APOZ7Cn6/D5fLpcke1cEZzsbQ496jR4+Qnb0mVA9OSkoiLS2DuXPna/7Ewmq1YbfHNnmmcLduiRgM%0AW8jK+j9YLBfw++0YjTMYO7YHV6++RFJSzcfY330HBsO0Jr1nW2Kz2Vi4cDMHD67H4zmJ12slKWkV%0AU6cOqfF19+8XcPLkvxMTcw23uyN9+rxM794p4QlaRCxJxk9QWlpKfv5pPv30JPn5ueTn51FYWNUF%0AyGw2M3hwcmh2c0rKELp06RrGiKOP1+sN9YtuCcE2knV7OJeWlrJ58ybWrcvi5s2bAIwbN5709AzG%0Aj5+o6ZMLvV4f2j/YYGi+X8vOnZ9h1qxf13l9587v4/P9kb59g81hbt0ysGPHEhYvfqXZ3rstMBqN%0ATJqUDqTXe/yrr3K5efN7pKVdprLCcPz4Zk6c+AfGjJFH2aKKJONqAoEA169fIzf3TGj3osuXL9d4%0AVNqtW3dmzRpLcnJwklX//v1l8/VGqNq60NXsm4hUH/VWLi2qnli/+eY269atZcuWTZSUFGM2m1m8%0AeClpaRn06dOnWWN5EqPRGGpVqWU70nnzfk1+/hxOntyOXu8nPn46S5bMkdJJM7t06dekpV2u8dq4%0AcQ/YvPmfcbuXyeYWIqRNJ+OSkhLOns0nL+8Mubm5nD2bx8OHD0PHLRYLQ4cOY+TIEfTvP4jk5CGa%0A1w1bm0AggMvlbLZWldVHvdV7ONcnLy+XrKxMDhzYh8/no2PHjmRk/Jhly1bSoUOHJsfSEFarFZMp%0AWA8Ol+TkySQnTw7b+7d2TqeT9u0/r/fYjBkXOXBgJxMnLtE4KhGp2kwy9vv9XLv2VWh2c35+Hleu%0AXK5Rm3z22R5MmDCJlJQUkpOH0K+fgslkavVtJLXg9/twOl14PE2rBxsMBsxmXY2GGo8bzXm9Xg4c%0A2E92diZ5ecGZxf369SMtLYPZs+dqOjIJbl1ow2530K1bRwoKijV7b6G94M95/T/rwftF2c9dVGm1%0Aybio6CFnz+aHZjfn5+dTXFwUOm6xWBkxYmRodnNKyhA6dOgYxohbp+DSJGejti6sb9QbH297qhuj%0A4uJi3n9/M+vWZYV6d0+aNIXVqzMYNWpMGOrBjop6cHTvBy2entVqpbBwBPBBnWP79vVl1Kh52gcl%0AIlarSMY+n4+rV6+EZjfn5+eGGvZXeu65nkyZMjXUUKNPn76y00sLqaoHN2zrwvraSDY0ad68eYO1%0Aa7PZtm0LZWVlWCxWVqx4ibS01fTsmdjAM2kao9EUWh/8tOdx7ZrKN99col+/MbK+txXo3ftnbNum%0AsmDB1dDyslOn2qHX/1RWWIgaojIbfffdd6Gkm5eXy9mz+ZSWloaO22w2xowZS0rKEJKTh5CcnEL7%0AyoWAosU0ZOvC4KjXWGPbwMZOYAoEAnzxxWnWrHmPjz/+iEAgQOfOXXj99TdZsmQZ8fHa7nUbE2PB%0Abo9t0JKoe/fucPz4Txk69DCTJ5dy+nRnjh2bx5w5v5XRtEZu3fqKc+f2EBvbndGj5zXLv3vv3iNw%0AOHaRlfV7LJbg0qaePdMZP35UM0QsWpOIT8Zer5fLly+Rn58XqvVev36txtf06pUUWlY0ZMhQkpJ6%0AyweYhnw+X2hp0qPqwVVLi4LJV69v+Ki3No/Hzd69e8nOzuT8+XMADBw4iPT0DGbMeFHzVpWV64Mb%0A877Hjr3Fq6/uC42epk37lrKyd9m8OZ5Zs/7vZo5WVOf3+9m+/ScMGrSN1NTvuH8f9uwZSlLSP9G3%0A75jQ1/l8Po4eXYvHc4RAQI/NNp1x45Y+8ee4S5dnmDXr71v6NESUi7hk/ODBg2q7Fp3h3LmzlJeX%0Ah447HA7GjRsf2jJw8OBkzUc+IsjjceN2u+rUgytHvcERr6FJo976PHz4HZs25bB+/VoKCr5Fr9cz%0AffoLpKdnMHTocI3rwYbQo+jG3gB++eVpxo8/Qu2wbTawWHbj9/9C02VPbc2OHX/PypXv4XAE/9yp%0AE6Snn2Ht2rdJTPwYk8mE1+tl27ZXWLlye6jb1t27a3n//f0sXvx7WRImmiysydjj8XD58iVyc8+E%0AHjtXNl+A4Id6UlLvUJ03OXkISUlJ8sEURsFWlW7c7qp6cH0NNVriw+nata/YuHEtW7Zswel0Yrfb%0ASUtbTWpqOs8882yzv9/jmEym0Prgpp7r11/nMX58eb3H2rUroKysDEdlphDNzufbTX3/vPPm5bN/%0A/0YmTkzlo4/+k/T07TW+rkuXAAsXrufTT2cybpwsURJNo2kyvnevIDTizc/P49y5szidVTNjY2Pj%0AmDBhYijxDh6cTFxc5Oyj2pZV1YPd6PV6TCYzFktw5NuSN0eBQIATJz4lKyuTI0cOAdC9+zMV+wcv%0A1TxJWSxW7HYHMTHN1yKzX78JnDoVx+jRRXWOPXjQA3vtPQ1FszKZHtT7elwc5OVl4vX+juLiq/Um%0A7K5d/ZSW7gckGYumadFkfObMGT766JPQLOfbt2+Fjun1evr06RPqZJWSMoSePRNl1BthdDodXq8X%0Av9+HyWQmJsaiySM5l8vFBx/sJjs7k0uXLgIwZMhQ3njjdcaMmajpTPjg1oV27PbYFnnf557ry9at%0AMxg2bDPVy8137hjR6ZbLI9AW5nL1BS7Vef3cOT1z5hxn9GjYtu1xf4OsFxZN16KfaLNmzQr9f7t2%0A7Zg0aUoo8Q4enCx3/BGmcsQbbO8ZwOl04vV6Kh5DazMh7sGD+2zcuIGNG9fz4MF9DAYDs2bNJi0t%0Ag+TkFE0bsBgMlfVgR4vfJM6a9Xuys+Po2PEAnTvf58aNRPz+5Tz//E9a9H0F9Oz5A7744hjDhn0X%0Aes3rhQ8/NPD228FVAQYDlJeDtVbDtHv3wGKZomW4opXSNaUbkqIoY4Bfq6r6fH3H33rrrUC3bs+S%0AkjKU5557Lmrv8FtLB67a52E0mjCbzZjNMZhMZgwGA+XlpZSWltTYe1kLly9fIisrk927d+J2u3E4%0AYlm2bDkvvZRK167dHnkOLcFkMuNwxDZ668KnkZAQW28HrvLycoqKHtKxY6eIXwf/qHOINgkJsezd%0Am829e3/Ebv8StzsOVe3M228fxmYLfo3bDdnZsHIlodeKiiA7ezFLlvwpIp7otYbr0RrOASAhCgNx%0AVwAAIABJREFUIbbBHxyN/m1XFOVnBLcqKXnU17zzzjvcuXP/UYeFhoJdoGxADGZzcPRb+QHi83kp%0ALS2hrKxUs/2DIViHPnbsKFlZmXz66TEAevR4jrS0dBYsWITNpu2TE4vFisMRi9kcvmYMVqsVa+3h%0Al2hxw4YtABbg9/vR6/V06HCIu3c/pVev4EoBsxnS0mD/frh61UGnTjMwGqeyeHFGWBPx2bNHuHPn%0AIIGAjVmzfgLIxhPRqim33pcJzlpY00yxiGZkMpkwmWIqRr5mjEZTnbtOt9tNaWkx5eVlmsZWXl7O%0Arl07yM5ew1dfBTuljRw5ivT0DCZNmqLpGvFgPTjYqjLSR6Ki5VUm1uTkSezaNYZevY6EjpnNMH06%0A3LuXwfTpdbel1JLX62X79jeYNm0Hzz/vwueDAwf+C4/nHUaPXhXW2ETjNPrTR1XVLYqiJDZjLKKR%0A9Hp96FFz7VFvbYFAAKeznNLSEtxul6Zxfvvtt2zYsI7Nmzfy3XffYTQamTdvAenpGfTvP0DTWAwG%0AY2h9cCQ8Yow2Ho+HvXv/yP37l4mPT2HkyLlhK0MFAgFOntxJcfFh/H4TSUkv0bt3cpP+Tp1Ox7Bh%0A/8qf/vRTpk07wXPPeTh5Mo68vNnMnv3LZoq88Q4e/GcyMjaFatgGA8yceYsPPvg7HjyYQYcOncIb%0AoGiwptaME4F1qqqOq+/43bt3A9XbVIrmERMTQ0xMDBaLhZiYmKfq+OT3+ykuLubhw4ea14PPnTvH%0Au+++y65du/B4PLRv355Vq1aRnp5Oly5dNI3FYrEQHx+Pzdb09cFt1aVLpzl9+jXmzDlDbCzcuWPg%0Aww8ns2BBDu3ba7vZisfjIStrFbNmbaVbt+C699On47h9+6+ZN+/nTf77A4EAp04d5M4dlcGDp5GY%0AqDT572wOW7dOYdGiQ3Ve9/lg165fsWBB089dNIl2NeOn1RonPmlJrzeEHjVXPnbW6XQEAlBeHqC8%0A3Ak8Ojav10tpaTFlZaU4HDGanYfP5+PQoU/Iysrk1KmTQLBtaVraaubOnR+qizY0nsZei6pWlWbK%0AyvyUlT1yqoMmonWiSiAQ4PjxH5ORcSb0WteuPjIyDvLee28xd+4fNI1n377f8tJLm2vMch4+vAif%0A79ecODGdpKSBT/w7nnQtevYcRc+ewV7SkXLNfL66a9IhOEIuLX0QMXE2VLT+XtSWkBDb4O9pjmQs%0Ai+yaUeWj5srHzo2tY7rdLkpKinE66+/s1FLKykrZvn0r2dlZ3Lx5A4CxY8eTnp7B+PETNH0kHJy0%0AZq/YulDqwc3h7NlPmTTpZJ3XdTro1OkITqezQRtkNJXBcLjOciOAUaOKycpaR1LS/6NZLFoqLx8A%0AnKnz+tWrZjp3lqVW0ahJn1Cqql4DxjdPKG2PwWCoSL5VM5yb8ui0sh5cUlKMx+Nuxkif7M6db1i3%0ALpstWzZTXFyE2Wxm0aIlpKdn0KdPX01jMRqD9WCrVerBze3hw9t07lx/mSMuLjgZUNtk/Oif88cd%0Ai3aK8lN27z7BnDlVW8U6nbB37xyWLp0avsBEo8lwQSM6na7ODOfmGq35/cHHrqWlJQ3aP7g55Ofn%0AkZWVyf79e/H5fHTo0JEf/OAtVqxYSYcO2tYPzeaY0Ppg0TKSk6dz+PAzzJp1q86xW7cG0L+/tluV%0AlpcnEwjU3WTj5k0j7drV2/6gVUhMHIROl0VW1v/Baj2Pz2fDbJ7JggU/DXdoopEkGbcQg8FQZ4Zz%0Ac08Y8no9ofXBTZmI1/D39XLw4AGysjLJzQ0+Kuvbtx9paRnMnj1H003TdTpdaH1wsHOYaEnx8e24%0Ad+8l7t79F7p0qbrxO3s2jvj472s+KW7UqLfJzj5KWlpeKCGXlcGuXQtZsuRFTWPRWs+eg+nZ8z9D%0Af27pequqnub69U/p0mUgKSlTZAJkM5Nk3AyCo96qpGs2x7ToWlmXy0lpaXGNTTa0UFxczNatm1m7%0ANptvvrkNwKRJU0hPz2D06DEab12oD60Plr2rtTVz5jscOtQNnW4nOt1dysufIyEhg1Gj5mseS8eO%0AXRg1agtZWf8bqzUPny+GQGAqixa9JcmimZSUlLB//+uMG3eQiRPLuHbNxI4d4xgz5vd06dIj3OG1%0AGk1a2vQkd+/eDbSGDly1Z/BWjnorZzibTKYW/8UPBAKUl5dRWlpcZ//gp9XYmchff32TtWuz2Lbt%0AfUpLS7FYLMyfv5C0tNUkJvZqVCyN1aFDLD6fEZvNHtUftq1h1mhrOAeQ83iSnTt/SEZGNrXved99%0A9wXmz9/SrO/Viq5F5C1tinbBx6AWAgGTJqPe2nw+H2VlwX7Rfr929eBAIMAXX5wmKyuTjz/+CL/f%0AT0JCZ1577XWWLl1OfHw7zWIBiImxYLfH0qNHQqv4ZRUiGpSVldGly8d1EjHA8OHHuHr1AklJ2jbs%0Aaa0kGddiNBpDSTe4g5GJzp3jNE8AHo8n1KpSy3pwsLPSh2RnZ3L+/DkABg4cRFpaBjNnztS0LqvT%0A6aqtD35yYxMhRPMqKnpIp0717/fcs2cZR458Jcm4mbTpZKzT6Wo006jcuSicnM5gPdjl0rYe/PDh%0Ad2zenMP69ev49tu76HQ6pk17gfT0DIYNG65xPdiA3W7HZpN6cGvz9ddXOX/+j+j1BXz1VTHdunUl%0AJqYLI0e+rnn3LvFkCQmdOXy4N6NHn61z7OTJbvTvPzYMUbVObSoZVx/1Vm6eEAl1x0AgEHoU7fU2%0Arh7cWNevXyMrK5MdO7bjdJZjs9lITU0nNTWdZ5/VdnKGyWTCbo/FapVWla3RqVNbiIn5Gamp36LT%0ABfcM3rYNhg6FCxfWEBPzTwwdOifcYT61ixdPcf36dkBH797LSEoaHO6Qml3wZjiVmzf/jh49qtZt%0AP3wIt28vZNiwDuELrpVptck4OOqNqdHRKtIaQPh8voqlSSWabl0YbKx/gjVrMjl8+BMAunXrRmrq%0Aj1m0aCmxsQ1v5dYUFkuwHhwTo12zCKEtj8dDcfH/Ytasb0OvGY2wdCnk5MDy5TfZsOGXeDwzIr4k%0AEQgE2LnzZ4wevYbU1OCOZ6dO/X/s2fMms2b9IszRNb+pU3/MkSNmjhzZiM12A6ezMz7fPGbP/lm4%0AQ2tVWk0yNhpNNZYWGY3GiB1deTzuUKtKLevBLpeLbdveJzs7k4sXLwKQkjKU9PQMpk2brukWgsGt%0AC+0VWxdG9oevaLqTJz9gxowL9R5zOILdo2bPPs+BA9uYOHGZxtE1zPHjm5g167/o3r1qQuWIESXE%0Ax/8bubmTGDJkWhijaxkTJ74BvBHa71k0v6hMxnq9vtq63uAj52j4AalsVan11oUPHjwgJ2c9OTkb%0AuHfvHgaDgRdfnE16egbJySmaxmIwGCq2LnRExTUTzcPrdfKoAa/BAH4/2O3gdD7UNrBGKCv7oEYi%0ArtSnj4uTJ7cCrS8ZV5Lf2ZYTFcm4ctRbfV1vtPD7/aH1wVpvXXj58mWyszPZtWsHbreb2NhYMjK+%0Ax6pVqXTr1l3TWEwmc0W/aKkHt0UjR85j//4kFi68WudYURHYbLB3b1dGjFgUhugaxmB49ORKvT76%0Ad6kT4RFxybj6qLey5huNd2M+nzfUqlLrevCxY0fIysrk+PFjAPTo0YPU1NWkpq4kEND2klss1op6%0AsHYtMoV28vM/4ptv/ozV+jUuVydiY5cyZszKOl9ns9nw+X7I2bO/ZPDgqmWCBw7AgAHw9ddmCgoy%0AGDYs8mdUu90peL07qV3VKSsDnW54eIISUS/sybj25gnRXj90u92h9cFacjqd7Ny5nbVr13D1anD0%0AMWLESNLTX2by5CkYDAYcDm32Za6qB8dqWocW2jp+PIf27d9k2rTC0GvXrh3k4MHbPP/8X9b5+kmT%0A3iQvTyE3dz1e71W+/vo+CQl2Cgq6Y7MtZObMVVqG32gTJvyYNWv28sorn4f6Yft8kJU1kTlzvhfe%0A4ETU0vSTUq/X11nXG42j3toqty4sLS3RvB5cUFDAxo3r2LRpI4WFhRiNRubOnU96egYDBjx5Y/Xm%0AFKwHx2KzydaFrV0gEODWrd+xbFlhjdcTE13k5f2ZsrI3sdlsdb4vJWUqKSlTNYqyZTgcDiZN2kRW%0A1j9hsZwC9JSXj2bGjJ891RMgr9dLeXkZDkeslGxESIsm4+C6UUeNGc6tSXDrwtKKrQu1rQd/+eUF%0AsrIy2bNnN16vl/j4eF577Q1WrlxF586dNY3FbI7BbndgsVjlw6WNuHfvHs88k1fvsUmTvuLIkY8Z%0AOzZ61gw3VHx8B2bN+scGfY/L5WL//r8lLm4/8fGF3LvXC7M5jYkTX2+hKEU0adHs2KFDB3y+6H7s%0AXB+v1xtaH6zl0iS/38/hw5+wZs17fP75SQASE3uRlraaefMWYLVqu49vZatKs1m2LmxrrFYLt2/b%0AgLptYgsLjdjt0gyitj17fkRGRg5Vvy6FXLt2jqNH9UyY8Fo4QxMRoHUNVVuY2+0KrQ/WUnl5Gdu2%0AbWXt2ixu3LgOwJgx40hPz2DChImaPhIObl1or9i6UH582iqHI5b79ycBm+ocO3p0OC++OEb7oCLY%0AtWtfMnToHmrftyYmuvj007WAJOO2Tj5NnyAQCFBSUkJBwV08HveTv6EZ3b17h/Xr17J5cw5FRUWY%0AzWYWLVpCWtpq+vbtp2ksRqOxYmmS1INF0OTJv+FPf7rG0qWfExcHLhds29aPpKS/l3JFLRcvHiI1%0Atf7NZmJjr+N2u+UJUxsnyfgRgvXgEkpLS7DZTJom4vz8PLKzM9m3by8+n48OHTrygx+8xYoVK+nQ%0AQdulH2ZzDA5HsFWlfMCK6rp168mLL37Ivn3r8HovAl0ZO/bVeidutXVduihcv24iMbFu7/nS0o5R%0A1TtBtAxJxrUE68HFlJWVVqsHt/wvitfr5eDBA2RlZZKbewaAvn37kZaWwezZczRdpxvcw9mKwxGr%0A6ZaJIvqYTCYmT84IdxgRLyVlMjt3juXVVw/XeL28HJzOF+VGV0gyruRyOSktLdG8HlxcXMzWrZtZ%0At24tt2/fAmDixMmkp2cwZsxYjbcu1GOzOSrqwbJ1oRDNRafTMXLkv/GnP/2UiROPk5jo5tNPO3Dx%0A4lzmzHkn3OGJCNCmk3EgEAi1qvR4tN268Natr1m7NoutW7dQWlqKxWJh+fKVpKam06tXkqaxGI2m%0Ain7RdrlDF6KFdOvWi3nzdnD+/AlOn77IwIFTWbBA221KReRqk8nY7/dTWhqsB/v9dRu+t5RAIMCZ%0AM6fJysrk4MGP8Pv9JCR05tVXX2fp0uW0a9dOs1gAYmIsofXBQghtDBw4hoEDZba5qKlNJWOPxxNq%0AVanl+mCPx8P+/XtZs+Y9zp8/B8CAAQNJT3+ZmTNnalqX1el0ofXBMmlECCEiQ5tIxk6nk9LSYlwu%0AbXdUKSp6yObNOaxfv467d++g0+l4/vnppKdnMHz4CI3rwQbat2+PzaaTerAQQkSYVpuMA4FAqFWl%0A16ttPfj69WtkZ69h+/ZtOJ3lWK1WVq1KJzU1jR49ntM0lsqWpFarnfbt4ygoqH+toxBCiPBpdcnY%0A5/OF1gdrvXXh559/RlZWJocOfUIgEKBr166sWvUWixcvJS4uTrNYIFgPrlwfLIQQIrK1mmTs8bgp%0ALS3RvB7sdrvZs2c32dlrUNUvAUhJGUJaWgbTp7+g6eYYwXqwHYfDEfVbUQohRFsS9ck4uHVhMS6X%0AtlsXFhYWsmnTBjZsWMe9e/fQ6/XMmPEi6ekZDBkyVNNYDAZDaH2wtKoUQjSXK1fyuHIlG6OxDINh%0AOOPHp8vEzxYSlcnY7/eH1gd7vdpuXXjlymWys9ewa9cOXC4XDoeDjIxXeOmlNLp3765pLCaTuaIe%0AbJP1wUKIZvXJJ/9Gz56/Ji2tCIDi4vdYuzaHmTM34HDEhjm61ieqkrHP5wu1qtS6Hnzs2BGysjI5%0AduwoAM888yxpaatZuHAxdrtds1gALBYrdnuspi0yhRBtx7fffkP79v+bUaOKQq/FxsLrrx8hK+tX%0AzJ796zBG1zpFRTJ2u92h9cFacjqd7N69k3Xrsrh06RIAw4ePID09gylTntd0iZBOp6vYujBW0zq0%0AEKLtyc3NYtWqgjqv6/VgtX4ahoieTkHBHU6f/n8xm+/gcnVl5Mgf0qlTl3CH9VQi9lM9EAhU1INL%0AcLu1rQffu1fAxo3rycnZQGFhIUajkTlz5pGensHAgYM0jcVgMGC3x2KzydaFQgiteHhU5Uun03ap%0A6NM6f/4QJSU/Ii3tBjod+P2we/cWCgr+gwEDJoY7vCeKuGQc3LowuD7Y59O2HqyqX5KdvYYPPtiF%0Ax+MhPj6eV199nddeewW7XdtWlWazGbs9FovFKvVgIYSmevdexKlT/8aIESV1jpWXDwtDRI8XCAT4%0A+utfkZZ2I/SaXg/z5l0jK+sfGDBgdxijezoRk4yDWxeWUFZWounSJL/fz5Ejh8jKyuSzz04AkJjY%0Ai7S01cybtwCr1UpsrIXiYm26dwVbVTowm6UeLIQIj6Skgezcmc6zz/6BLl2C/fsDAcjJGciQIf89%0AzNHV9dVXl0lJOVnvsUGDTnLjxjWeey5R26AaqMHJWFEUPfAfQArgAr6vquqVxgbgdrsoKSnWfOvC%0A8vIytm/fxtq1WVy/fg2AMWPGkp7+MhMmTNT0kXBw60J7xdaFEXN/JIRow+bO/V8cPToEl+sDDIZS%0AyssHMGrUT+nUqWu4Q6vD5/NgMtU/qddk8lFaqu1T1sZozCf/IsCsqup4RVHGAL+teO2pVdWDi3G7%0A3Y0IofHu3r3D+vVr2bw5h6KiIkwmEwsXLiYtbTX9+imaxmIwGHE4gq0qpR4sRNsSCAQ4eXInRUW7%0AMRjcBAIjmTDh1YhZJaHT6Zg4MQ1IC3coT9S7d38OHhxK//6n6xzLzx/G9Om9wxBVwzQmGU8A9gCo%0AqnpCUZSRT/uNVfXgYnw+7bYuBDh37ixr1rzH/v178Xq9tG/fgTfe+CErV75Ex46dNI3FbI4JtaqU%0AerAQbdPOnf+DmTPf5dlng6O2srIcMjN3MXv2Rmw2W5ijiy56vZ527f6C48f/inHjqmaBHz3amY4d%0A/yIqPmcbk4zjgKJqf/YpiqJXVfWRC3+D9eDg+mAt68E+n4+PP/6IrKxMvvgieMfUu3cf0tMzmDNn%0AnuZ3oJVbF5rN2m2ZKISIPGfPHmXixMxQIgaw2eD73z/Ehg3/wsyZPw9jdNFpxIjFXL6cSFbWu1gs%0Ad3A6u9Gnz/cYNizyJpzVpzHJuAio3n7lkYnY5XLh85VSXl6GXg8OhzbJr7i4mE2bNvHee+9x8+ZN%0AACZPnsxrr73GhAkTGnWXFBvbuA0X9Ho9cXFxxMXFRcT64ISE6O+c0xrOAVrHebSGcwDtz6OoaC/P%0AP193UqjRCA7HqUbH0xquR1POISFhMuPGTW7GaLTTmOxwFJgP5CiKMhbIe9QXfvfdd9y9+6CxsTXY%0ArVu3WLcui61bt1BSUkJMTAxLly4nLW01SUnBmkFJScPXLDdmNrXRaAytD/b5dBQWajtBrT4JCbFR%0Av4ViazgHaB3n0RrOAcJzHmVlj/48cbk8jYqnNVyP1nAO0LgbisYk4/eBGYqiHK348/ca8Xc0m0Ag%0AQG7uGbKyMvnoo/34/X4SEhJ4+eVXWbZsBe3bt9c0npgYC3a7A4vFqun7ChFufr+fo0fX4XZ/DIDJ%0ANJkJE1I17VQXLTp3nsvly3+kT5+aE1h9PnC7R4UpKhFODU7GqqoGgB+2QCwN4vF4OHBgH1lZmZw9%0Amw9A//4DSE/P4MUXZ2EyaVeXDW5dGFwfrOX7ChEp/H4/W7a8ysqVW+jQIfhaYeEG1q/fx+LFf5KE%0AXEtKymS2bUvD4XiPrl2DVT6nEzIzJzJz5tthjk6EQ/iLmA1UVPSQzZs3sWHDWu7cuYNOp2Pq1Gmk%0Ap2cwYsRITWfN6fV67HYHNptDPmxEm3b06NoaiRigfXtITd3K/v3TmTz55fAFF6EWLPgXjh+fRFnZ%0Ah+j1Lvz+Ecye/SYWS+Pmp4joFjXJ+MaN66xdm8W2be9TXl6O1WrlpZdSSU1N57nnemoai9FoCq0P%0AjoYp80K0NLf7kxqJuFJ8PHi9nwCSjGvT6XSMH78MWBbuUEQEiOhkHAgE+Pzzk2RnZ/LJJx8TCATo%0A2rUrb775I5YsWUpcXLym8cTEWELrg4UQVXQ67ZYsCtEaRWQy9njc7NnzAdnZa/jyywsADB6czOrV%0ALzNt2guYTCbNYtHpdMTFxWGxtNP0fYWIJkbjZB4+3Eh8rfvj4mIwGCaFJyghokhEJePCwkI2bdrA%0Ahg3ruHfvHnq9nhdemMnq1S8zZMhQTWMxGAzYbA7sdgedOsW3iun2QrSUCRPSyM7eS3r6duLigq8V%0AF0N29jwWLlwd3uCEiAIRkYyvXr1CdvYadu7cjsvlwuFwsHr1y7z0UhrPPPOMprGYTCbs9lisVpvU%0Ag4V4SgaDgSVL3mPv3ky83kMVr01i4cKMiGh2I0SkC9tvSSAQ4PjxY2RnZ3L06BEAnnnmWVJT01m4%0AcDEOh0PTeCwWK3Z7bMQ0aRci2hgMBqZM+R5hbj0gRFTSPBk7nU52795JdvYarly5DMCwYcNZvfpl%0Apkx5XtMlQjqdrmLrwli5exdCCBE2mmWge/cK2LhxPTk5GygsLMRoNDJ79lzS0zMYNGiwVmEAwTv4%0AylaVsnWhEEKIcGvxZHzxokpWViYffLALj8dDXFwcr776fVauXEWXLtpuUm02m7HbY7FYrFIPFkII%0AETFaNBkvX76cw4cPA9CzZyJpaauZP38BVqu2e3VWtqo0m6UeLIQQIvK0aDI+fPgwo0ePIT09g4kT%0AJ2v6SDhYDw4uTZJ6sBBCiEjWolkqPz8fn0/bmqzBYKzoFy31YCGEENGhRZNxQkICd+7cb8m3CDGb%0AY0JbF0o9WAghRDSJ+ue3wXpwLGazbF0ohBAiOkVlMtbr9RX1YDsGQ1SeghBCCBESVZnMaDSGWlVK%0APVgIIURrERXJOCYmJrQ+WAghhGhtIjYZ63S60Ppgk0nqwUIIIVqviEvGer2+YmmSQ9M+1UIIIUS4%0AREwyNhpNOBwOrFa7LE0SQgjRpoQ9GcfEWHA4YomJsYQ7FCGEECIswpKMg/Vge0U92BSOEIQQQoiI%0AoWkyNhgMoX7RsjRJCCGECNIkGZtMptD6YKkHCyGEEDW1aDK2WCx07Jgg9WAhhBDiMVr0WXF8fLwk%0AYiGEEOIJpHArhBBChJkkYyGEECLMJBkLIYQQYSbJWAghhAgzScZCCCFEmEkyFkIIIcJMkrEQQggR%0AZpKMhRBCiDCTZCyEEEKEWaOTsaIoixVFyW7OYIQQQoi2qFG9qRVF+R0wE/iiecMRQggh2p7GjoyP%0AAj8EZAsmIYQQookeOzJWFOU14L/VevkVVVU3KooytcWiEkIIIdoQXSAQaNQ3ViTjN1VVXdWsEQkh%0AhBBtjMymFkIIIcKsKck4UPGfEEIIIZqg0Y+phRBCCNE85DG1EEIIEWaSjIUQQogwk2QshBBChJkk%0AYyGEECLMGtUO80kURVkMLFNVNa2eY68DbwBe4O9VVd3VEjE0lqIoViALSACKgZdVVb1X62t+B0yo%0AOB4AFqmqWqR1rPVRFEUP/AeQAriA76uqeqXa8fnA/yT47/+uqqr/FZZAn+ApzuMvgdeAgoqX3lRV%0A9aLmgT4FRVHGAL9WVfX5Wq9HxbWAx55DVFwHRVFMwLtATyCG4GfPjmrHo+JaPMV5RMv1MAB/APoR%0A/Az9gaqq56odj/jr8RTn0KBr0ezJ+HF9qxVF6Qr8BBgBWIEjiqLsU1XV3dxxNMEPgVxVVX+pKMpK%0A4P+ibhey4cBMVVUfaB7dky0CzKqqjq/4AP1txWuVv8j/DIwEyoCjiqJsV1X127BF+2iPPI8Kw4HV%0AqqpGdH90RVF+BqQDJbVej5pr8ahzqBAV1wFIAwpUVV2tKEp74AywA6LrWvCY86gQLddjHuBXVXWi%0AoihTgF8RfZ9TjzyHCg26Fi3xmPpxfatHA0dVVfVUjCQvExz5RJIJwJ6K/98DvFD9YMWIrS/wB0VR%0AjiiK8j2N43uSUPyqqp4g+ANdaQBwWVXVh6qqeoAjwGTtQ3wqjzsPCN7Q/VxRlMOKovyN1sE1wGVg%0ACXV/H6LpWjzqHCB6rkMO8E7F/+sJjrgqRdO1eNx5QJRcD1VVtwFvVvwxESisdjgqrscTzgEaeC0a%0APTJuZN/qWOBhtT8XA/GNjaGpHnEOd4HKR871xWcD/pXgnZsROKgoyueqqua3ZKwNEEdV/AA+RVH0%0Aqqr6K45FzL//EzzuPADWAf9O8BzeVxRlbqSVPABUVd2iKEpiPYei5lo85hwgeq5DKYCiKLEEE9rf%0AVjscTdficecBUXI9AFRV9SmK8mdgMbCs2qFouh6POgdo4LVodDJWVfWPwB8b+G1FBBNypVjq3k1o%0Apr5zUBRlM1UxxgLf1fq2MuBfVVV1Vnz9R8AQIFKSce1/4+oJ7CER9O//BI87D4DfVdbpFUXZBQwD%0AIvJD5xGi6Vo8TtRcB0VRegBbgH9XVXV9tUNRdS0ecx4QRdcDQFXVVxRF+WvghKIoA1RVLSfKrscj%0AzgEaeC1aZALXY3wG/EpRlBjAQvBxxFmNY3iSo8Ac4CQwGzhU67gCrFMUZThgACYCf9YywCc4CswH%0AchRFGQvkVTv2JdC3otZUSvDRzz9pH+JTeeR5KIoSD+QpijKQ4M3RNBp+Yxhu0XQt6hVN10FRlC7A%0AXuBHqqoerHU4aq7F484jyq7HauBZVVX/ESgH/FS1V46K6/G4c2jMtWipZFyjb3XFrLLLqqruUBTl%0AX4HDBOsdP4+wyVsAvwfeUxTlMMFZvKlQ5xwygeOAB/izqqoXwhZtXe8DMxRFOVrx5+8pirIKcKiq%0A+gdFUd4GPiT47/9HVVW/CVegT/Ck8/gb4CDBa7RfVdU9j/qLIkTlL2k0XotK9Z1DtFyijlSPAAAA%0AcklEQVSHnxN81PmOoiiVNdc/APYouxZPOo9ouR6bgD8rivIJYAL+AlisKEo0/W486RwadC2kN7UQ%0AQggRZtL0QwghhAgzScZCCCFEmEkyFkIIIcJMkrEQQggRZpKMhRBCiDCTZCyEEEKEmSRjIYQQIsz+%0Af8nbdptBj806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24585" name="Picture 9" descr="D:\Google Drive\Pregrado\src\SVM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999" y="2571214"/>
            <a:ext cx="4572001" cy="322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D:\Google Drive\Pregrado\src\SVM-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238704"/>
            <a:ext cx="4588713" cy="3240000"/>
          </a:xfrm>
          <a:prstGeom prst="rect">
            <a:avLst/>
          </a:prstGeom>
          <a:noFill/>
        </p:spPr>
      </p:pic>
      <p:pic>
        <p:nvPicPr>
          <p:cNvPr id="25603" name="Picture 3" descr="D:\Google Drive\Pregrado\src\SVM-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8714" y="2238704"/>
            <a:ext cx="4575883" cy="324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4" descr="https://raw.githubusercontent.com/rasbt/pattern_classification/master/machine_learning/supervised_intro/images/pca_lda.png"/>
          <p:cNvPicPr>
            <a:picLocks noChangeAspect="1" noChangeArrowheads="1"/>
          </p:cNvPicPr>
          <p:nvPr/>
        </p:nvPicPr>
        <p:blipFill>
          <a:blip r:embed="rId2" cstate="print"/>
          <a:srcRect l="7470" t="30199" r="63838" b="15575"/>
          <a:stretch>
            <a:fillRect/>
          </a:stretch>
        </p:blipFill>
        <p:spPr bwMode="auto">
          <a:xfrm>
            <a:off x="756745" y="1973891"/>
            <a:ext cx="4698124" cy="45215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19 Grupo"/>
          <p:cNvGrpSpPr/>
          <p:nvPr/>
        </p:nvGrpSpPr>
        <p:grpSpPr>
          <a:xfrm>
            <a:off x="837723" y="1946120"/>
            <a:ext cx="7291511" cy="4034875"/>
            <a:chOff x="837723" y="1946120"/>
            <a:chExt cx="7291511" cy="4034875"/>
          </a:xfrm>
        </p:grpSpPr>
        <p:sp>
          <p:nvSpPr>
            <p:cNvPr id="4" name="3 Rectángulo"/>
            <p:cNvSpPr/>
            <p:nvPr/>
          </p:nvSpPr>
          <p:spPr>
            <a:xfrm>
              <a:off x="3430011" y="2666200"/>
              <a:ext cx="2160240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chemeClr val="tx1"/>
                  </a:solidFill>
                </a:rPr>
                <a:t>C</a:t>
              </a:r>
              <a:r>
                <a:rPr lang="es-CL" dirty="0" smtClean="0">
                  <a:solidFill>
                    <a:schemeClr val="tx1"/>
                  </a:solidFill>
                </a:rPr>
                <a:t>omputador</a:t>
              </a:r>
              <a:endParaRPr lang="es-CL" dirty="0">
                <a:solidFill>
                  <a:schemeClr val="tx1"/>
                </a:solidFill>
              </a:endParaRPr>
            </a:p>
          </p:txBody>
        </p:sp>
        <p:sp>
          <p:nvSpPr>
            <p:cNvPr id="5" name="4 CuadroTexto"/>
            <p:cNvSpPr txBox="1"/>
            <p:nvPr/>
          </p:nvSpPr>
          <p:spPr>
            <a:xfrm flipH="1">
              <a:off x="1269771" y="2668520"/>
              <a:ext cx="962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dirty="0" smtClean="0">
                  <a:latin typeface="Arial" pitchFamily="34" charset="0"/>
                  <a:cs typeface="Arial" pitchFamily="34" charset="0"/>
                </a:rPr>
                <a:t>Datos</a:t>
              </a:r>
              <a:endParaRPr lang="es-CL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5 CuadroTexto"/>
            <p:cNvSpPr txBox="1"/>
            <p:nvPr/>
          </p:nvSpPr>
          <p:spPr>
            <a:xfrm flipH="1">
              <a:off x="837723" y="3304980"/>
              <a:ext cx="1224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dirty="0" smtClean="0">
                  <a:latin typeface="Arial" pitchFamily="34" charset="0"/>
                  <a:cs typeface="Arial" pitchFamily="34" charset="0"/>
                </a:rPr>
                <a:t>Programa</a:t>
              </a:r>
              <a:endParaRPr lang="es-CL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6 Rectángulo"/>
            <p:cNvSpPr/>
            <p:nvPr/>
          </p:nvSpPr>
          <p:spPr>
            <a:xfrm>
              <a:off x="3430011" y="4934553"/>
              <a:ext cx="2160240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chemeClr val="tx1"/>
                  </a:solidFill>
                </a:rPr>
                <a:t>C</a:t>
              </a:r>
              <a:r>
                <a:rPr lang="es-CL" dirty="0" smtClean="0">
                  <a:solidFill>
                    <a:schemeClr val="tx1"/>
                  </a:solidFill>
                </a:rPr>
                <a:t>omputador</a:t>
              </a:r>
              <a:endParaRPr lang="es-CL" dirty="0">
                <a:solidFill>
                  <a:schemeClr val="tx1"/>
                </a:solidFill>
              </a:endParaRPr>
            </a:p>
          </p:txBody>
        </p:sp>
        <p:sp>
          <p:nvSpPr>
            <p:cNvPr id="8" name="7 CuadroTexto"/>
            <p:cNvSpPr txBox="1"/>
            <p:nvPr/>
          </p:nvSpPr>
          <p:spPr>
            <a:xfrm flipH="1">
              <a:off x="873727" y="1946120"/>
              <a:ext cx="3096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b="1" dirty="0" smtClean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Programación Tradicional</a:t>
              </a:r>
              <a:endParaRPr lang="es-CL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8 CuadroTexto"/>
            <p:cNvSpPr txBox="1"/>
            <p:nvPr/>
          </p:nvSpPr>
          <p:spPr>
            <a:xfrm flipH="1">
              <a:off x="873727" y="4178368"/>
              <a:ext cx="3096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b="1" dirty="0" smtClean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Machine </a:t>
              </a:r>
              <a:r>
                <a:rPr lang="es-CL" b="1" dirty="0" err="1" smtClean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Learning</a:t>
              </a:r>
              <a:endParaRPr lang="es-CL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" name="13 Conector recto de flecha"/>
            <p:cNvCxnSpPr/>
            <p:nvPr/>
          </p:nvCxnSpPr>
          <p:spPr>
            <a:xfrm flipV="1">
              <a:off x="2421899" y="3530296"/>
              <a:ext cx="947445" cy="23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15 Conector recto de flecha"/>
            <p:cNvCxnSpPr/>
            <p:nvPr/>
          </p:nvCxnSpPr>
          <p:spPr>
            <a:xfrm flipV="1">
              <a:off x="2421899" y="2850866"/>
              <a:ext cx="947445" cy="23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16 Conector recto de flecha"/>
            <p:cNvCxnSpPr/>
            <p:nvPr/>
          </p:nvCxnSpPr>
          <p:spPr>
            <a:xfrm flipV="1">
              <a:off x="5688124" y="3173394"/>
              <a:ext cx="947445" cy="23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17 CuadroTexto"/>
            <p:cNvSpPr txBox="1"/>
            <p:nvPr/>
          </p:nvSpPr>
          <p:spPr>
            <a:xfrm flipH="1">
              <a:off x="6814387" y="3005586"/>
              <a:ext cx="962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dirty="0" smtClean="0">
                  <a:latin typeface="Arial" pitchFamily="34" charset="0"/>
                  <a:cs typeface="Arial" pitchFamily="34" charset="0"/>
                </a:rPr>
                <a:t>Output</a:t>
              </a:r>
              <a:endParaRPr lang="es-CL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23 CuadroTexto"/>
            <p:cNvSpPr txBox="1"/>
            <p:nvPr/>
          </p:nvSpPr>
          <p:spPr>
            <a:xfrm flipH="1">
              <a:off x="1232565" y="4934553"/>
              <a:ext cx="962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dirty="0" smtClean="0">
                  <a:latin typeface="Arial" pitchFamily="34" charset="0"/>
                  <a:cs typeface="Arial" pitchFamily="34" charset="0"/>
                </a:rPr>
                <a:t>Datos</a:t>
              </a:r>
              <a:endParaRPr lang="es-CL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24 CuadroTexto"/>
            <p:cNvSpPr txBox="1"/>
            <p:nvPr/>
          </p:nvSpPr>
          <p:spPr>
            <a:xfrm flipH="1">
              <a:off x="1080456" y="5611663"/>
              <a:ext cx="1053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dirty="0" smtClean="0">
                  <a:latin typeface="Arial" pitchFamily="34" charset="0"/>
                  <a:cs typeface="Arial" pitchFamily="34" charset="0"/>
                </a:rPr>
                <a:t>Output</a:t>
              </a:r>
              <a:endParaRPr lang="es-CL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6" name="25 Conector recto de flecha"/>
            <p:cNvCxnSpPr/>
            <p:nvPr/>
          </p:nvCxnSpPr>
          <p:spPr>
            <a:xfrm flipV="1">
              <a:off x="2384693" y="5796329"/>
              <a:ext cx="947445" cy="23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26 Conector recto de flecha"/>
            <p:cNvCxnSpPr/>
            <p:nvPr/>
          </p:nvCxnSpPr>
          <p:spPr>
            <a:xfrm flipV="1">
              <a:off x="2384693" y="5116899"/>
              <a:ext cx="947445" cy="23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27 Conector recto de flecha"/>
            <p:cNvCxnSpPr/>
            <p:nvPr/>
          </p:nvCxnSpPr>
          <p:spPr>
            <a:xfrm flipV="1">
              <a:off x="5742651" y="5410139"/>
              <a:ext cx="947445" cy="23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28 CuadroTexto"/>
            <p:cNvSpPr txBox="1"/>
            <p:nvPr/>
          </p:nvSpPr>
          <p:spPr>
            <a:xfrm flipH="1">
              <a:off x="6868912" y="5242331"/>
              <a:ext cx="1260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dirty="0" smtClean="0">
                  <a:latin typeface="Arial" pitchFamily="34" charset="0"/>
                  <a:cs typeface="Arial" pitchFamily="34" charset="0"/>
                </a:rPr>
                <a:t>Programa</a:t>
              </a:r>
              <a:endParaRPr lang="es-CL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9" name="18 CuadroTexto"/>
          <p:cNvSpPr txBox="1"/>
          <p:nvPr/>
        </p:nvSpPr>
        <p:spPr>
          <a:xfrm>
            <a:off x="308235" y="662152"/>
            <a:ext cx="5346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600" b="1" dirty="0" smtClean="0"/>
              <a:t>¿Que es machine </a:t>
            </a:r>
            <a:r>
              <a:rPr lang="es-CL" sz="3600" b="1" dirty="0" err="1" smtClean="0"/>
              <a:t>learning</a:t>
            </a:r>
            <a:r>
              <a:rPr lang="es-CL" sz="3600" b="1" dirty="0" smtClean="0"/>
              <a:t>?</a:t>
            </a:r>
            <a:endParaRPr lang="es-CL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3l69s690g8302.cloudfront.net/wp-content/uploads/2016/05/facial-recogni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36842" y="3490484"/>
            <a:ext cx="2435034" cy="1625682"/>
          </a:xfrm>
          <a:prstGeom prst="rect">
            <a:avLst/>
          </a:prstGeom>
          <a:noFill/>
        </p:spPr>
      </p:pic>
      <p:pic>
        <p:nvPicPr>
          <p:cNvPr id="1028" name="Picture 4" descr="https://www.wolfram.com/mathematica/images/new-in-10/intro-images/highly-automated-machine-learn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55" y="3715066"/>
            <a:ext cx="2526746" cy="1850900"/>
          </a:xfrm>
          <a:prstGeom prst="rect">
            <a:avLst/>
          </a:prstGeom>
          <a:noFill/>
        </p:spPr>
      </p:pic>
      <p:pic>
        <p:nvPicPr>
          <p:cNvPr id="1030" name="Picture 6" descr="http://blog.infinigraph.com/wp-content/uploads/2015/09/KRAKEN-Video-Machine-Learning-Netflix-Wants-Personalized-Recommendations-Instead-of-Current-Interface-443094-2-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64667" y="1141821"/>
            <a:ext cx="2539499" cy="1395329"/>
          </a:xfrm>
          <a:prstGeom prst="rect">
            <a:avLst/>
          </a:prstGeom>
          <a:noFill/>
        </p:spPr>
      </p:pic>
      <p:pic>
        <p:nvPicPr>
          <p:cNvPr id="1032" name="Picture 8" descr="https://avatars2.githubusercontent.com/u/4551618?v=3&amp;s=200"/>
          <p:cNvPicPr>
            <a:picLocks noChangeAspect="1" noChangeArrowheads="1"/>
          </p:cNvPicPr>
          <p:nvPr/>
        </p:nvPicPr>
        <p:blipFill>
          <a:blip r:embed="rId5" cstate="print"/>
          <a:srcRect t="28267" b="30363"/>
          <a:stretch>
            <a:fillRect/>
          </a:stretch>
        </p:blipFill>
        <p:spPr bwMode="auto">
          <a:xfrm>
            <a:off x="4619766" y="5547897"/>
            <a:ext cx="2258817" cy="934482"/>
          </a:xfrm>
          <a:prstGeom prst="rect">
            <a:avLst/>
          </a:prstGeom>
          <a:noFill/>
        </p:spPr>
      </p:pic>
      <p:pic>
        <p:nvPicPr>
          <p:cNvPr id="1034" name="Picture 10" descr="http://www.silicon.co.uk/wp-content/uploads/2012/07/Siri-Logo.png"/>
          <p:cNvPicPr>
            <a:picLocks noChangeAspect="1" noChangeArrowheads="1"/>
          </p:cNvPicPr>
          <p:nvPr/>
        </p:nvPicPr>
        <p:blipFill>
          <a:blip r:embed="rId6" cstate="print"/>
          <a:srcRect l="20014" r="20662"/>
          <a:stretch>
            <a:fillRect/>
          </a:stretch>
        </p:blipFill>
        <p:spPr bwMode="auto">
          <a:xfrm>
            <a:off x="3024257" y="3309166"/>
            <a:ext cx="1972764" cy="1997242"/>
          </a:xfrm>
          <a:prstGeom prst="rect">
            <a:avLst/>
          </a:prstGeom>
          <a:noFill/>
        </p:spPr>
      </p:pic>
      <p:pic>
        <p:nvPicPr>
          <p:cNvPr id="1038" name="Picture 14" descr="google lexus self driving car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24257" y="1003511"/>
            <a:ext cx="2724918" cy="1533639"/>
          </a:xfrm>
          <a:prstGeom prst="rect">
            <a:avLst/>
          </a:prstGeom>
          <a:noFill/>
        </p:spPr>
      </p:pic>
      <p:sp>
        <p:nvSpPr>
          <p:cNvPr id="12" name="11 CuadroTexto"/>
          <p:cNvSpPr txBox="1"/>
          <p:nvPr/>
        </p:nvSpPr>
        <p:spPr>
          <a:xfrm flipH="1">
            <a:off x="4619766" y="6211669"/>
            <a:ext cx="1459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>
                <a:latin typeface="Arial" pitchFamily="34" charset="0"/>
                <a:cs typeface="Arial" pitchFamily="34" charset="0"/>
              </a:rPr>
              <a:t>Publicidad y Negocios</a:t>
            </a:r>
            <a:endParaRPr lang="es-C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 flipH="1">
            <a:off x="6364665" y="2537150"/>
            <a:ext cx="1901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>
                <a:latin typeface="Arial" pitchFamily="34" charset="0"/>
                <a:cs typeface="Arial" pitchFamily="34" charset="0"/>
              </a:rPr>
              <a:t>Motores de recomendación</a:t>
            </a:r>
            <a:endParaRPr lang="es-C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 flipH="1">
            <a:off x="492851" y="5837993"/>
            <a:ext cx="1901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>
                <a:latin typeface="Arial" pitchFamily="34" charset="0"/>
                <a:cs typeface="Arial" pitchFamily="34" charset="0"/>
              </a:rPr>
              <a:t>Reconocimiento de caracteres/ texto</a:t>
            </a:r>
            <a:endParaRPr lang="es-C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 flipH="1">
            <a:off x="3056441" y="5386876"/>
            <a:ext cx="1901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>
                <a:latin typeface="Arial" pitchFamily="34" charset="0"/>
                <a:cs typeface="Arial" pitchFamily="34" charset="0"/>
              </a:rPr>
              <a:t>Reconocimiento del habla</a:t>
            </a:r>
            <a:endParaRPr lang="es-C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 flipH="1">
            <a:off x="3537391" y="2537150"/>
            <a:ext cx="1459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>
                <a:latin typeface="Arial" pitchFamily="34" charset="0"/>
                <a:cs typeface="Arial" pitchFamily="34" charset="0"/>
              </a:rPr>
              <a:t>Vehículos autónomos</a:t>
            </a:r>
            <a:endParaRPr lang="es-C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 flipH="1">
            <a:off x="6280693" y="5116166"/>
            <a:ext cx="1947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>
                <a:latin typeface="Arial" pitchFamily="34" charset="0"/>
                <a:cs typeface="Arial" pitchFamily="34" charset="0"/>
              </a:rPr>
              <a:t>Reconocimiento Facial</a:t>
            </a:r>
            <a:endParaRPr lang="es-CL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http://onlinelibrary.wiley.com/store/10.1002/widm.48/asset/image_m/mfig001.jpg?v=1&amp;s=61fea7768e0b97864a8a33b641c7d5f08473ed3d"/>
          <p:cNvPicPr>
            <a:picLocks noChangeAspect="1" noChangeArrowheads="1"/>
          </p:cNvPicPr>
          <p:nvPr/>
        </p:nvPicPr>
        <p:blipFill>
          <a:blip r:embed="rId8" cstate="print"/>
          <a:srcRect l="54966" b="52702"/>
          <a:stretch>
            <a:fillRect/>
          </a:stretch>
        </p:blipFill>
        <p:spPr bwMode="auto">
          <a:xfrm>
            <a:off x="138822" y="1003511"/>
            <a:ext cx="2563179" cy="1958440"/>
          </a:xfrm>
          <a:prstGeom prst="rect">
            <a:avLst/>
          </a:prstGeom>
          <a:noFill/>
        </p:spPr>
      </p:pic>
      <p:sp>
        <p:nvSpPr>
          <p:cNvPr id="18" name="17 CuadroTexto"/>
          <p:cNvSpPr txBox="1"/>
          <p:nvPr/>
        </p:nvSpPr>
        <p:spPr>
          <a:xfrm flipH="1">
            <a:off x="492851" y="2961951"/>
            <a:ext cx="1901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>
                <a:latin typeface="Arial" pitchFamily="34" charset="0"/>
                <a:cs typeface="Arial" pitchFamily="34" charset="0"/>
              </a:rPr>
              <a:t>Clasificación de proteínas</a:t>
            </a:r>
            <a:endParaRPr lang="es-C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308235" y="77377"/>
            <a:ext cx="4116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600" b="1" dirty="0" smtClean="0"/>
              <a:t>Aéreas de aplicación</a:t>
            </a:r>
            <a:endParaRPr lang="es-CL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/>
        </p:nvGraphicFramePr>
        <p:xfrm>
          <a:off x="0" y="1690414"/>
          <a:ext cx="9144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308235" y="369764"/>
            <a:ext cx="4131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600" b="1" dirty="0" smtClean="0"/>
              <a:t>Tipos de aprendizaje</a:t>
            </a:r>
            <a:endParaRPr lang="es-CL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862149" y="1550125"/>
            <a:ext cx="2560320" cy="112340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 smtClean="0"/>
              <a:t>Clasificación</a:t>
            </a:r>
            <a:endParaRPr lang="es-CL" sz="2800" b="1" dirty="0"/>
          </a:p>
        </p:txBody>
      </p:sp>
      <p:sp>
        <p:nvSpPr>
          <p:cNvPr id="5" name="4 Rectángulo redondeado"/>
          <p:cNvSpPr/>
          <p:nvPr/>
        </p:nvSpPr>
        <p:spPr>
          <a:xfrm>
            <a:off x="5599612" y="1550125"/>
            <a:ext cx="2560320" cy="112340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 smtClean="0"/>
              <a:t>Regresión</a:t>
            </a:r>
            <a:endParaRPr lang="es-CL" sz="2800" b="1" dirty="0"/>
          </a:p>
        </p:txBody>
      </p:sp>
      <p:cxnSp>
        <p:nvCxnSpPr>
          <p:cNvPr id="9" name="8 Conector recto de flecha"/>
          <p:cNvCxnSpPr/>
          <p:nvPr/>
        </p:nvCxnSpPr>
        <p:spPr>
          <a:xfrm flipV="1">
            <a:off x="953589" y="3167742"/>
            <a:ext cx="0" cy="3151564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953589" y="6319306"/>
            <a:ext cx="31350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11 Elipse"/>
          <p:cNvSpPr/>
          <p:nvPr/>
        </p:nvSpPr>
        <p:spPr>
          <a:xfrm>
            <a:off x="1497874" y="3429000"/>
            <a:ext cx="182880" cy="169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12 Elipse"/>
          <p:cNvSpPr/>
          <p:nvPr/>
        </p:nvSpPr>
        <p:spPr>
          <a:xfrm>
            <a:off x="1497874" y="3960222"/>
            <a:ext cx="182880" cy="169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13 Elipse"/>
          <p:cNvSpPr/>
          <p:nvPr/>
        </p:nvSpPr>
        <p:spPr>
          <a:xfrm>
            <a:off x="1772194" y="3683725"/>
            <a:ext cx="182880" cy="169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14 Elipse"/>
          <p:cNvSpPr/>
          <p:nvPr/>
        </p:nvSpPr>
        <p:spPr>
          <a:xfrm>
            <a:off x="1254034" y="4469674"/>
            <a:ext cx="182880" cy="169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15 Elipse"/>
          <p:cNvSpPr/>
          <p:nvPr/>
        </p:nvSpPr>
        <p:spPr>
          <a:xfrm>
            <a:off x="2137954" y="4045130"/>
            <a:ext cx="182880" cy="169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16 Elipse"/>
          <p:cNvSpPr/>
          <p:nvPr/>
        </p:nvSpPr>
        <p:spPr>
          <a:xfrm>
            <a:off x="1680754" y="4826725"/>
            <a:ext cx="182880" cy="169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17 Elipse"/>
          <p:cNvSpPr/>
          <p:nvPr/>
        </p:nvSpPr>
        <p:spPr>
          <a:xfrm>
            <a:off x="1314994" y="5107577"/>
            <a:ext cx="182880" cy="169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18 Elipse"/>
          <p:cNvSpPr/>
          <p:nvPr/>
        </p:nvSpPr>
        <p:spPr>
          <a:xfrm>
            <a:off x="1772194" y="4384765"/>
            <a:ext cx="182880" cy="169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19 Elipse"/>
          <p:cNvSpPr/>
          <p:nvPr/>
        </p:nvSpPr>
        <p:spPr>
          <a:xfrm>
            <a:off x="2229394" y="3598817"/>
            <a:ext cx="182880" cy="169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20 Elipse"/>
          <p:cNvSpPr/>
          <p:nvPr/>
        </p:nvSpPr>
        <p:spPr>
          <a:xfrm>
            <a:off x="2669177" y="3428999"/>
            <a:ext cx="182880" cy="169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21 Elipse"/>
          <p:cNvSpPr/>
          <p:nvPr/>
        </p:nvSpPr>
        <p:spPr>
          <a:xfrm>
            <a:off x="1254034" y="5590903"/>
            <a:ext cx="182880" cy="169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22 Elipse"/>
          <p:cNvSpPr/>
          <p:nvPr/>
        </p:nvSpPr>
        <p:spPr>
          <a:xfrm>
            <a:off x="1772194" y="5590903"/>
            <a:ext cx="182880" cy="169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23 Elipse"/>
          <p:cNvSpPr/>
          <p:nvPr/>
        </p:nvSpPr>
        <p:spPr>
          <a:xfrm>
            <a:off x="2137954" y="4656908"/>
            <a:ext cx="182880" cy="169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25 Triángulo isósceles"/>
          <p:cNvSpPr/>
          <p:nvPr/>
        </p:nvSpPr>
        <p:spPr>
          <a:xfrm>
            <a:off x="2968324" y="4709917"/>
            <a:ext cx="232535" cy="21676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26 Triángulo isósceles"/>
          <p:cNvSpPr/>
          <p:nvPr/>
        </p:nvSpPr>
        <p:spPr>
          <a:xfrm>
            <a:off x="2852057" y="5169010"/>
            <a:ext cx="232535" cy="21676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27 Triángulo isósceles"/>
          <p:cNvSpPr/>
          <p:nvPr/>
        </p:nvSpPr>
        <p:spPr>
          <a:xfrm>
            <a:off x="3431177" y="4791891"/>
            <a:ext cx="232535" cy="21676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28 Triángulo isósceles"/>
          <p:cNvSpPr/>
          <p:nvPr/>
        </p:nvSpPr>
        <p:spPr>
          <a:xfrm>
            <a:off x="3511311" y="3598817"/>
            <a:ext cx="232535" cy="21676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29 Triángulo isósceles"/>
          <p:cNvSpPr/>
          <p:nvPr/>
        </p:nvSpPr>
        <p:spPr>
          <a:xfrm>
            <a:off x="2552909" y="5662275"/>
            <a:ext cx="232535" cy="21676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30 Triángulo isósceles"/>
          <p:cNvSpPr/>
          <p:nvPr/>
        </p:nvSpPr>
        <p:spPr>
          <a:xfrm>
            <a:off x="3511311" y="4214947"/>
            <a:ext cx="232535" cy="21676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31 Triángulo isósceles"/>
          <p:cNvSpPr/>
          <p:nvPr/>
        </p:nvSpPr>
        <p:spPr>
          <a:xfrm>
            <a:off x="3395043" y="5169010"/>
            <a:ext cx="232535" cy="21676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32 Triángulo isósceles"/>
          <p:cNvSpPr/>
          <p:nvPr/>
        </p:nvSpPr>
        <p:spPr>
          <a:xfrm>
            <a:off x="3198642" y="5662275"/>
            <a:ext cx="232535" cy="21676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35" name="34 Conector recto"/>
          <p:cNvCxnSpPr/>
          <p:nvPr/>
        </p:nvCxnSpPr>
        <p:spPr>
          <a:xfrm flipV="1">
            <a:off x="1772194" y="3428999"/>
            <a:ext cx="1741715" cy="271707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35 Triángulo isósceles"/>
          <p:cNvSpPr/>
          <p:nvPr/>
        </p:nvSpPr>
        <p:spPr>
          <a:xfrm>
            <a:off x="3743846" y="4575123"/>
            <a:ext cx="232535" cy="21676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36 Triángulo isósceles"/>
          <p:cNvSpPr/>
          <p:nvPr/>
        </p:nvSpPr>
        <p:spPr>
          <a:xfrm>
            <a:off x="2137954" y="5929306"/>
            <a:ext cx="232535" cy="21676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8" name="37 CuadroTexto"/>
          <p:cNvSpPr txBox="1"/>
          <p:nvPr/>
        </p:nvSpPr>
        <p:spPr>
          <a:xfrm>
            <a:off x="532782" y="4469674"/>
            <a:ext cx="420807" cy="384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i="1" dirty="0" smtClean="0"/>
              <a:t>X</a:t>
            </a:r>
            <a:r>
              <a:rPr lang="es-CL" b="1" i="1" baseline="-25000" dirty="0" smtClean="0"/>
              <a:t>2</a:t>
            </a:r>
            <a:endParaRPr lang="es-CL" b="1" i="1" baseline="-25000" dirty="0"/>
          </a:p>
        </p:txBody>
      </p:sp>
      <p:sp>
        <p:nvSpPr>
          <p:cNvPr id="39" name="38 CuadroTexto"/>
          <p:cNvSpPr txBox="1"/>
          <p:nvPr/>
        </p:nvSpPr>
        <p:spPr>
          <a:xfrm>
            <a:off x="2115013" y="6319306"/>
            <a:ext cx="41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i="1" dirty="0" smtClean="0"/>
              <a:t>X</a:t>
            </a:r>
            <a:r>
              <a:rPr lang="es-CL" b="1" i="1" baseline="-25000" dirty="0" smtClean="0"/>
              <a:t>1</a:t>
            </a:r>
            <a:endParaRPr lang="es-CL" b="1" i="1" baseline="-25000" dirty="0"/>
          </a:p>
        </p:txBody>
      </p:sp>
      <p:cxnSp>
        <p:nvCxnSpPr>
          <p:cNvPr id="40" name="39 Conector recto de flecha"/>
          <p:cNvCxnSpPr/>
          <p:nvPr/>
        </p:nvCxnSpPr>
        <p:spPr>
          <a:xfrm flipV="1">
            <a:off x="5316583" y="3143794"/>
            <a:ext cx="0" cy="3151564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40 Conector recto de flecha"/>
          <p:cNvCxnSpPr/>
          <p:nvPr/>
        </p:nvCxnSpPr>
        <p:spPr>
          <a:xfrm>
            <a:off x="5316583" y="6295358"/>
            <a:ext cx="31350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62 Conector recto"/>
          <p:cNvCxnSpPr/>
          <p:nvPr/>
        </p:nvCxnSpPr>
        <p:spPr>
          <a:xfrm flipV="1">
            <a:off x="5599612" y="3405052"/>
            <a:ext cx="2277291" cy="234213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65 CuadroTexto"/>
          <p:cNvSpPr txBox="1"/>
          <p:nvPr/>
        </p:nvSpPr>
        <p:spPr>
          <a:xfrm>
            <a:off x="4895776" y="4445726"/>
            <a:ext cx="420807" cy="384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i="1" dirty="0" smtClean="0"/>
              <a:t>Y</a:t>
            </a:r>
            <a:endParaRPr lang="es-CL" b="1" i="1" baseline="-25000" dirty="0"/>
          </a:p>
        </p:txBody>
      </p:sp>
      <p:sp>
        <p:nvSpPr>
          <p:cNvPr id="67" name="66 CuadroTexto"/>
          <p:cNvSpPr txBox="1"/>
          <p:nvPr/>
        </p:nvSpPr>
        <p:spPr>
          <a:xfrm>
            <a:off x="6478007" y="6295358"/>
            <a:ext cx="41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i="1" dirty="0" smtClean="0"/>
              <a:t>X</a:t>
            </a:r>
            <a:endParaRPr lang="es-CL" b="1" i="1" baseline="-25000" dirty="0"/>
          </a:p>
        </p:txBody>
      </p:sp>
      <p:sp>
        <p:nvSpPr>
          <p:cNvPr id="68" name="67 Más"/>
          <p:cNvSpPr/>
          <p:nvPr/>
        </p:nvSpPr>
        <p:spPr>
          <a:xfrm>
            <a:off x="6478007" y="4079769"/>
            <a:ext cx="310710" cy="282637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9" name="68 Más"/>
          <p:cNvSpPr/>
          <p:nvPr/>
        </p:nvSpPr>
        <p:spPr>
          <a:xfrm>
            <a:off x="6380584" y="4583081"/>
            <a:ext cx="310710" cy="282637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0" name="69 Más"/>
          <p:cNvSpPr/>
          <p:nvPr/>
        </p:nvSpPr>
        <p:spPr>
          <a:xfrm>
            <a:off x="7045003" y="4356854"/>
            <a:ext cx="310710" cy="282637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1" name="70 Más"/>
          <p:cNvSpPr/>
          <p:nvPr/>
        </p:nvSpPr>
        <p:spPr>
          <a:xfrm>
            <a:off x="5824478" y="4770315"/>
            <a:ext cx="310710" cy="282637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2" name="71 Más"/>
          <p:cNvSpPr/>
          <p:nvPr/>
        </p:nvSpPr>
        <p:spPr>
          <a:xfrm>
            <a:off x="5599612" y="5135488"/>
            <a:ext cx="310710" cy="282637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3" name="72 Más"/>
          <p:cNvSpPr/>
          <p:nvPr/>
        </p:nvSpPr>
        <p:spPr>
          <a:xfrm>
            <a:off x="7045003" y="3853543"/>
            <a:ext cx="310710" cy="282637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4" name="73 Más"/>
          <p:cNvSpPr/>
          <p:nvPr/>
        </p:nvSpPr>
        <p:spPr>
          <a:xfrm>
            <a:off x="6322652" y="5011594"/>
            <a:ext cx="310710" cy="282637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5" name="74 Más"/>
          <p:cNvSpPr/>
          <p:nvPr/>
        </p:nvSpPr>
        <p:spPr>
          <a:xfrm>
            <a:off x="5979833" y="5362303"/>
            <a:ext cx="310710" cy="282637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7" name="76 Más"/>
          <p:cNvSpPr/>
          <p:nvPr/>
        </p:nvSpPr>
        <p:spPr>
          <a:xfrm>
            <a:off x="7566193" y="3570906"/>
            <a:ext cx="310710" cy="282637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8" name="77 Más"/>
          <p:cNvSpPr/>
          <p:nvPr/>
        </p:nvSpPr>
        <p:spPr>
          <a:xfrm>
            <a:off x="5444257" y="5731578"/>
            <a:ext cx="310710" cy="282637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7" name="46 CuadroTexto"/>
          <p:cNvSpPr txBox="1"/>
          <p:nvPr/>
        </p:nvSpPr>
        <p:spPr>
          <a:xfrm>
            <a:off x="308235" y="369764"/>
            <a:ext cx="5034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600" b="1" dirty="0" smtClean="0"/>
              <a:t>Aprendizaje Supervisado </a:t>
            </a:r>
            <a:endParaRPr lang="es-CL" sz="36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35 Elipse"/>
          <p:cNvSpPr/>
          <p:nvPr/>
        </p:nvSpPr>
        <p:spPr>
          <a:xfrm>
            <a:off x="2114372" y="4434864"/>
            <a:ext cx="1368794" cy="16367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5" name="34 Elipse"/>
          <p:cNvSpPr/>
          <p:nvPr/>
        </p:nvSpPr>
        <p:spPr>
          <a:xfrm>
            <a:off x="656842" y="3785860"/>
            <a:ext cx="1458171" cy="16569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2 Rectángulo redondeado"/>
          <p:cNvSpPr/>
          <p:nvPr/>
        </p:nvSpPr>
        <p:spPr>
          <a:xfrm>
            <a:off x="862149" y="1550125"/>
            <a:ext cx="2560320" cy="112340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 smtClean="0">
                <a:solidFill>
                  <a:schemeClr val="tx1"/>
                </a:solidFill>
              </a:rPr>
              <a:t>Agrupamiento/</a:t>
            </a:r>
            <a:r>
              <a:rPr lang="es-CL" sz="2800" b="1" dirty="0" err="1" smtClean="0">
                <a:solidFill>
                  <a:schemeClr val="tx1"/>
                </a:solidFill>
              </a:rPr>
              <a:t>Clustering</a:t>
            </a:r>
            <a:endParaRPr lang="es-CL" sz="2800" b="1" dirty="0">
              <a:solidFill>
                <a:schemeClr val="tx1"/>
              </a:solidFill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5599612" y="1550125"/>
            <a:ext cx="2560320" cy="112340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 smtClean="0">
                <a:solidFill>
                  <a:schemeClr val="tx1"/>
                </a:solidFill>
              </a:rPr>
              <a:t>Reducción Dimensional</a:t>
            </a:r>
            <a:endParaRPr lang="es-CL" sz="2800" b="1" dirty="0">
              <a:solidFill>
                <a:schemeClr val="tx1"/>
              </a:solidFill>
            </a:endParaRPr>
          </a:p>
        </p:txBody>
      </p:sp>
      <p:cxnSp>
        <p:nvCxnSpPr>
          <p:cNvPr id="5" name="4 Conector recto de flecha"/>
          <p:cNvCxnSpPr/>
          <p:nvPr/>
        </p:nvCxnSpPr>
        <p:spPr>
          <a:xfrm flipV="1">
            <a:off x="656842" y="3165373"/>
            <a:ext cx="0" cy="3151564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5 Conector recto de flecha"/>
          <p:cNvCxnSpPr/>
          <p:nvPr/>
        </p:nvCxnSpPr>
        <p:spPr>
          <a:xfrm>
            <a:off x="656842" y="6316937"/>
            <a:ext cx="31350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6 Elipse"/>
          <p:cNvSpPr/>
          <p:nvPr/>
        </p:nvSpPr>
        <p:spPr>
          <a:xfrm>
            <a:off x="1384007" y="5105208"/>
            <a:ext cx="182880" cy="169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7 Elipse"/>
          <p:cNvSpPr/>
          <p:nvPr/>
        </p:nvSpPr>
        <p:spPr>
          <a:xfrm>
            <a:off x="1201127" y="3957853"/>
            <a:ext cx="182880" cy="169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8 Elipse"/>
          <p:cNvSpPr/>
          <p:nvPr/>
        </p:nvSpPr>
        <p:spPr>
          <a:xfrm>
            <a:off x="1658327" y="4042761"/>
            <a:ext cx="182880" cy="169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9 Elipse"/>
          <p:cNvSpPr/>
          <p:nvPr/>
        </p:nvSpPr>
        <p:spPr>
          <a:xfrm>
            <a:off x="957287" y="4467305"/>
            <a:ext cx="182880" cy="169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10 Elipse"/>
          <p:cNvSpPr/>
          <p:nvPr/>
        </p:nvSpPr>
        <p:spPr>
          <a:xfrm>
            <a:off x="2189550" y="5440486"/>
            <a:ext cx="182880" cy="169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11 Elipse"/>
          <p:cNvSpPr/>
          <p:nvPr/>
        </p:nvSpPr>
        <p:spPr>
          <a:xfrm>
            <a:off x="1384007" y="4824356"/>
            <a:ext cx="182880" cy="169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12 Elipse"/>
          <p:cNvSpPr/>
          <p:nvPr/>
        </p:nvSpPr>
        <p:spPr>
          <a:xfrm>
            <a:off x="1018247" y="5105208"/>
            <a:ext cx="182880" cy="169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13 Elipse"/>
          <p:cNvSpPr/>
          <p:nvPr/>
        </p:nvSpPr>
        <p:spPr>
          <a:xfrm>
            <a:off x="1475447" y="4382396"/>
            <a:ext cx="182880" cy="169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14 Elipse"/>
          <p:cNvSpPr/>
          <p:nvPr/>
        </p:nvSpPr>
        <p:spPr>
          <a:xfrm>
            <a:off x="2851402" y="4467305"/>
            <a:ext cx="182880" cy="169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15 Elipse"/>
          <p:cNvSpPr/>
          <p:nvPr/>
        </p:nvSpPr>
        <p:spPr>
          <a:xfrm>
            <a:off x="2646750" y="5083434"/>
            <a:ext cx="182880" cy="169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16 Elipse"/>
          <p:cNvSpPr/>
          <p:nvPr/>
        </p:nvSpPr>
        <p:spPr>
          <a:xfrm>
            <a:off x="1841207" y="4637122"/>
            <a:ext cx="182880" cy="169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17 Elipse"/>
          <p:cNvSpPr/>
          <p:nvPr/>
        </p:nvSpPr>
        <p:spPr>
          <a:xfrm>
            <a:off x="2942842" y="4935391"/>
            <a:ext cx="182880" cy="169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18 Elipse"/>
          <p:cNvSpPr/>
          <p:nvPr/>
        </p:nvSpPr>
        <p:spPr>
          <a:xfrm>
            <a:off x="2851402" y="5440486"/>
            <a:ext cx="182880" cy="169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30 CuadroTexto"/>
          <p:cNvSpPr txBox="1"/>
          <p:nvPr/>
        </p:nvSpPr>
        <p:spPr>
          <a:xfrm>
            <a:off x="236035" y="4467305"/>
            <a:ext cx="420807" cy="384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i="1" dirty="0" smtClean="0"/>
              <a:t>X</a:t>
            </a:r>
            <a:r>
              <a:rPr lang="es-CL" b="1" i="1" baseline="-25000" dirty="0" smtClean="0"/>
              <a:t>2</a:t>
            </a:r>
            <a:endParaRPr lang="es-CL" b="1" i="1" baseline="-250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1818266" y="6316937"/>
            <a:ext cx="41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i="1" dirty="0" smtClean="0"/>
              <a:t>X</a:t>
            </a:r>
            <a:r>
              <a:rPr lang="es-CL" b="1" i="1" baseline="-25000" dirty="0" smtClean="0"/>
              <a:t>1</a:t>
            </a:r>
            <a:endParaRPr lang="es-CL" b="1" i="1" baseline="-25000" dirty="0"/>
          </a:p>
        </p:txBody>
      </p:sp>
      <p:sp>
        <p:nvSpPr>
          <p:cNvPr id="33" name="32 Elipse"/>
          <p:cNvSpPr/>
          <p:nvPr/>
        </p:nvSpPr>
        <p:spPr>
          <a:xfrm>
            <a:off x="2555310" y="4552213"/>
            <a:ext cx="182880" cy="169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33 Elipse"/>
          <p:cNvSpPr/>
          <p:nvPr/>
        </p:nvSpPr>
        <p:spPr>
          <a:xfrm>
            <a:off x="2555310" y="5610303"/>
            <a:ext cx="182880" cy="169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7413" name="Picture 5" descr="D:\Google Drive\Pregrado\src\asd12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3" y="2965464"/>
            <a:ext cx="5364088" cy="2498966"/>
          </a:xfrm>
          <a:prstGeom prst="rect">
            <a:avLst/>
          </a:prstGeom>
          <a:noFill/>
        </p:spPr>
      </p:pic>
      <p:sp>
        <p:nvSpPr>
          <p:cNvPr id="26" name="25 CuadroTexto"/>
          <p:cNvSpPr txBox="1"/>
          <p:nvPr/>
        </p:nvSpPr>
        <p:spPr>
          <a:xfrm>
            <a:off x="308235" y="369764"/>
            <a:ext cx="5692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600" b="1" dirty="0" smtClean="0"/>
              <a:t>Aprendizaje No Supervisado </a:t>
            </a:r>
            <a:endParaRPr lang="es-CL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 descr="http://slideplayer.es/slide/106497/1/images/7/MODELO+DE+REGRESI%C3%93N+LINEAL+SIMPLE.jpg"/>
          <p:cNvPicPr>
            <a:picLocks noChangeAspect="1" noChangeArrowheads="1"/>
          </p:cNvPicPr>
          <p:nvPr/>
        </p:nvPicPr>
        <p:blipFill>
          <a:blip r:embed="rId3" cstate="print"/>
          <a:srcRect l="9424" t="8401" r="21641" b="27013"/>
          <a:stretch>
            <a:fillRect/>
          </a:stretch>
        </p:blipFill>
        <p:spPr bwMode="auto">
          <a:xfrm>
            <a:off x="677918" y="1369151"/>
            <a:ext cx="6952597" cy="4889126"/>
          </a:xfrm>
          <a:prstGeom prst="rect">
            <a:avLst/>
          </a:prstGeom>
          <a:noFill/>
        </p:spPr>
      </p:pic>
      <p:sp>
        <p:nvSpPr>
          <p:cNvPr id="3" name="2 CuadroTexto"/>
          <p:cNvSpPr txBox="1"/>
          <p:nvPr/>
        </p:nvSpPr>
        <p:spPr>
          <a:xfrm>
            <a:off x="251950" y="46598"/>
            <a:ext cx="6902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600" b="1" dirty="0" smtClean="0"/>
              <a:t>Modelo de Regresión Lineal Simple</a:t>
            </a:r>
            <a:endParaRPr lang="es-CL" sz="36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4" name="Picture 4" descr="http://slideplayer.es/slide/106497/1/images/10/MODELO+DE+REGRESI%C3%93N+LINEAL+SIMPLE.jpg"/>
          <p:cNvPicPr>
            <a:picLocks noChangeAspect="1" noChangeArrowheads="1"/>
          </p:cNvPicPr>
          <p:nvPr/>
        </p:nvPicPr>
        <p:blipFill>
          <a:blip r:embed="rId3" cstate="print"/>
          <a:srcRect l="8025" t="4472" r="7557" b="27504"/>
          <a:stretch>
            <a:fillRect/>
          </a:stretch>
        </p:blipFill>
        <p:spPr bwMode="auto">
          <a:xfrm>
            <a:off x="504497" y="1056291"/>
            <a:ext cx="8576098" cy="5186854"/>
          </a:xfrm>
          <a:prstGeom prst="rect">
            <a:avLst/>
          </a:prstGeom>
          <a:noFill/>
        </p:spPr>
      </p:pic>
      <p:sp>
        <p:nvSpPr>
          <p:cNvPr id="4" name="3 CuadroTexto"/>
          <p:cNvSpPr txBox="1"/>
          <p:nvPr/>
        </p:nvSpPr>
        <p:spPr>
          <a:xfrm>
            <a:off x="251950" y="46598"/>
            <a:ext cx="6902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600" b="1" dirty="0" smtClean="0"/>
              <a:t>Modelo de Regresión Lineal Simple</a:t>
            </a:r>
            <a:endParaRPr lang="es-CL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 descr="D:\Google Drive\Pregrado\src\ML-array.png"/>
          <p:cNvPicPr>
            <a:picLocks noChangeAspect="1" noChangeArrowheads="1"/>
          </p:cNvPicPr>
          <p:nvPr/>
        </p:nvPicPr>
        <p:blipFill>
          <a:blip r:embed="rId3" cstate="print"/>
          <a:srcRect l="9648" t="29065" r="11543" b="24152"/>
          <a:stretch>
            <a:fillRect/>
          </a:stretch>
        </p:blipFill>
        <p:spPr bwMode="auto">
          <a:xfrm>
            <a:off x="959044" y="1776548"/>
            <a:ext cx="7223759" cy="3213463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</p:spPr>
      </p:pic>
      <p:sp useBgFill="1">
        <p:nvSpPr>
          <p:cNvPr id="5" name="4 CuadroTexto"/>
          <p:cNvSpPr txBox="1"/>
          <p:nvPr/>
        </p:nvSpPr>
        <p:spPr>
          <a:xfrm>
            <a:off x="2162977" y="5082343"/>
            <a:ext cx="2141206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s-CL" sz="2400" b="1" dirty="0" smtClean="0"/>
              <a:t>Una característica/ observación</a:t>
            </a:r>
            <a:endParaRPr lang="es-CL" sz="2400" b="1" dirty="0"/>
          </a:p>
        </p:txBody>
      </p:sp>
      <p:sp useBgFill="1">
        <p:nvSpPr>
          <p:cNvPr id="6" name="5 CuadroTexto"/>
          <p:cNvSpPr txBox="1"/>
          <p:nvPr/>
        </p:nvSpPr>
        <p:spPr>
          <a:xfrm>
            <a:off x="6260414" y="5220843"/>
            <a:ext cx="2439449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s-CL" sz="2400" b="1" dirty="0" smtClean="0"/>
              <a:t>Output/Etiqueta</a:t>
            </a:r>
            <a:endParaRPr lang="es-CL" sz="2400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279777" y="2059466"/>
            <a:ext cx="194851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L" sz="2400" b="1" dirty="0" smtClean="0"/>
              <a:t>Una muestra</a:t>
            </a:r>
            <a:endParaRPr lang="es-CL" sz="2400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251950" y="46598"/>
            <a:ext cx="5602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600" b="1" dirty="0" smtClean="0"/>
              <a:t>Representación de los Datos</a:t>
            </a:r>
            <a:endParaRPr lang="es-CL" sz="3600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251950" y="1084050"/>
            <a:ext cx="72140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CL" sz="2400" b="1" dirty="0" err="1" smtClean="0"/>
              <a:t>Scikit-learn</a:t>
            </a:r>
            <a:r>
              <a:rPr lang="es-CL" sz="2400" dirty="0" smtClean="0"/>
              <a:t> utiliza arreglos tipo [</a:t>
            </a:r>
            <a:r>
              <a:rPr lang="es-CL" sz="2400" dirty="0" err="1" smtClean="0"/>
              <a:t>n_samples</a:t>
            </a:r>
            <a:r>
              <a:rPr lang="es-CL" sz="2400" dirty="0" smtClean="0"/>
              <a:t>, </a:t>
            </a:r>
            <a:r>
              <a:rPr lang="es-CL" sz="2400" dirty="0" err="1" smtClean="0"/>
              <a:t>n_features</a:t>
            </a:r>
            <a:r>
              <a:rPr lang="es-CL" sz="2400" dirty="0" smtClean="0"/>
              <a:t>]</a:t>
            </a:r>
            <a:endParaRPr lang="es-CL" sz="2400" dirty="0" smtClean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1780</TotalTime>
  <Words>439</Words>
  <Application>Microsoft Office PowerPoint</Application>
  <PresentationFormat>Presentación en pantalla (4:3)</PresentationFormat>
  <Paragraphs>151</Paragraphs>
  <Slides>19</Slides>
  <Notes>8</Notes>
  <HiddenSlides>2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Tema de Office</vt:lpstr>
      <vt:lpstr>Introducción a Machine Learning: Aplicaciones con scikit-learn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Vilion</dc:creator>
  <cp:lastModifiedBy>Vilion</cp:lastModifiedBy>
  <cp:revision>97</cp:revision>
  <dcterms:created xsi:type="dcterms:W3CDTF">2017-04-26T21:40:12Z</dcterms:created>
  <dcterms:modified xsi:type="dcterms:W3CDTF">2017-06-23T07:26:20Z</dcterms:modified>
</cp:coreProperties>
</file>