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80" r:id="rId3"/>
    <p:sldId id="274" r:id="rId4"/>
    <p:sldId id="295" r:id="rId5"/>
    <p:sldId id="301" r:id="rId6"/>
    <p:sldId id="293" r:id="rId7"/>
    <p:sldId id="302" r:id="rId8"/>
    <p:sldId id="298" r:id="rId9"/>
    <p:sldId id="307" r:id="rId10"/>
    <p:sldId id="303" r:id="rId11"/>
    <p:sldId id="304" r:id="rId12"/>
    <p:sldId id="306" r:id="rId13"/>
    <p:sldId id="305" r:id="rId14"/>
    <p:sldId id="30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302D-A272-4E23-90FC-89FFA96E30A2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FC65-BD4F-4DC1-B0BF-00EECF765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E3F-DF1A-4A86-9339-0C1E19B7B5B6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74C-F68F-444C-9218-BC7E08C19B53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5DE-9977-4C8B-856C-848FCBCBA7DA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F739-6AF4-4436-B55E-E484298E7D1A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1073" y="6374044"/>
            <a:ext cx="1530927" cy="365125"/>
          </a:xfrm>
        </p:spPr>
        <p:txBody>
          <a:bodyPr/>
          <a:lstStyle>
            <a:lvl1pPr>
              <a:defRPr sz="36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2715-8CB1-4656-B116-E794F7BDE9F6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C026-C0DA-411F-B99E-97865A84832D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BB6E-C676-4E8D-90E8-17875FD5687C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562F-59F2-411E-B39C-2046FC71929E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BF5-9B0A-454D-A007-ADD9A30EEFEE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2F9-94B1-4B21-BBC4-4EFECCE52F77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11AE-C917-4FB4-A623-3B2A58184187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7A9BAE-2958-4634-B038-83CB100EE31A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Recapitulando aula anterior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Operações básicas: iterações/Loops e condicional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Estatística descritiva e exploratória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Censo Demográfico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0ED2B66-1D25-EE37-89FC-A09BAAD50ADA}"/>
              </a:ext>
            </a:extLst>
          </p:cNvPr>
          <p:cNvSpPr txBox="1">
            <a:spLocks/>
          </p:cNvSpPr>
          <p:nvPr/>
        </p:nvSpPr>
        <p:spPr>
          <a:xfrm>
            <a:off x="505072" y="1379130"/>
            <a:ext cx="7315200" cy="1059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Análise de dados com R</a:t>
            </a:r>
            <a:br>
              <a:rPr lang="pt-BR" dirty="0"/>
            </a:br>
            <a:r>
              <a:rPr lang="pt-BR" sz="2700" dirty="0"/>
              <a:t>Aula 04 – Analyse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454961" y="903201"/>
            <a:ext cx="787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A </a:t>
            </a:r>
            <a:r>
              <a:rPr lang="pt-BR" b="1" i="0" dirty="0">
                <a:solidFill>
                  <a:srgbClr val="212529"/>
                </a:solidFill>
                <a:effectLst/>
                <a:latin typeface="system-ui"/>
              </a:rPr>
              <a:t>classificação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 ou taxonomia das variáveis orienta todos os procedimentos estatísticos possíveis, desde a análise descritiva exploratória até a parte inferencial.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695FBF-F0BD-5023-73BB-732DA150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8" y="1966039"/>
            <a:ext cx="6233267" cy="42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2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634255" y="754505"/>
            <a:ext cx="787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Dimensões da análise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BD0875-90F2-44DB-1DBA-2EC00FAD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53" y="1534395"/>
            <a:ext cx="5567486" cy="441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5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Análise Exploratória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0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descritivas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679078" y="942764"/>
            <a:ext cx="78764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solidFill>
                  <a:srgbClr val="212529"/>
                </a:solidFill>
                <a:effectLst/>
                <a:latin typeface="system-ui"/>
              </a:rPr>
              <a:t>Variáveis categorias</a:t>
            </a:r>
          </a:p>
          <a:p>
            <a:pPr algn="just"/>
            <a:endParaRPr lang="pt-B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12529"/>
                </a:solidFill>
                <a:latin typeface="system-ui"/>
              </a:rPr>
              <a:t>Tabela de frequência</a:t>
            </a:r>
          </a:p>
          <a:p>
            <a:pPr algn="just"/>
            <a:endParaRPr lang="pt-BR" dirty="0">
              <a:solidFill>
                <a:srgbClr val="212529"/>
              </a:solidFill>
              <a:latin typeface="system-ui"/>
            </a:endParaRPr>
          </a:p>
          <a:p>
            <a:pPr algn="just"/>
            <a:r>
              <a:rPr lang="pt-BR" b="1" dirty="0">
                <a:solidFill>
                  <a:srgbClr val="212529"/>
                </a:solidFill>
                <a:latin typeface="system-ui"/>
              </a:rPr>
              <a:t>Variáveis métricas</a:t>
            </a:r>
          </a:p>
          <a:p>
            <a:pPr algn="just"/>
            <a:endParaRPr lang="pt-BR" dirty="0">
              <a:solidFill>
                <a:srgbClr val="212529"/>
              </a:solidFill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12529"/>
                </a:solidFill>
                <a:latin typeface="system-ui"/>
              </a:rPr>
              <a:t>Medidas de tendência central: média, moda e mediana.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212529"/>
              </a:solidFill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12529"/>
                </a:solidFill>
                <a:latin typeface="system-ui"/>
              </a:rPr>
              <a:t>Medidas de dispersão: amplitude, variância e desvio-padrão.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04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Tutorial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4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IBGE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CENSO 2010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8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Revisão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Tópicos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874995" y="1012954"/>
            <a:ext cx="610048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Causa-Efeito e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Ceteris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Paribus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Estrutura e extensão de arquivos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Encoding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Tidy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import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transform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Pnad-c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Censo Demográfico</a:t>
            </a: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Tópicos</a:t>
            </a:r>
          </a:p>
          <a:p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Analyse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analisar</a:t>
            </a:r>
          </a:p>
        </p:txBody>
      </p:sp>
    </p:spTree>
    <p:extLst>
      <p:ext uri="{BB962C8B-B14F-4D97-AF65-F5344CB8AC3E}">
        <p14:creationId xmlns:p14="http://schemas.microsoft.com/office/powerpoint/2010/main" val="27732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Iterações, loops e condicionais</a:t>
            </a:r>
            <a:endParaRPr lang="pt-BR" sz="4800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Loops</a:t>
            </a:r>
            <a:br>
              <a:rPr lang="pt-BR" dirty="0"/>
            </a:br>
            <a:br>
              <a:rPr lang="pt-BR" dirty="0"/>
            </a:br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Iterações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693460" y="977153"/>
            <a:ext cx="7621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Os </a:t>
            </a:r>
            <a:r>
              <a:rPr lang="pt-BR" b="1" dirty="0"/>
              <a:t>loops</a:t>
            </a:r>
            <a:r>
              <a:rPr lang="pt-BR" dirty="0"/>
              <a:t> ou </a:t>
            </a:r>
            <a:r>
              <a:rPr lang="pt-BR" b="1" dirty="0"/>
              <a:t>iterações</a:t>
            </a:r>
            <a:r>
              <a:rPr lang="pt-BR" dirty="0"/>
              <a:t> são funções usadas para mecanizar operações repetitivas. Podemos automatizar a parte repetitiva do código, de modo a compactar e tornar mais compreensível e eficiente.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705902F-DD8A-3041-8503-1B3C31E0C8A9}"/>
              </a:ext>
            </a:extLst>
          </p:cNvPr>
          <p:cNvSpPr txBox="1"/>
          <p:nvPr/>
        </p:nvSpPr>
        <p:spPr>
          <a:xfrm>
            <a:off x="3693460" y="2218329"/>
            <a:ext cx="7621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cada iteração/rodada/round podemos fazer diversas operações em sequência e repetir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24D6D23-78D2-7F83-D422-2269EFAE89DD}"/>
              </a:ext>
            </a:extLst>
          </p:cNvPr>
          <p:cNvSpPr txBox="1"/>
          <p:nvPr/>
        </p:nvSpPr>
        <p:spPr>
          <a:xfrm>
            <a:off x="3693460" y="3118881"/>
            <a:ext cx="61004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for (</a:t>
            </a:r>
            <a:r>
              <a:rPr lang="pt-BR" sz="1800" i="1" dirty="0">
                <a:effectLst/>
                <a:latin typeface="Times New Roman" panose="02020603050405020304" pitchFamily="18" charset="0"/>
              </a:rPr>
              <a:t>contador</a:t>
            </a:r>
            <a:r>
              <a:rPr lang="pt-BR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in</a:t>
            </a:r>
            <a:r>
              <a:rPr lang="pt-BR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pt-BR" sz="1800" i="1" dirty="0">
                <a:effectLst/>
                <a:latin typeface="Times New Roman" panose="02020603050405020304" pitchFamily="18" charset="0"/>
              </a:rPr>
              <a:t>conjunto</a:t>
            </a: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) { </a:t>
            </a:r>
            <a:endParaRPr lang="pt-BR" sz="1800" dirty="0">
              <a:effectLst/>
              <a:latin typeface="Times New Roman" panose="02020603050405020304" pitchFamily="18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effectLst/>
                <a:latin typeface="Times New Roman" panose="02020603050405020304" pitchFamily="18" charset="0"/>
              </a:rPr>
              <a:t>alguma_operação_com_o_objeto</a:t>
            </a:r>
            <a:endParaRPr lang="pt-BR" sz="1800" dirty="0">
              <a:effectLst/>
              <a:latin typeface="Times New Roman" panose="02020603050405020304" pitchFamily="18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96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if</a:t>
            </a:r>
            <a:r>
              <a:rPr lang="pt-BR" dirty="0"/>
              <a:t> / </a:t>
            </a:r>
            <a:r>
              <a:rPr lang="pt-BR" dirty="0" err="1"/>
              <a:t>else</a:t>
            </a:r>
            <a:br>
              <a:rPr lang="pt-BR" dirty="0"/>
            </a:br>
            <a:br>
              <a:rPr lang="pt-BR" dirty="0"/>
            </a:br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Condicionais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693460" y="977153"/>
            <a:ext cx="7621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Os </a:t>
            </a:r>
            <a:r>
              <a:rPr lang="pt-BR" b="1" dirty="0"/>
              <a:t>condicionais</a:t>
            </a:r>
            <a:r>
              <a:rPr lang="pt-BR" dirty="0"/>
              <a:t>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 err="1"/>
              <a:t>else</a:t>
            </a:r>
            <a:r>
              <a:rPr lang="pt-BR" dirty="0"/>
              <a:t> são funções usadas para fazer operações condicionais. Podemos condicionar a ação do código/algoritmo a verificação de determinado teste.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24D6D23-78D2-7F83-D422-2269EFAE89DD}"/>
              </a:ext>
            </a:extLst>
          </p:cNvPr>
          <p:cNvSpPr txBox="1"/>
          <p:nvPr/>
        </p:nvSpPr>
        <p:spPr>
          <a:xfrm>
            <a:off x="3756213" y="2231375"/>
            <a:ext cx="61004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if</a:t>
            </a: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 (</a:t>
            </a:r>
            <a:r>
              <a:rPr lang="pt-BR" sz="1800" i="1" dirty="0">
                <a:effectLst/>
                <a:latin typeface="Times New Roman" panose="02020603050405020304" pitchFamily="18" charset="0"/>
              </a:rPr>
              <a:t> teste verdadeiro </a:t>
            </a: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) { </a:t>
            </a:r>
            <a:endParaRPr lang="pt-BR" sz="1800" dirty="0">
              <a:effectLst/>
              <a:latin typeface="Times New Roman" panose="02020603050405020304" pitchFamily="18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sz="1800" i="1" dirty="0" err="1">
                <a:effectLst/>
                <a:latin typeface="Times New Roman" panose="02020603050405020304" pitchFamily="18" charset="0"/>
              </a:rPr>
              <a:t>alguma_operação_com_o_objeto</a:t>
            </a:r>
            <a:endParaRPr lang="pt-BR" sz="1800" i="1" dirty="0">
              <a:effectLst/>
              <a:latin typeface="Times New Roman" panose="02020603050405020304" pitchFamily="18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}</a:t>
            </a:r>
            <a:r>
              <a:rPr lang="pt-BR" sz="1800" dirty="0">
                <a:effectLst/>
                <a:latin typeface="Times New Roman" panose="02020603050405020304" pitchFamily="18" charset="0"/>
              </a:rPr>
              <a:t>  </a:t>
            </a:r>
            <a:r>
              <a:rPr lang="pt-BR" sz="18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else</a:t>
            </a: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 {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i="1" dirty="0">
                <a:latin typeface="Times New Roman" panose="02020603050405020304" pitchFamily="18" charset="0"/>
              </a:rPr>
              <a:t>outra operação com o objeto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highlight>
                  <a:srgbClr val="FFFF00"/>
                </a:highlight>
                <a:latin typeface="Times New Roman" panose="02020603050405020304" pitchFamily="18" charset="0"/>
              </a:rPr>
              <a:t>}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effectLst/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79D4E5-DC55-37AF-7F0D-9CE1F2393CE1}"/>
              </a:ext>
            </a:extLst>
          </p:cNvPr>
          <p:cNvSpPr txBox="1"/>
          <p:nvPr/>
        </p:nvSpPr>
        <p:spPr>
          <a:xfrm>
            <a:off x="3778240" y="4034188"/>
            <a:ext cx="7621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Alternativamente, podemos usar direto a função </a:t>
            </a:r>
            <a:r>
              <a:rPr lang="pt-BR" b="1" dirty="0" err="1"/>
              <a:t>ifelse</a:t>
            </a:r>
            <a:r>
              <a:rPr lang="pt-BR" dirty="0"/>
              <a:t>( ).</a:t>
            </a:r>
          </a:p>
          <a:p>
            <a:pPr algn="just"/>
            <a:endParaRPr lang="pt-BR" dirty="0"/>
          </a:p>
          <a:p>
            <a:pPr algn="just"/>
            <a:r>
              <a:rPr lang="pt-BR" dirty="0" err="1">
                <a:highlight>
                  <a:srgbClr val="FFFF00"/>
                </a:highlight>
              </a:rPr>
              <a:t>ifelse</a:t>
            </a:r>
            <a:r>
              <a:rPr lang="pt-BR" dirty="0">
                <a:highlight>
                  <a:srgbClr val="FFFF00"/>
                </a:highlight>
              </a:rPr>
              <a:t>(</a:t>
            </a:r>
            <a:r>
              <a:rPr lang="pt-BR" dirty="0"/>
              <a:t> </a:t>
            </a:r>
            <a:r>
              <a:rPr lang="pt-BR" i="1" dirty="0"/>
              <a:t>teste verdadeiro </a:t>
            </a:r>
            <a:r>
              <a:rPr lang="pt-BR" dirty="0"/>
              <a:t>, </a:t>
            </a:r>
            <a:r>
              <a:rPr lang="pt-BR" dirty="0" err="1"/>
              <a:t>yes</a:t>
            </a:r>
            <a:r>
              <a:rPr lang="pt-BR" dirty="0"/>
              <a:t> = </a:t>
            </a:r>
            <a:r>
              <a:rPr lang="pt-BR" i="1" dirty="0"/>
              <a:t>faça isso</a:t>
            </a:r>
            <a:r>
              <a:rPr lang="pt-BR" dirty="0"/>
              <a:t>, no = </a:t>
            </a:r>
            <a:r>
              <a:rPr lang="pt-BR" i="1" dirty="0"/>
              <a:t>faça aquilo</a:t>
            </a:r>
            <a:r>
              <a:rPr lang="pt-BR" i="1" dirty="0">
                <a:highlight>
                  <a:srgbClr val="FFFF00"/>
                </a:highlight>
              </a:rPr>
              <a:t> </a:t>
            </a:r>
            <a:r>
              <a:rPr lang="pt-BR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721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Tutoriais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Introdução à Estatística com 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6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454961" y="903201"/>
            <a:ext cx="78764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212529"/>
                </a:solidFill>
                <a:latin typeface="system-ui"/>
              </a:rPr>
              <a:t>Estatística</a:t>
            </a:r>
            <a:r>
              <a:rPr lang="pt-BR" dirty="0">
                <a:solidFill>
                  <a:srgbClr val="212529"/>
                </a:solidFill>
                <a:latin typeface="system-ui"/>
              </a:rPr>
              <a:t>: 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latim </a:t>
            </a:r>
            <a:r>
              <a:rPr lang="pt-BR" b="0" i="1" dirty="0" err="1">
                <a:solidFill>
                  <a:srgbClr val="212529"/>
                </a:solidFill>
                <a:effectLst/>
                <a:latin typeface="system-ui"/>
              </a:rPr>
              <a:t>statisticum</a:t>
            </a:r>
            <a:r>
              <a:rPr lang="pt-BR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b="0" i="1" dirty="0" err="1">
                <a:solidFill>
                  <a:srgbClr val="212529"/>
                </a:solidFill>
                <a:effectLst/>
                <a:latin typeface="system-ui"/>
              </a:rPr>
              <a:t>collegium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, que significa os assuntos sobre o Estado, de onde derivou a palavra italiana </a:t>
            </a:r>
            <a:r>
              <a:rPr lang="pt-BR" b="0" i="1" dirty="0" err="1">
                <a:solidFill>
                  <a:srgbClr val="212529"/>
                </a:solidFill>
                <a:effectLst/>
                <a:latin typeface="system-ui"/>
              </a:rPr>
              <a:t>statista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 (homem de estado ou político) e a palavra alemã </a:t>
            </a:r>
            <a:r>
              <a:rPr lang="pt-BR" b="0" i="1" dirty="0" err="1">
                <a:solidFill>
                  <a:srgbClr val="212529"/>
                </a:solidFill>
                <a:effectLst/>
                <a:latin typeface="system-ui"/>
              </a:rPr>
              <a:t>statistik</a:t>
            </a:r>
            <a:endParaRPr lang="pt-BR" b="0" i="1" dirty="0">
              <a:solidFill>
                <a:srgbClr val="212529"/>
              </a:solidFill>
              <a:effectLst/>
              <a:latin typeface="system-ui"/>
            </a:endParaRPr>
          </a:p>
          <a:p>
            <a:pPr algn="just"/>
            <a:endParaRPr lang="pt-BR" i="1" dirty="0">
              <a:solidFill>
                <a:srgbClr val="212529"/>
              </a:solidFill>
              <a:latin typeface="system-ui"/>
            </a:endParaRPr>
          </a:p>
          <a:p>
            <a:pPr algn="just"/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A preocupação em sintetizar informações sobre o Estado e a população remonta diferentes civilizações na antiguidade, como os sumérios e os egípcios. As primeiras utilizações da estatística envolvia compilações de dados e gráficos que descreviam vários aspectos de um Estado ou país, para fins de mensuração e planejamento ( adaptação de </a:t>
            </a:r>
            <a:r>
              <a:rPr lang="pt-BR" b="0" i="0" dirty="0" err="1">
                <a:solidFill>
                  <a:srgbClr val="212529"/>
                </a:solidFill>
                <a:effectLst/>
                <a:latin typeface="system-ui"/>
              </a:rPr>
              <a:t>Bussab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 e </a:t>
            </a:r>
            <a:r>
              <a:rPr lang="pt-BR" b="0" i="0" dirty="0" err="1">
                <a:solidFill>
                  <a:srgbClr val="212529"/>
                </a:solidFill>
                <a:effectLst/>
                <a:latin typeface="system-ui"/>
              </a:rPr>
              <a:t>Moretin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).</a:t>
            </a:r>
            <a:endParaRPr lang="pt-BR" b="0" i="1" dirty="0">
              <a:solidFill>
                <a:srgbClr val="212529"/>
              </a:solidFill>
              <a:effectLst/>
              <a:latin typeface="system-ui"/>
            </a:endParaRPr>
          </a:p>
          <a:p>
            <a:pPr algn="just"/>
            <a:endParaRPr lang="pt-BR" i="1" dirty="0">
              <a:solidFill>
                <a:srgbClr val="212529"/>
              </a:solidFill>
              <a:latin typeface="system-ui"/>
            </a:endParaRPr>
          </a:p>
          <a:p>
            <a:pPr algn="just"/>
            <a:r>
              <a:rPr lang="pt-BR" dirty="0">
                <a:solidFill>
                  <a:srgbClr val="212529"/>
                </a:solidFill>
                <a:latin typeface="system-ui"/>
              </a:rPr>
              <a:t>A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 Estatística se consolidou a ciência (ou a arte?) de coletar, organizar, sumarizar, visualizar, analisar e inferir sobre os dados. Tornou-se, assim, uma base para a ciência moderna.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88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0F4FB-CB7E-129C-3C13-D3213A2B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C5C53-FA01-7DDA-6500-D570B76F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372" y="864107"/>
            <a:ext cx="7847604" cy="524085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Usamos a estatística para: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212529"/>
                </a:solidFill>
                <a:effectLst/>
                <a:latin typeface="system-ui"/>
              </a:rPr>
              <a:t>Dar sentido a um conjunto grande de dados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Descrever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Relatar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212529"/>
                </a:solidFill>
                <a:effectLst/>
                <a:latin typeface="system-ui"/>
              </a:rPr>
              <a:t>Fazer inferências para populações com base em amostras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Estimar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Testar hipóteses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212529"/>
                </a:solidFill>
                <a:effectLst/>
                <a:latin typeface="system-ui"/>
              </a:rPr>
              <a:t>Fazer predições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Antecipar ou prever resultados futuros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Simular valores não observados na realidade (dados faltantes, contrafactuais etc.)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just">
              <a:buNone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A Estatística é dividida em, pelo menos, duas grandes áreas: i) análise exploratória dos dados; </a:t>
            </a:r>
            <a:r>
              <a:rPr lang="pt-BR" sz="1600" b="0" i="0" dirty="0" err="1">
                <a:solidFill>
                  <a:srgbClr val="212529"/>
                </a:solidFill>
                <a:effectLst/>
                <a:latin typeface="system-ui"/>
              </a:rPr>
              <a:t>ii</a:t>
            </a: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) análise inferencial.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88C73-F67A-A7F3-1AE6-57A8C18D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20267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2859</TotalTime>
  <Words>495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system-ui</vt:lpstr>
      <vt:lpstr>Times New Roman</vt:lpstr>
      <vt:lpstr>Wingdings 2</vt:lpstr>
      <vt:lpstr>Quadro</vt:lpstr>
      <vt:lpstr>Apresentação do PowerPoint</vt:lpstr>
      <vt:lpstr>Apresentação do PowerPoint</vt:lpstr>
      <vt:lpstr>Apresentação do PowerPoint</vt:lpstr>
      <vt:lpstr>Loops  Iterações</vt:lpstr>
      <vt:lpstr>if / else  Condicionais</vt:lpstr>
      <vt:lpstr>Apresentação do PowerPoint</vt:lpstr>
      <vt:lpstr>Apresentação do PowerPoint</vt:lpstr>
      <vt:lpstr>Estatística</vt:lpstr>
      <vt:lpstr>Estatística</vt:lpstr>
      <vt:lpstr>Fundamento</vt:lpstr>
      <vt:lpstr>Fundamento</vt:lpstr>
      <vt:lpstr>Apresentação do PowerPoint</vt:lpstr>
      <vt:lpstr>Técnicas descritivas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29</cp:revision>
  <dcterms:created xsi:type="dcterms:W3CDTF">2023-04-18T17:12:02Z</dcterms:created>
  <dcterms:modified xsi:type="dcterms:W3CDTF">2025-04-03T11:43:28Z</dcterms:modified>
</cp:coreProperties>
</file>