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5"/>
  </p:notesMasterIdLst>
  <p:sldIdLst>
    <p:sldId id="256" r:id="rId2"/>
    <p:sldId id="316" r:id="rId3"/>
    <p:sldId id="309" r:id="rId4"/>
    <p:sldId id="295" r:id="rId5"/>
    <p:sldId id="310" r:id="rId6"/>
    <p:sldId id="311" r:id="rId7"/>
    <p:sldId id="312" r:id="rId8"/>
    <p:sldId id="313" r:id="rId9"/>
    <p:sldId id="301" r:id="rId10"/>
    <p:sldId id="274" r:id="rId11"/>
    <p:sldId id="317" r:id="rId12"/>
    <p:sldId id="327" r:id="rId13"/>
    <p:sldId id="321" r:id="rId14"/>
    <p:sldId id="329" r:id="rId15"/>
    <p:sldId id="320" r:id="rId16"/>
    <p:sldId id="322" r:id="rId17"/>
    <p:sldId id="328" r:id="rId18"/>
    <p:sldId id="323" r:id="rId19"/>
    <p:sldId id="293" r:id="rId20"/>
    <p:sldId id="325" r:id="rId21"/>
    <p:sldId id="303" r:id="rId22"/>
    <p:sldId id="304" r:id="rId23"/>
    <p:sldId id="32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9302D-A272-4E23-90FC-89FFA96E30A2}" type="datetimeFigureOut">
              <a:rPr lang="pt-BR" smtClean="0"/>
              <a:t>05/12/2024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BFC65-BD4F-4DC1-B0BF-00EECF765E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1543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8EE3F-DF1A-4A86-9339-0C1E19B7B5B6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600"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B74C-F68F-444C-9218-BC7E08C19B53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2B5DE-9977-4C8B-856C-848FCBCBA7DA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F739-6AF4-4436-B55E-E484298E7D1A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1073" y="6374044"/>
            <a:ext cx="1530927" cy="365125"/>
          </a:xfrm>
        </p:spPr>
        <p:txBody>
          <a:bodyPr/>
          <a:lstStyle>
            <a:lvl1pPr>
              <a:defRPr sz="3600"/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2715-8CB1-4656-B116-E794F7BDE9F6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EC026-C0DA-411F-B99E-97865A84832D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CBB6E-C676-4E8D-90E8-17875FD5687C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562F-59F2-411E-B39C-2046FC71929E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BF5-9B0A-454D-A007-ADD9A30EEFEE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142F9-94B1-4B21-BBC4-4EFECCE52F77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11AE-C917-4FB4-A623-3B2A58184187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B7A9BAE-2958-4634-B038-83CB100EE31A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osf.io/preprints/socarxiv/yfq5j" TargetMode="External"/><Relationship Id="rId2" Type="http://schemas.openxmlformats.org/officeDocument/2006/relationships/hyperlink" Target="https://ipeagit.github.io/censobr/index.html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ipeagit.github.io/censobr/reference/data_dictionary.html" TargetMode="External"/><Relationship Id="rId3" Type="http://schemas.openxmlformats.org/officeDocument/2006/relationships/hyperlink" Target="https://ipeagit.github.io/censobr/reference/read_households.html" TargetMode="External"/><Relationship Id="rId7" Type="http://schemas.openxmlformats.org/officeDocument/2006/relationships/hyperlink" Target="https://ipeagit.github.io/censobr/reference/read_tracts.html" TargetMode="External"/><Relationship Id="rId12" Type="http://schemas.openxmlformats.org/officeDocument/2006/relationships/hyperlink" Target="https://ipeagit.github.io/censobr/reference/set_censobr_cache_dir.html" TargetMode="External"/><Relationship Id="rId2" Type="http://schemas.openxmlformats.org/officeDocument/2006/relationships/hyperlink" Target="https://ipeagit.github.io/censobr/reference/read_population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ipeagit.github.io/censobr/reference/read_emigration.html" TargetMode="External"/><Relationship Id="rId11" Type="http://schemas.openxmlformats.org/officeDocument/2006/relationships/hyperlink" Target="https://ipeagit.github.io/censobr/reference/censobr_cache.html" TargetMode="External"/><Relationship Id="rId5" Type="http://schemas.openxmlformats.org/officeDocument/2006/relationships/hyperlink" Target="https://ipeagit.github.io/censobr/reference/read_families.html" TargetMode="External"/><Relationship Id="rId10" Type="http://schemas.openxmlformats.org/officeDocument/2006/relationships/hyperlink" Target="https://ipeagit.github.io/censobr/reference/interview_manual.html" TargetMode="External"/><Relationship Id="rId4" Type="http://schemas.openxmlformats.org/officeDocument/2006/relationships/hyperlink" Target="https://ipeagit.github.io/censobr/reference/read_mortality.html" TargetMode="External"/><Relationship Id="rId9" Type="http://schemas.openxmlformats.org/officeDocument/2006/relationships/hyperlink" Target="https://ipeagit.github.io/censobr/reference/questionnaire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ran.r-project.org/web/packages/geobr/index.html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ipeagit.github.io/geobr/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rpubs.com/gabriel-assuncao-ibge/pnadc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rpubs.com/gabriel-assuncao-ibge/pnadc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gplot2.tidyverse.org/reference/" TargetMode="External"/><Relationship Id="rId2" Type="http://schemas.openxmlformats.org/officeDocument/2006/relationships/hyperlink" Target="https://ggplot2.tidyverse.org/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3205C363-35B1-A875-05BA-F5A725812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6956" y="2971799"/>
            <a:ext cx="7315200" cy="2649071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400" dirty="0"/>
              <a:t>Visualização de dados com </a:t>
            </a:r>
            <a:r>
              <a:rPr lang="pt-BR" sz="2400" dirty="0" err="1"/>
              <a:t>GGPlot</a:t>
            </a:r>
            <a:endParaRPr lang="pt-BR" sz="2400" dirty="0"/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400" dirty="0"/>
              <a:t>Importação de dados demográficos com R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400" dirty="0"/>
              <a:t>Análise bivariada (estatísticas e visualizações)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0ED2B66-1D25-EE37-89FC-A09BAAD50ADA}"/>
              </a:ext>
            </a:extLst>
          </p:cNvPr>
          <p:cNvSpPr txBox="1">
            <a:spLocks/>
          </p:cNvSpPr>
          <p:nvPr/>
        </p:nvSpPr>
        <p:spPr>
          <a:xfrm>
            <a:off x="505072" y="1379130"/>
            <a:ext cx="7315200" cy="105927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Análise de dados com R</a:t>
            </a:r>
            <a:br>
              <a:rPr lang="pt-BR" dirty="0"/>
            </a:br>
            <a:r>
              <a:rPr lang="pt-BR" sz="2700" dirty="0"/>
              <a:t>Aula 05 –  Analisar e visualizar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3517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3E71AB0-8D0A-6C7F-297C-4816F08EF283}"/>
              </a:ext>
            </a:extLst>
          </p:cNvPr>
          <p:cNvSpPr/>
          <p:nvPr/>
        </p:nvSpPr>
        <p:spPr>
          <a:xfrm>
            <a:off x="950259" y="2214283"/>
            <a:ext cx="10488706" cy="22411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obtendo dados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B0C52B-21FA-04C9-0F20-07DB48C7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75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53B0376-778E-4104-9490-A514152E3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8C591D5-8C64-83DA-3009-07A2098F5C79}"/>
              </a:ext>
            </a:extLst>
          </p:cNvPr>
          <p:cNvSpPr txBox="1"/>
          <p:nvPr/>
        </p:nvSpPr>
        <p:spPr>
          <a:xfrm>
            <a:off x="624823" y="1079617"/>
            <a:ext cx="109423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pt-BR" b="1" dirty="0"/>
              <a:t>Dados primários: </a:t>
            </a:r>
            <a:r>
              <a:rPr lang="pt-BR" dirty="0"/>
              <a:t>são aqueles que coletamos em nossa pesquisa, cuja fonte seja primária, de “primeira mão”.</a:t>
            </a:r>
          </a:p>
          <a:p>
            <a:pPr marL="342900" indent="-342900">
              <a:buAutoNum type="arabicPeriod"/>
            </a:pPr>
            <a:endParaRPr lang="pt-BR" dirty="0"/>
          </a:p>
          <a:p>
            <a:pPr marL="342900" indent="-342900">
              <a:buAutoNum type="arabicPeriod"/>
            </a:pPr>
            <a:r>
              <a:rPr lang="pt-BR" b="1" dirty="0"/>
              <a:t>Dados secundários: </a:t>
            </a:r>
            <a:r>
              <a:rPr lang="pt-BR" dirty="0"/>
              <a:t>aqueles que já foi coletado por um terceiro, cuja fonte seja secundária, de “segunda mão”.</a:t>
            </a:r>
          </a:p>
          <a:p>
            <a:pPr marL="342900" indent="-342900">
              <a:buAutoNum type="arabicPeriod"/>
            </a:pPr>
            <a:endParaRPr lang="pt-BR" dirty="0"/>
          </a:p>
          <a:p>
            <a:r>
              <a:rPr lang="pt-BR" dirty="0"/>
              <a:t>Exemplo de bases secundárias disponíveis no Brasil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26ED54E-04C2-BB22-F399-300FEE9B79AC}"/>
              </a:ext>
            </a:extLst>
          </p:cNvPr>
          <p:cNvSpPr txBox="1"/>
          <p:nvPr/>
        </p:nvSpPr>
        <p:spPr>
          <a:xfrm>
            <a:off x="624824" y="2814411"/>
            <a:ext cx="4730948" cy="341632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pt-BR" b="1" dirty="0"/>
              <a:t>IBGE (demográficos)</a:t>
            </a:r>
          </a:p>
          <a:p>
            <a:r>
              <a:rPr lang="pt-BR" dirty="0"/>
              <a:t>Censo Demográfico</a:t>
            </a:r>
          </a:p>
          <a:p>
            <a:r>
              <a:rPr lang="pt-BR" dirty="0"/>
              <a:t>Pesquisa Nacional de Amostragem Domiciliar</a:t>
            </a:r>
          </a:p>
          <a:p>
            <a:endParaRPr lang="pt-BR" dirty="0"/>
          </a:p>
          <a:p>
            <a:r>
              <a:rPr lang="pt-BR" b="1" dirty="0"/>
              <a:t>INEP/MEC</a:t>
            </a:r>
          </a:p>
          <a:p>
            <a:r>
              <a:rPr lang="pt-BR" dirty="0"/>
              <a:t>Censo Escolar</a:t>
            </a:r>
          </a:p>
          <a:p>
            <a:r>
              <a:rPr lang="pt-BR" dirty="0"/>
              <a:t>Censo Superior</a:t>
            </a:r>
          </a:p>
          <a:p>
            <a:r>
              <a:rPr lang="pt-BR" dirty="0"/>
              <a:t>Saeb</a:t>
            </a:r>
          </a:p>
          <a:p>
            <a:r>
              <a:rPr lang="pt-BR" dirty="0"/>
              <a:t>Enem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9BCEAFB-0A16-D308-A1D6-5D2707A5963A}"/>
              </a:ext>
            </a:extLst>
          </p:cNvPr>
          <p:cNvSpPr txBox="1"/>
          <p:nvPr/>
        </p:nvSpPr>
        <p:spPr>
          <a:xfrm>
            <a:off x="6096000" y="2934386"/>
            <a:ext cx="547117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TSE</a:t>
            </a:r>
          </a:p>
          <a:p>
            <a:r>
              <a:rPr lang="pt-BR" dirty="0"/>
              <a:t>Resultado de eleições</a:t>
            </a:r>
            <a:endParaRPr lang="pt-BR" b="1" dirty="0"/>
          </a:p>
          <a:p>
            <a:endParaRPr lang="pt-BR" b="1" dirty="0"/>
          </a:p>
          <a:p>
            <a:r>
              <a:rPr lang="pt-BR" b="1" dirty="0"/>
              <a:t>Ministério da Saúde</a:t>
            </a:r>
          </a:p>
          <a:p>
            <a:r>
              <a:rPr lang="pt-BR" dirty="0"/>
              <a:t>DataSUS</a:t>
            </a:r>
          </a:p>
          <a:p>
            <a:endParaRPr lang="pt-BR" dirty="0"/>
          </a:p>
          <a:p>
            <a:endParaRPr lang="pt-BR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2198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B40953-62CF-9BE3-C042-3B1C4923A9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4EF69-CA66-A8D8-6094-6AD6B7640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Censo</a:t>
            </a:r>
            <a:br>
              <a:rPr lang="pt-BR" dirty="0"/>
            </a:br>
            <a:r>
              <a:rPr lang="pt-BR" dirty="0"/>
              <a:t>Demográfico</a:t>
            </a:r>
            <a:endParaRPr lang="pt-BR" sz="3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611ADB9-F9A8-D048-5E31-CB6E05694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4F41D88-6537-9EED-D0B6-7E83535632E6}"/>
              </a:ext>
            </a:extLst>
          </p:cNvPr>
          <p:cNvSpPr txBox="1"/>
          <p:nvPr/>
        </p:nvSpPr>
        <p:spPr>
          <a:xfrm>
            <a:off x="3780523" y="1571070"/>
            <a:ext cx="623119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dirty="0"/>
              <a:t>Censo Demográfico</a:t>
            </a:r>
            <a:endParaRPr lang="pt-BR" dirty="0"/>
          </a:p>
          <a:p>
            <a:endParaRPr lang="pt-BR" dirty="0"/>
          </a:p>
          <a:p>
            <a:r>
              <a:rPr lang="pt-BR" dirty="0"/>
              <a:t>Principal base para o acompanhamento da demografia nacional</a:t>
            </a:r>
          </a:p>
          <a:p>
            <a:endParaRPr lang="pt-BR" dirty="0"/>
          </a:p>
          <a:p>
            <a:r>
              <a:rPr lang="pt-BR" dirty="0"/>
              <a:t>Aplicação decenal para acompanhamento da demografia</a:t>
            </a:r>
          </a:p>
          <a:p>
            <a:endParaRPr lang="pt-BR" dirty="0"/>
          </a:p>
          <a:p>
            <a:r>
              <a:rPr lang="pt-BR" dirty="0"/>
              <a:t>Microdados disponíveis de 1960 – 2010</a:t>
            </a:r>
          </a:p>
          <a:p>
            <a:endParaRPr lang="pt-BR" dirty="0"/>
          </a:p>
          <a:p>
            <a:r>
              <a:rPr lang="pt-BR" dirty="0"/>
              <a:t>Pacote para importação pelo R: </a:t>
            </a:r>
            <a:r>
              <a:rPr lang="pt-BR" dirty="0" err="1">
                <a:hlinkClick r:id="rId2"/>
              </a:rPr>
              <a:t>censobr</a:t>
            </a:r>
            <a:endParaRPr lang="pt-BR" dirty="0"/>
          </a:p>
          <a:p>
            <a:r>
              <a:rPr lang="pt-BR" dirty="0"/>
              <a:t>&gt; Preserva simplicidade e eficiência na importação e manuseio</a:t>
            </a:r>
          </a:p>
          <a:p>
            <a:endParaRPr lang="pt-BR" dirty="0"/>
          </a:p>
          <a:p>
            <a:r>
              <a:rPr lang="pt-BR" dirty="0"/>
              <a:t>Para mais informações:</a:t>
            </a:r>
          </a:p>
          <a:p>
            <a:r>
              <a:rPr lang="en-US" dirty="0" err="1">
                <a:hlinkClick r:id="rId3"/>
              </a:rPr>
              <a:t>censobr</a:t>
            </a:r>
            <a:r>
              <a:rPr lang="en-US" dirty="0">
                <a:hlinkClick r:id="rId3"/>
              </a:rPr>
              <a:t>: Easy Access to Brazilian Population Census Data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8548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17EE6D5-FCE1-7A12-250B-8E2DF6511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17EC828-2DD3-81A3-8990-E3C7C798C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0704" y="1325332"/>
            <a:ext cx="26881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dirty="0"/>
              <a:t>Importação</a:t>
            </a:r>
          </a:p>
          <a:p>
            <a:endParaRPr lang="pt-BR" altLang="pt-BR" dirty="0"/>
          </a:p>
          <a:p>
            <a:r>
              <a:rPr lang="pt-BR" altLang="pt-BR" dirty="0">
                <a:hlinkClick r:id="rId2"/>
              </a:rPr>
              <a:t> </a:t>
            </a:r>
            <a:r>
              <a:rPr lang="pt-BR" altLang="pt-BR" dirty="0" err="1">
                <a:hlinkClick r:id="rId2"/>
              </a:rPr>
              <a:t>read_population</a:t>
            </a:r>
            <a:r>
              <a:rPr lang="pt-BR" altLang="pt-BR" dirty="0">
                <a:hlinkClick r:id="rId2"/>
              </a:rPr>
              <a:t>()</a:t>
            </a:r>
            <a:endParaRPr lang="pt-BR" altLang="pt-BR" dirty="0"/>
          </a:p>
          <a:p>
            <a:endParaRPr lang="pt-BR" altLang="pt-BR" dirty="0"/>
          </a:p>
          <a:p>
            <a:r>
              <a:rPr lang="pt-BR" altLang="pt-BR" dirty="0">
                <a:hlinkClick r:id="rId3"/>
              </a:rPr>
              <a:t> </a:t>
            </a:r>
            <a:r>
              <a:rPr lang="pt-BR" altLang="pt-BR" dirty="0" err="1">
                <a:hlinkClick r:id="rId3"/>
              </a:rPr>
              <a:t>read_households</a:t>
            </a:r>
            <a:r>
              <a:rPr lang="pt-BR" altLang="pt-BR" dirty="0">
                <a:hlinkClick r:id="rId3"/>
              </a:rPr>
              <a:t>()</a:t>
            </a:r>
            <a:endParaRPr lang="pt-BR" altLang="pt-BR" dirty="0"/>
          </a:p>
          <a:p>
            <a:endParaRPr lang="pt-BR" altLang="pt-BR" dirty="0"/>
          </a:p>
          <a:p>
            <a:r>
              <a:rPr lang="pt-BR" altLang="pt-BR" dirty="0">
                <a:hlinkClick r:id="rId4"/>
              </a:rPr>
              <a:t> </a:t>
            </a:r>
            <a:r>
              <a:rPr lang="pt-BR" altLang="pt-BR" dirty="0" err="1">
                <a:hlinkClick r:id="rId4"/>
              </a:rPr>
              <a:t>read_mortality</a:t>
            </a:r>
            <a:r>
              <a:rPr lang="pt-BR" altLang="pt-BR" dirty="0">
                <a:hlinkClick r:id="rId4"/>
              </a:rPr>
              <a:t>()</a:t>
            </a:r>
            <a:endParaRPr lang="pt-BR" altLang="pt-BR" dirty="0"/>
          </a:p>
          <a:p>
            <a:endParaRPr lang="pt-BR" altLang="pt-BR" dirty="0"/>
          </a:p>
          <a:p>
            <a:r>
              <a:rPr lang="pt-BR" altLang="pt-BR" dirty="0">
                <a:hlinkClick r:id="rId5"/>
              </a:rPr>
              <a:t> </a:t>
            </a:r>
            <a:r>
              <a:rPr lang="pt-BR" altLang="pt-BR" dirty="0" err="1">
                <a:hlinkClick r:id="rId5"/>
              </a:rPr>
              <a:t>read_families</a:t>
            </a:r>
            <a:r>
              <a:rPr lang="pt-BR" altLang="pt-BR" dirty="0">
                <a:hlinkClick r:id="rId5"/>
              </a:rPr>
              <a:t>()</a:t>
            </a:r>
            <a:endParaRPr lang="pt-BR" altLang="pt-BR" dirty="0"/>
          </a:p>
          <a:p>
            <a:endParaRPr lang="pt-BR" altLang="pt-BR" dirty="0"/>
          </a:p>
          <a:p>
            <a:r>
              <a:rPr lang="pt-BR" altLang="pt-BR" dirty="0">
                <a:hlinkClick r:id="rId6"/>
              </a:rPr>
              <a:t> </a:t>
            </a:r>
            <a:r>
              <a:rPr lang="pt-BR" altLang="pt-BR" dirty="0" err="1">
                <a:hlinkClick r:id="rId6"/>
              </a:rPr>
              <a:t>read_emigration</a:t>
            </a:r>
            <a:r>
              <a:rPr lang="pt-BR" altLang="pt-BR" dirty="0">
                <a:hlinkClick r:id="rId6"/>
              </a:rPr>
              <a:t>()</a:t>
            </a:r>
            <a:endParaRPr lang="pt-BR" altLang="pt-BR" dirty="0"/>
          </a:p>
          <a:p>
            <a:endParaRPr lang="pt-BR" altLang="pt-BR" dirty="0"/>
          </a:p>
          <a:p>
            <a:r>
              <a:rPr lang="pt-BR" altLang="pt-BR" dirty="0">
                <a:hlinkClick r:id="rId7"/>
              </a:rPr>
              <a:t> </a:t>
            </a:r>
            <a:r>
              <a:rPr lang="pt-BR" altLang="pt-BR" dirty="0" err="1">
                <a:hlinkClick r:id="rId7"/>
              </a:rPr>
              <a:t>read_tracts</a:t>
            </a:r>
            <a:r>
              <a:rPr lang="pt-BR" altLang="pt-BR" dirty="0">
                <a:hlinkClick r:id="rId7"/>
              </a:rPr>
              <a:t>()</a:t>
            </a:r>
            <a:endParaRPr lang="pt-BR" altLang="pt-BR" dirty="0"/>
          </a:p>
          <a:p>
            <a:endParaRPr lang="pt-BR" altLang="pt-BR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BFC234B-C4C6-855F-BD84-52D194D57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222" y="1325332"/>
            <a:ext cx="280237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pt-BR" dirty="0"/>
              <a:t>Documentações de suporte</a:t>
            </a:r>
          </a:p>
          <a:p>
            <a:endParaRPr lang="pt-BR" altLang="pt-BR" dirty="0"/>
          </a:p>
          <a:p>
            <a:r>
              <a:rPr lang="pt-BR" altLang="pt-BR" dirty="0" err="1">
                <a:hlinkClick r:id="rId8"/>
              </a:rPr>
              <a:t>data_dictionary</a:t>
            </a:r>
            <a:r>
              <a:rPr lang="pt-BR" altLang="pt-BR" dirty="0">
                <a:hlinkClick r:id="rId8"/>
              </a:rPr>
              <a:t>()</a:t>
            </a:r>
            <a:endParaRPr lang="pt-BR" altLang="pt-BR" dirty="0"/>
          </a:p>
          <a:p>
            <a:endParaRPr lang="pt-BR" altLang="pt-BR" dirty="0"/>
          </a:p>
          <a:p>
            <a:r>
              <a:rPr lang="pt-BR" altLang="pt-BR" dirty="0" err="1">
                <a:hlinkClick r:id="rId9"/>
              </a:rPr>
              <a:t>questionnaire</a:t>
            </a:r>
            <a:r>
              <a:rPr lang="pt-BR" altLang="pt-BR" dirty="0">
                <a:hlinkClick r:id="rId9"/>
              </a:rPr>
              <a:t>()</a:t>
            </a:r>
            <a:endParaRPr lang="pt-BR" altLang="pt-BR" dirty="0"/>
          </a:p>
          <a:p>
            <a:endParaRPr lang="pt-BR" altLang="pt-BR" dirty="0"/>
          </a:p>
          <a:p>
            <a:r>
              <a:rPr lang="pt-BR" altLang="pt-BR" dirty="0" err="1">
                <a:hlinkClick r:id="rId10"/>
              </a:rPr>
              <a:t>interview_manual</a:t>
            </a:r>
            <a:r>
              <a:rPr lang="pt-BR" altLang="pt-BR" dirty="0">
                <a:hlinkClick r:id="rId10"/>
              </a:rPr>
              <a:t>()</a:t>
            </a:r>
            <a:endParaRPr lang="pt-BR" altLang="pt-BR" dirty="0"/>
          </a:p>
          <a:p>
            <a:endParaRPr lang="pt-BR" altLang="pt-BR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2767C56B-716A-661A-5C95-AE63EEC88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6072" y="1325332"/>
            <a:ext cx="38414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dirty="0"/>
              <a:t>Manuseio do armazenamento (cache)</a:t>
            </a:r>
          </a:p>
          <a:p>
            <a:endParaRPr lang="pt-BR" altLang="pt-BR" dirty="0"/>
          </a:p>
          <a:p>
            <a:r>
              <a:rPr lang="pt-BR" altLang="pt-BR" dirty="0">
                <a:hlinkClick r:id="rId11"/>
              </a:rPr>
              <a:t> </a:t>
            </a:r>
            <a:r>
              <a:rPr lang="pt-BR" altLang="pt-BR" dirty="0" err="1">
                <a:hlinkClick r:id="rId11"/>
              </a:rPr>
              <a:t>censobr_cache</a:t>
            </a:r>
            <a:r>
              <a:rPr lang="pt-BR" altLang="pt-BR" dirty="0">
                <a:hlinkClick r:id="rId11"/>
              </a:rPr>
              <a:t>()</a:t>
            </a:r>
            <a:endParaRPr lang="pt-BR" altLang="pt-BR" dirty="0"/>
          </a:p>
          <a:p>
            <a:endParaRPr lang="pt-BR" altLang="pt-BR" dirty="0"/>
          </a:p>
          <a:p>
            <a:r>
              <a:rPr lang="pt-BR" altLang="pt-BR" dirty="0">
                <a:hlinkClick r:id="rId12"/>
              </a:rPr>
              <a:t> </a:t>
            </a:r>
            <a:r>
              <a:rPr lang="pt-BR" altLang="pt-BR" dirty="0" err="1">
                <a:hlinkClick r:id="rId12"/>
              </a:rPr>
              <a:t>set_censobr_cache_dir</a:t>
            </a:r>
            <a:r>
              <a:rPr lang="pt-BR" altLang="pt-BR" dirty="0">
                <a:hlinkClick r:id="rId12"/>
              </a:rPr>
              <a:t>()</a:t>
            </a:r>
            <a:endParaRPr lang="pt-BR" altLang="pt-BR" dirty="0"/>
          </a:p>
          <a:p>
            <a:endParaRPr lang="pt-BR" alt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308FAA4-5459-19C3-DE72-57A11DEB3873}"/>
              </a:ext>
            </a:extLst>
          </p:cNvPr>
          <p:cNvSpPr txBox="1"/>
          <p:nvPr/>
        </p:nvSpPr>
        <p:spPr>
          <a:xfrm>
            <a:off x="669471" y="522515"/>
            <a:ext cx="239200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500" b="1" dirty="0"/>
              <a:t>Funções básicas</a:t>
            </a:r>
          </a:p>
        </p:txBody>
      </p:sp>
    </p:spTree>
    <p:extLst>
      <p:ext uri="{BB962C8B-B14F-4D97-AF65-F5344CB8AC3E}">
        <p14:creationId xmlns:p14="http://schemas.microsoft.com/office/powerpoint/2010/main" val="735409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1534C-9697-8727-E1DC-F35D38004E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72724B-F91B-86D1-2689-AE8BF09D8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geobr</a:t>
            </a:r>
            <a:endParaRPr lang="pt-BR" sz="3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8DA7EF0-B9A7-1DA4-3B98-43DF9EBF2678}"/>
              </a:ext>
            </a:extLst>
          </p:cNvPr>
          <p:cNvSpPr txBox="1"/>
          <p:nvPr/>
        </p:nvSpPr>
        <p:spPr>
          <a:xfrm>
            <a:off x="3601811" y="1244616"/>
            <a:ext cx="80057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Uso de informações georreferenciadas para a construção de cartografias</a:t>
            </a:r>
          </a:p>
          <a:p>
            <a:endParaRPr lang="pt-BR" dirty="0"/>
          </a:p>
          <a:p>
            <a:r>
              <a:rPr lang="pt-BR" dirty="0"/>
              <a:t>Coordenadas e polígonos das divisões administrativas do território brasileiro (IBGE)</a:t>
            </a:r>
          </a:p>
          <a:p>
            <a:endParaRPr lang="pt-BR" dirty="0"/>
          </a:p>
          <a:p>
            <a:r>
              <a:rPr lang="pt-BR" b="1" dirty="0"/>
              <a:t>Pacote no R</a:t>
            </a:r>
            <a:r>
              <a:rPr lang="pt-BR" dirty="0"/>
              <a:t>: </a:t>
            </a:r>
            <a:r>
              <a:rPr lang="pt-BR" dirty="0" err="1">
                <a:hlinkClick r:id="rId2"/>
              </a:rPr>
              <a:t>geobr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BBAD0E2-BC3D-8990-30E5-7561AC168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418" y="2907362"/>
            <a:ext cx="4870853" cy="3263570"/>
          </a:xfrm>
          <a:prstGeom prst="rect">
            <a:avLst/>
          </a:prstGeom>
        </p:spPr>
      </p:pic>
      <p:sp>
        <p:nvSpPr>
          <p:cNvPr id="7" name="Espaço Reservado para Número de Slide 2">
            <a:extLst>
              <a:ext uri="{FF2B5EF4-FFF2-40B4-BE49-F238E27FC236}">
                <a16:creationId xmlns:a16="http://schemas.microsoft.com/office/drawing/2014/main" id="{B7C13A10-D261-90CD-5D38-058E9F8C7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227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93E7A17B-4635-121C-A22B-F4B577902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BE23C7A-C5C5-0E31-EFBF-013F65E8796F}"/>
              </a:ext>
            </a:extLst>
          </p:cNvPr>
          <p:cNvSpPr txBox="1"/>
          <p:nvPr/>
        </p:nvSpPr>
        <p:spPr>
          <a:xfrm>
            <a:off x="857250" y="1240533"/>
            <a:ext cx="80057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Uso de informações georreferenciadas para a construção de cartografias</a:t>
            </a:r>
          </a:p>
          <a:p>
            <a:endParaRPr lang="pt-BR" dirty="0"/>
          </a:p>
          <a:p>
            <a:r>
              <a:rPr lang="pt-BR" dirty="0"/>
              <a:t>Coordenadas e polígonos das divisões administrativas do território brasileiro (IBGE)</a:t>
            </a:r>
          </a:p>
          <a:p>
            <a:endParaRPr lang="pt-BR" dirty="0"/>
          </a:p>
          <a:p>
            <a:r>
              <a:rPr lang="pt-BR" b="1" dirty="0"/>
              <a:t>Pacote no R</a:t>
            </a:r>
            <a:r>
              <a:rPr lang="pt-BR" dirty="0"/>
              <a:t>: </a:t>
            </a:r>
            <a:r>
              <a:rPr lang="pt-BR" dirty="0" err="1">
                <a:hlinkClick r:id="rId2"/>
              </a:rPr>
              <a:t>geobr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049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7EB7E-9FFA-CB11-841D-5F52A4368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CA149DC3-1081-F9D1-65A9-9276E3D83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BBDB8F2-C05E-A5F8-3617-D27BA5DD3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4811" y="1325332"/>
            <a:ext cx="268816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dirty="0"/>
              <a:t>Importação</a:t>
            </a:r>
          </a:p>
          <a:p>
            <a:endParaRPr lang="pt-BR" altLang="pt-BR" dirty="0"/>
          </a:p>
          <a:p>
            <a:r>
              <a:rPr lang="en-US" altLang="pt-BR" dirty="0" err="1"/>
              <a:t>read_country</a:t>
            </a:r>
            <a:endParaRPr lang="en-US" altLang="pt-BR" dirty="0"/>
          </a:p>
          <a:p>
            <a:endParaRPr lang="en-US" altLang="pt-BR" dirty="0"/>
          </a:p>
          <a:p>
            <a:r>
              <a:rPr lang="en-US" altLang="pt-BR" dirty="0" err="1"/>
              <a:t>read_region</a:t>
            </a:r>
            <a:endParaRPr lang="en-US" altLang="pt-BR" dirty="0"/>
          </a:p>
          <a:p>
            <a:endParaRPr lang="en-US" altLang="pt-BR" dirty="0"/>
          </a:p>
          <a:p>
            <a:r>
              <a:rPr lang="en-US" altLang="pt-BR" dirty="0" err="1"/>
              <a:t>read_state</a:t>
            </a:r>
            <a:endParaRPr lang="en-US" altLang="pt-BR" dirty="0"/>
          </a:p>
          <a:p>
            <a:endParaRPr lang="en-US" altLang="pt-BR" dirty="0"/>
          </a:p>
          <a:p>
            <a:r>
              <a:rPr lang="en-US" altLang="pt-BR" dirty="0" err="1"/>
              <a:t>read_meso_region</a:t>
            </a:r>
            <a:endParaRPr lang="en-US" altLang="pt-BR" dirty="0"/>
          </a:p>
          <a:p>
            <a:endParaRPr lang="en-US" altLang="pt-BR" dirty="0"/>
          </a:p>
          <a:p>
            <a:r>
              <a:rPr lang="en-US" altLang="pt-BR" dirty="0" err="1"/>
              <a:t>read_micro_region</a:t>
            </a:r>
            <a:endParaRPr lang="en-US" altLang="pt-BR" dirty="0"/>
          </a:p>
          <a:p>
            <a:endParaRPr lang="en-US" altLang="pt-BR" dirty="0"/>
          </a:p>
          <a:p>
            <a:r>
              <a:rPr lang="en-US" altLang="pt-BR" dirty="0" err="1"/>
              <a:t>read_intermediate_region</a:t>
            </a:r>
            <a:endParaRPr lang="en-US" altLang="pt-BR" dirty="0"/>
          </a:p>
          <a:p>
            <a:endParaRPr lang="en-US" altLang="pt-BR" dirty="0"/>
          </a:p>
          <a:p>
            <a:r>
              <a:rPr lang="en-US" altLang="pt-BR" dirty="0" err="1"/>
              <a:t>read_schools</a:t>
            </a:r>
            <a:endParaRPr lang="en-US" altLang="pt-BR" dirty="0"/>
          </a:p>
          <a:p>
            <a:endParaRPr lang="en-US" altLang="pt-BR" dirty="0"/>
          </a:p>
          <a:p>
            <a:r>
              <a:rPr lang="en-US" altLang="pt-BR" dirty="0" err="1"/>
              <a:t>read_biomes</a:t>
            </a:r>
            <a:endParaRPr lang="en-US" altLang="pt-BR" dirty="0"/>
          </a:p>
          <a:p>
            <a:endParaRPr lang="en-US" altLang="pt-BR" dirty="0"/>
          </a:p>
          <a:p>
            <a:r>
              <a:rPr lang="en-US" altLang="pt-BR" dirty="0" err="1"/>
              <a:t>Etc</a:t>
            </a:r>
            <a:r>
              <a:rPr lang="en-US" altLang="pt-BR" dirty="0"/>
              <a:t> …</a:t>
            </a:r>
            <a:endParaRPr lang="pt-BR" altLang="pt-BR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FDFD463-EC90-607B-CAA8-CE6A04B33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222" y="1325332"/>
            <a:ext cx="28664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pt-BR" dirty="0"/>
              <a:t>Funções e dados disponíveis</a:t>
            </a:r>
          </a:p>
          <a:p>
            <a:endParaRPr lang="pt-BR" altLang="pt-BR" dirty="0"/>
          </a:p>
          <a:p>
            <a:r>
              <a:rPr lang="pt-BR" altLang="pt-BR" dirty="0" err="1"/>
              <a:t>datasets</a:t>
            </a:r>
            <a:r>
              <a:rPr lang="pt-BR" altLang="pt-BR" dirty="0"/>
              <a:t>()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BB9C3344-BA12-E3B1-2FBB-D74B94F52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6072" y="1325332"/>
            <a:ext cx="3841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dirty="0"/>
              <a:t>Manuseio do objeto</a:t>
            </a:r>
          </a:p>
          <a:p>
            <a:endParaRPr lang="pt-BR" altLang="pt-BR" dirty="0"/>
          </a:p>
          <a:p>
            <a:r>
              <a:rPr lang="pt-BR" altLang="pt-BR" dirty="0"/>
              <a:t>Pacote { </a:t>
            </a:r>
            <a:r>
              <a:rPr lang="pt-BR" altLang="pt-BR" dirty="0" err="1"/>
              <a:t>sf</a:t>
            </a:r>
            <a:r>
              <a:rPr lang="pt-BR" altLang="pt-BR" dirty="0"/>
              <a:t> }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F6FEEAD-B245-6333-1127-B3C9444DCB5E}"/>
              </a:ext>
            </a:extLst>
          </p:cNvPr>
          <p:cNvSpPr txBox="1"/>
          <p:nvPr/>
        </p:nvSpPr>
        <p:spPr>
          <a:xfrm>
            <a:off x="636814" y="530679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500" b="1"/>
            </a:lvl1pPr>
          </a:lstStyle>
          <a:p>
            <a:r>
              <a:rPr lang="pt-BR" dirty="0"/>
              <a:t>Funções básicas</a:t>
            </a:r>
          </a:p>
        </p:txBody>
      </p:sp>
    </p:spTree>
    <p:extLst>
      <p:ext uri="{BB962C8B-B14F-4D97-AF65-F5344CB8AC3E}">
        <p14:creationId xmlns:p14="http://schemas.microsoft.com/office/powerpoint/2010/main" val="3428848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9ECDD-0736-53C5-7004-FB6C14670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CC4C29-5D14-76B4-DB20-042D699AA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Pnad-c</a:t>
            </a:r>
            <a:endParaRPr lang="pt-BR" sz="3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4A0C360-5AC8-DC69-C509-5E12B28F4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1540D88-292B-E6E8-6A8A-8B610CCC0292}"/>
              </a:ext>
            </a:extLst>
          </p:cNvPr>
          <p:cNvSpPr txBox="1"/>
          <p:nvPr/>
        </p:nvSpPr>
        <p:spPr>
          <a:xfrm>
            <a:off x="3780524" y="1587399"/>
            <a:ext cx="711124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dirty="0"/>
              <a:t>Pesquisa Nacional de Amostragem Domiciliar contínua (Pnad-c)</a:t>
            </a:r>
            <a:endParaRPr lang="pt-BR" dirty="0"/>
          </a:p>
          <a:p>
            <a:endParaRPr lang="pt-BR" dirty="0"/>
          </a:p>
          <a:p>
            <a:r>
              <a:rPr lang="pt-BR" dirty="0"/>
              <a:t>Segunda principal base para o acompanhamento da demografia nacional</a:t>
            </a:r>
          </a:p>
          <a:p>
            <a:endParaRPr lang="pt-BR" dirty="0"/>
          </a:p>
          <a:p>
            <a:r>
              <a:rPr lang="pt-BR" dirty="0"/>
              <a:t>Acompanha a demografia no período sem o censo</a:t>
            </a:r>
          </a:p>
          <a:p>
            <a:endParaRPr lang="pt-BR" dirty="0"/>
          </a:p>
          <a:p>
            <a:r>
              <a:rPr lang="pt-BR" dirty="0"/>
              <a:t>Pacote no R: </a:t>
            </a:r>
            <a:r>
              <a:rPr lang="pt-BR" dirty="0" err="1">
                <a:hlinkClick r:id="rId2"/>
              </a:rPr>
              <a:t>PNADcIBGE</a:t>
            </a:r>
            <a:endParaRPr lang="pt-BR" dirty="0"/>
          </a:p>
          <a:p>
            <a:endParaRPr lang="pt-BR" dirty="0"/>
          </a:p>
          <a:p>
            <a:r>
              <a:rPr lang="pt-BR" dirty="0"/>
              <a:t>Para mais informações:</a:t>
            </a:r>
          </a:p>
          <a:p>
            <a:r>
              <a:rPr lang="pt-BR" dirty="0">
                <a:hlinkClick r:id="rId2"/>
              </a:rPr>
              <a:t>Site: </a:t>
            </a:r>
            <a:r>
              <a:rPr lang="pt-BR" dirty="0" err="1">
                <a:hlinkClick r:id="rId2"/>
              </a:rPr>
              <a:t>RPubs</a:t>
            </a:r>
            <a:r>
              <a:rPr lang="pt-BR" dirty="0">
                <a:hlinkClick r:id="rId2"/>
              </a:rPr>
              <a:t> - Análise de microdados da PNAD Contínua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2517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385AE-047F-D702-C2DA-404AE8F56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311BE72-5428-A441-49BB-079016F4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74A4E9E-980C-6EA0-4731-06C915426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107" y="1319885"/>
            <a:ext cx="449852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dirty="0"/>
              <a:t>Importação</a:t>
            </a:r>
          </a:p>
          <a:p>
            <a:endParaRPr lang="pt-BR" altLang="pt-BR" dirty="0"/>
          </a:p>
          <a:p>
            <a:r>
              <a:rPr lang="en-US" altLang="pt-BR" dirty="0" err="1"/>
              <a:t>get_pnadc</a:t>
            </a:r>
            <a:r>
              <a:rPr lang="en-US" altLang="pt-BR" dirty="0"/>
              <a:t>( )</a:t>
            </a:r>
          </a:p>
          <a:p>
            <a:endParaRPr lang="en-US" altLang="pt-BR" dirty="0"/>
          </a:p>
          <a:p>
            <a:r>
              <a:rPr lang="pt-BR" altLang="pt-BR" sz="1200" b="1" dirty="0"/>
              <a:t>vars</a:t>
            </a:r>
            <a:r>
              <a:rPr lang="pt-BR" altLang="pt-BR" sz="1200" dirty="0"/>
              <a:t>: recebe um vetor de caracteres com o nome das variáveis a serem baixadas. Caso nenhuma variável seja passada, todas as variáveis disponíveis na pesquisa são baixadas.</a:t>
            </a:r>
          </a:p>
          <a:p>
            <a:endParaRPr lang="pt-BR" altLang="pt-BR" sz="1200" dirty="0"/>
          </a:p>
          <a:p>
            <a:r>
              <a:rPr lang="pt-BR" altLang="pt-BR" sz="1200" b="1" dirty="0" err="1"/>
              <a:t>labels</a:t>
            </a:r>
            <a:r>
              <a:rPr lang="pt-BR" altLang="pt-BR" sz="1200" dirty="0"/>
              <a:t>: argumento lógico que indica se os níveis das variáveis categóricas devam ser rotuladas de acordo com o dicionário da pesquisa. O default é rotulá-los; </a:t>
            </a:r>
          </a:p>
          <a:p>
            <a:endParaRPr lang="pt-BR" altLang="pt-BR" sz="1200" dirty="0"/>
          </a:p>
          <a:p>
            <a:r>
              <a:rPr lang="pt-BR" altLang="pt-BR" sz="1200" b="1" dirty="0"/>
              <a:t>deflator</a:t>
            </a:r>
            <a:r>
              <a:rPr lang="pt-BR" altLang="pt-BR" sz="1200" dirty="0"/>
              <a:t>: argumento lógico que indica se as variáveis para deflacionamento serão incluídas nos microdados. O default é incluí-las; </a:t>
            </a:r>
          </a:p>
          <a:p>
            <a:endParaRPr lang="pt-BR" altLang="pt-BR" sz="1200" dirty="0"/>
          </a:p>
          <a:p>
            <a:r>
              <a:rPr lang="pt-BR" altLang="pt-BR" sz="1200" b="1" dirty="0"/>
              <a:t>design</a:t>
            </a:r>
            <a:r>
              <a:rPr lang="pt-BR" altLang="pt-BR" sz="1200" dirty="0"/>
              <a:t>: argumento lógico que indica se a função deve retornar um objeto do plano amostral para análise com o pacote survey. Caso design=FALSE, a função retorna apenas um data-frame com os microdados. É altamente recomendado que mantenha essa opção como TRUE, caso contrário suas análises poderão ser feitas de forma incorreta</a:t>
            </a:r>
          </a:p>
          <a:p>
            <a:endParaRPr lang="pt-BR" altLang="pt-BR" sz="1200" dirty="0"/>
          </a:p>
          <a:p>
            <a:r>
              <a:rPr lang="pt-BR" altLang="pt-BR" sz="1200" dirty="0"/>
              <a:t>Fonte: </a:t>
            </a:r>
            <a:r>
              <a:rPr lang="pt-BR" sz="1200" dirty="0" err="1">
                <a:hlinkClick r:id="rId2"/>
              </a:rPr>
              <a:t>RPubs</a:t>
            </a:r>
            <a:r>
              <a:rPr lang="pt-BR" sz="1200" dirty="0">
                <a:hlinkClick r:id="rId2"/>
              </a:rPr>
              <a:t> - Análise de microdados da PNAD Contínua</a:t>
            </a:r>
            <a:endParaRPr lang="pt-BR" altLang="pt-BR" sz="1200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09E2C5B-03E3-5F29-ACFB-756948A54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8841" y="1306274"/>
            <a:ext cx="20810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pt-BR" dirty="0"/>
              <a:t>Funções disponíveis</a:t>
            </a:r>
          </a:p>
          <a:p>
            <a:endParaRPr lang="pt-BR" altLang="pt-BR" dirty="0"/>
          </a:p>
          <a:p>
            <a:r>
              <a:rPr lang="pt-BR" altLang="pt-BR" dirty="0" err="1"/>
              <a:t>pnadc_design</a:t>
            </a:r>
            <a:r>
              <a:rPr lang="pt-BR" altLang="pt-BR" dirty="0"/>
              <a:t>( )</a:t>
            </a:r>
          </a:p>
          <a:p>
            <a:endParaRPr lang="pt-BR" altLang="pt-BR" dirty="0"/>
          </a:p>
          <a:p>
            <a:r>
              <a:rPr lang="pt-BR" altLang="pt-BR" dirty="0" err="1"/>
              <a:t>pnadc_labeller</a:t>
            </a:r>
            <a:r>
              <a:rPr lang="pt-BR" altLang="pt-BR" dirty="0"/>
              <a:t>( )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E79A9294-F549-5359-4DEA-85CE7772B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6072" y="1325332"/>
            <a:ext cx="38414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dirty="0"/>
              <a:t>Pacote auxiliar</a:t>
            </a:r>
          </a:p>
          <a:p>
            <a:endParaRPr lang="pt-BR" altLang="pt-BR" dirty="0"/>
          </a:p>
          <a:p>
            <a:r>
              <a:rPr lang="pt-BR" altLang="pt-BR" dirty="0"/>
              <a:t>Pacote { survey } para manuseio de dados com desenho amostral e ponderações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995BC55-0E79-5D35-2179-E22AC505D6FF}"/>
              </a:ext>
            </a:extLst>
          </p:cNvPr>
          <p:cNvSpPr txBox="1"/>
          <p:nvPr/>
        </p:nvSpPr>
        <p:spPr>
          <a:xfrm>
            <a:off x="636814" y="530679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500" b="1"/>
            </a:lvl1pPr>
          </a:lstStyle>
          <a:p>
            <a:r>
              <a:rPr lang="pt-BR" dirty="0"/>
              <a:t>Funções básicas</a:t>
            </a:r>
          </a:p>
        </p:txBody>
      </p:sp>
    </p:spTree>
    <p:extLst>
      <p:ext uri="{BB962C8B-B14F-4D97-AF65-F5344CB8AC3E}">
        <p14:creationId xmlns:p14="http://schemas.microsoft.com/office/powerpoint/2010/main" val="2681146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3E71AB0-8D0A-6C7F-297C-4816F08EF283}"/>
              </a:ext>
            </a:extLst>
          </p:cNvPr>
          <p:cNvSpPr/>
          <p:nvPr/>
        </p:nvSpPr>
        <p:spPr>
          <a:xfrm>
            <a:off x="950259" y="2214283"/>
            <a:ext cx="10488706" cy="22411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Exemplos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B0C52B-21FA-04C9-0F20-07DB48C7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984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1B6278-223D-6324-C9BB-8E772AB24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94BF1B0-149C-BA8C-4505-14B9947A57C2}"/>
              </a:ext>
            </a:extLst>
          </p:cNvPr>
          <p:cNvSpPr/>
          <p:nvPr/>
        </p:nvSpPr>
        <p:spPr>
          <a:xfrm>
            <a:off x="950259" y="2214283"/>
            <a:ext cx="10488706" cy="22411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i="1" dirty="0"/>
              <a:t>Uma imagem vale mais que mil palavras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43C1124-2ED1-9014-ECBF-89DD9D3E9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210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5F43A7-2F3A-E1C4-BCB2-9FB7247B0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87B41E4-7F62-0F2A-C146-9D732F282EBC}"/>
              </a:ext>
            </a:extLst>
          </p:cNvPr>
          <p:cNvSpPr/>
          <p:nvPr/>
        </p:nvSpPr>
        <p:spPr>
          <a:xfrm>
            <a:off x="950259" y="2214283"/>
            <a:ext cx="10488706" cy="22411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Análise bivariada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D787D3-B0C2-01D9-BB7C-ADF85BFEE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890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B93A0-C37C-5724-D4CD-30970731F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BA2E54C-6B7D-14AE-FFD7-A9CE09920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9EF7DAA-26CF-0536-3DB9-DAE0173031FB}"/>
              </a:ext>
            </a:extLst>
          </p:cNvPr>
          <p:cNvSpPr txBox="1"/>
          <p:nvPr/>
        </p:nvSpPr>
        <p:spPr>
          <a:xfrm>
            <a:off x="3454961" y="903201"/>
            <a:ext cx="7876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0" i="0" dirty="0">
                <a:solidFill>
                  <a:srgbClr val="212529"/>
                </a:solidFill>
                <a:effectLst/>
                <a:latin typeface="system-ui"/>
              </a:rPr>
              <a:t>A </a:t>
            </a:r>
            <a:r>
              <a:rPr lang="pt-BR" b="1" i="0" dirty="0">
                <a:solidFill>
                  <a:srgbClr val="212529"/>
                </a:solidFill>
                <a:effectLst/>
                <a:latin typeface="system-ui"/>
              </a:rPr>
              <a:t>classificação</a:t>
            </a:r>
            <a:r>
              <a:rPr lang="pt-BR" b="0" i="0" dirty="0">
                <a:solidFill>
                  <a:srgbClr val="212529"/>
                </a:solidFill>
                <a:effectLst/>
                <a:latin typeface="system-ui"/>
              </a:rPr>
              <a:t> ou taxonomia das variáveis orienta todos os procedimentos estatísticos possíveis, desde a análise descritiva exploratória até a parte inferencial.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A695FBF-F0BD-5023-73BB-732DA1504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868" y="1966039"/>
            <a:ext cx="6233267" cy="425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625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B93A0-C37C-5724-D4CD-30970731F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BA2E54C-6B7D-14AE-FFD7-A9CE09920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9EF7DAA-26CF-0536-3DB9-DAE0173031FB}"/>
              </a:ext>
            </a:extLst>
          </p:cNvPr>
          <p:cNvSpPr txBox="1"/>
          <p:nvPr/>
        </p:nvSpPr>
        <p:spPr>
          <a:xfrm>
            <a:off x="3634255" y="754505"/>
            <a:ext cx="7876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0" i="0" dirty="0">
                <a:solidFill>
                  <a:srgbClr val="212529"/>
                </a:solidFill>
                <a:effectLst/>
                <a:latin typeface="system-ui"/>
              </a:rPr>
              <a:t>Dimensões da análise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BBD0875-90F2-44DB-1DBA-2EC00FAD6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753" y="1534395"/>
            <a:ext cx="5567486" cy="4411397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387FD268-D86D-94AA-EC13-8D7703113FFA}"/>
              </a:ext>
            </a:extLst>
          </p:cNvPr>
          <p:cNvCxnSpPr>
            <a:cxnSpLocks/>
          </p:cNvCxnSpPr>
          <p:nvPr/>
        </p:nvCxnSpPr>
        <p:spPr>
          <a:xfrm flipH="1">
            <a:off x="7572468" y="1314450"/>
            <a:ext cx="865415" cy="9797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359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CB701E-4A68-C4A3-2B01-AE1EBD31B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343DF4-830A-6EBC-6AE8-FB8A2F93C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Análise</a:t>
            </a:r>
            <a:br>
              <a:rPr lang="pt-BR" dirty="0"/>
            </a:br>
            <a:r>
              <a:rPr lang="pt-BR" dirty="0"/>
              <a:t>Bivariada</a:t>
            </a:r>
            <a:br>
              <a:rPr lang="pt-BR" dirty="0"/>
            </a:br>
            <a:br>
              <a:rPr lang="pt-BR" dirty="0"/>
            </a:br>
            <a:endParaRPr lang="pt-BR" sz="3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5DEF735-923D-A732-5172-79B4C772D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BA035AE-FD12-FB66-4D5E-EE2504B3E9DE}"/>
              </a:ext>
            </a:extLst>
          </p:cNvPr>
          <p:cNvSpPr txBox="1"/>
          <p:nvPr/>
        </p:nvSpPr>
        <p:spPr>
          <a:xfrm>
            <a:off x="3804558" y="1123837"/>
            <a:ext cx="7248459" cy="4955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Combinações possíveis:</a:t>
            </a:r>
          </a:p>
          <a:p>
            <a:endParaRPr lang="pt-BR" sz="2000" b="1" dirty="0"/>
          </a:p>
          <a:p>
            <a:r>
              <a:rPr lang="pt-BR" sz="2000" b="1" dirty="0"/>
              <a:t>Métrica x Métrica</a:t>
            </a:r>
          </a:p>
          <a:p>
            <a:endParaRPr lang="pt-BR" dirty="0"/>
          </a:p>
          <a:p>
            <a:r>
              <a:rPr lang="pt-BR" dirty="0"/>
              <a:t>Gráfico: dispersão (</a:t>
            </a:r>
            <a:r>
              <a:rPr lang="pt-BR" dirty="0" err="1"/>
              <a:t>scatterplot</a:t>
            </a:r>
            <a:r>
              <a:rPr lang="pt-BR" dirty="0"/>
              <a:t>)</a:t>
            </a:r>
          </a:p>
          <a:p>
            <a:r>
              <a:rPr lang="pt-BR" dirty="0"/>
              <a:t>Estatística: correlação de Pearson</a:t>
            </a:r>
          </a:p>
          <a:p>
            <a:endParaRPr lang="pt-BR" dirty="0"/>
          </a:p>
          <a:p>
            <a:r>
              <a:rPr lang="pt-BR" sz="2000" b="1" dirty="0"/>
              <a:t>Métrica x Categórica</a:t>
            </a:r>
          </a:p>
          <a:p>
            <a:endParaRPr lang="pt-BR" dirty="0"/>
          </a:p>
          <a:p>
            <a:r>
              <a:rPr lang="pt-BR" dirty="0"/>
              <a:t>Gráfico: </a:t>
            </a:r>
            <a:r>
              <a:rPr lang="pt-BR" dirty="0" err="1"/>
              <a:t>boxplot</a:t>
            </a:r>
            <a:r>
              <a:rPr lang="pt-BR" dirty="0"/>
              <a:t>, histogramas e densidades</a:t>
            </a:r>
          </a:p>
          <a:p>
            <a:r>
              <a:rPr lang="pt-BR" dirty="0"/>
              <a:t>Estatística: diferença entre medidas centrais (média e mediana) ou </a:t>
            </a:r>
            <a:r>
              <a:rPr lang="pt-BR" dirty="0" err="1"/>
              <a:t>quantis</a:t>
            </a:r>
            <a:endParaRPr lang="pt-BR" dirty="0"/>
          </a:p>
          <a:p>
            <a:endParaRPr lang="pt-BR" dirty="0"/>
          </a:p>
          <a:p>
            <a:r>
              <a:rPr lang="pt-BR" sz="2000" b="1" dirty="0"/>
              <a:t>Categórica x Categórica</a:t>
            </a:r>
          </a:p>
          <a:p>
            <a:endParaRPr lang="pt-BR" dirty="0"/>
          </a:p>
          <a:p>
            <a:r>
              <a:rPr lang="pt-BR" dirty="0"/>
              <a:t>Estatística: </a:t>
            </a:r>
            <a:r>
              <a:rPr lang="pt-BR" dirty="0" err="1"/>
              <a:t>Qui</a:t>
            </a:r>
            <a:r>
              <a:rPr lang="pt-BR" dirty="0"/>
              <a:t>-quadrado</a:t>
            </a:r>
          </a:p>
          <a:p>
            <a:r>
              <a:rPr lang="pt-BR" dirty="0"/>
              <a:t>Gráfico: tabela cruzada ou de contingência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9931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03872-DC0D-7EB6-0FF1-62EE731C7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Visualização</a:t>
            </a:r>
            <a:br>
              <a:rPr lang="pt-BR" dirty="0"/>
            </a:br>
            <a:br>
              <a:rPr lang="pt-BR" dirty="0"/>
            </a:br>
            <a:endParaRPr lang="pt-BR" sz="3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4E7C396-98B3-FB7A-5EB7-996C09977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ABD5AF8-D485-2C0A-4432-7F1DC095C191}"/>
              </a:ext>
            </a:extLst>
          </p:cNvPr>
          <p:cNvSpPr txBox="1"/>
          <p:nvPr/>
        </p:nvSpPr>
        <p:spPr>
          <a:xfrm>
            <a:off x="3778240" y="878541"/>
            <a:ext cx="762135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0" i="0" dirty="0">
                <a:solidFill>
                  <a:srgbClr val="212529"/>
                </a:solidFill>
                <a:effectLst/>
                <a:latin typeface="system-ui"/>
              </a:rPr>
              <a:t>Existe uma ciência por trás sobre por que, quando e como fazer gráficos.</a:t>
            </a:r>
          </a:p>
          <a:p>
            <a:pPr algn="just"/>
            <a:endParaRPr lang="pt-BR" sz="20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just"/>
            <a:r>
              <a:rPr lang="pt-BR" sz="2000" b="0" i="0" dirty="0">
                <a:solidFill>
                  <a:srgbClr val="212529"/>
                </a:solidFill>
                <a:effectLst/>
                <a:latin typeface="system-ui"/>
              </a:rPr>
              <a:t>Os gráficos permitem caracterizar, descrever e relacionar as variáveis. Está entre as técnicas mais poderosas de exploração dos dados, pois sintetiza as informações.</a:t>
            </a:r>
          </a:p>
          <a:p>
            <a:pPr algn="just"/>
            <a:endParaRPr lang="pt-BR" sz="20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just"/>
            <a:r>
              <a:rPr lang="pt-BR" sz="2000" b="1" i="0" dirty="0">
                <a:solidFill>
                  <a:srgbClr val="212529"/>
                </a:solidFill>
                <a:effectLst/>
                <a:latin typeface="system-ui"/>
              </a:rPr>
              <a:t>Bons gráficos</a:t>
            </a:r>
            <a:r>
              <a:rPr lang="pt-BR" sz="2000" b="0" i="0" dirty="0">
                <a:solidFill>
                  <a:srgbClr val="212529"/>
                </a:solidFill>
                <a:effectLst/>
                <a:latin typeface="system-ui"/>
              </a:rPr>
              <a:t>: apresenta muita informação de forma concisa e coerente.</a:t>
            </a:r>
          </a:p>
          <a:p>
            <a:pPr algn="just"/>
            <a:r>
              <a:rPr lang="pt-BR" sz="2000" b="1" i="0" dirty="0">
                <a:solidFill>
                  <a:srgbClr val="212529"/>
                </a:solidFill>
                <a:effectLst/>
                <a:latin typeface="system-ui"/>
              </a:rPr>
              <a:t>Gráficos ruins</a:t>
            </a:r>
            <a:r>
              <a:rPr lang="pt-BR" sz="2000" b="0" i="0" dirty="0">
                <a:solidFill>
                  <a:srgbClr val="212529"/>
                </a:solidFill>
                <a:effectLst/>
                <a:latin typeface="system-ui"/>
              </a:rPr>
              <a:t>: distorcem informações, dificultam e enviesam a interpretação.</a:t>
            </a:r>
          </a:p>
          <a:p>
            <a:pPr algn="just"/>
            <a:endParaRPr lang="pt-BR" sz="2000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just"/>
            <a:r>
              <a:rPr lang="pt-BR" sz="2000" b="0" i="0" dirty="0">
                <a:solidFill>
                  <a:srgbClr val="212529"/>
                </a:solidFill>
                <a:effectLst/>
                <a:latin typeface="system-ui"/>
              </a:rPr>
              <a:t>Para representar graficamente as variáveis, seguimos também as regras de classificações das variáveis.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>
                <a:solidFill>
                  <a:srgbClr val="212529"/>
                </a:solidFill>
                <a:latin typeface="system-ui"/>
              </a:rPr>
              <a:t>No R, vamos pular a parte teórica substantiva para a cereja do bolo: o pacote </a:t>
            </a:r>
            <a:r>
              <a:rPr lang="pt-BR" sz="2000" dirty="0" err="1">
                <a:solidFill>
                  <a:srgbClr val="212529"/>
                </a:solidFill>
                <a:latin typeface="system-ui"/>
              </a:rPr>
              <a:t>GGplot</a:t>
            </a:r>
            <a:endParaRPr lang="pt-BR" sz="2000" dirty="0">
              <a:solidFill>
                <a:srgbClr val="212529"/>
              </a:solidFill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566664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03872-DC0D-7EB6-0FF1-62EE731C7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Visualização</a:t>
            </a:r>
            <a:br>
              <a:rPr lang="pt-BR" dirty="0"/>
            </a:br>
            <a:br>
              <a:rPr lang="pt-BR" dirty="0"/>
            </a:br>
            <a:endParaRPr lang="pt-BR" sz="3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4E7C396-98B3-FB7A-5EB7-996C09977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EC9A997-19EE-BA22-4C5B-E9351A1BC45D}"/>
              </a:ext>
            </a:extLst>
          </p:cNvPr>
          <p:cNvSpPr txBox="1"/>
          <p:nvPr/>
        </p:nvSpPr>
        <p:spPr>
          <a:xfrm>
            <a:off x="3778240" y="809226"/>
            <a:ext cx="7621358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dirty="0"/>
          </a:p>
          <a:p>
            <a:pPr algn="just"/>
            <a:r>
              <a:rPr lang="pt-BR" sz="2000" b="1" dirty="0"/>
              <a:t>Variáveis métricas contínuas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pt-BR" dirty="0"/>
              <a:t>Tabela de frequência de agrupamentos (faixas)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pt-BR" dirty="0"/>
              <a:t>Histograma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pt-BR" dirty="0"/>
              <a:t>Densidade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pt-BR" dirty="0" err="1"/>
              <a:t>Boxplot</a:t>
            </a:r>
            <a:endParaRPr lang="pt-BR" dirty="0"/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pt-BR" dirty="0"/>
          </a:p>
          <a:p>
            <a:pPr algn="just"/>
            <a:r>
              <a:rPr lang="pt-BR" sz="1800" b="1" dirty="0"/>
              <a:t>Variáveis métricas discretas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pt-BR" dirty="0"/>
              <a:t>Tabela de frequência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pt-BR" dirty="0"/>
              <a:t>Barras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pt-BR" dirty="0"/>
          </a:p>
          <a:p>
            <a:pPr algn="just"/>
            <a:r>
              <a:rPr lang="pt-BR" sz="1800" b="1" dirty="0"/>
              <a:t>Variáveis categóricas ou qualitativas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pt-BR" dirty="0"/>
              <a:t>Tabela de frequência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pt-BR" dirty="0"/>
              <a:t>Barras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pt-BR" dirty="0"/>
              <a:t>Pizza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7527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03872-DC0D-7EB6-0FF1-62EE731C7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GGplot</a:t>
            </a:r>
            <a:br>
              <a:rPr lang="pt-BR" dirty="0"/>
            </a:br>
            <a:br>
              <a:rPr lang="pt-BR" dirty="0"/>
            </a:br>
            <a:endParaRPr lang="pt-BR" sz="3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4E7C396-98B3-FB7A-5EB7-996C09977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EC9A997-19EE-BA22-4C5B-E9351A1BC45D}"/>
              </a:ext>
            </a:extLst>
          </p:cNvPr>
          <p:cNvSpPr txBox="1"/>
          <p:nvPr/>
        </p:nvSpPr>
        <p:spPr>
          <a:xfrm>
            <a:off x="3778240" y="878541"/>
            <a:ext cx="76213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 err="1"/>
              <a:t>GGplot</a:t>
            </a:r>
            <a:r>
              <a:rPr lang="pt-BR" sz="2000" b="1" dirty="0"/>
              <a:t> </a:t>
            </a:r>
            <a:r>
              <a:rPr lang="pt-BR" sz="2000" dirty="0"/>
              <a:t>é a gramática dos gráficos no R.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As funções para criação de gráfico seguem um padrão estrutural lógico que é organizado por camadas.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14771BD-B383-ADB7-1BBF-0C6BB04F640C}"/>
              </a:ext>
            </a:extLst>
          </p:cNvPr>
          <p:cNvSpPr txBox="1"/>
          <p:nvPr/>
        </p:nvSpPr>
        <p:spPr>
          <a:xfrm>
            <a:off x="3818965" y="2922494"/>
            <a:ext cx="58384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Na primeira camada, definimos nossos dados e as variáveis.</a:t>
            </a:r>
          </a:p>
          <a:p>
            <a:endParaRPr lang="pt-BR" dirty="0"/>
          </a:p>
          <a:p>
            <a:r>
              <a:rPr lang="pt-BR" b="1" dirty="0" err="1">
                <a:highlight>
                  <a:srgbClr val="FFFF00"/>
                </a:highlight>
              </a:rPr>
              <a:t>ggplot</a:t>
            </a:r>
            <a:r>
              <a:rPr lang="pt-BR" dirty="0"/>
              <a:t>( data = ... , </a:t>
            </a:r>
            <a:r>
              <a:rPr lang="pt-BR" b="1" dirty="0" err="1">
                <a:highlight>
                  <a:srgbClr val="FFFF00"/>
                </a:highlight>
              </a:rPr>
              <a:t>aes</a:t>
            </a:r>
            <a:r>
              <a:rPr lang="pt-BR" dirty="0"/>
              <a:t>( x = ... , y ... ) 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31DBE43-439E-D2A9-2D92-76FB1FF04C1D}"/>
              </a:ext>
            </a:extLst>
          </p:cNvPr>
          <p:cNvSpPr txBox="1"/>
          <p:nvPr/>
        </p:nvSpPr>
        <p:spPr>
          <a:xfrm>
            <a:off x="3818965" y="4104673"/>
            <a:ext cx="7467109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Na segunda camada (adicionada com </a:t>
            </a:r>
            <a:r>
              <a:rPr lang="pt-BR" sz="2400" dirty="0"/>
              <a:t>+</a:t>
            </a:r>
            <a:r>
              <a:rPr lang="pt-BR" dirty="0"/>
              <a:t> ao final), definimos o tipo do gráfico.</a:t>
            </a:r>
          </a:p>
          <a:p>
            <a:endParaRPr lang="pt-BR" dirty="0"/>
          </a:p>
          <a:p>
            <a:r>
              <a:rPr lang="pt-BR" b="1" dirty="0" err="1"/>
              <a:t>ggplot</a:t>
            </a:r>
            <a:r>
              <a:rPr lang="pt-BR" dirty="0"/>
              <a:t>( data = ... , </a:t>
            </a:r>
            <a:r>
              <a:rPr lang="pt-BR" b="1" dirty="0" err="1"/>
              <a:t>aes</a:t>
            </a:r>
            <a:r>
              <a:rPr lang="pt-BR" dirty="0"/>
              <a:t>( x = ... , y ... ) )</a:t>
            </a:r>
            <a:r>
              <a:rPr lang="pt-BR" b="1" dirty="0">
                <a:highlight>
                  <a:srgbClr val="FFFF00"/>
                </a:highlight>
              </a:rPr>
              <a:t>+</a:t>
            </a:r>
          </a:p>
          <a:p>
            <a:r>
              <a:rPr lang="pt-BR" b="1" dirty="0" err="1">
                <a:highlight>
                  <a:srgbClr val="FFFF00"/>
                </a:highlight>
              </a:rPr>
              <a:t>geom_bar</a:t>
            </a:r>
            <a:r>
              <a:rPr lang="pt-BR" dirty="0"/>
              <a:t>( ... )</a:t>
            </a:r>
          </a:p>
        </p:txBody>
      </p:sp>
    </p:spTree>
    <p:extLst>
      <p:ext uri="{BB962C8B-B14F-4D97-AF65-F5344CB8AC3E}">
        <p14:creationId xmlns:p14="http://schemas.microsoft.com/office/powerpoint/2010/main" val="3383973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03872-DC0D-7EB6-0FF1-62EE731C7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GGplot</a:t>
            </a:r>
            <a:br>
              <a:rPr lang="pt-BR" dirty="0"/>
            </a:br>
            <a:br>
              <a:rPr lang="pt-BR" dirty="0"/>
            </a:br>
            <a:endParaRPr lang="pt-BR" sz="3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4E7C396-98B3-FB7A-5EB7-996C09977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EC9A997-19EE-BA22-4C5B-E9351A1BC45D}"/>
              </a:ext>
            </a:extLst>
          </p:cNvPr>
          <p:cNvSpPr txBox="1"/>
          <p:nvPr/>
        </p:nvSpPr>
        <p:spPr>
          <a:xfrm>
            <a:off x="3778240" y="699247"/>
            <a:ext cx="76213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 err="1"/>
              <a:t>GGplot</a:t>
            </a:r>
            <a:r>
              <a:rPr lang="pt-BR" sz="2000" b="1" dirty="0"/>
              <a:t> </a:t>
            </a:r>
            <a:r>
              <a:rPr lang="pt-BR" sz="2000" dirty="0"/>
              <a:t>é a gramática dos gráficos no R.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As funções para criação de gráfico seguem um padrão estrutural lógico que é organizado por camadas.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14771BD-B383-ADB7-1BBF-0C6BB04F640C}"/>
              </a:ext>
            </a:extLst>
          </p:cNvPr>
          <p:cNvSpPr txBox="1"/>
          <p:nvPr/>
        </p:nvSpPr>
        <p:spPr>
          <a:xfrm>
            <a:off x="3778240" y="2326376"/>
            <a:ext cx="58384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Na primeira camada, definimos nossos dados e as variáveis.</a:t>
            </a:r>
          </a:p>
          <a:p>
            <a:endParaRPr lang="pt-BR" dirty="0"/>
          </a:p>
          <a:p>
            <a:r>
              <a:rPr lang="pt-BR" b="1" dirty="0" err="1">
                <a:highlight>
                  <a:srgbClr val="FFFF00"/>
                </a:highlight>
              </a:rPr>
              <a:t>ggplot</a:t>
            </a:r>
            <a:r>
              <a:rPr lang="pt-BR" dirty="0"/>
              <a:t>( data = ... , </a:t>
            </a:r>
            <a:r>
              <a:rPr lang="pt-BR" b="1" dirty="0" err="1">
                <a:highlight>
                  <a:srgbClr val="FFFF00"/>
                </a:highlight>
              </a:rPr>
              <a:t>aes</a:t>
            </a:r>
            <a:r>
              <a:rPr lang="pt-BR" dirty="0"/>
              <a:t>( x = ... , y ... ) 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31DBE43-439E-D2A9-2D92-76FB1FF04C1D}"/>
              </a:ext>
            </a:extLst>
          </p:cNvPr>
          <p:cNvSpPr txBox="1"/>
          <p:nvPr/>
        </p:nvSpPr>
        <p:spPr>
          <a:xfrm>
            <a:off x="3778240" y="3508555"/>
            <a:ext cx="7467109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Na segunda camada (adicionada com </a:t>
            </a:r>
            <a:r>
              <a:rPr lang="pt-BR" sz="2400" dirty="0"/>
              <a:t>+</a:t>
            </a:r>
            <a:r>
              <a:rPr lang="pt-BR" dirty="0"/>
              <a:t> ao final), definimos o tipo do gráfico.</a:t>
            </a:r>
          </a:p>
          <a:p>
            <a:endParaRPr lang="pt-BR" dirty="0"/>
          </a:p>
          <a:p>
            <a:r>
              <a:rPr lang="pt-BR" b="1" dirty="0" err="1"/>
              <a:t>ggplot</a:t>
            </a:r>
            <a:r>
              <a:rPr lang="pt-BR" dirty="0"/>
              <a:t>( data = ... , </a:t>
            </a:r>
            <a:r>
              <a:rPr lang="pt-BR" b="1" dirty="0" err="1"/>
              <a:t>aes</a:t>
            </a:r>
            <a:r>
              <a:rPr lang="pt-BR" dirty="0"/>
              <a:t>( x = ... , y ... ) )</a:t>
            </a:r>
            <a:r>
              <a:rPr lang="pt-BR" b="1" dirty="0">
                <a:highlight>
                  <a:srgbClr val="FFFF00"/>
                </a:highlight>
              </a:rPr>
              <a:t>+</a:t>
            </a:r>
          </a:p>
          <a:p>
            <a:r>
              <a:rPr lang="pt-BR" b="1" dirty="0" err="1">
                <a:highlight>
                  <a:srgbClr val="FFFF00"/>
                </a:highlight>
              </a:rPr>
              <a:t>geom_bar</a:t>
            </a:r>
            <a:r>
              <a:rPr lang="pt-BR" dirty="0"/>
              <a:t>( ... )</a:t>
            </a:r>
          </a:p>
          <a:p>
            <a:endParaRPr lang="pt-BR" dirty="0"/>
          </a:p>
          <a:p>
            <a:r>
              <a:rPr lang="pt-BR" dirty="0"/>
              <a:t>Nas demais camadas, podemos definir opções para os eixos e muito mais</a:t>
            </a:r>
          </a:p>
          <a:p>
            <a:r>
              <a:rPr lang="pt-BR" b="1" dirty="0" err="1"/>
              <a:t>ggplot</a:t>
            </a:r>
            <a:r>
              <a:rPr lang="pt-BR" dirty="0"/>
              <a:t>( data = ... , </a:t>
            </a:r>
            <a:r>
              <a:rPr lang="pt-BR" b="1" dirty="0" err="1"/>
              <a:t>aes</a:t>
            </a:r>
            <a:r>
              <a:rPr lang="pt-BR" dirty="0"/>
              <a:t>( x = ... , y ... ) )</a:t>
            </a:r>
            <a:r>
              <a:rPr lang="pt-BR" b="1" dirty="0"/>
              <a:t>+</a:t>
            </a:r>
          </a:p>
          <a:p>
            <a:r>
              <a:rPr lang="pt-BR" b="1" dirty="0" err="1"/>
              <a:t>geom_bar</a:t>
            </a:r>
            <a:r>
              <a:rPr lang="pt-BR" dirty="0"/>
              <a:t>( ... )+</a:t>
            </a:r>
          </a:p>
          <a:p>
            <a:r>
              <a:rPr lang="pt-BR" b="1" dirty="0" err="1">
                <a:highlight>
                  <a:srgbClr val="FFFF00"/>
                </a:highlight>
              </a:rPr>
              <a:t>scale_y_continuous</a:t>
            </a:r>
            <a:r>
              <a:rPr lang="pt-BR" dirty="0"/>
              <a:t>( ... )+</a:t>
            </a:r>
          </a:p>
          <a:p>
            <a:r>
              <a:rPr lang="pt-BR" b="1" dirty="0" err="1">
                <a:highlight>
                  <a:srgbClr val="FFFF00"/>
                </a:highlight>
              </a:rPr>
              <a:t>scale_x_discrete</a:t>
            </a:r>
            <a:r>
              <a:rPr lang="pt-BR" dirty="0"/>
              <a:t>( ... 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0243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38E51D0-E418-F1B8-73EE-5B1A08B8B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05DD9C8-00FD-E25F-82C2-F0ADF0D52063}"/>
              </a:ext>
            </a:extLst>
          </p:cNvPr>
          <p:cNvSpPr/>
          <p:nvPr/>
        </p:nvSpPr>
        <p:spPr>
          <a:xfrm>
            <a:off x="2555421" y="1453243"/>
            <a:ext cx="3004458" cy="231865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70AC689-A062-88B7-505E-CBB7CDA04840}"/>
              </a:ext>
            </a:extLst>
          </p:cNvPr>
          <p:cNvSpPr/>
          <p:nvPr/>
        </p:nvSpPr>
        <p:spPr>
          <a:xfrm>
            <a:off x="3409950" y="2168979"/>
            <a:ext cx="3004458" cy="231865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C17FE2E4-951D-C8F3-EA20-08FE781626E1}"/>
              </a:ext>
            </a:extLst>
          </p:cNvPr>
          <p:cNvSpPr/>
          <p:nvPr/>
        </p:nvSpPr>
        <p:spPr>
          <a:xfrm>
            <a:off x="6011636" y="4016829"/>
            <a:ext cx="805543" cy="7347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riângulo isósceles 19">
            <a:extLst>
              <a:ext uri="{FF2B5EF4-FFF2-40B4-BE49-F238E27FC236}">
                <a16:creationId xmlns:a16="http://schemas.microsoft.com/office/drawing/2014/main" id="{C7A3966C-41FA-A184-4189-D1C7E62B6CAE}"/>
              </a:ext>
            </a:extLst>
          </p:cNvPr>
          <p:cNvSpPr/>
          <p:nvPr/>
        </p:nvSpPr>
        <p:spPr>
          <a:xfrm>
            <a:off x="4187938" y="2612572"/>
            <a:ext cx="1063399" cy="75587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3F42EB6-F23C-3A15-305A-F567D9D405F6}"/>
              </a:ext>
            </a:extLst>
          </p:cNvPr>
          <p:cNvSpPr/>
          <p:nvPr/>
        </p:nvSpPr>
        <p:spPr>
          <a:xfrm>
            <a:off x="4848564" y="3239178"/>
            <a:ext cx="3004458" cy="231865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84757D05-DA45-8680-F29E-E9B632EDA04A}"/>
              </a:ext>
            </a:extLst>
          </p:cNvPr>
          <p:cNvSpPr/>
          <p:nvPr/>
        </p:nvSpPr>
        <p:spPr>
          <a:xfrm>
            <a:off x="5970814" y="4133850"/>
            <a:ext cx="3004458" cy="231865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24" name="Triângulo isósceles 23">
            <a:extLst>
              <a:ext uri="{FF2B5EF4-FFF2-40B4-BE49-F238E27FC236}">
                <a16:creationId xmlns:a16="http://schemas.microsoft.com/office/drawing/2014/main" id="{F80E79C2-660D-E03A-F612-01E624643FAF}"/>
              </a:ext>
            </a:extLst>
          </p:cNvPr>
          <p:cNvSpPr/>
          <p:nvPr/>
        </p:nvSpPr>
        <p:spPr>
          <a:xfrm>
            <a:off x="6961076" y="4557373"/>
            <a:ext cx="1063399" cy="75587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DD8EA8C0-FA97-9AB4-7961-64A8347F6D69}"/>
              </a:ext>
            </a:extLst>
          </p:cNvPr>
          <p:cNvSpPr/>
          <p:nvPr/>
        </p:nvSpPr>
        <p:spPr>
          <a:xfrm>
            <a:off x="7090003" y="5312736"/>
            <a:ext cx="805543" cy="7347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FCFF80D9-ED5C-C41D-097B-60F42BA7EB99}"/>
              </a:ext>
            </a:extLst>
          </p:cNvPr>
          <p:cNvSpPr txBox="1"/>
          <p:nvPr/>
        </p:nvSpPr>
        <p:spPr>
          <a:xfrm>
            <a:off x="5962771" y="1854994"/>
            <a:ext cx="1297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+ Camada 2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EAFB15CB-8921-F5E1-6A0D-BC57B97E8F58}"/>
              </a:ext>
            </a:extLst>
          </p:cNvPr>
          <p:cNvSpPr txBox="1"/>
          <p:nvPr/>
        </p:nvSpPr>
        <p:spPr>
          <a:xfrm>
            <a:off x="4835539" y="1103302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Camada 1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86009182-68F1-D7EF-2A4E-8848E917620F}"/>
              </a:ext>
            </a:extLst>
          </p:cNvPr>
          <p:cNvSpPr txBox="1"/>
          <p:nvPr/>
        </p:nvSpPr>
        <p:spPr>
          <a:xfrm>
            <a:off x="7460859" y="2916043"/>
            <a:ext cx="1283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+ Camada 3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0568CA7B-8F9F-BC43-BE74-284EB00E6F66}"/>
              </a:ext>
            </a:extLst>
          </p:cNvPr>
          <p:cNvSpPr txBox="1"/>
          <p:nvPr/>
        </p:nvSpPr>
        <p:spPr>
          <a:xfrm>
            <a:off x="8513648" y="3764518"/>
            <a:ext cx="1594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+ Camada final</a:t>
            </a:r>
          </a:p>
        </p:txBody>
      </p: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55632614-3532-840B-13BA-4CAB6F8F8752}"/>
              </a:ext>
            </a:extLst>
          </p:cNvPr>
          <p:cNvCxnSpPr/>
          <p:nvPr/>
        </p:nvCxnSpPr>
        <p:spPr>
          <a:xfrm>
            <a:off x="6891135" y="6115051"/>
            <a:ext cx="121137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5C78297C-EF3F-896B-87B8-817B217C17E9}"/>
              </a:ext>
            </a:extLst>
          </p:cNvPr>
          <p:cNvSpPr txBox="1"/>
          <p:nvPr/>
        </p:nvSpPr>
        <p:spPr>
          <a:xfrm>
            <a:off x="840922" y="386255"/>
            <a:ext cx="3409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A lógica de camadas do </a:t>
            </a:r>
            <a:r>
              <a:rPr lang="pt-BR" sz="2000" dirty="0" err="1"/>
              <a:t>ggplot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031485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03872-DC0D-7EB6-0FF1-62EE731C7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GGplot</a:t>
            </a:r>
            <a:br>
              <a:rPr lang="pt-BR" dirty="0"/>
            </a:br>
            <a:br>
              <a:rPr lang="pt-BR" dirty="0"/>
            </a:br>
            <a:endParaRPr lang="pt-BR" sz="3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4E7C396-98B3-FB7A-5EB7-996C09977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EC9A997-19EE-BA22-4C5B-E9351A1BC45D}"/>
              </a:ext>
            </a:extLst>
          </p:cNvPr>
          <p:cNvSpPr txBox="1"/>
          <p:nvPr/>
        </p:nvSpPr>
        <p:spPr>
          <a:xfrm>
            <a:off x="3778240" y="878541"/>
            <a:ext cx="762135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/>
              <a:t>Há muita informação disponível sobre produção de gráficos.</a:t>
            </a:r>
          </a:p>
          <a:p>
            <a:pPr algn="just"/>
            <a:endParaRPr lang="pt-BR" sz="2000" b="1" dirty="0"/>
          </a:p>
          <a:p>
            <a:pPr algn="just"/>
            <a:r>
              <a:rPr lang="en-US" sz="2000" dirty="0">
                <a:hlinkClick r:id="rId2"/>
              </a:rPr>
              <a:t>Create Elegant Data </a:t>
            </a:r>
            <a:r>
              <a:rPr lang="en-US" sz="2000" dirty="0" err="1">
                <a:hlinkClick r:id="rId2"/>
              </a:rPr>
              <a:t>Visualisations</a:t>
            </a:r>
            <a:r>
              <a:rPr lang="en-US" sz="2000" dirty="0">
                <a:hlinkClick r:id="rId2"/>
              </a:rPr>
              <a:t> Using the Grammar of Graphics • ggplot2 (tidyverse.org)</a:t>
            </a:r>
            <a:endParaRPr lang="pt-BR" sz="2000" b="1" dirty="0"/>
          </a:p>
          <a:p>
            <a:pPr algn="just"/>
            <a:endParaRPr lang="pt-BR" sz="2000" b="1" dirty="0"/>
          </a:p>
          <a:p>
            <a:pPr algn="just"/>
            <a:r>
              <a:rPr lang="en-US" dirty="0">
                <a:hlinkClick r:id="rId3"/>
              </a:rPr>
              <a:t>Function reference • ggplot2 (tidyverse.org)</a:t>
            </a:r>
            <a:endParaRPr lang="en-US" dirty="0"/>
          </a:p>
          <a:p>
            <a:pPr algn="just"/>
            <a:endParaRPr lang="en-US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0406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03872-DC0D-7EB6-0FF1-62EE731C7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Mapas</a:t>
            </a:r>
            <a:br>
              <a:rPr lang="pt-BR" dirty="0"/>
            </a:br>
            <a:br>
              <a:rPr lang="pt-BR" dirty="0"/>
            </a:br>
            <a:r>
              <a:rPr lang="pt-BR" sz="3300" dirty="0" err="1">
                <a:solidFill>
                  <a:schemeClr val="accent1">
                    <a:lumMod val="50000"/>
                  </a:schemeClr>
                </a:solidFill>
              </a:rPr>
              <a:t>geom_sf</a:t>
            </a:r>
            <a:endParaRPr lang="pt-BR" sz="3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4E7C396-98B3-FB7A-5EB7-996C09977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EC9A997-19EE-BA22-4C5B-E9351A1BC45D}"/>
              </a:ext>
            </a:extLst>
          </p:cNvPr>
          <p:cNvSpPr txBox="1"/>
          <p:nvPr/>
        </p:nvSpPr>
        <p:spPr>
          <a:xfrm>
            <a:off x="3693460" y="977153"/>
            <a:ext cx="76213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Entre as tantas opções com o </a:t>
            </a:r>
            <a:r>
              <a:rPr lang="pt-BR" dirty="0" err="1"/>
              <a:t>GGplot</a:t>
            </a:r>
            <a:r>
              <a:rPr lang="pt-BR" dirty="0"/>
              <a:t>, podemos inclusive representar mapas!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Para representar mapas com </a:t>
            </a:r>
            <a:r>
              <a:rPr lang="pt-BR" dirty="0" err="1"/>
              <a:t>GGplot</a:t>
            </a:r>
            <a:r>
              <a:rPr lang="pt-BR" dirty="0"/>
              <a:t>, precisamos apenas de uma base de dados com a malha geométrica dos territórios (</a:t>
            </a:r>
            <a:r>
              <a:rPr lang="pt-BR" dirty="0" err="1"/>
              <a:t>geom</a:t>
            </a:r>
            <a:r>
              <a:rPr lang="pt-BR" dirty="0"/>
              <a:t>). Para o território brasileiro, essas malhas estão disponíveis no pacote </a:t>
            </a:r>
            <a:r>
              <a:rPr lang="pt-BR" b="1" dirty="0" err="1"/>
              <a:t>geobr</a:t>
            </a:r>
            <a:r>
              <a:rPr lang="pt-BR" dirty="0"/>
              <a:t>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Portanto, devemos ter uma base com a seguinte estrutura: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F2B944B-D0CC-F15E-2962-69709DCF4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192" y="3176162"/>
            <a:ext cx="5963386" cy="301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51519"/>
      </p:ext>
    </p:extLst>
  </p:cSld>
  <p:clrMapOvr>
    <a:masterClrMapping/>
  </p:clrMapOvr>
</p:sld>
</file>

<file path=ppt/theme/theme1.xml><?xml version="1.0" encoding="utf-8"?>
<a:theme xmlns:a="http://schemas.openxmlformats.org/drawingml/2006/main" name="Quadr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TM03457475[[fn=Quadro]]</Template>
  <TotalTime>4949</TotalTime>
  <Words>1171</Words>
  <Application>Microsoft Office PowerPoint</Application>
  <PresentationFormat>Widescreen</PresentationFormat>
  <Paragraphs>255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Corbel</vt:lpstr>
      <vt:lpstr>Courier New</vt:lpstr>
      <vt:lpstr>system-ui</vt:lpstr>
      <vt:lpstr>Wingdings 2</vt:lpstr>
      <vt:lpstr>Quadro</vt:lpstr>
      <vt:lpstr>Apresentação do PowerPoint</vt:lpstr>
      <vt:lpstr>Apresentação do PowerPoint</vt:lpstr>
      <vt:lpstr>Visualização  </vt:lpstr>
      <vt:lpstr>Visualização  </vt:lpstr>
      <vt:lpstr>GGplot  </vt:lpstr>
      <vt:lpstr>GGplot  </vt:lpstr>
      <vt:lpstr>Apresentação do PowerPoint</vt:lpstr>
      <vt:lpstr>GGplot  </vt:lpstr>
      <vt:lpstr>Mapas  geom_sf</vt:lpstr>
      <vt:lpstr>Apresentação do PowerPoint</vt:lpstr>
      <vt:lpstr>Apresentação do PowerPoint</vt:lpstr>
      <vt:lpstr>Censo Demográfico</vt:lpstr>
      <vt:lpstr>Apresentação do PowerPoint</vt:lpstr>
      <vt:lpstr>geobr</vt:lpstr>
      <vt:lpstr>Apresentação do PowerPoint</vt:lpstr>
      <vt:lpstr>Apresentação do PowerPoint</vt:lpstr>
      <vt:lpstr>Pnad-c</vt:lpstr>
      <vt:lpstr>Apresentação do PowerPoint</vt:lpstr>
      <vt:lpstr>Apresentação do PowerPoint</vt:lpstr>
      <vt:lpstr>Apresentação do PowerPoint</vt:lpstr>
      <vt:lpstr>Fundamento</vt:lpstr>
      <vt:lpstr>Fundamento</vt:lpstr>
      <vt:lpstr>Análise Bivariada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dados com R</dc:title>
  <dc:creator>Victor Gabriel Alcantara</dc:creator>
  <cp:lastModifiedBy>Victor Gabriel Alcantara</cp:lastModifiedBy>
  <cp:revision>40</cp:revision>
  <dcterms:created xsi:type="dcterms:W3CDTF">2023-04-18T17:12:02Z</dcterms:created>
  <dcterms:modified xsi:type="dcterms:W3CDTF">2024-12-06T16:44:25Z</dcterms:modified>
</cp:coreProperties>
</file>