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80" r:id="rId3"/>
    <p:sldId id="274" r:id="rId4"/>
    <p:sldId id="295" r:id="rId5"/>
    <p:sldId id="296" r:id="rId6"/>
    <p:sldId id="297" r:id="rId7"/>
    <p:sldId id="298" r:id="rId8"/>
    <p:sldId id="293" r:id="rId9"/>
    <p:sldId id="300" r:id="rId10"/>
    <p:sldId id="270" r:id="rId11"/>
    <p:sldId id="271" r:id="rId12"/>
    <p:sldId id="289" r:id="rId13"/>
    <p:sldId id="279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gabriel-assuncao-ibge/pnad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Causa e Efeito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Pnad-c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Censo Demográfico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03 – </a:t>
            </a:r>
            <a:r>
              <a:rPr lang="pt-BR" sz="2700" dirty="0" err="1"/>
              <a:t>Import</a:t>
            </a:r>
            <a:r>
              <a:rPr lang="pt-BR" sz="2700" dirty="0"/>
              <a:t> </a:t>
            </a:r>
            <a:r>
              <a:rPr lang="pt-BR" sz="2700" dirty="0" err="1"/>
              <a:t>and</a:t>
            </a:r>
            <a:r>
              <a:rPr lang="pt-BR" sz="2700" dirty="0"/>
              <a:t> </a:t>
            </a:r>
            <a:r>
              <a:rPr lang="pt-BR" sz="2700" dirty="0" err="1"/>
              <a:t>Tidy</a:t>
            </a:r>
            <a:r>
              <a:rPr lang="pt-BR" sz="2700" dirty="0"/>
              <a:t>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Os formatos de arquivos mais comuns são:</a:t>
            </a:r>
          </a:p>
          <a:p>
            <a:pPr marL="0" indent="0">
              <a:buNone/>
            </a:pPr>
            <a:r>
              <a:rPr lang="pt-BR" b="1" dirty="0"/>
              <a:t>CSV</a:t>
            </a:r>
            <a:r>
              <a:rPr lang="pt-BR" dirty="0"/>
              <a:t> – </a:t>
            </a:r>
            <a:r>
              <a:rPr lang="pt-BR" dirty="0" err="1"/>
              <a:t>Comma</a:t>
            </a:r>
            <a:r>
              <a:rPr lang="pt-BR" dirty="0"/>
              <a:t> </a:t>
            </a:r>
            <a:r>
              <a:rPr lang="pt-BR" dirty="0" err="1"/>
              <a:t>Separated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: arquivos separados por vírgulas</a:t>
            </a:r>
          </a:p>
          <a:p>
            <a:pPr marL="0" indent="0">
              <a:buNone/>
            </a:pPr>
            <a:r>
              <a:rPr lang="pt-BR" b="1" dirty="0"/>
              <a:t>CSV2</a:t>
            </a:r>
            <a:r>
              <a:rPr lang="pt-BR" dirty="0"/>
              <a:t> : adequado ao alfabeto latino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XLS</a:t>
            </a:r>
            <a:r>
              <a:rPr lang="pt-BR" dirty="0"/>
              <a:t> e </a:t>
            </a:r>
            <a:r>
              <a:rPr lang="pt-BR" b="1" dirty="0"/>
              <a:t>XLSX</a:t>
            </a:r>
            <a:r>
              <a:rPr lang="pt-BR" dirty="0"/>
              <a:t> : Excel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SAV</a:t>
            </a:r>
            <a:r>
              <a:rPr lang="pt-BR" dirty="0"/>
              <a:t> : SPSS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DTA</a:t>
            </a:r>
            <a:r>
              <a:rPr lang="pt-BR" dirty="0"/>
              <a:t>: STATA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Especificamos para o computador o formato do nosso arquivo pela extensão acrescia após o ponto</a:t>
            </a:r>
          </a:p>
          <a:p>
            <a:pPr marL="0" indent="0">
              <a:buNone/>
            </a:pPr>
            <a:r>
              <a:rPr lang="pt-BR" dirty="0"/>
              <a:t>arquivo.csv</a:t>
            </a:r>
          </a:p>
          <a:p>
            <a:pPr marL="0" indent="0">
              <a:buNone/>
            </a:pPr>
            <a:r>
              <a:rPr lang="pt-BR" dirty="0"/>
              <a:t>arquivo.xlsx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Extensões</a:t>
            </a:r>
          </a:p>
        </p:txBody>
      </p:sp>
    </p:spTree>
    <p:extLst>
      <p:ext uri="{BB962C8B-B14F-4D97-AF65-F5344CB8AC3E}">
        <p14:creationId xmlns:p14="http://schemas.microsoft.com/office/powerpoint/2010/main" val="302249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Encoding</a:t>
            </a:r>
            <a:r>
              <a:rPr lang="pt-BR" dirty="0"/>
              <a:t> é como as informações são codificadas para o formato binário.</a:t>
            </a:r>
          </a:p>
          <a:p>
            <a:pPr marL="0" indent="0">
              <a:buNone/>
            </a:pPr>
            <a:r>
              <a:rPr lang="pt-BR" dirty="0"/>
              <a:t>Como sabemos, o computador lê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 e 1. </a:t>
            </a:r>
            <a:r>
              <a:rPr lang="pt-BR" dirty="0"/>
              <a:t>Portanto, toda informação (incluso alfabetos) é codificada nesses valores. Alguns </a:t>
            </a:r>
            <a:r>
              <a:rPr lang="pt-BR" dirty="0" err="1"/>
              <a:t>encodings</a:t>
            </a:r>
            <a:r>
              <a:rPr lang="pt-BR" dirty="0"/>
              <a:t> (principalmente os padrão inglês) não têm códigos para representar o alfabeto latino e sinais específicos. Por isso, caso tenhamos alfabeto latino, temos que especificar.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read.csv( arquivo , </a:t>
            </a:r>
            <a:r>
              <a:rPr lang="pt-BR" dirty="0" err="1"/>
              <a:t>fileEncoding</a:t>
            </a:r>
            <a:r>
              <a:rPr lang="pt-BR" dirty="0"/>
              <a:t> = “Latin1”)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Isso para lidar com valores latinos nos dados. No código, eventualmente temos que abrir especificando o </a:t>
            </a:r>
            <a:r>
              <a:rPr lang="pt-BR" dirty="0" err="1"/>
              <a:t>encoding</a:t>
            </a:r>
            <a:r>
              <a:rPr lang="pt-BR" dirty="0"/>
              <a:t> também.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141846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Encoding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82CA4B-CBB2-EE09-0894-E898FB4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8" y="3911928"/>
            <a:ext cx="3063505" cy="20728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777AEB-0D6F-872F-3C04-47363400FD03}"/>
              </a:ext>
            </a:extLst>
          </p:cNvPr>
          <p:cNvSpPr/>
          <p:nvPr/>
        </p:nvSpPr>
        <p:spPr>
          <a:xfrm>
            <a:off x="184988" y="5468471"/>
            <a:ext cx="1823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PNAD-c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Pacote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PNADcIBGE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72122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temos o pacote </a:t>
            </a:r>
            <a:r>
              <a:rPr lang="pt-BR" b="1" dirty="0" err="1"/>
              <a:t>PNADcIBGE</a:t>
            </a:r>
            <a:r>
              <a:rPr lang="pt-BR" dirty="0"/>
              <a:t> para importação dos dados da Pnad-c</a:t>
            </a:r>
          </a:p>
          <a:p>
            <a:endParaRPr lang="pt-BR" dirty="0"/>
          </a:p>
          <a:p>
            <a:r>
              <a:rPr lang="pt-BR" dirty="0"/>
              <a:t>Para mais informações, recomendo a consulta do </a:t>
            </a:r>
            <a:r>
              <a:rPr lang="pt-BR" dirty="0">
                <a:hlinkClick r:id="rId2"/>
              </a:rPr>
              <a:t>site do Gabriel Assunção</a:t>
            </a:r>
            <a:endParaRPr lang="pt-BR" dirty="0"/>
          </a:p>
          <a:p>
            <a:r>
              <a:rPr lang="pt-BR" dirty="0">
                <a:hlinkClick r:id="rId2"/>
              </a:rPr>
              <a:t>Site: </a:t>
            </a:r>
            <a:r>
              <a:rPr lang="pt-BR" dirty="0" err="1">
                <a:hlinkClick r:id="rId2"/>
              </a:rPr>
              <a:t>RPubs</a:t>
            </a:r>
            <a:r>
              <a:rPr lang="pt-BR" dirty="0">
                <a:hlinkClick r:id="rId2"/>
              </a:rPr>
              <a:t> - Análise de microdados da PNAD Contínua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fazer o download de dados da Pnad-c: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C94A9C-665E-791D-7CE4-12B9E93E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47" y="2755847"/>
            <a:ext cx="6750424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dadosPNADc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get_pnadc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</a:rPr>
              <a:t>2023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quarter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pt-BR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3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IBGE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CENSO 2010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6952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ainda não temos um pacote para o Censo.</a:t>
            </a:r>
          </a:p>
          <a:p>
            <a:endParaRPr lang="pt-BR" dirty="0"/>
          </a:p>
          <a:p>
            <a:r>
              <a:rPr lang="pt-BR" dirty="0"/>
              <a:t>Portanto, temos que fazer o download dos dados direto no </a:t>
            </a:r>
            <a:r>
              <a:rPr lang="pt-BR" b="1" dirty="0"/>
              <a:t>site do IBGE</a:t>
            </a:r>
          </a:p>
          <a:p>
            <a:endParaRPr lang="pt-BR" dirty="0"/>
          </a:p>
          <a:p>
            <a:r>
              <a:rPr lang="pt-BR" dirty="0"/>
              <a:t>OU no site do </a:t>
            </a:r>
            <a:r>
              <a:rPr lang="pt-BR" b="1" dirty="0"/>
              <a:t>Centro de Estudos da Metrópole (CEM)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Práticas comunitárias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 Script x R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Markdown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Operações básicas: lógica, funções e pacotes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Exercícios em 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Vetores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Pacotes </a:t>
            </a: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 importantes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importação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O caminho da </a:t>
            </a:r>
            <a:r>
              <a:rPr lang="pt-BR" sz="4800" b="1" dirty="0"/>
              <a:t>CAUSA</a:t>
            </a:r>
            <a:r>
              <a:rPr lang="pt-BR" sz="4800" dirty="0"/>
              <a:t> para o </a:t>
            </a:r>
            <a:r>
              <a:rPr lang="pt-BR" sz="4800" b="1" dirty="0"/>
              <a:t>EFEITO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Factual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Contrafactual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FA11-7D7A-48F3-C96F-0A7DACCA1999}"/>
              </a:ext>
            </a:extLst>
          </p:cNvPr>
          <p:cNvSpPr txBox="1"/>
          <p:nvPr/>
        </p:nvSpPr>
        <p:spPr>
          <a:xfrm>
            <a:off x="4799268" y="797859"/>
            <a:ext cx="583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FACTUAL</a:t>
            </a:r>
            <a:r>
              <a:rPr lang="pt-BR" dirty="0"/>
              <a:t> 		versus 		</a:t>
            </a:r>
            <a:r>
              <a:rPr lang="pt-BR" sz="2400" dirty="0"/>
              <a:t>CONTRAFACTUAL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B45CF7-7E9C-D91C-545C-029AF1A8C173}"/>
              </a:ext>
            </a:extLst>
          </p:cNvPr>
          <p:cNvSpPr txBox="1"/>
          <p:nvPr/>
        </p:nvSpPr>
        <p:spPr>
          <a:xfrm>
            <a:off x="4425384" y="1425389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realidade observada				realidade não observada</a:t>
            </a:r>
          </a:p>
        </p:txBody>
      </p:sp>
      <p:pic>
        <p:nvPicPr>
          <p:cNvPr id="1026" name="Picture 2" descr="My Selected Svg Png Icon Free Download (#407482) - OnlineWebFonts.COM">
            <a:extLst>
              <a:ext uri="{FF2B5EF4-FFF2-40B4-BE49-F238E27FC236}">
                <a16:creationId xmlns:a16="http://schemas.microsoft.com/office/drawing/2014/main" id="{DA41E948-FB8D-A0A6-2F41-F9F4C06A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84" y="2877573"/>
            <a:ext cx="2185707" cy="21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A5829AD-C73E-B6FD-8855-5C0EC9C25FAF}"/>
              </a:ext>
            </a:extLst>
          </p:cNvPr>
          <p:cNvCxnSpPr>
            <a:cxnSpLocks/>
          </p:cNvCxnSpPr>
          <p:nvPr/>
        </p:nvCxnSpPr>
        <p:spPr>
          <a:xfrm flipV="1">
            <a:off x="6611091" y="2967317"/>
            <a:ext cx="1105610" cy="1003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6888E1-917B-4F31-458D-56742FE4A533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611091" y="3970427"/>
            <a:ext cx="1105610" cy="77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9F03BC-FE95-B97D-6CF9-E33CBEC2E69D}"/>
              </a:ext>
            </a:extLst>
          </p:cNvPr>
          <p:cNvSpPr txBox="1"/>
          <p:nvPr/>
        </p:nvSpPr>
        <p:spPr>
          <a:xfrm>
            <a:off x="7836074" y="268884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Universidade pública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184C02-2E20-CC3B-A776-056CBAEFDCD7}"/>
              </a:ext>
            </a:extLst>
          </p:cNvPr>
          <p:cNvSpPr txBox="1"/>
          <p:nvPr/>
        </p:nvSpPr>
        <p:spPr>
          <a:xfrm>
            <a:off x="7836074" y="4557663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Universidade privada</a:t>
            </a:r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45EC5-8608-3D0D-CE79-93D1AE7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 e Efeito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2754DF-0CD8-A3C6-A606-E2CB495F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E78063-FD6E-89E5-9208-AF6E1EA42836}"/>
              </a:ext>
            </a:extLst>
          </p:cNvPr>
          <p:cNvSpPr txBox="1"/>
          <p:nvPr/>
        </p:nvSpPr>
        <p:spPr>
          <a:xfrm>
            <a:off x="3643220" y="885271"/>
            <a:ext cx="82958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Ideia</a:t>
            </a:r>
            <a:r>
              <a:rPr lang="pt-BR" dirty="0"/>
              <a:t>: queremos entender o que </a:t>
            </a:r>
            <a:r>
              <a:rPr lang="pt-BR" b="1" dirty="0"/>
              <a:t>causa</a:t>
            </a:r>
            <a:r>
              <a:rPr lang="pt-BR" dirty="0"/>
              <a:t> determinado </a:t>
            </a:r>
            <a:r>
              <a:rPr lang="pt-BR" b="1" dirty="0"/>
              <a:t>efeito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ou a relação entre </a:t>
            </a:r>
            <a:r>
              <a:rPr lang="pt-BR" b="1" dirty="0"/>
              <a:t>causa</a:t>
            </a:r>
            <a:r>
              <a:rPr lang="pt-BR" dirty="0"/>
              <a:t> e </a:t>
            </a:r>
            <a:r>
              <a:rPr lang="pt-BR" b="1" dirty="0"/>
              <a:t>efeito</a:t>
            </a:r>
          </a:p>
          <a:p>
            <a:endParaRPr lang="pt-BR" b="1" dirty="0"/>
          </a:p>
          <a:p>
            <a:r>
              <a:rPr lang="pt-BR" dirty="0"/>
              <a:t>Nas </a:t>
            </a:r>
            <a:r>
              <a:rPr lang="pt-BR" b="1" dirty="0"/>
              <a:t>Ciências Sociais</a:t>
            </a:r>
            <a:r>
              <a:rPr lang="pt-BR" dirty="0"/>
              <a:t>, abordamos a realidade como multidimensional,</a:t>
            </a:r>
          </a:p>
          <a:p>
            <a:r>
              <a:rPr lang="pt-BR" dirty="0"/>
              <a:t>onde os efeitos possuem múltiplas causas (multicausal).</a:t>
            </a:r>
          </a:p>
          <a:p>
            <a:endParaRPr lang="pt-BR" dirty="0"/>
          </a:p>
          <a:p>
            <a:r>
              <a:rPr lang="pt-BR" dirty="0"/>
              <a:t>Exemplo: o que causa desigualdade de renda são múltiplos fatores.</a:t>
            </a:r>
          </a:p>
          <a:p>
            <a:endParaRPr lang="pt-BR" dirty="0"/>
          </a:p>
          <a:p>
            <a:r>
              <a:rPr lang="pt-BR" dirty="0"/>
              <a:t>Portanto, é mais correto dizer que buscamos entender o </a:t>
            </a:r>
            <a:r>
              <a:rPr lang="pt-BR" b="1" dirty="0"/>
              <a:t>efeito causal </a:t>
            </a:r>
            <a:r>
              <a:rPr lang="pt-BR" dirty="0"/>
              <a:t>desses fatores.</a:t>
            </a:r>
          </a:p>
          <a:p>
            <a:endParaRPr lang="pt-BR" dirty="0"/>
          </a:p>
          <a:p>
            <a:r>
              <a:rPr lang="pt-BR" dirty="0"/>
              <a:t>Porém, na maior parte das vezes estamos observando </a:t>
            </a:r>
            <a:r>
              <a:rPr lang="pt-BR" b="1" dirty="0"/>
              <a:t>correlações e associações</a:t>
            </a:r>
            <a:r>
              <a:rPr lang="pt-BR" dirty="0"/>
              <a:t>, </a:t>
            </a:r>
          </a:p>
          <a:p>
            <a:r>
              <a:rPr lang="pt-BR" dirty="0"/>
              <a:t>justamente porque não temos acesso ao cenário </a:t>
            </a:r>
            <a:r>
              <a:rPr lang="pt-BR" b="1" dirty="0"/>
              <a:t>contrafactual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Outras ciências naturais e “exatas” contornam esse problema controlando fatores por</a:t>
            </a:r>
          </a:p>
          <a:p>
            <a:r>
              <a:rPr lang="pt-BR" dirty="0"/>
              <a:t>experimentos em laboratório. Porém, nossa ciência é mais </a:t>
            </a:r>
            <a:r>
              <a:rPr lang="pt-BR" b="1" dirty="0"/>
              <a:t>observacional</a:t>
            </a:r>
            <a:r>
              <a:rPr lang="pt-BR" dirty="0"/>
              <a:t> do que</a:t>
            </a:r>
          </a:p>
          <a:p>
            <a:r>
              <a:rPr lang="pt-BR" dirty="0"/>
              <a:t>experimental. Em geral, observamos as relações entre pessoas e estudamos</a:t>
            </a:r>
          </a:p>
          <a:p>
            <a:r>
              <a:rPr lang="pt-BR" dirty="0"/>
              <a:t>padrões que nos interessam.</a:t>
            </a:r>
          </a:p>
        </p:txBody>
      </p:sp>
    </p:spTree>
    <p:extLst>
      <p:ext uri="{BB962C8B-B14F-4D97-AF65-F5344CB8AC3E}">
        <p14:creationId xmlns:p14="http://schemas.microsoft.com/office/powerpoint/2010/main" val="161249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CC353-0961-A446-1A08-A238CF9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123837"/>
            <a:ext cx="3307975" cy="4601183"/>
          </a:xfrm>
        </p:spPr>
        <p:txBody>
          <a:bodyPr>
            <a:normAutofit/>
          </a:bodyPr>
          <a:lstStyle/>
          <a:p>
            <a:r>
              <a:rPr lang="pt-BR" sz="3200" i="1" dirty="0"/>
              <a:t>CETERIS PARIBUS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26378B-69BB-0E52-4AE3-B10C2677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40AABD-7A07-A7B9-5B40-F203F0820072}"/>
              </a:ext>
            </a:extLst>
          </p:cNvPr>
          <p:cNvSpPr txBox="1"/>
          <p:nvPr/>
        </p:nvSpPr>
        <p:spPr>
          <a:xfrm>
            <a:off x="3643220" y="885271"/>
            <a:ext cx="82794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uma análise mais próxima da relação </a:t>
            </a:r>
            <a:r>
              <a:rPr lang="pt-BR" b="1" dirty="0"/>
              <a:t>causa-efeito</a:t>
            </a:r>
            <a:r>
              <a:rPr lang="pt-BR" dirty="0"/>
              <a:t>, temos que controlar</a:t>
            </a:r>
          </a:p>
          <a:p>
            <a:r>
              <a:rPr lang="pt-BR" dirty="0"/>
              <a:t>os fatores de </a:t>
            </a:r>
            <a:r>
              <a:rPr lang="pt-BR" b="1" dirty="0"/>
              <a:t>confusão</a:t>
            </a:r>
            <a:r>
              <a:rPr lang="pt-BR" dirty="0"/>
              <a:t> ou </a:t>
            </a:r>
            <a:r>
              <a:rPr lang="pt-BR" b="1" dirty="0"/>
              <a:t>enviesamento</a:t>
            </a:r>
            <a:r>
              <a:rPr lang="pt-BR" dirty="0"/>
              <a:t>, garantindo a condição </a:t>
            </a:r>
            <a:r>
              <a:rPr lang="pt-BR" b="1" dirty="0"/>
              <a:t>CETERIS PARIBUS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Garantir a condição CETERIS PARIBUS e garantir que a amostra não seja enviesada</a:t>
            </a:r>
          </a:p>
          <a:p>
            <a:r>
              <a:rPr lang="pt-BR" dirty="0"/>
              <a:t>são as primeiras ferramentas para investigar a relação de causa e efeito.</a:t>
            </a:r>
          </a:p>
          <a:p>
            <a:endParaRPr lang="pt-BR" dirty="0"/>
          </a:p>
          <a:p>
            <a:r>
              <a:rPr lang="pt-BR" dirty="0"/>
              <a:t>Por que estamos interessados nisso? 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Pesquisa sobre fatores específicos (raça, gênero, classe etc.)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17940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Censo e PNAD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83246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vamos trabalhar aqui sobre técnicas de análise de causalidade.</a:t>
            </a:r>
          </a:p>
          <a:p>
            <a:endParaRPr lang="pt-BR" dirty="0"/>
          </a:p>
          <a:p>
            <a:r>
              <a:rPr lang="pt-BR" dirty="0"/>
              <a:t>Dificilmente temos condições de observar causalidade. O que vemos, em geral,</a:t>
            </a:r>
          </a:p>
          <a:p>
            <a:r>
              <a:rPr lang="pt-BR" dirty="0"/>
              <a:t>são associações e correlações.</a:t>
            </a:r>
          </a:p>
          <a:p>
            <a:endParaRPr lang="pt-BR" dirty="0"/>
          </a:p>
          <a:p>
            <a:r>
              <a:rPr lang="pt-BR" dirty="0"/>
              <a:t>Por que, então, estamos falando de causa e efeito, realidade observada e não observada?</a:t>
            </a:r>
          </a:p>
          <a:p>
            <a:endParaRPr lang="pt-BR" dirty="0"/>
          </a:p>
          <a:p>
            <a:r>
              <a:rPr lang="pt-BR" dirty="0"/>
              <a:t>Como as Ciências Sociais são eminentemente observacionais, vamos lidar nessa aula</a:t>
            </a:r>
          </a:p>
          <a:p>
            <a:r>
              <a:rPr lang="pt-BR" dirty="0"/>
              <a:t>com as principais bases de dados para o acompanhamento da população.</a:t>
            </a:r>
          </a:p>
          <a:p>
            <a:endParaRPr lang="pt-BR" dirty="0"/>
          </a:p>
          <a:p>
            <a:r>
              <a:rPr lang="pt-BR" b="1" dirty="0"/>
              <a:t>Censo Demográfico</a:t>
            </a:r>
            <a:r>
              <a:rPr lang="pt-BR" dirty="0"/>
              <a:t>: principal pesquisa demográfica e domiciliar. Possui questionário simples de aplicação ao universo populacional, e questionário complexo aplicado a uma amostra complexa de 10% da população.</a:t>
            </a:r>
          </a:p>
          <a:p>
            <a:endParaRPr lang="pt-BR" dirty="0"/>
          </a:p>
          <a:p>
            <a:r>
              <a:rPr lang="pt-BR" b="1" dirty="0"/>
              <a:t>PNAD contínua </a:t>
            </a:r>
            <a:r>
              <a:rPr lang="pt-BR" dirty="0"/>
              <a:t>: Pesquisa Nacional de Amostra Domiciliar contínua, realizada anualmente e por trimestres.</a:t>
            </a:r>
          </a:p>
        </p:txBody>
      </p:sp>
    </p:spTree>
    <p:extLst>
      <p:ext uri="{BB962C8B-B14F-4D97-AF65-F5344CB8AC3E}">
        <p14:creationId xmlns:p14="http://schemas.microsoft.com/office/powerpoint/2010/main" val="17088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Questões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DF3E-1A46-420E-3D73-2D55F96F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 base x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D84BF-07B5-686C-B61F-D43534DE5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701" y="1370705"/>
            <a:ext cx="3474720" cy="2448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R base</a:t>
            </a:r>
          </a:p>
          <a:p>
            <a:r>
              <a:rPr lang="pt-BR" sz="1800" dirty="0"/>
              <a:t>funções de base do software</a:t>
            </a:r>
          </a:p>
          <a:p>
            <a:endParaRPr lang="pt-BR" sz="1800" dirty="0"/>
          </a:p>
          <a:p>
            <a:r>
              <a:rPr lang="pt-BR" sz="1800" dirty="0"/>
              <a:t>não precisamos instalar após a instalação do software</a:t>
            </a:r>
            <a:endParaRPr lang="pt-BR" sz="600" dirty="0"/>
          </a:p>
          <a:p>
            <a:endParaRPr lang="pt-BR" sz="6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7912C-92BB-D9FB-36BD-A8DCFF89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7303" y="1370704"/>
            <a:ext cx="3474720" cy="2448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b="1" dirty="0"/>
              <a:t>Pacotes externos</a:t>
            </a:r>
          </a:p>
          <a:p>
            <a:r>
              <a:rPr lang="pt-BR" dirty="0"/>
              <a:t>pacotes com funções alternativas programadas pela comunidade</a:t>
            </a:r>
          </a:p>
          <a:p>
            <a:endParaRPr lang="pt-BR" dirty="0"/>
          </a:p>
          <a:p>
            <a:r>
              <a:rPr lang="pt-BR" dirty="0"/>
              <a:t>precisamos instalar e carregar sempre que preciso usar no código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9BD9A8-C4DF-3E77-164C-00D5956B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305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2114</TotalTime>
  <Words>736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 2</vt:lpstr>
      <vt:lpstr>Quadro</vt:lpstr>
      <vt:lpstr>Apresentação do PowerPoint</vt:lpstr>
      <vt:lpstr>Apresentação do PowerPoint</vt:lpstr>
      <vt:lpstr>Apresentação do PowerPoint</vt:lpstr>
      <vt:lpstr>Factual  Contrafactual</vt:lpstr>
      <vt:lpstr>Causa e Efeito</vt:lpstr>
      <vt:lpstr>CETERIS PARIBUS</vt:lpstr>
      <vt:lpstr>Censo e PNAD</vt:lpstr>
      <vt:lpstr>Apresentação do PowerPoint</vt:lpstr>
      <vt:lpstr>R base x Pacotes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25</cp:revision>
  <dcterms:created xsi:type="dcterms:W3CDTF">2023-04-18T17:12:02Z</dcterms:created>
  <dcterms:modified xsi:type="dcterms:W3CDTF">2023-07-19T20:43:29Z</dcterms:modified>
</cp:coreProperties>
</file>