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3"/>
  </p:notesMasterIdLst>
  <p:sldIdLst>
    <p:sldId id="256" r:id="rId2"/>
    <p:sldId id="280" r:id="rId3"/>
    <p:sldId id="274" r:id="rId4"/>
    <p:sldId id="309" r:id="rId5"/>
    <p:sldId id="295" r:id="rId6"/>
    <p:sldId id="310" r:id="rId7"/>
    <p:sldId id="311" r:id="rId8"/>
    <p:sldId id="312" r:id="rId9"/>
    <p:sldId id="313" r:id="rId10"/>
    <p:sldId id="301" r:id="rId11"/>
    <p:sldId id="29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9302D-A272-4E23-90FC-89FFA96E30A2}" type="datetimeFigureOut">
              <a:rPr lang="pt-BR" smtClean="0"/>
              <a:t>21/07/2023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BFC65-BD4F-4DC1-B0BF-00EECF765E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1543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8EE3F-DF1A-4A86-9339-0C1E19B7B5B6}" type="datetime1">
              <a:rPr lang="en-US" smtClean="0"/>
              <a:t>7/21/2023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600"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B74C-F68F-444C-9218-BC7E08C19B53}" type="datetime1">
              <a:rPr lang="en-US" smtClean="0"/>
              <a:t>7/21/2023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B5DE-9977-4C8B-856C-848FCBCBA7DA}" type="datetime1">
              <a:rPr lang="en-US" smtClean="0"/>
              <a:t>7/21/2023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F739-6AF4-4436-B55E-E484298E7D1A}" type="datetime1">
              <a:rPr lang="en-US" smtClean="0"/>
              <a:t>7/21/2023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1073" y="6374044"/>
            <a:ext cx="1530927" cy="365125"/>
          </a:xfrm>
        </p:spPr>
        <p:txBody>
          <a:bodyPr/>
          <a:lstStyle>
            <a:lvl1pPr>
              <a:defRPr sz="3600"/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2715-8CB1-4656-B116-E794F7BDE9F6}" type="datetime1">
              <a:rPr lang="en-US" smtClean="0"/>
              <a:t>7/21/2023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EC026-C0DA-411F-B99E-97865A84832D}" type="datetime1">
              <a:rPr lang="en-US" smtClean="0"/>
              <a:t>7/21/2023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CBB6E-C676-4E8D-90E8-17875FD5687C}" type="datetime1">
              <a:rPr lang="en-US" smtClean="0"/>
              <a:t>7/21/2023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562F-59F2-411E-B39C-2046FC71929E}" type="datetime1">
              <a:rPr lang="en-US" smtClean="0"/>
              <a:t>7/21/2023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BF5-9B0A-454D-A007-ADD9A30EEFEE}" type="datetime1">
              <a:rPr lang="en-US" smtClean="0"/>
              <a:t>7/21/2023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42F9-94B1-4B21-BBC4-4EFECCE52F77}" type="datetime1">
              <a:rPr lang="en-US" smtClean="0"/>
              <a:t>7/21/2023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11AE-C917-4FB4-A623-3B2A58184187}" type="datetime1">
              <a:rPr lang="en-US" smtClean="0"/>
              <a:t>7/21/2023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B7A9BAE-2958-4634-B038-83CB100EE31A}" type="datetime1">
              <a:rPr lang="en-US" smtClean="0"/>
              <a:t>7/21/2023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gplot2.tidyverse.org/reference/" TargetMode="External"/><Relationship Id="rId2" Type="http://schemas.openxmlformats.org/officeDocument/2006/relationships/hyperlink" Target="https://ggplot2.tidyverse.org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3205C363-35B1-A875-05BA-F5A725812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6956" y="2971799"/>
            <a:ext cx="7315200" cy="2649071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400" dirty="0"/>
              <a:t>Recapitulando aula anterior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400" dirty="0"/>
              <a:t>Visualização de dados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400" dirty="0" err="1"/>
              <a:t>GGplot</a:t>
            </a:r>
            <a:r>
              <a:rPr lang="pt-BR" sz="2400" dirty="0"/>
              <a:t>: A </a:t>
            </a:r>
            <a:r>
              <a:rPr lang="pt-BR" sz="2400" dirty="0" err="1"/>
              <a:t>Grammar</a:t>
            </a:r>
            <a:r>
              <a:rPr lang="pt-BR" sz="2400" dirty="0"/>
              <a:t> </a:t>
            </a:r>
            <a:r>
              <a:rPr lang="pt-BR" sz="2400" dirty="0" err="1"/>
              <a:t>of</a:t>
            </a:r>
            <a:r>
              <a:rPr lang="pt-BR" sz="2400" dirty="0"/>
              <a:t> </a:t>
            </a:r>
            <a:r>
              <a:rPr lang="pt-BR" sz="2400" dirty="0" err="1"/>
              <a:t>Graphics</a:t>
            </a:r>
            <a:endParaRPr lang="pt-BR" sz="240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0ED2B66-1D25-EE37-89FC-A09BAAD50ADA}"/>
              </a:ext>
            </a:extLst>
          </p:cNvPr>
          <p:cNvSpPr txBox="1">
            <a:spLocks/>
          </p:cNvSpPr>
          <p:nvPr/>
        </p:nvSpPr>
        <p:spPr>
          <a:xfrm>
            <a:off x="505072" y="1379130"/>
            <a:ext cx="7315200" cy="105927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Análise de dados com R</a:t>
            </a:r>
            <a:br>
              <a:rPr lang="pt-BR" dirty="0"/>
            </a:br>
            <a:r>
              <a:rPr lang="pt-BR" sz="2700" dirty="0"/>
              <a:t>Aula 05 – Visualize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3517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03872-DC0D-7EB6-0FF1-62EE731C7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Mapas</a:t>
            </a:r>
            <a:br>
              <a:rPr lang="pt-BR" dirty="0"/>
            </a:br>
            <a:br>
              <a:rPr lang="pt-BR" dirty="0"/>
            </a:br>
            <a:r>
              <a:rPr lang="pt-BR" sz="3300" dirty="0" err="1">
                <a:solidFill>
                  <a:schemeClr val="accent1">
                    <a:lumMod val="50000"/>
                  </a:schemeClr>
                </a:solidFill>
              </a:rPr>
              <a:t>geom_sf</a:t>
            </a:r>
            <a:endParaRPr lang="pt-BR" sz="3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4E7C396-98B3-FB7A-5EB7-996C09977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EC9A997-19EE-BA22-4C5B-E9351A1BC45D}"/>
              </a:ext>
            </a:extLst>
          </p:cNvPr>
          <p:cNvSpPr txBox="1"/>
          <p:nvPr/>
        </p:nvSpPr>
        <p:spPr>
          <a:xfrm>
            <a:off x="3693460" y="977153"/>
            <a:ext cx="76213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Entre as tantas opções com o </a:t>
            </a:r>
            <a:r>
              <a:rPr lang="pt-BR" dirty="0" err="1"/>
              <a:t>GGplot</a:t>
            </a:r>
            <a:r>
              <a:rPr lang="pt-BR" dirty="0"/>
              <a:t>, podemos inclusive representar mapas!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Para representar mapas com </a:t>
            </a:r>
            <a:r>
              <a:rPr lang="pt-BR" dirty="0" err="1"/>
              <a:t>GGplot</a:t>
            </a:r>
            <a:r>
              <a:rPr lang="pt-BR" dirty="0"/>
              <a:t>, precisamos apenas de uma base de dados com a malha geométrica dos territórios (</a:t>
            </a:r>
            <a:r>
              <a:rPr lang="pt-BR" dirty="0" err="1"/>
              <a:t>geom</a:t>
            </a:r>
            <a:r>
              <a:rPr lang="pt-BR" dirty="0"/>
              <a:t>). Para o território brasileiro, essas malhas estão disponíveis no pacote </a:t>
            </a:r>
            <a:r>
              <a:rPr lang="pt-BR" b="1" dirty="0" err="1"/>
              <a:t>geobr</a:t>
            </a:r>
            <a:r>
              <a:rPr lang="pt-BR" dirty="0"/>
              <a:t>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Portanto, devemos ter uma base com a seguinte estrutura: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F2B944B-D0CC-F15E-2962-69709DCF4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192" y="3176162"/>
            <a:ext cx="5963386" cy="301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217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3E71AB0-8D0A-6C7F-297C-4816F08EF283}"/>
              </a:ext>
            </a:extLst>
          </p:cNvPr>
          <p:cNvSpPr/>
          <p:nvPr/>
        </p:nvSpPr>
        <p:spPr>
          <a:xfrm>
            <a:off x="950259" y="2214283"/>
            <a:ext cx="10488706" cy="22411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/>
              <a:t>Exemplos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B0C52B-21FA-04C9-0F20-07DB48C7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984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7F672E1-7599-D5CC-5E5B-72D6C865B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BDD9955-EF8C-5E16-103C-EAA136D272F2}"/>
              </a:ext>
            </a:extLst>
          </p:cNvPr>
          <p:cNvSpPr txBox="1">
            <a:spLocks/>
          </p:cNvSpPr>
          <p:nvPr/>
        </p:nvSpPr>
        <p:spPr>
          <a:xfrm>
            <a:off x="0" y="2374928"/>
            <a:ext cx="3433482" cy="1444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Revisão</a:t>
            </a:r>
          </a:p>
          <a:p>
            <a:pPr algn="ctr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pt-BR" dirty="0">
                <a:solidFill>
                  <a:schemeClr val="bg1"/>
                </a:solidFill>
              </a:rPr>
              <a:t>Tópicos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9FA69E9-F558-7856-95D2-C84BDDF492DD}"/>
              </a:ext>
            </a:extLst>
          </p:cNvPr>
          <p:cNvSpPr txBox="1"/>
          <p:nvPr/>
        </p:nvSpPr>
        <p:spPr>
          <a:xfrm>
            <a:off x="3874995" y="1012954"/>
            <a:ext cx="610048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Iterações/Loops e Condicionais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Tutoriais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Estatística Básica com 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Censo Demográfico</a:t>
            </a:r>
            <a:endParaRPr lang="pt-BR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pt-BR" sz="2400" dirty="0">
                <a:solidFill>
                  <a:schemeClr val="accent1">
                    <a:lumMod val="50000"/>
                  </a:schemeClr>
                </a:solidFill>
              </a:rPr>
              <a:t>Tópicos</a:t>
            </a:r>
          </a:p>
          <a:p>
            <a:endParaRPr lang="pt-BR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accent1">
                    <a:lumMod val="50000"/>
                  </a:schemeClr>
                </a:solidFill>
              </a:rPr>
              <a:t>Visualize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visualizar</a:t>
            </a:r>
          </a:p>
        </p:txBody>
      </p:sp>
    </p:spTree>
    <p:extLst>
      <p:ext uri="{BB962C8B-B14F-4D97-AF65-F5344CB8AC3E}">
        <p14:creationId xmlns:p14="http://schemas.microsoft.com/office/powerpoint/2010/main" val="277329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3E71AB0-8D0A-6C7F-297C-4816F08EF283}"/>
              </a:ext>
            </a:extLst>
          </p:cNvPr>
          <p:cNvSpPr/>
          <p:nvPr/>
        </p:nvSpPr>
        <p:spPr>
          <a:xfrm>
            <a:off x="950259" y="2214283"/>
            <a:ext cx="10488706" cy="22411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i="1" dirty="0"/>
              <a:t>Uma imagem vale mais que mil palavras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B0C52B-21FA-04C9-0F20-07DB48C7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75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03872-DC0D-7EB6-0FF1-62EE731C7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Visualização</a:t>
            </a:r>
            <a:br>
              <a:rPr lang="pt-BR" dirty="0"/>
            </a:br>
            <a:br>
              <a:rPr lang="pt-BR" dirty="0"/>
            </a:br>
            <a:endParaRPr lang="pt-BR" sz="3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4E7C396-98B3-FB7A-5EB7-996C09977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EC9A997-19EE-BA22-4C5B-E9351A1BC45D}"/>
              </a:ext>
            </a:extLst>
          </p:cNvPr>
          <p:cNvSpPr txBox="1"/>
          <p:nvPr/>
        </p:nvSpPr>
        <p:spPr>
          <a:xfrm>
            <a:off x="3778240" y="878541"/>
            <a:ext cx="762135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/>
              <a:t>Visualização </a:t>
            </a:r>
            <a:r>
              <a:rPr lang="pt-BR" sz="2000" dirty="0"/>
              <a:t>é a conversão dos dados em formatos visuais. Permite caracterizar e descrever os dados, assim como relacioná-los.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É a técnica mais poderosa de exploração dos dados, pois sintetiza informações.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b="1" dirty="0"/>
              <a:t>Bons gráficos: </a:t>
            </a:r>
            <a:r>
              <a:rPr lang="pt-BR" sz="2000" dirty="0"/>
              <a:t>apresenta muita informação de forma concisa e coerente.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b="1" dirty="0"/>
              <a:t>Gráficos ruins: </a:t>
            </a:r>
            <a:r>
              <a:rPr lang="pt-BR" sz="2000" dirty="0"/>
              <a:t>distorcem informações, dificultam e enviesam a interpretação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No R, vamos pular a parte teórica substantiva para a cereja do bolo: o pacote </a:t>
            </a:r>
            <a:r>
              <a:rPr lang="pt-BR" sz="2000" dirty="0" err="1"/>
              <a:t>GGplot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6870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03872-DC0D-7EB6-0FF1-62EE731C7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Visualização</a:t>
            </a:r>
            <a:br>
              <a:rPr lang="pt-BR" dirty="0"/>
            </a:br>
            <a:br>
              <a:rPr lang="pt-BR" dirty="0"/>
            </a:br>
            <a:endParaRPr lang="pt-BR" sz="3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4E7C396-98B3-FB7A-5EB7-996C09977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EC9A997-19EE-BA22-4C5B-E9351A1BC45D}"/>
              </a:ext>
            </a:extLst>
          </p:cNvPr>
          <p:cNvSpPr txBox="1"/>
          <p:nvPr/>
        </p:nvSpPr>
        <p:spPr>
          <a:xfrm>
            <a:off x="3778240" y="833718"/>
            <a:ext cx="762135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/>
              <a:t>Variáveis categóricas ou qualitativas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pt-BR" dirty="0"/>
              <a:t>Tabela de frequência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pt-BR" dirty="0"/>
              <a:t>Barras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pt-BR" dirty="0"/>
              <a:t>Pizza</a:t>
            </a:r>
          </a:p>
          <a:p>
            <a:pPr algn="just"/>
            <a:endParaRPr lang="pt-BR" dirty="0"/>
          </a:p>
          <a:p>
            <a:pPr algn="just"/>
            <a:r>
              <a:rPr lang="pt-BR" sz="2000" b="1" dirty="0"/>
              <a:t>Variáveis métricas discretas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pt-BR" dirty="0"/>
              <a:t>Tabela de frequência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pt-BR" dirty="0"/>
              <a:t>Barras</a:t>
            </a:r>
          </a:p>
          <a:p>
            <a:pPr algn="just"/>
            <a:endParaRPr lang="pt-BR" dirty="0"/>
          </a:p>
          <a:p>
            <a:pPr algn="just"/>
            <a:r>
              <a:rPr lang="pt-BR" sz="2000" b="1" dirty="0"/>
              <a:t>Variáveis métricas contínuas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pt-BR" dirty="0"/>
              <a:t>Tabela de frequência de agrupamentos (faixas)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pt-BR" dirty="0"/>
              <a:t>Histograma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pt-BR" dirty="0"/>
              <a:t>Densidade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pt-BR" dirty="0" err="1"/>
              <a:t>Boxplot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960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03872-DC0D-7EB6-0FF1-62EE731C7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GGplot</a:t>
            </a:r>
            <a:br>
              <a:rPr lang="pt-BR" dirty="0"/>
            </a:br>
            <a:br>
              <a:rPr lang="pt-BR" dirty="0"/>
            </a:br>
            <a:endParaRPr lang="pt-BR" sz="3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4E7C396-98B3-FB7A-5EB7-996C09977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EC9A997-19EE-BA22-4C5B-E9351A1BC45D}"/>
              </a:ext>
            </a:extLst>
          </p:cNvPr>
          <p:cNvSpPr txBox="1"/>
          <p:nvPr/>
        </p:nvSpPr>
        <p:spPr>
          <a:xfrm>
            <a:off x="3778240" y="878541"/>
            <a:ext cx="76213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 err="1"/>
              <a:t>GGplot</a:t>
            </a:r>
            <a:r>
              <a:rPr lang="pt-BR" sz="2000" b="1" dirty="0"/>
              <a:t> </a:t>
            </a:r>
            <a:r>
              <a:rPr lang="pt-BR" sz="2000" dirty="0"/>
              <a:t>é a gramática dos gráficos no R.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As funções para criação de gráfico seguem um padrão estrutural lógico que é organizado por camadas.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14771BD-B383-ADB7-1BBF-0C6BB04F640C}"/>
              </a:ext>
            </a:extLst>
          </p:cNvPr>
          <p:cNvSpPr txBox="1"/>
          <p:nvPr/>
        </p:nvSpPr>
        <p:spPr>
          <a:xfrm>
            <a:off x="3818965" y="2922494"/>
            <a:ext cx="58384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Na primeira camada, definimos nossos dados e as variáveis.</a:t>
            </a:r>
          </a:p>
          <a:p>
            <a:endParaRPr lang="pt-BR" dirty="0"/>
          </a:p>
          <a:p>
            <a:r>
              <a:rPr lang="pt-BR" b="1" dirty="0" err="1">
                <a:highlight>
                  <a:srgbClr val="FFFF00"/>
                </a:highlight>
              </a:rPr>
              <a:t>ggplot</a:t>
            </a:r>
            <a:r>
              <a:rPr lang="pt-BR" dirty="0"/>
              <a:t>( data = ... , </a:t>
            </a:r>
            <a:r>
              <a:rPr lang="pt-BR" b="1" dirty="0" err="1">
                <a:highlight>
                  <a:srgbClr val="FFFF00"/>
                </a:highlight>
              </a:rPr>
              <a:t>aes</a:t>
            </a:r>
            <a:r>
              <a:rPr lang="pt-BR" dirty="0"/>
              <a:t>( x = ... , y ... ) 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31DBE43-439E-D2A9-2D92-76FB1FF04C1D}"/>
              </a:ext>
            </a:extLst>
          </p:cNvPr>
          <p:cNvSpPr txBox="1"/>
          <p:nvPr/>
        </p:nvSpPr>
        <p:spPr>
          <a:xfrm>
            <a:off x="3818965" y="4104673"/>
            <a:ext cx="7467109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Na segunda camada (adicionada com </a:t>
            </a:r>
            <a:r>
              <a:rPr lang="pt-BR" sz="2400" dirty="0"/>
              <a:t>+</a:t>
            </a:r>
            <a:r>
              <a:rPr lang="pt-BR" dirty="0"/>
              <a:t> ao final), definimos o tipo do gráfico.</a:t>
            </a:r>
          </a:p>
          <a:p>
            <a:endParaRPr lang="pt-BR" dirty="0"/>
          </a:p>
          <a:p>
            <a:r>
              <a:rPr lang="pt-BR" b="1" dirty="0" err="1"/>
              <a:t>ggplot</a:t>
            </a:r>
            <a:r>
              <a:rPr lang="pt-BR" dirty="0"/>
              <a:t>( data = ... , </a:t>
            </a:r>
            <a:r>
              <a:rPr lang="pt-BR" b="1" dirty="0" err="1"/>
              <a:t>aes</a:t>
            </a:r>
            <a:r>
              <a:rPr lang="pt-BR" dirty="0"/>
              <a:t>( x = ... , y ... ) )</a:t>
            </a:r>
            <a:r>
              <a:rPr lang="pt-BR" b="1" dirty="0">
                <a:highlight>
                  <a:srgbClr val="FFFF00"/>
                </a:highlight>
              </a:rPr>
              <a:t>+</a:t>
            </a:r>
          </a:p>
          <a:p>
            <a:r>
              <a:rPr lang="pt-BR" b="1" dirty="0" err="1">
                <a:highlight>
                  <a:srgbClr val="FFFF00"/>
                </a:highlight>
              </a:rPr>
              <a:t>geom_bar</a:t>
            </a:r>
            <a:r>
              <a:rPr lang="pt-BR" dirty="0"/>
              <a:t>( ... )</a:t>
            </a:r>
          </a:p>
        </p:txBody>
      </p:sp>
    </p:spTree>
    <p:extLst>
      <p:ext uri="{BB962C8B-B14F-4D97-AF65-F5344CB8AC3E}">
        <p14:creationId xmlns:p14="http://schemas.microsoft.com/office/powerpoint/2010/main" val="33137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03872-DC0D-7EB6-0FF1-62EE731C7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GGplot</a:t>
            </a:r>
            <a:br>
              <a:rPr lang="pt-BR" dirty="0"/>
            </a:br>
            <a:br>
              <a:rPr lang="pt-BR" dirty="0"/>
            </a:br>
            <a:endParaRPr lang="pt-BR" sz="3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4E7C396-98B3-FB7A-5EB7-996C09977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EC9A997-19EE-BA22-4C5B-E9351A1BC45D}"/>
              </a:ext>
            </a:extLst>
          </p:cNvPr>
          <p:cNvSpPr txBox="1"/>
          <p:nvPr/>
        </p:nvSpPr>
        <p:spPr>
          <a:xfrm>
            <a:off x="3778240" y="699247"/>
            <a:ext cx="76213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 err="1"/>
              <a:t>GGplot</a:t>
            </a:r>
            <a:r>
              <a:rPr lang="pt-BR" sz="2000" b="1" dirty="0"/>
              <a:t> </a:t>
            </a:r>
            <a:r>
              <a:rPr lang="pt-BR" sz="2000" dirty="0"/>
              <a:t>é a gramática dos gráficos no R.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As funções para criação de gráfico seguem um padrão estrutural lógico que é organizado por camadas.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14771BD-B383-ADB7-1BBF-0C6BB04F640C}"/>
              </a:ext>
            </a:extLst>
          </p:cNvPr>
          <p:cNvSpPr txBox="1"/>
          <p:nvPr/>
        </p:nvSpPr>
        <p:spPr>
          <a:xfrm>
            <a:off x="3778240" y="2326376"/>
            <a:ext cx="58384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Na primeira camada, definimos nossos dados e as variáveis.</a:t>
            </a:r>
          </a:p>
          <a:p>
            <a:endParaRPr lang="pt-BR" dirty="0"/>
          </a:p>
          <a:p>
            <a:r>
              <a:rPr lang="pt-BR" b="1" dirty="0" err="1">
                <a:highlight>
                  <a:srgbClr val="FFFF00"/>
                </a:highlight>
              </a:rPr>
              <a:t>ggplot</a:t>
            </a:r>
            <a:r>
              <a:rPr lang="pt-BR" dirty="0"/>
              <a:t>( data = ... , </a:t>
            </a:r>
            <a:r>
              <a:rPr lang="pt-BR" b="1" dirty="0" err="1">
                <a:highlight>
                  <a:srgbClr val="FFFF00"/>
                </a:highlight>
              </a:rPr>
              <a:t>aes</a:t>
            </a:r>
            <a:r>
              <a:rPr lang="pt-BR" dirty="0"/>
              <a:t>( x = ... , y ... ) 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31DBE43-439E-D2A9-2D92-76FB1FF04C1D}"/>
              </a:ext>
            </a:extLst>
          </p:cNvPr>
          <p:cNvSpPr txBox="1"/>
          <p:nvPr/>
        </p:nvSpPr>
        <p:spPr>
          <a:xfrm>
            <a:off x="3778240" y="3508555"/>
            <a:ext cx="7467109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Na segunda camada (adicionada com </a:t>
            </a:r>
            <a:r>
              <a:rPr lang="pt-BR" sz="2400" dirty="0"/>
              <a:t>+</a:t>
            </a:r>
            <a:r>
              <a:rPr lang="pt-BR" dirty="0"/>
              <a:t> ao final), definimos o tipo do gráfico.</a:t>
            </a:r>
          </a:p>
          <a:p>
            <a:endParaRPr lang="pt-BR" dirty="0"/>
          </a:p>
          <a:p>
            <a:r>
              <a:rPr lang="pt-BR" b="1" dirty="0" err="1"/>
              <a:t>ggplot</a:t>
            </a:r>
            <a:r>
              <a:rPr lang="pt-BR" dirty="0"/>
              <a:t>( data = ... , </a:t>
            </a:r>
            <a:r>
              <a:rPr lang="pt-BR" b="1" dirty="0" err="1"/>
              <a:t>aes</a:t>
            </a:r>
            <a:r>
              <a:rPr lang="pt-BR" dirty="0"/>
              <a:t>( x = ... , y ... ) )</a:t>
            </a:r>
            <a:r>
              <a:rPr lang="pt-BR" b="1" dirty="0">
                <a:highlight>
                  <a:srgbClr val="FFFF00"/>
                </a:highlight>
              </a:rPr>
              <a:t>+</a:t>
            </a:r>
          </a:p>
          <a:p>
            <a:r>
              <a:rPr lang="pt-BR" b="1" dirty="0" err="1">
                <a:highlight>
                  <a:srgbClr val="FFFF00"/>
                </a:highlight>
              </a:rPr>
              <a:t>geom_bar</a:t>
            </a:r>
            <a:r>
              <a:rPr lang="pt-BR" dirty="0"/>
              <a:t>( ... )</a:t>
            </a:r>
          </a:p>
          <a:p>
            <a:endParaRPr lang="pt-BR" dirty="0"/>
          </a:p>
          <a:p>
            <a:r>
              <a:rPr lang="pt-BR" dirty="0"/>
              <a:t>Nas demais camadas, podemos definir opções para os eixos e muito mais</a:t>
            </a:r>
          </a:p>
          <a:p>
            <a:r>
              <a:rPr lang="pt-BR" b="1" dirty="0" err="1"/>
              <a:t>ggplot</a:t>
            </a:r>
            <a:r>
              <a:rPr lang="pt-BR" dirty="0"/>
              <a:t>( data = ... , </a:t>
            </a:r>
            <a:r>
              <a:rPr lang="pt-BR" b="1" dirty="0" err="1"/>
              <a:t>aes</a:t>
            </a:r>
            <a:r>
              <a:rPr lang="pt-BR" dirty="0"/>
              <a:t>( x = ... , y ... ) )</a:t>
            </a:r>
            <a:r>
              <a:rPr lang="pt-BR" b="1" dirty="0"/>
              <a:t>+</a:t>
            </a:r>
          </a:p>
          <a:p>
            <a:r>
              <a:rPr lang="pt-BR" b="1" dirty="0" err="1"/>
              <a:t>geom_bar</a:t>
            </a:r>
            <a:r>
              <a:rPr lang="pt-BR" dirty="0"/>
              <a:t>( ... )+</a:t>
            </a:r>
          </a:p>
          <a:p>
            <a:r>
              <a:rPr lang="pt-BR" b="1" dirty="0" err="1">
                <a:highlight>
                  <a:srgbClr val="FFFF00"/>
                </a:highlight>
              </a:rPr>
              <a:t>scale_y_continuous</a:t>
            </a:r>
            <a:r>
              <a:rPr lang="pt-BR" dirty="0"/>
              <a:t>( ... )+</a:t>
            </a:r>
          </a:p>
          <a:p>
            <a:r>
              <a:rPr lang="pt-BR" b="1" dirty="0" err="1">
                <a:highlight>
                  <a:srgbClr val="FFFF00"/>
                </a:highlight>
              </a:rPr>
              <a:t>scale_x_discrete</a:t>
            </a:r>
            <a:r>
              <a:rPr lang="pt-BR" dirty="0"/>
              <a:t>( ... 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3794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838E51D0-E418-F1B8-73EE-5B1A08B8B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307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03872-DC0D-7EB6-0FF1-62EE731C7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GGplot</a:t>
            </a:r>
            <a:br>
              <a:rPr lang="pt-BR" dirty="0"/>
            </a:br>
            <a:br>
              <a:rPr lang="pt-BR" dirty="0"/>
            </a:br>
            <a:endParaRPr lang="pt-BR" sz="3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4E7C396-98B3-FB7A-5EB7-996C09977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EC9A997-19EE-BA22-4C5B-E9351A1BC45D}"/>
              </a:ext>
            </a:extLst>
          </p:cNvPr>
          <p:cNvSpPr txBox="1"/>
          <p:nvPr/>
        </p:nvSpPr>
        <p:spPr>
          <a:xfrm>
            <a:off x="3778240" y="878541"/>
            <a:ext cx="762135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/>
              <a:t>Há muita informação disponível sobre produção de gráficos.</a:t>
            </a:r>
          </a:p>
          <a:p>
            <a:pPr algn="just"/>
            <a:endParaRPr lang="pt-BR" sz="2000" b="1" dirty="0"/>
          </a:p>
          <a:p>
            <a:pPr algn="just"/>
            <a:r>
              <a:rPr lang="en-US" sz="2000" dirty="0">
                <a:hlinkClick r:id="rId2"/>
              </a:rPr>
              <a:t>Create Elegant Data </a:t>
            </a:r>
            <a:r>
              <a:rPr lang="en-US" sz="2000" dirty="0" err="1">
                <a:hlinkClick r:id="rId2"/>
              </a:rPr>
              <a:t>Visualisations</a:t>
            </a:r>
            <a:r>
              <a:rPr lang="en-US" sz="2000" dirty="0">
                <a:hlinkClick r:id="rId2"/>
              </a:rPr>
              <a:t> Using the Grammar of Graphics • ggplot2 (tidyverse.org)</a:t>
            </a:r>
            <a:endParaRPr lang="pt-BR" sz="2000" b="1" dirty="0"/>
          </a:p>
          <a:p>
            <a:pPr algn="just"/>
            <a:endParaRPr lang="pt-BR" sz="2000" b="1" dirty="0"/>
          </a:p>
          <a:p>
            <a:pPr algn="just"/>
            <a:r>
              <a:rPr lang="en-US" dirty="0">
                <a:hlinkClick r:id="rId3"/>
              </a:rPr>
              <a:t>Function reference • ggplot2 (tidyverse.org)</a:t>
            </a:r>
            <a:endParaRPr lang="en-US" dirty="0"/>
          </a:p>
          <a:p>
            <a:pPr algn="just"/>
            <a:endParaRPr lang="en-US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0869512"/>
      </p:ext>
    </p:extLst>
  </p:cSld>
  <p:clrMapOvr>
    <a:masterClrMapping/>
  </p:clrMapOvr>
</p:sld>
</file>

<file path=ppt/theme/theme1.xml><?xml version="1.0" encoding="utf-8"?>
<a:theme xmlns:a="http://schemas.openxmlformats.org/drawingml/2006/main" name="Quadr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TM03457475[[fn=Quadro]]</Template>
  <TotalTime>3052</TotalTime>
  <Words>511</Words>
  <Application>Microsoft Office PowerPoint</Application>
  <PresentationFormat>Widescreen</PresentationFormat>
  <Paragraphs>93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Corbel</vt:lpstr>
      <vt:lpstr>Courier New</vt:lpstr>
      <vt:lpstr>Wingdings 2</vt:lpstr>
      <vt:lpstr>Quadro</vt:lpstr>
      <vt:lpstr>Apresentação do PowerPoint</vt:lpstr>
      <vt:lpstr>Apresentação do PowerPoint</vt:lpstr>
      <vt:lpstr>Apresentação do PowerPoint</vt:lpstr>
      <vt:lpstr>Visualização  </vt:lpstr>
      <vt:lpstr>Visualização  </vt:lpstr>
      <vt:lpstr>GGplot  </vt:lpstr>
      <vt:lpstr>GGplot  </vt:lpstr>
      <vt:lpstr>Apresentação do PowerPoint</vt:lpstr>
      <vt:lpstr>GGplot  </vt:lpstr>
      <vt:lpstr>Mapas  geom_sf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dados com R</dc:title>
  <dc:creator>Victor Gabriel Alcantara</dc:creator>
  <cp:lastModifiedBy>Victor Gabriel Alcantara</cp:lastModifiedBy>
  <cp:revision>30</cp:revision>
  <dcterms:created xsi:type="dcterms:W3CDTF">2023-04-18T17:12:02Z</dcterms:created>
  <dcterms:modified xsi:type="dcterms:W3CDTF">2023-07-21T21:54:27Z</dcterms:modified>
</cp:coreProperties>
</file>