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9"/>
  </p:notesMasterIdLst>
  <p:sldIdLst>
    <p:sldId id="256" r:id="rId2"/>
    <p:sldId id="281" r:id="rId3"/>
    <p:sldId id="282" r:id="rId4"/>
    <p:sldId id="274" r:id="rId5"/>
    <p:sldId id="271" r:id="rId6"/>
    <p:sldId id="272" r:id="rId7"/>
    <p:sldId id="275" r:id="rId8"/>
    <p:sldId id="257" r:id="rId9"/>
    <p:sldId id="258" r:id="rId10"/>
    <p:sldId id="276" r:id="rId11"/>
    <p:sldId id="263" r:id="rId12"/>
    <p:sldId id="259" r:id="rId13"/>
    <p:sldId id="260" r:id="rId14"/>
    <p:sldId id="277" r:id="rId15"/>
    <p:sldId id="270" r:id="rId16"/>
    <p:sldId id="283" r:id="rId17"/>
    <p:sldId id="284" r:id="rId18"/>
    <p:sldId id="261" r:id="rId19"/>
    <p:sldId id="264" r:id="rId20"/>
    <p:sldId id="265" r:id="rId21"/>
    <p:sldId id="262" r:id="rId22"/>
    <p:sldId id="278" r:id="rId23"/>
    <p:sldId id="279" r:id="rId24"/>
    <p:sldId id="266" r:id="rId25"/>
    <p:sldId id="267" r:id="rId26"/>
    <p:sldId id="268" r:id="rId27"/>
    <p:sldId id="26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0:43:4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24575,'4'-4'0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9302D-A272-4E23-90FC-89FFA96E30A2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BFC65-BD4F-4DC1-B0BF-00EECF765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54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E3F-DF1A-4A86-9339-0C1E19B7B5B6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74C-F68F-444C-9218-BC7E08C19B53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B5DE-9977-4C8B-856C-848FCBCBA7DA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F739-6AF4-4436-B55E-E484298E7D1A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1073" y="6374044"/>
            <a:ext cx="1530927" cy="365125"/>
          </a:xfrm>
        </p:spPr>
        <p:txBody>
          <a:bodyPr/>
          <a:lstStyle>
            <a:lvl1pPr>
              <a:defRPr sz="36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2715-8CB1-4656-B116-E794F7BDE9F6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C026-C0DA-411F-B99E-97865A84832D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BB6E-C676-4E8D-90E8-17875FD5687C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562F-59F2-411E-B39C-2046FC71929E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BF5-9B0A-454D-A007-ADD9A30EEFEE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42F9-94B1-4B21-BBC4-4EFECCE52F77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11AE-C917-4FB4-A623-3B2A58184187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7A9BAE-2958-4634-B038-83CB100EE31A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205C363-35B1-A875-05BA-F5A725812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956" y="2971799"/>
            <a:ext cx="7315200" cy="2649071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Coach motivacional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História R e </a:t>
            </a:r>
            <a:r>
              <a:rPr lang="pt-BR" sz="2400" dirty="0" err="1"/>
              <a:t>RStudio</a:t>
            </a:r>
            <a:r>
              <a:rPr lang="pt-BR" sz="2400" dirty="0"/>
              <a:t>/</a:t>
            </a:r>
            <a:r>
              <a:rPr lang="pt-BR" sz="2400" dirty="0" err="1"/>
              <a:t>Posit</a:t>
            </a:r>
            <a:endParaRPr lang="pt-BR" sz="2400" dirty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Instalação e setup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Janelas e fluxo de trabalho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Operações básicas: lógica, cálculo e iterações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Vetores e </a:t>
            </a:r>
            <a:r>
              <a:rPr lang="pt-BR" sz="2400" dirty="0" err="1"/>
              <a:t>data.frame</a:t>
            </a:r>
            <a:endParaRPr lang="pt-BR" sz="2400" dirty="0"/>
          </a:p>
          <a:p>
            <a:pPr marL="342900" indent="-342900">
              <a:buFontTx/>
              <a:buChar char="-"/>
            </a:pPr>
            <a:endParaRPr lang="pt-BR" sz="24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0ED2B66-1D25-EE37-89FC-A09BAAD50ADA}"/>
              </a:ext>
            </a:extLst>
          </p:cNvPr>
          <p:cNvSpPr txBox="1">
            <a:spLocks/>
          </p:cNvSpPr>
          <p:nvPr/>
        </p:nvSpPr>
        <p:spPr>
          <a:xfrm>
            <a:off x="505072" y="1379130"/>
            <a:ext cx="7315200" cy="10592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Análise de dados com R</a:t>
            </a:r>
            <a:br>
              <a:rPr lang="pt-BR"/>
            </a:br>
            <a:r>
              <a:rPr lang="pt-BR" sz="2700"/>
              <a:t>Aula 01 – Noções gerais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51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Razões para usar 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B9AAF9-20FD-7BB6-4C89-F64E88D9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7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D6646A-2960-A483-43AA-FEEB831B0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Potência</a:t>
            </a:r>
            <a:r>
              <a:rPr lang="pt-BR" dirty="0"/>
              <a:t>: podemos fazer (quase) tudo com R, considerado uma das melhores ferramentas para estatística e análise de dados. Excel e SPSS estão anos atrás!</a:t>
            </a:r>
          </a:p>
          <a:p>
            <a:endParaRPr lang="pt-BR" dirty="0"/>
          </a:p>
          <a:p>
            <a:r>
              <a:rPr lang="pt-BR" b="1" dirty="0"/>
              <a:t>Código livre</a:t>
            </a:r>
            <a:r>
              <a:rPr lang="pt-BR" dirty="0"/>
              <a:t>: não pagamos para usar e podemos ter controle sobre o que estamos fazendo em termos de processamento.</a:t>
            </a:r>
          </a:p>
          <a:p>
            <a:endParaRPr lang="pt-BR" dirty="0"/>
          </a:p>
          <a:p>
            <a:r>
              <a:rPr lang="pt-BR" b="1" dirty="0"/>
              <a:t>Popularidade</a:t>
            </a:r>
            <a:r>
              <a:rPr lang="pt-BR" dirty="0"/>
              <a:t>: movido por uma comunidade internacional extensa, que desenvolve e acompanha o software. </a:t>
            </a:r>
            <a:br>
              <a:rPr lang="pt-BR" dirty="0"/>
            </a:br>
            <a:r>
              <a:rPr lang="pt-BR" dirty="0"/>
              <a:t>+ Cada vez mais adotado em instituições (principalmente públicas) e pela comunidade acadêmica.</a:t>
            </a:r>
          </a:p>
          <a:p>
            <a:endParaRPr lang="pt-BR" dirty="0"/>
          </a:p>
          <a:p>
            <a:r>
              <a:rPr lang="pt-BR" b="1" dirty="0"/>
              <a:t>Replicabilidade e transparência :</a:t>
            </a:r>
            <a:r>
              <a:rPr lang="pt-BR" dirty="0"/>
              <a:t> os procedimentos são registrados em código, portando mais transparentes e possíveis de serem replicado. </a:t>
            </a:r>
            <a:br>
              <a:rPr lang="pt-BR" dirty="0"/>
            </a:br>
            <a:r>
              <a:rPr lang="pt-BR" dirty="0"/>
              <a:t>+ Práticas fundamentais e cada vez mais impulsionadas por revistas e instituições acadêmicas.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B20EA2-B5F3-E606-20EA-6FCDAA1EDE78}"/>
              </a:ext>
            </a:extLst>
          </p:cNvPr>
          <p:cNvSpPr txBox="1">
            <a:spLocks/>
          </p:cNvSpPr>
          <p:nvPr/>
        </p:nvSpPr>
        <p:spPr>
          <a:xfrm>
            <a:off x="0" y="2419751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Por quê R?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Principais razões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A5C959-1385-77D6-F77C-C8FCE020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8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F75098-9D82-C6AB-59C6-3AF923826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Faça o download e instalação do R de acordo com o seu sistema</a:t>
            </a:r>
          </a:p>
          <a:p>
            <a:r>
              <a:rPr lang="pt-BR" dirty="0"/>
              <a:t>Repositório RCRAN (</a:t>
            </a:r>
            <a:r>
              <a:rPr lang="pt-BR" dirty="0" err="1"/>
              <a:t>Comprehensive</a:t>
            </a:r>
            <a:r>
              <a:rPr lang="pt-BR" dirty="0"/>
              <a:t> R </a:t>
            </a:r>
            <a:r>
              <a:rPr lang="pt-BR" dirty="0" err="1"/>
              <a:t>Archive</a:t>
            </a:r>
            <a:r>
              <a:rPr lang="pt-BR" dirty="0"/>
              <a:t> Network)</a:t>
            </a:r>
            <a:br>
              <a:rPr lang="pt-BR" dirty="0"/>
            </a:br>
            <a:r>
              <a:rPr lang="pt-BR" dirty="0">
                <a:hlinkClick r:id="rId2"/>
              </a:rPr>
              <a:t>https://cran.r-project.org/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Faça o download e instalação do </a:t>
            </a:r>
            <a:r>
              <a:rPr lang="pt-BR" dirty="0" err="1"/>
              <a:t>RStudio</a:t>
            </a:r>
            <a:r>
              <a:rPr lang="pt-BR" dirty="0"/>
              <a:t> de acordo com seu sistema</a:t>
            </a:r>
          </a:p>
          <a:p>
            <a:r>
              <a:rPr lang="pt-BR" dirty="0"/>
              <a:t>Plataforma </a:t>
            </a:r>
            <a:r>
              <a:rPr lang="pt-BR" dirty="0" err="1"/>
              <a:t>Rstudio</a:t>
            </a:r>
            <a:r>
              <a:rPr lang="pt-BR" dirty="0"/>
              <a:t>/</a:t>
            </a:r>
            <a:r>
              <a:rPr lang="pt-BR" dirty="0" err="1"/>
              <a:t>Posit</a:t>
            </a:r>
            <a:br>
              <a:rPr lang="pt-BR" dirty="0"/>
            </a:br>
            <a:r>
              <a:rPr lang="pt-BR" dirty="0">
                <a:hlinkClick r:id="rId3"/>
              </a:rPr>
              <a:t>https://posit.co/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363D3EC-BF81-6F26-50FA-0A4AA24FDA24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Instalação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R + </a:t>
            </a:r>
            <a:r>
              <a:rPr lang="pt-BR" dirty="0" err="1">
                <a:solidFill>
                  <a:schemeClr val="bg1"/>
                </a:solidFill>
              </a:rPr>
              <a:t>RStudio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CF164F-6047-45B1-BEC1-6CEA9C70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3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B4B4EF-C73D-9893-A1A7-CF19650CED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Setup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 err="1">
                <a:solidFill>
                  <a:schemeClr val="bg1"/>
                </a:solidFill>
              </a:rPr>
              <a:t>RStudio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A5B689D-3A9A-6DAB-8448-708B1444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59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Comandos básicos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A180C1-CABC-3467-4340-697A2E6A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0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B4B4EF-C73D-9893-A1A7-CF19650CED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Comandos Básicos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DFEB98-6726-8656-BD09-84B5EFA1C77C}"/>
              </a:ext>
            </a:extLst>
          </p:cNvPr>
          <p:cNvSpPr txBox="1"/>
          <p:nvPr/>
        </p:nvSpPr>
        <p:spPr>
          <a:xfrm>
            <a:off x="3761373" y="774497"/>
            <a:ext cx="800251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 é uma grande calculadora</a:t>
            </a:r>
          </a:p>
          <a:p>
            <a:endParaRPr lang="pt-BR" b="1" dirty="0"/>
          </a:p>
          <a:p>
            <a:r>
              <a:rPr lang="pt-BR" dirty="0"/>
              <a:t>O princípio didático para entender o R é olhar ele como uma grande calculadora</a:t>
            </a:r>
          </a:p>
          <a:p>
            <a:r>
              <a:rPr lang="pt-BR" dirty="0"/>
              <a:t>pode computar e calcular coisas</a:t>
            </a:r>
          </a:p>
          <a:p>
            <a:endParaRPr lang="pt-BR" b="1" dirty="0"/>
          </a:p>
          <a:p>
            <a:r>
              <a:rPr lang="pt-BR" b="1" dirty="0"/>
              <a:t>R é uma linguagem voltada a objetos</a:t>
            </a:r>
          </a:p>
          <a:p>
            <a:endParaRPr lang="pt-BR" b="1" dirty="0"/>
          </a:p>
          <a:p>
            <a:r>
              <a:rPr lang="pt-BR" b="1" dirty="0"/>
              <a:t>os sinais “&lt;-” e “=“ atribuem valores a um objeto</a:t>
            </a:r>
          </a:p>
          <a:p>
            <a:r>
              <a:rPr lang="pt-BR" dirty="0"/>
              <a:t>para guardar o valor cinco em um objeto x, escrevemos: </a:t>
            </a:r>
            <a:r>
              <a:rPr lang="pt-BR" b="1" dirty="0"/>
              <a:t>x &lt;- 5</a:t>
            </a:r>
            <a:r>
              <a:rPr lang="pt-BR" dirty="0"/>
              <a:t> </a:t>
            </a:r>
          </a:p>
          <a:p>
            <a:endParaRPr lang="pt-BR" b="1" dirty="0"/>
          </a:p>
          <a:p>
            <a:r>
              <a:rPr lang="pt-BR" dirty="0"/>
              <a:t>para atribuir mais de um valor, deve usar a mini função de concatenação “c( )”</a:t>
            </a:r>
          </a:p>
          <a:p>
            <a:r>
              <a:rPr lang="pt-BR" dirty="0"/>
              <a:t>assim: </a:t>
            </a:r>
            <a:r>
              <a:rPr lang="pt-BR" b="1" dirty="0"/>
              <a:t>x &lt;- c( 1, 2, 3, 4, 5, 6)</a:t>
            </a:r>
          </a:p>
          <a:p>
            <a:endParaRPr lang="pt-BR" b="1" dirty="0"/>
          </a:p>
          <a:p>
            <a:r>
              <a:rPr lang="pt-BR" b="1" dirty="0"/>
              <a:t>Os objetos têm estruturas</a:t>
            </a:r>
          </a:p>
          <a:p>
            <a:r>
              <a:rPr lang="pt-BR" dirty="0"/>
              <a:t>O objeto no R pode conter tudo. Desde um valor único até grandes bases de dados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“#” para inserir comentário no código. </a:t>
            </a:r>
          </a:p>
          <a:p>
            <a:r>
              <a:rPr lang="pt-BR" dirty="0"/>
              <a:t>O comentário são linhas de texto que não serão executadas/processadas pelo R</a:t>
            </a:r>
          </a:p>
          <a:p>
            <a:endParaRPr lang="pt-BR" dirty="0"/>
          </a:p>
          <a:p>
            <a:r>
              <a:rPr lang="pt-BR" dirty="0"/>
              <a:t>Conceitos de </a:t>
            </a:r>
            <a:r>
              <a:rPr lang="pt-BR" b="1" dirty="0"/>
              <a:t>sintaxe</a:t>
            </a:r>
            <a:r>
              <a:rPr lang="pt-BR" dirty="0"/>
              <a:t> e </a:t>
            </a:r>
            <a:r>
              <a:rPr lang="pt-BR" b="1" dirty="0" err="1"/>
              <a:t>identação</a:t>
            </a:r>
            <a:r>
              <a:rPr lang="pt-BR" b="1" dirty="0"/>
              <a:t> </a:t>
            </a:r>
            <a:r>
              <a:rPr lang="pt-BR" dirty="0"/>
              <a:t>em linguagem de programação</a:t>
            </a:r>
            <a:endParaRPr lang="pt-BR" b="1" dirty="0"/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B85D35-D976-DD36-EEF1-6E326688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22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B4B4EF-C73D-9893-A1A7-CF19650CED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Comandos Básicos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DFEB98-6726-8656-BD09-84B5EFA1C77C}"/>
              </a:ext>
            </a:extLst>
          </p:cNvPr>
          <p:cNvSpPr txBox="1"/>
          <p:nvPr/>
        </p:nvSpPr>
        <p:spPr>
          <a:xfrm>
            <a:off x="3644832" y="783462"/>
            <a:ext cx="82092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No R precisamos ter uma boa gestão do local em que estamos trabalhando no PC</a:t>
            </a:r>
          </a:p>
          <a:p>
            <a:endParaRPr lang="pt-BR" b="1" dirty="0"/>
          </a:p>
          <a:p>
            <a:r>
              <a:rPr lang="pt-BR" b="1" dirty="0"/>
              <a:t>Para verificar a pasta de trabalho: </a:t>
            </a:r>
            <a:r>
              <a:rPr lang="pt-BR" b="1" dirty="0" err="1"/>
              <a:t>Get</a:t>
            </a:r>
            <a:r>
              <a:rPr lang="pt-BR" b="1" dirty="0"/>
              <a:t> </a:t>
            </a:r>
            <a:r>
              <a:rPr lang="pt-BR" b="1" dirty="0" err="1"/>
              <a:t>Working</a:t>
            </a:r>
            <a:r>
              <a:rPr lang="pt-BR" b="1" dirty="0"/>
              <a:t> </a:t>
            </a:r>
            <a:r>
              <a:rPr lang="pt-BR" b="1" dirty="0" err="1"/>
              <a:t>Directory</a:t>
            </a:r>
            <a:endParaRPr lang="pt-BR" b="1" dirty="0"/>
          </a:p>
          <a:p>
            <a:r>
              <a:rPr lang="pt-BR" dirty="0" err="1"/>
              <a:t>getwd</a:t>
            </a:r>
            <a:r>
              <a:rPr lang="pt-BR" dirty="0"/>
              <a:t>( )</a:t>
            </a:r>
          </a:p>
          <a:p>
            <a:endParaRPr lang="pt-BR" b="1" dirty="0"/>
          </a:p>
          <a:p>
            <a:r>
              <a:rPr lang="pt-BR" b="1" dirty="0"/>
              <a:t>Para alterar  a pasta de trabalho: Set </a:t>
            </a:r>
            <a:r>
              <a:rPr lang="pt-BR" b="1" dirty="0" err="1"/>
              <a:t>Working</a:t>
            </a:r>
            <a:r>
              <a:rPr lang="pt-BR" b="1" dirty="0"/>
              <a:t> </a:t>
            </a:r>
            <a:r>
              <a:rPr lang="pt-BR" b="1" dirty="0" err="1"/>
              <a:t>Directory</a:t>
            </a:r>
            <a:endParaRPr lang="pt-BR" b="1" dirty="0"/>
          </a:p>
          <a:p>
            <a:r>
              <a:rPr lang="pt-BR" dirty="0" err="1"/>
              <a:t>setwd</a:t>
            </a:r>
            <a:r>
              <a:rPr lang="pt-BR" dirty="0"/>
              <a:t>( )</a:t>
            </a:r>
          </a:p>
          <a:p>
            <a:endParaRPr lang="pt-BR" b="1" dirty="0"/>
          </a:p>
          <a:p>
            <a:r>
              <a:rPr lang="pt-BR" b="1" dirty="0"/>
              <a:t>Para verificar arquivos na pasta de trabalho: </a:t>
            </a:r>
            <a:r>
              <a:rPr lang="pt-BR" b="1" dirty="0" err="1"/>
              <a:t>Directory</a:t>
            </a:r>
            <a:endParaRPr lang="pt-BR" b="1" dirty="0"/>
          </a:p>
          <a:p>
            <a:r>
              <a:rPr lang="pt-BR" dirty="0" err="1"/>
              <a:t>dir</a:t>
            </a:r>
            <a:r>
              <a:rPr lang="pt-BR" dirty="0"/>
              <a:t>( )</a:t>
            </a:r>
          </a:p>
          <a:p>
            <a:endParaRPr lang="pt-BR" b="1" dirty="0"/>
          </a:p>
          <a:p>
            <a:r>
              <a:rPr lang="pt-BR" b="1" dirty="0"/>
              <a:t>Para criar pasta : </a:t>
            </a:r>
            <a:r>
              <a:rPr lang="pt-BR" b="1" dirty="0" err="1"/>
              <a:t>Create</a:t>
            </a:r>
            <a:r>
              <a:rPr lang="pt-BR" b="1" dirty="0"/>
              <a:t> </a:t>
            </a:r>
            <a:r>
              <a:rPr lang="pt-BR" b="1" dirty="0" err="1"/>
              <a:t>Directory</a:t>
            </a:r>
            <a:endParaRPr lang="pt-BR" b="1" dirty="0"/>
          </a:p>
          <a:p>
            <a:r>
              <a:rPr lang="pt-BR" dirty="0" err="1"/>
              <a:t>dir.create</a:t>
            </a:r>
            <a:r>
              <a:rPr lang="pt-BR" dirty="0"/>
              <a:t>( )</a:t>
            </a:r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B85D35-D976-DD36-EEF1-6E326688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5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B4B4EF-C73D-9893-A1A7-CF19650CED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Comandos Básicos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DFEB98-6726-8656-BD09-84B5EFA1C77C}"/>
              </a:ext>
            </a:extLst>
          </p:cNvPr>
          <p:cNvSpPr txBox="1"/>
          <p:nvPr/>
        </p:nvSpPr>
        <p:spPr>
          <a:xfrm>
            <a:off x="3644832" y="783462"/>
            <a:ext cx="61205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No R usamos muito uma função para unir objetos e palavras</a:t>
            </a:r>
          </a:p>
          <a:p>
            <a:endParaRPr lang="pt-BR" b="1" dirty="0"/>
          </a:p>
          <a:p>
            <a:r>
              <a:rPr lang="pt-BR" b="1" dirty="0"/>
              <a:t>Para unir objetos e palavras: Paste</a:t>
            </a:r>
          </a:p>
          <a:p>
            <a:r>
              <a:rPr lang="pt-BR" dirty="0"/>
              <a:t>paste(“Eu tenho”, objeto, “anos)</a:t>
            </a:r>
          </a:p>
          <a:p>
            <a:endParaRPr lang="pt-BR" b="1" dirty="0"/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paste0</a:t>
            </a:r>
            <a:r>
              <a:rPr lang="pt-BR" dirty="0"/>
              <a:t>(“Eu tenho”, objeto, “anos”)</a:t>
            </a:r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No R usamos muito essa função</a:t>
            </a:r>
          </a:p>
          <a:p>
            <a:r>
              <a:rPr lang="pt-BR" dirty="0" err="1"/>
              <a:t>wd</a:t>
            </a:r>
            <a:r>
              <a:rPr lang="pt-BR" dirty="0"/>
              <a:t> &lt;- “caminho da pasta”</a:t>
            </a:r>
          </a:p>
          <a:p>
            <a:endParaRPr lang="pt-BR" b="1" dirty="0"/>
          </a:p>
          <a:p>
            <a:r>
              <a:rPr lang="pt-BR" dirty="0"/>
              <a:t>dados &lt;-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read.csv</a:t>
            </a:r>
            <a:r>
              <a:rPr lang="pt-BR" dirty="0"/>
              <a:t>(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paste0</a:t>
            </a:r>
            <a:r>
              <a:rPr lang="pt-BR" dirty="0"/>
              <a:t>( </a:t>
            </a:r>
            <a:r>
              <a:rPr lang="pt-BR" dirty="0" err="1"/>
              <a:t>wd</a:t>
            </a:r>
            <a:r>
              <a:rPr lang="pt-BR" dirty="0"/>
              <a:t>, “nome dos dados” ) )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B85D35-D976-DD36-EEF1-6E326688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5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6C725E1-3463-0D99-10AC-410F60C62EAA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300" dirty="0">
                <a:solidFill>
                  <a:schemeClr val="accent1">
                    <a:lumMod val="50000"/>
                  </a:schemeClr>
                </a:solidFill>
              </a:rPr>
              <a:t>Unidade mínima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Vetores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318230-2653-8AEA-5EF3-E3CD4BBBA172}"/>
              </a:ext>
            </a:extLst>
          </p:cNvPr>
          <p:cNvSpPr txBox="1"/>
          <p:nvPr/>
        </p:nvSpPr>
        <p:spPr>
          <a:xfrm>
            <a:off x="3989294" y="851647"/>
            <a:ext cx="72555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1. Por definição, vetores são colunas que guardam informações.</a:t>
            </a:r>
          </a:p>
          <a:p>
            <a:endParaRPr lang="pt-BR" dirty="0"/>
          </a:p>
          <a:p>
            <a:r>
              <a:rPr lang="pt-BR" sz="2800" dirty="0"/>
              <a:t>vetor = { 1, 2, 3, ... , n }  no R: vetor = </a:t>
            </a:r>
            <a:r>
              <a:rPr lang="pt-BR" sz="2800" b="1" dirty="0">
                <a:solidFill>
                  <a:srgbClr val="FF0000"/>
                </a:solidFill>
              </a:rPr>
              <a:t>c</a:t>
            </a:r>
            <a:r>
              <a:rPr lang="pt-BR" sz="2800" dirty="0"/>
              <a:t>(1,2,3,...,n)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75EDD4-8081-A968-7D28-95E2A01E388A}"/>
              </a:ext>
            </a:extLst>
          </p:cNvPr>
          <p:cNvSpPr txBox="1"/>
          <p:nvPr/>
        </p:nvSpPr>
        <p:spPr>
          <a:xfrm>
            <a:off x="4103154" y="2378377"/>
            <a:ext cx="11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vetor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683FD11-5251-A7D4-02C5-E57EEDA2DD8F}"/>
              </a:ext>
            </a:extLst>
          </p:cNvPr>
          <p:cNvSpPr txBox="1"/>
          <p:nvPr/>
        </p:nvSpPr>
        <p:spPr>
          <a:xfrm>
            <a:off x="4254887" y="2993930"/>
            <a:ext cx="819135" cy="2554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1</a:t>
            </a:r>
          </a:p>
          <a:p>
            <a:pPr algn="ctr"/>
            <a:r>
              <a:rPr lang="pt-BR" sz="3200" dirty="0"/>
              <a:t>2</a:t>
            </a:r>
          </a:p>
          <a:p>
            <a:pPr algn="ctr"/>
            <a:r>
              <a:rPr lang="pt-BR" sz="3200" dirty="0"/>
              <a:t>3</a:t>
            </a:r>
          </a:p>
          <a:p>
            <a:pPr algn="ctr"/>
            <a:r>
              <a:rPr lang="pt-BR" sz="3200" dirty="0"/>
              <a:t>...</a:t>
            </a:r>
          </a:p>
          <a:p>
            <a:pPr algn="ctr"/>
            <a:r>
              <a:rPr lang="pt-BR" sz="3200" dirty="0"/>
              <a:t>n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6D42422-77D7-830E-4612-2CC97B906F84}"/>
              </a:ext>
            </a:extLst>
          </p:cNvPr>
          <p:cNvGrpSpPr/>
          <p:nvPr/>
        </p:nvGrpSpPr>
        <p:grpSpPr>
          <a:xfrm>
            <a:off x="7117980" y="3429000"/>
            <a:ext cx="3605474" cy="550282"/>
            <a:chOff x="6990696" y="3254188"/>
            <a:chExt cx="2153279" cy="240511"/>
          </a:xfrm>
        </p:grpSpPr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82BFC1B9-C9DA-7A97-4E2D-685BED7DBB23}"/>
                </a:ext>
              </a:extLst>
            </p:cNvPr>
            <p:cNvCxnSpPr>
              <a:cxnSpLocks/>
            </p:cNvCxnSpPr>
            <p:nvPr/>
          </p:nvCxnSpPr>
          <p:spPr>
            <a:xfrm>
              <a:off x="6990821" y="3254188"/>
              <a:ext cx="2153154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6FA6E36-F440-9F7F-1D72-6963F85B1AC8}"/>
                </a:ext>
              </a:extLst>
            </p:cNvPr>
            <p:cNvSpPr txBox="1"/>
            <p:nvPr/>
          </p:nvSpPr>
          <p:spPr>
            <a:xfrm>
              <a:off x="6990696" y="3266016"/>
              <a:ext cx="2153279" cy="228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/>
                <a:t>1		2		3	...   	n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73AEA8F-0B0B-44E0-E4E2-A7818A5362B0}"/>
              </a:ext>
            </a:extLst>
          </p:cNvPr>
          <p:cNvSpPr txBox="1"/>
          <p:nvPr/>
        </p:nvSpPr>
        <p:spPr>
          <a:xfrm>
            <a:off x="6795248" y="2374928"/>
            <a:ext cx="448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2. O vetor tem uma dimensão, </a:t>
            </a:r>
          </a:p>
          <a:p>
            <a:r>
              <a:rPr lang="pt-BR" dirty="0"/>
              <a:t>portanto pode ser representado por uma reta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9875A60-DF89-0E7E-4BD6-25EC65D8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27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6C725E1-3463-0D99-10AC-410F60C62EAA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</a:rPr>
              <a:t>Vetores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318230-2653-8AEA-5EF3-E3CD4BBBA172}"/>
              </a:ext>
            </a:extLst>
          </p:cNvPr>
          <p:cNvSpPr txBox="1"/>
          <p:nvPr/>
        </p:nvSpPr>
        <p:spPr>
          <a:xfrm>
            <a:off x="3989294" y="851647"/>
            <a:ext cx="77634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3. Vetores guardam </a:t>
            </a:r>
            <a:r>
              <a:rPr lang="pt-BR" b="1" dirty="0"/>
              <a:t>um tipo ou classe </a:t>
            </a:r>
            <a:r>
              <a:rPr lang="pt-BR" dirty="0"/>
              <a:t>de informação</a:t>
            </a:r>
          </a:p>
          <a:p>
            <a:endParaRPr lang="pt-BR" dirty="0"/>
          </a:p>
          <a:p>
            <a:r>
              <a:rPr lang="pt-BR" dirty="0"/>
              <a:t>É importante saber a definição da classe do vetor, pois é ela que define as possibilidades de manuseio. Como na estatística, as classes de variáveis definem o que é possível de ser feito.</a:t>
            </a:r>
          </a:p>
          <a:p>
            <a:endParaRPr lang="pt-BR" dirty="0"/>
          </a:p>
          <a:p>
            <a:r>
              <a:rPr lang="pt-BR" dirty="0"/>
              <a:t>As mais importantes são:</a:t>
            </a:r>
          </a:p>
          <a:p>
            <a:r>
              <a:rPr lang="pt-BR" dirty="0"/>
              <a:t>	CHR: “</a:t>
            </a:r>
            <a:r>
              <a:rPr lang="pt-BR" dirty="0" err="1"/>
              <a:t>character</a:t>
            </a:r>
            <a:r>
              <a:rPr lang="pt-BR" dirty="0"/>
              <a:t>” = caracteres/texto</a:t>
            </a:r>
          </a:p>
          <a:p>
            <a:r>
              <a:rPr lang="pt-BR" dirty="0"/>
              <a:t>	NUM: “</a:t>
            </a:r>
            <a:r>
              <a:rPr lang="pt-BR" dirty="0" err="1"/>
              <a:t>numeric</a:t>
            </a:r>
            <a:r>
              <a:rPr lang="pt-BR" dirty="0"/>
              <a:t>” = números reais (incluso decimais)</a:t>
            </a:r>
          </a:p>
          <a:p>
            <a:r>
              <a:rPr lang="pt-BR" dirty="0"/>
              <a:t>	INT : “</a:t>
            </a:r>
            <a:r>
              <a:rPr lang="pt-BR" dirty="0" err="1"/>
              <a:t>integer</a:t>
            </a:r>
            <a:r>
              <a:rPr lang="pt-BR" dirty="0"/>
              <a:t>” = números inteiros</a:t>
            </a:r>
          </a:p>
          <a:p>
            <a:r>
              <a:rPr lang="pt-BR" dirty="0"/>
              <a:t>	LOG: “</a:t>
            </a:r>
            <a:r>
              <a:rPr lang="pt-BR" dirty="0" err="1"/>
              <a:t>logical</a:t>
            </a:r>
            <a:r>
              <a:rPr lang="pt-BR" dirty="0"/>
              <a:t>” = lógica Verdadeiro/Falso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ORD: “</a:t>
            </a:r>
            <a:r>
              <a:rPr lang="pt-BR" dirty="0" err="1"/>
              <a:t>ordered</a:t>
            </a:r>
            <a:r>
              <a:rPr lang="pt-BR" dirty="0"/>
              <a:t>” = texto ordenado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8FF54AE-47B1-DE90-1C2F-C747B872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9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7150598-7A10-DC42-51DC-89291C9D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0A2868-ECB6-4DD5-B523-98380B33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75" y="1056600"/>
            <a:ext cx="11310277" cy="474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1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6C725E1-3463-0D99-10AC-410F60C62EAA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</a:rPr>
              <a:t>Vetores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318230-2653-8AEA-5EF3-E3CD4BBBA172}"/>
              </a:ext>
            </a:extLst>
          </p:cNvPr>
          <p:cNvSpPr txBox="1"/>
          <p:nvPr/>
        </p:nvSpPr>
        <p:spPr>
          <a:xfrm>
            <a:off x="3481582" y="550032"/>
            <a:ext cx="84657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educ</a:t>
            </a:r>
            <a:r>
              <a:rPr lang="pt-BR" sz="2800" dirty="0"/>
              <a:t> = c( 12, 9, 12, 9,17 )</a:t>
            </a:r>
          </a:p>
          <a:p>
            <a:r>
              <a:rPr lang="pt-BR" sz="2800" dirty="0" err="1"/>
              <a:t>rend</a:t>
            </a:r>
            <a:r>
              <a:rPr lang="pt-BR" sz="2800" dirty="0"/>
              <a:t> = c( 2500, 900,2000,1200,6800)</a:t>
            </a:r>
          </a:p>
          <a:p>
            <a:r>
              <a:rPr lang="pt-BR" sz="2800" dirty="0" err="1"/>
              <a:t>raca</a:t>
            </a:r>
            <a:r>
              <a:rPr lang="pt-BR" sz="2800" dirty="0"/>
              <a:t> = c( “branca”, “indígena”, “parta”, “</a:t>
            </a:r>
            <a:r>
              <a:rPr lang="pt-BR" sz="2800" dirty="0" err="1"/>
              <a:t>preta”,”branca</a:t>
            </a:r>
            <a:r>
              <a:rPr lang="pt-BR" sz="2800" dirty="0"/>
              <a:t>”)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75EDD4-8081-A968-7D28-95E2A01E388A}"/>
              </a:ext>
            </a:extLst>
          </p:cNvPr>
          <p:cNvSpPr txBox="1"/>
          <p:nvPr/>
        </p:nvSpPr>
        <p:spPr>
          <a:xfrm>
            <a:off x="4085223" y="2495922"/>
            <a:ext cx="11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/>
              <a:t>educ</a:t>
            </a:r>
            <a:endParaRPr lang="pt-BR" sz="3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683FD11-5251-A7D4-02C5-E57EEDA2DD8F}"/>
              </a:ext>
            </a:extLst>
          </p:cNvPr>
          <p:cNvSpPr txBox="1"/>
          <p:nvPr/>
        </p:nvSpPr>
        <p:spPr>
          <a:xfrm>
            <a:off x="3842173" y="3073799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12</a:t>
            </a:r>
          </a:p>
          <a:p>
            <a:pPr algn="ctr"/>
            <a:r>
              <a:rPr lang="pt-BR" sz="2400" dirty="0"/>
              <a:t>9</a:t>
            </a:r>
          </a:p>
          <a:p>
            <a:pPr algn="ctr"/>
            <a:r>
              <a:rPr lang="pt-BR" sz="2400" dirty="0"/>
              <a:t>12</a:t>
            </a:r>
          </a:p>
          <a:p>
            <a:pPr algn="ctr"/>
            <a:r>
              <a:rPr lang="pt-BR" sz="2400" dirty="0"/>
              <a:t>9</a:t>
            </a:r>
          </a:p>
          <a:p>
            <a:pPr algn="ctr"/>
            <a:r>
              <a:rPr lang="pt-BR" sz="2400" dirty="0"/>
              <a:t>17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30641D-07EA-6B06-2009-6A338BC73757}"/>
              </a:ext>
            </a:extLst>
          </p:cNvPr>
          <p:cNvSpPr txBox="1"/>
          <p:nvPr/>
        </p:nvSpPr>
        <p:spPr>
          <a:xfrm>
            <a:off x="8407732" y="2489024"/>
            <a:ext cx="11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raca</a:t>
            </a:r>
            <a:endParaRPr lang="pt-BR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BD8188-D562-7536-7748-5DFC6B0DFA86}"/>
              </a:ext>
            </a:extLst>
          </p:cNvPr>
          <p:cNvSpPr txBox="1"/>
          <p:nvPr/>
        </p:nvSpPr>
        <p:spPr>
          <a:xfrm>
            <a:off x="8123330" y="3077248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branca</a:t>
            </a:r>
          </a:p>
          <a:p>
            <a:pPr algn="ctr"/>
            <a:r>
              <a:rPr lang="pt-BR" sz="2400" dirty="0"/>
              <a:t>indígena</a:t>
            </a:r>
          </a:p>
          <a:p>
            <a:pPr algn="ctr"/>
            <a:r>
              <a:rPr lang="pt-BR" sz="2400" dirty="0"/>
              <a:t>parda</a:t>
            </a:r>
          </a:p>
          <a:p>
            <a:pPr algn="ctr"/>
            <a:r>
              <a:rPr lang="pt-BR" sz="2400" dirty="0"/>
              <a:t>preta</a:t>
            </a:r>
          </a:p>
          <a:p>
            <a:pPr algn="ctr"/>
            <a:r>
              <a:rPr lang="pt-BR" sz="2400" dirty="0"/>
              <a:t>branca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7F2506-0A62-9403-59D8-F51BD39566C0}"/>
              </a:ext>
            </a:extLst>
          </p:cNvPr>
          <p:cNvSpPr txBox="1"/>
          <p:nvPr/>
        </p:nvSpPr>
        <p:spPr>
          <a:xfrm>
            <a:off x="6136138" y="2492473"/>
            <a:ext cx="1283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rend</a:t>
            </a:r>
            <a:endParaRPr lang="pt-BR" sz="3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3F0C0EC-D7BD-C2ED-3408-58200EF7A617}"/>
              </a:ext>
            </a:extLst>
          </p:cNvPr>
          <p:cNvSpPr txBox="1"/>
          <p:nvPr/>
        </p:nvSpPr>
        <p:spPr>
          <a:xfrm>
            <a:off x="5911018" y="3077248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2500</a:t>
            </a:r>
          </a:p>
          <a:p>
            <a:pPr algn="ctr"/>
            <a:r>
              <a:rPr lang="pt-BR" sz="2400" dirty="0"/>
              <a:t>900</a:t>
            </a:r>
          </a:p>
          <a:p>
            <a:pPr algn="ctr"/>
            <a:r>
              <a:rPr lang="pt-BR" sz="2400" dirty="0"/>
              <a:t>2000</a:t>
            </a:r>
          </a:p>
          <a:p>
            <a:pPr algn="ctr"/>
            <a:r>
              <a:rPr lang="pt-BR" sz="2400" dirty="0"/>
              <a:t>1200</a:t>
            </a:r>
          </a:p>
          <a:p>
            <a:pPr algn="ctr"/>
            <a:r>
              <a:rPr lang="pt-BR" sz="2400" dirty="0"/>
              <a:t>6800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858815B-4028-84AA-2023-9ADC1D77DC3C}"/>
              </a:ext>
            </a:extLst>
          </p:cNvPr>
          <p:cNvSpPr txBox="1"/>
          <p:nvPr/>
        </p:nvSpPr>
        <p:spPr>
          <a:xfrm>
            <a:off x="3997411" y="5336159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que isso significa?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520F5F2-D9C3-7347-B213-C8777373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pPr/>
              <a:t>20</a:t>
            </a:fld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E1754BB5-9A6A-6BF7-4414-43D1391775F2}"/>
                  </a:ext>
                </a:extLst>
              </p14:cNvPr>
              <p14:cNvContentPartPr/>
              <p14:nvPr/>
            </p14:nvContentPartPr>
            <p14:xfrm>
              <a:off x="6589101" y="1979739"/>
              <a:ext cx="1800" cy="180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E1754BB5-9A6A-6BF7-4414-43D1391775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0101" y="1970739"/>
                <a:ext cx="19440" cy="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250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16E1EF-542E-3396-52D9-E4FEE5057B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Dados estruturados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Data frames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F5F996-5560-8504-80CD-330223670999}"/>
              </a:ext>
            </a:extLst>
          </p:cNvPr>
          <p:cNvSpPr txBox="1"/>
          <p:nvPr/>
        </p:nvSpPr>
        <p:spPr>
          <a:xfrm>
            <a:off x="3989294" y="851647"/>
            <a:ext cx="616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1. Data frame é um conjunto de vetores com dimensões iguais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B2CDF4-848D-3378-D5CE-635224FD9476}"/>
              </a:ext>
            </a:extLst>
          </p:cNvPr>
          <p:cNvSpPr txBox="1"/>
          <p:nvPr/>
        </p:nvSpPr>
        <p:spPr>
          <a:xfrm>
            <a:off x="3985305" y="4446494"/>
            <a:ext cx="4490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Definição no R:</a:t>
            </a:r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 &lt;- </a:t>
            </a:r>
            <a:r>
              <a:rPr lang="pt-BR" dirty="0" err="1"/>
              <a:t>data.frame</a:t>
            </a:r>
            <a:r>
              <a:rPr lang="pt-BR" dirty="0"/>
              <a:t>(</a:t>
            </a:r>
            <a:r>
              <a:rPr lang="pt-BR" dirty="0" err="1"/>
              <a:t>idade,renda,raça</a:t>
            </a:r>
            <a:r>
              <a:rPr lang="pt-BR" dirty="0"/>
              <a:t>)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84739714-3A86-9057-2A0D-CF4AA9AA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13D32DE-8F16-9BDA-4B89-BFAEB12DB279}"/>
              </a:ext>
            </a:extLst>
          </p:cNvPr>
          <p:cNvSpPr txBox="1"/>
          <p:nvPr/>
        </p:nvSpPr>
        <p:spPr>
          <a:xfrm>
            <a:off x="4543816" y="1402228"/>
            <a:ext cx="11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/>
              <a:t>educ</a:t>
            </a:r>
            <a:endParaRPr lang="pt-BR" sz="32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78C9138-ABF3-A51F-10EB-07648252FDA8}"/>
              </a:ext>
            </a:extLst>
          </p:cNvPr>
          <p:cNvSpPr txBox="1"/>
          <p:nvPr/>
        </p:nvSpPr>
        <p:spPr>
          <a:xfrm>
            <a:off x="4300766" y="1980105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12</a:t>
            </a:r>
          </a:p>
          <a:p>
            <a:pPr algn="ctr"/>
            <a:r>
              <a:rPr lang="pt-BR" sz="2400" dirty="0"/>
              <a:t>9</a:t>
            </a:r>
          </a:p>
          <a:p>
            <a:pPr algn="ctr"/>
            <a:r>
              <a:rPr lang="pt-BR" sz="2400" dirty="0"/>
              <a:t>12</a:t>
            </a:r>
          </a:p>
          <a:p>
            <a:pPr algn="ctr"/>
            <a:r>
              <a:rPr lang="pt-BR" sz="2400" dirty="0"/>
              <a:t>9</a:t>
            </a:r>
          </a:p>
          <a:p>
            <a:pPr algn="ctr"/>
            <a:r>
              <a:rPr lang="pt-BR" sz="2400" dirty="0"/>
              <a:t>17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B756239-B949-0B22-2BA0-F009A60ED21A}"/>
              </a:ext>
            </a:extLst>
          </p:cNvPr>
          <p:cNvSpPr txBox="1"/>
          <p:nvPr/>
        </p:nvSpPr>
        <p:spPr>
          <a:xfrm>
            <a:off x="8866325" y="1395330"/>
            <a:ext cx="11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raca</a:t>
            </a:r>
            <a:endParaRPr lang="pt-BR" sz="32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72EE408-F96B-1ADA-B73B-B95AC311F37D}"/>
              </a:ext>
            </a:extLst>
          </p:cNvPr>
          <p:cNvSpPr txBox="1"/>
          <p:nvPr/>
        </p:nvSpPr>
        <p:spPr>
          <a:xfrm>
            <a:off x="8581923" y="1983554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branca</a:t>
            </a:r>
          </a:p>
          <a:p>
            <a:pPr algn="ctr"/>
            <a:r>
              <a:rPr lang="pt-BR" sz="2400" dirty="0"/>
              <a:t>indígena</a:t>
            </a:r>
          </a:p>
          <a:p>
            <a:pPr algn="ctr"/>
            <a:r>
              <a:rPr lang="pt-BR" sz="2400" dirty="0"/>
              <a:t>parda</a:t>
            </a:r>
          </a:p>
          <a:p>
            <a:pPr algn="ctr"/>
            <a:r>
              <a:rPr lang="pt-BR" sz="2400" dirty="0"/>
              <a:t>preta</a:t>
            </a:r>
          </a:p>
          <a:p>
            <a:pPr algn="ctr"/>
            <a:r>
              <a:rPr lang="pt-BR" sz="2400" dirty="0"/>
              <a:t>branca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1F48653-A2D5-B9DA-3BF2-AF6876FD7A91}"/>
              </a:ext>
            </a:extLst>
          </p:cNvPr>
          <p:cNvSpPr txBox="1"/>
          <p:nvPr/>
        </p:nvSpPr>
        <p:spPr>
          <a:xfrm>
            <a:off x="6594731" y="1398779"/>
            <a:ext cx="1283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rend</a:t>
            </a:r>
            <a:endParaRPr lang="pt-BR" sz="32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37F6461-AD90-D1F5-B416-76EC319F8AC4}"/>
              </a:ext>
            </a:extLst>
          </p:cNvPr>
          <p:cNvSpPr txBox="1"/>
          <p:nvPr/>
        </p:nvSpPr>
        <p:spPr>
          <a:xfrm>
            <a:off x="6369611" y="1983554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2500</a:t>
            </a:r>
          </a:p>
          <a:p>
            <a:pPr algn="ctr"/>
            <a:r>
              <a:rPr lang="pt-BR" sz="2400" dirty="0"/>
              <a:t>900</a:t>
            </a:r>
          </a:p>
          <a:p>
            <a:pPr algn="ctr"/>
            <a:r>
              <a:rPr lang="pt-BR" sz="2400" dirty="0"/>
              <a:t>2000</a:t>
            </a:r>
          </a:p>
          <a:p>
            <a:pPr algn="ctr"/>
            <a:r>
              <a:rPr lang="pt-BR" sz="2400" dirty="0"/>
              <a:t>1200</a:t>
            </a:r>
          </a:p>
          <a:p>
            <a:pPr algn="ctr"/>
            <a:r>
              <a:rPr lang="pt-BR" sz="2400" dirty="0"/>
              <a:t>6800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7C373A5-19D0-70F3-0E3A-283D307DC56E}"/>
              </a:ext>
            </a:extLst>
          </p:cNvPr>
          <p:cNvSpPr/>
          <p:nvPr/>
        </p:nvSpPr>
        <p:spPr>
          <a:xfrm>
            <a:off x="4052047" y="1317812"/>
            <a:ext cx="6454588" cy="2850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945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16E1EF-542E-3396-52D9-E4FEE5057B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Passo pra trás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Manuseio de vetores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84739714-3A86-9057-2A0D-CF4AA9AA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C68C328-E891-ACF7-3061-DC95C26C69DE}"/>
              </a:ext>
            </a:extLst>
          </p:cNvPr>
          <p:cNvSpPr txBox="1"/>
          <p:nvPr/>
        </p:nvSpPr>
        <p:spPr>
          <a:xfrm>
            <a:off x="3795347" y="747255"/>
            <a:ext cx="451918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educ</a:t>
            </a:r>
            <a:r>
              <a:rPr lang="pt-BR" sz="2800" dirty="0"/>
              <a:t> = c( 12, 9, 12, 9,17 )</a:t>
            </a:r>
          </a:p>
          <a:p>
            <a:endParaRPr lang="pt-BR" sz="2800" dirty="0"/>
          </a:p>
          <a:p>
            <a:r>
              <a:rPr lang="pt-BR" sz="2800" b="1" dirty="0" err="1"/>
              <a:t>Subset</a:t>
            </a:r>
            <a:r>
              <a:rPr lang="pt-BR" sz="2800" b="1" dirty="0"/>
              <a:t>: endereço de valores</a:t>
            </a:r>
          </a:p>
          <a:p>
            <a:r>
              <a:rPr lang="pt-BR" sz="2800" dirty="0" err="1"/>
              <a:t>educ</a:t>
            </a:r>
            <a:r>
              <a:rPr lang="pt-BR" sz="2800" dirty="0"/>
              <a:t>[1]</a:t>
            </a:r>
          </a:p>
          <a:p>
            <a:endParaRPr lang="pt-BR" sz="2800" dirty="0"/>
          </a:p>
          <a:p>
            <a:r>
              <a:rPr lang="pt-BR" sz="2800" b="1" dirty="0"/>
              <a:t>Adicionar novos valores</a:t>
            </a:r>
          </a:p>
          <a:p>
            <a:r>
              <a:rPr lang="pt-BR" sz="2800" dirty="0" err="1"/>
              <a:t>educ</a:t>
            </a:r>
            <a:r>
              <a:rPr lang="pt-BR" sz="2800" dirty="0"/>
              <a:t> &lt;- c(</a:t>
            </a:r>
            <a:r>
              <a:rPr lang="pt-BR" sz="2800" dirty="0" err="1"/>
              <a:t>educ</a:t>
            </a:r>
            <a:r>
              <a:rPr lang="pt-BR" sz="2800" dirty="0"/>
              <a:t>, 12,4,9,17)</a:t>
            </a:r>
          </a:p>
          <a:p>
            <a:endParaRPr lang="pt-BR" sz="2800" dirty="0"/>
          </a:p>
          <a:p>
            <a:r>
              <a:rPr lang="pt-BR" sz="2800" b="1" dirty="0"/>
              <a:t>Desafio</a:t>
            </a:r>
          </a:p>
          <a:p>
            <a:r>
              <a:rPr lang="pt-BR" sz="2800" dirty="0" err="1"/>
              <a:t>educ</a:t>
            </a:r>
            <a:r>
              <a:rPr lang="pt-BR" sz="2800" dirty="0"/>
              <a:t> &lt;- c(</a:t>
            </a:r>
            <a:r>
              <a:rPr lang="pt-BR" sz="2800" dirty="0" err="1"/>
              <a:t>educ</a:t>
            </a:r>
            <a:r>
              <a:rPr lang="pt-BR" sz="2800" dirty="0"/>
              <a:t>, </a:t>
            </a:r>
            <a:r>
              <a:rPr lang="pt-BR" sz="2800" dirty="0" err="1"/>
              <a:t>educ</a:t>
            </a:r>
            <a:r>
              <a:rPr lang="pt-BR" sz="2800" dirty="0"/>
              <a:t>[1])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90803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16E1EF-542E-3396-52D9-E4FEE5057B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Passo pra trás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Operações com vetores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84739714-3A86-9057-2A0D-CF4AA9AA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F72A58-2937-6676-E050-E8E089D82D95}"/>
              </a:ext>
            </a:extLst>
          </p:cNvPr>
          <p:cNvSpPr txBox="1"/>
          <p:nvPr/>
        </p:nvSpPr>
        <p:spPr>
          <a:xfrm>
            <a:off x="4342813" y="2492473"/>
            <a:ext cx="11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/>
              <a:t>esc</a:t>
            </a:r>
            <a:endParaRPr lang="pt-BR" sz="32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BF831F6-00E0-4F0F-EAF3-830719F502D4}"/>
              </a:ext>
            </a:extLst>
          </p:cNvPr>
          <p:cNvSpPr txBox="1"/>
          <p:nvPr/>
        </p:nvSpPr>
        <p:spPr>
          <a:xfrm>
            <a:off x="4099763" y="3070350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12</a:t>
            </a:r>
          </a:p>
          <a:p>
            <a:pPr algn="ctr"/>
            <a:r>
              <a:rPr lang="pt-BR" sz="2400" dirty="0"/>
              <a:t>9</a:t>
            </a:r>
          </a:p>
          <a:p>
            <a:pPr algn="ctr"/>
            <a:r>
              <a:rPr lang="pt-BR" sz="2400" dirty="0"/>
              <a:t>12</a:t>
            </a:r>
          </a:p>
          <a:p>
            <a:pPr algn="ctr"/>
            <a:r>
              <a:rPr lang="pt-BR" sz="2400" dirty="0"/>
              <a:t>9</a:t>
            </a:r>
          </a:p>
          <a:p>
            <a:pPr algn="ctr"/>
            <a:r>
              <a:rPr lang="pt-BR" sz="2400" dirty="0"/>
              <a:t>17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C93637A-F350-FFCC-C033-EA0A5D477636}"/>
              </a:ext>
            </a:extLst>
          </p:cNvPr>
          <p:cNvSpPr txBox="1"/>
          <p:nvPr/>
        </p:nvSpPr>
        <p:spPr>
          <a:xfrm>
            <a:off x="6393728" y="2489024"/>
            <a:ext cx="1283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renda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7700A5F-2086-EC61-25C4-70BE10682298}"/>
              </a:ext>
            </a:extLst>
          </p:cNvPr>
          <p:cNvSpPr txBox="1"/>
          <p:nvPr/>
        </p:nvSpPr>
        <p:spPr>
          <a:xfrm>
            <a:off x="6168608" y="3073799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2500</a:t>
            </a:r>
          </a:p>
          <a:p>
            <a:pPr algn="ctr"/>
            <a:r>
              <a:rPr lang="pt-BR" sz="2400" dirty="0"/>
              <a:t>900</a:t>
            </a:r>
          </a:p>
          <a:p>
            <a:pPr algn="ctr"/>
            <a:r>
              <a:rPr lang="pt-BR" sz="2400" dirty="0"/>
              <a:t>2000</a:t>
            </a:r>
          </a:p>
          <a:p>
            <a:pPr algn="ctr"/>
            <a:r>
              <a:rPr lang="pt-BR" sz="2400" dirty="0"/>
              <a:t>1200</a:t>
            </a:r>
          </a:p>
          <a:p>
            <a:pPr algn="ctr"/>
            <a:r>
              <a:rPr lang="pt-BR" sz="2400" dirty="0"/>
              <a:t>6800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2F1C811-F84A-7FF1-9D7F-3E0CB3AE1D85}"/>
              </a:ext>
            </a:extLst>
          </p:cNvPr>
          <p:cNvSpPr txBox="1"/>
          <p:nvPr/>
        </p:nvSpPr>
        <p:spPr>
          <a:xfrm>
            <a:off x="8485470" y="2509305"/>
            <a:ext cx="1941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esc+renda</a:t>
            </a:r>
            <a:endParaRPr lang="pt-BR" sz="32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F735C1A-8088-7352-8AA8-B48B108EA1E3}"/>
              </a:ext>
            </a:extLst>
          </p:cNvPr>
          <p:cNvSpPr txBox="1"/>
          <p:nvPr/>
        </p:nvSpPr>
        <p:spPr>
          <a:xfrm>
            <a:off x="8669764" y="3077248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2512</a:t>
            </a:r>
          </a:p>
          <a:p>
            <a:pPr algn="ctr"/>
            <a:r>
              <a:rPr lang="pt-BR" sz="2400" dirty="0"/>
              <a:t>909</a:t>
            </a:r>
          </a:p>
          <a:p>
            <a:pPr algn="ctr"/>
            <a:r>
              <a:rPr lang="pt-BR" sz="2400" dirty="0"/>
              <a:t>2012</a:t>
            </a:r>
          </a:p>
          <a:p>
            <a:pPr algn="ctr"/>
            <a:r>
              <a:rPr lang="pt-BR" sz="2400" dirty="0"/>
              <a:t>1209</a:t>
            </a:r>
          </a:p>
          <a:p>
            <a:pPr algn="ctr"/>
            <a:r>
              <a:rPr lang="pt-BR" sz="2400" dirty="0"/>
              <a:t>6817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2E17590-4C8A-B312-6743-AE3C4496B05F}"/>
              </a:ext>
            </a:extLst>
          </p:cNvPr>
          <p:cNvSpPr txBox="1"/>
          <p:nvPr/>
        </p:nvSpPr>
        <p:spPr>
          <a:xfrm>
            <a:off x="5611066" y="3264967"/>
            <a:ext cx="6190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/>
              <a:t>+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F410EDB-8779-3AA1-38B4-713BEA88B565}"/>
              </a:ext>
            </a:extLst>
          </p:cNvPr>
          <p:cNvSpPr txBox="1"/>
          <p:nvPr/>
        </p:nvSpPr>
        <p:spPr>
          <a:xfrm>
            <a:off x="7896066" y="3264967"/>
            <a:ext cx="6190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/>
              <a:t>=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C68C328-E891-ACF7-3061-DC95C26C69DE}"/>
              </a:ext>
            </a:extLst>
          </p:cNvPr>
          <p:cNvSpPr txBox="1"/>
          <p:nvPr/>
        </p:nvSpPr>
        <p:spPr>
          <a:xfrm>
            <a:off x="3607087" y="901987"/>
            <a:ext cx="57011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esc</a:t>
            </a:r>
            <a:r>
              <a:rPr lang="pt-BR" sz="2800" dirty="0"/>
              <a:t> = c( 12, 9, 12, 9,17 )</a:t>
            </a:r>
          </a:p>
          <a:p>
            <a:r>
              <a:rPr lang="pt-BR" sz="2800" dirty="0"/>
              <a:t>renda = c( 2500, 900,2000,1200,6800)</a:t>
            </a:r>
          </a:p>
        </p:txBody>
      </p:sp>
    </p:spTree>
    <p:extLst>
      <p:ext uri="{BB962C8B-B14F-4D97-AF65-F5344CB8AC3E}">
        <p14:creationId xmlns:p14="http://schemas.microsoft.com/office/powerpoint/2010/main" val="1623130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16E1EF-542E-3396-52D9-E4FEE5057B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Dados estruturados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Data frames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F5F996-5560-8504-80CD-330223670999}"/>
              </a:ext>
            </a:extLst>
          </p:cNvPr>
          <p:cNvSpPr txBox="1"/>
          <p:nvPr/>
        </p:nvSpPr>
        <p:spPr>
          <a:xfrm>
            <a:off x="3989294" y="851647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2. Funções importantes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3F685F-0122-9D16-0A13-E54225220D65}"/>
              </a:ext>
            </a:extLst>
          </p:cNvPr>
          <p:cNvSpPr txBox="1"/>
          <p:nvPr/>
        </p:nvSpPr>
        <p:spPr>
          <a:xfrm>
            <a:off x="3926540" y="1694329"/>
            <a:ext cx="54146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Subset</a:t>
            </a:r>
            <a:r>
              <a:rPr lang="pt-BR" dirty="0"/>
              <a:t>: acessar informações em um data frame</a:t>
            </a:r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[ Linha, Coluna ]</a:t>
            </a:r>
          </a:p>
          <a:p>
            <a:endParaRPr lang="pt-BR" dirty="0"/>
          </a:p>
          <a:p>
            <a:r>
              <a:rPr lang="pt-BR" dirty="0"/>
              <a:t>Ou</a:t>
            </a:r>
          </a:p>
          <a:p>
            <a:endParaRPr lang="pt-BR" dirty="0"/>
          </a:p>
          <a:p>
            <a:r>
              <a:rPr lang="pt-BR" dirty="0" err="1"/>
              <a:t>meus_dados$Coluna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 err="1"/>
              <a:t>meus_dados$Coluna</a:t>
            </a:r>
            <a:r>
              <a:rPr lang="pt-BR" dirty="0"/>
              <a:t> [Linha]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6A0AA2-FF0E-EA52-9E31-D6EE00AE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30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C481D-947E-4326-51E1-D4759FB4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R base</a:t>
            </a:r>
            <a:br>
              <a:rPr lang="pt-BR" dirty="0"/>
            </a:br>
            <a:r>
              <a:rPr lang="pt-BR" dirty="0"/>
              <a:t>Operações básicas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72CF05-9EFF-FADB-43B8-D24544F12B47}"/>
              </a:ext>
            </a:extLst>
          </p:cNvPr>
          <p:cNvSpPr txBox="1"/>
          <p:nvPr/>
        </p:nvSpPr>
        <p:spPr>
          <a:xfrm>
            <a:off x="3899647" y="842682"/>
            <a:ext cx="7092006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Seleção</a:t>
            </a:r>
            <a:r>
              <a:rPr lang="pt-BR" dirty="0"/>
              <a:t> de variáveis</a:t>
            </a:r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[ , 1 ]			ou		</a:t>
            </a:r>
            <a:r>
              <a:rPr lang="pt-BR" dirty="0" err="1"/>
              <a:t>meus_dados</a:t>
            </a:r>
            <a:r>
              <a:rPr lang="pt-BR" dirty="0"/>
              <a:t>[ , 2:3 ]</a:t>
            </a:r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[ , “raça” ]		ou		</a:t>
            </a:r>
            <a:r>
              <a:rPr lang="pt-BR" dirty="0" err="1"/>
              <a:t>meus_dados</a:t>
            </a:r>
            <a:r>
              <a:rPr lang="pt-BR" dirty="0"/>
              <a:t>[ , c(“renda”, “raça") ]</a:t>
            </a:r>
          </a:p>
          <a:p>
            <a:endParaRPr lang="pt-BR" dirty="0"/>
          </a:p>
          <a:p>
            <a:r>
              <a:rPr lang="pt-BR" sz="2400" b="1" dirty="0"/>
              <a:t>Filtro</a:t>
            </a:r>
            <a:r>
              <a:rPr lang="pt-BR" b="1" dirty="0"/>
              <a:t> </a:t>
            </a:r>
            <a:r>
              <a:rPr lang="pt-BR" dirty="0"/>
              <a:t>de casos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[ , “raça” ] == “branca”</a:t>
            </a:r>
          </a:p>
          <a:p>
            <a:endParaRPr lang="pt-BR" dirty="0"/>
          </a:p>
          <a:p>
            <a:r>
              <a:rPr lang="pt-BR" dirty="0" err="1"/>
              <a:t>meus_dados$raça</a:t>
            </a:r>
            <a:r>
              <a:rPr lang="pt-BR" dirty="0"/>
              <a:t> == “branca”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5F0F78-C618-81E1-1C0E-0331341F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3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C481D-947E-4326-51E1-D4759FB4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tidyverse</a:t>
            </a:r>
            <a:br>
              <a:rPr lang="pt-BR" dirty="0"/>
            </a:br>
            <a:r>
              <a:rPr lang="pt-BR" dirty="0"/>
              <a:t>Operações básicas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72CF05-9EFF-FADB-43B8-D24544F12B47}"/>
              </a:ext>
            </a:extLst>
          </p:cNvPr>
          <p:cNvSpPr txBox="1"/>
          <p:nvPr/>
        </p:nvSpPr>
        <p:spPr>
          <a:xfrm>
            <a:off x="3953435" y="1488141"/>
            <a:ext cx="513473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Seleção</a:t>
            </a:r>
            <a:r>
              <a:rPr lang="pt-BR" dirty="0"/>
              <a:t> de variáveis</a:t>
            </a:r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 %&gt;% </a:t>
            </a:r>
            <a:r>
              <a:rPr lang="pt-BR" b="1" dirty="0" err="1"/>
              <a:t>select</a:t>
            </a:r>
            <a:r>
              <a:rPr lang="pt-BR" dirty="0"/>
              <a:t>( raça )</a:t>
            </a:r>
          </a:p>
          <a:p>
            <a:endParaRPr lang="pt-BR" dirty="0"/>
          </a:p>
          <a:p>
            <a:r>
              <a:rPr lang="pt-BR" sz="2400" b="1" dirty="0"/>
              <a:t>Filtro</a:t>
            </a:r>
            <a:r>
              <a:rPr lang="pt-BR" b="1" dirty="0"/>
              <a:t> </a:t>
            </a:r>
            <a:r>
              <a:rPr lang="pt-BR" dirty="0"/>
              <a:t>de casos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 %&gt;% </a:t>
            </a:r>
            <a:r>
              <a:rPr lang="pt-BR" b="1" dirty="0" err="1"/>
              <a:t>filter</a:t>
            </a:r>
            <a:r>
              <a:rPr lang="pt-BR" dirty="0"/>
              <a:t>( raça == “branca” )</a:t>
            </a:r>
          </a:p>
          <a:p>
            <a:endParaRPr lang="pt-BR" dirty="0"/>
          </a:p>
          <a:p>
            <a:r>
              <a:rPr lang="pt-BR" sz="2400" b="1" dirty="0"/>
              <a:t>Renomear</a:t>
            </a:r>
            <a:r>
              <a:rPr lang="pt-BR" b="1" dirty="0"/>
              <a:t> </a:t>
            </a:r>
            <a:r>
              <a:rPr lang="pt-BR" dirty="0"/>
              <a:t>variáveis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 %&gt;% </a:t>
            </a:r>
            <a:r>
              <a:rPr lang="pt-BR" b="1" dirty="0" err="1"/>
              <a:t>rename</a:t>
            </a:r>
            <a:r>
              <a:rPr lang="pt-BR" dirty="0"/>
              <a:t>( “</a:t>
            </a:r>
            <a:r>
              <a:rPr lang="pt-BR" dirty="0" err="1"/>
              <a:t>renda_dom</a:t>
            </a:r>
            <a:r>
              <a:rPr lang="pt-BR" dirty="0"/>
              <a:t>” == renda )</a:t>
            </a:r>
          </a:p>
          <a:p>
            <a:endParaRPr lang="pt-BR" dirty="0"/>
          </a:p>
          <a:p>
            <a:r>
              <a:rPr lang="pt-BR" sz="2400" b="1" dirty="0"/>
              <a:t>Recodificar/mudar</a:t>
            </a:r>
            <a:r>
              <a:rPr lang="pt-BR" b="1" dirty="0"/>
              <a:t> </a:t>
            </a:r>
            <a:r>
              <a:rPr lang="pt-BR" dirty="0"/>
              <a:t>variáveis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 %&gt;% </a:t>
            </a:r>
            <a:r>
              <a:rPr lang="pt-BR" b="1" dirty="0" err="1"/>
              <a:t>mutate</a:t>
            </a:r>
            <a:r>
              <a:rPr lang="pt-BR" dirty="0"/>
              <a:t>( renda2 = renda + 500)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7CF105-82C5-B71F-7FE8-9BBE7AB8A32A}"/>
              </a:ext>
            </a:extLst>
          </p:cNvPr>
          <p:cNvSpPr txBox="1"/>
          <p:nvPr/>
        </p:nvSpPr>
        <p:spPr>
          <a:xfrm>
            <a:off x="6090498" y="476212"/>
            <a:ext cx="3130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Pacote </a:t>
            </a:r>
            <a:r>
              <a:rPr lang="pt-BR" sz="2800" b="1" dirty="0"/>
              <a:t>TIDYVERSE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A7D611-AD67-167B-EC40-0E2A8DA7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60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8CDA16B-1B8B-B3D8-1979-74E35991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importação</a:t>
            </a:r>
            <a:br>
              <a:rPr lang="pt-BR" dirty="0"/>
            </a:br>
            <a:r>
              <a:rPr lang="pt-BR" dirty="0"/>
              <a:t>R Input Output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FF5D35-C097-DBDE-23B3-274AC17E37A4}"/>
              </a:ext>
            </a:extLst>
          </p:cNvPr>
          <p:cNvSpPr txBox="1"/>
          <p:nvPr/>
        </p:nvSpPr>
        <p:spPr>
          <a:xfrm>
            <a:off x="6090498" y="476212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Pacote </a:t>
            </a:r>
            <a:r>
              <a:rPr lang="pt-BR" sz="2800" b="1" dirty="0"/>
              <a:t>RIO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80EAB1-903C-A97A-7D5F-08A847195150}"/>
              </a:ext>
            </a:extLst>
          </p:cNvPr>
          <p:cNvSpPr txBox="1"/>
          <p:nvPr/>
        </p:nvSpPr>
        <p:spPr>
          <a:xfrm>
            <a:off x="3980329" y="1524000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meus_dados</a:t>
            </a:r>
            <a:r>
              <a:rPr lang="pt-BR" dirty="0"/>
              <a:t> &lt;- </a:t>
            </a:r>
            <a:r>
              <a:rPr lang="pt-BR" dirty="0" err="1"/>
              <a:t>import</a:t>
            </a:r>
            <a:r>
              <a:rPr lang="pt-BR" dirty="0"/>
              <a:t>( “</a:t>
            </a:r>
            <a:r>
              <a:rPr lang="pt-BR" dirty="0" err="1"/>
              <a:t>endereço_do_arquivo</a:t>
            </a:r>
            <a:r>
              <a:rPr lang="pt-BR" dirty="0"/>
              <a:t>” )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1BFEA70-3E42-6974-DF45-38366CD1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6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0C58334-114C-A1BE-6C8E-9E852B7F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07F922-828E-D675-3933-5624D9FF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11" y="181502"/>
            <a:ext cx="8490377" cy="6253102"/>
          </a:xfrm>
          <a:prstGeom prst="rect">
            <a:avLst/>
          </a:prstGeom>
        </p:spPr>
      </p:pic>
      <p:sp>
        <p:nvSpPr>
          <p:cNvPr id="5" name="Coração 4">
            <a:extLst>
              <a:ext uri="{FF2B5EF4-FFF2-40B4-BE49-F238E27FC236}">
                <a16:creationId xmlns:a16="http://schemas.microsoft.com/office/drawing/2014/main" id="{3E844011-B94E-021B-7689-307CB034D5F2}"/>
              </a:ext>
            </a:extLst>
          </p:cNvPr>
          <p:cNvSpPr/>
          <p:nvPr/>
        </p:nvSpPr>
        <p:spPr>
          <a:xfrm>
            <a:off x="10130117" y="6140821"/>
            <a:ext cx="130388" cy="168275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67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Habilidades </a:t>
            </a:r>
            <a:r>
              <a:rPr lang="pt-BR" sz="4800" dirty="0" err="1"/>
              <a:t>socioeomocionais</a:t>
            </a:r>
            <a:endParaRPr lang="pt-BR" sz="4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EE5FF-927C-847A-B509-D13F8215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13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 sz="3300" dirty="0">
                <a:solidFill>
                  <a:schemeClr val="accent1">
                    <a:lumMod val="50000"/>
                  </a:schemeClr>
                </a:solidFill>
              </a:rPr>
              <a:t>Coach motivacional</a:t>
            </a:r>
            <a:br>
              <a:rPr lang="pt-BR" sz="2800" dirty="0"/>
            </a:br>
            <a:br>
              <a:rPr lang="pt-BR" sz="2800" dirty="0"/>
            </a:br>
            <a:r>
              <a:rPr lang="pt-BR" sz="2400" dirty="0"/>
              <a:t>Figurinhas da Allison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EC8954-F1A4-6DA8-6DEC-1EFBAC4F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86" y="144466"/>
            <a:ext cx="6387819" cy="6248385"/>
          </a:xfrm>
          <a:prstGeom prst="rect">
            <a:avLst/>
          </a:prstGeom>
        </p:spPr>
      </p:pic>
      <p:sp>
        <p:nvSpPr>
          <p:cNvPr id="6" name="Coração 5">
            <a:extLst>
              <a:ext uri="{FF2B5EF4-FFF2-40B4-BE49-F238E27FC236}">
                <a16:creationId xmlns:a16="http://schemas.microsoft.com/office/drawing/2014/main" id="{374BB46B-6298-0569-E8B3-0A1DC5ED37C7}"/>
              </a:ext>
            </a:extLst>
          </p:cNvPr>
          <p:cNvSpPr/>
          <p:nvPr/>
        </p:nvSpPr>
        <p:spPr>
          <a:xfrm>
            <a:off x="1147482" y="4715435"/>
            <a:ext cx="1129553" cy="1009585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97A6D89-60AA-E3EA-4D5A-E4FBC610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3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267C1B0-8A1D-7F3E-42EF-CD7F88699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4964" y="279657"/>
            <a:ext cx="7083035" cy="6121142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B2211BC-7BE1-883D-4E9D-23AC1036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13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 sz="3300" dirty="0">
                <a:solidFill>
                  <a:schemeClr val="accent1">
                    <a:lumMod val="50000"/>
                  </a:schemeClr>
                </a:solidFill>
              </a:rPr>
              <a:t>Coach motivacional</a:t>
            </a:r>
            <a:br>
              <a:rPr lang="pt-BR" sz="2800" dirty="0"/>
            </a:br>
            <a:br>
              <a:rPr lang="pt-BR" sz="2800" dirty="0"/>
            </a:br>
            <a:r>
              <a:rPr lang="pt-BR" sz="2400" dirty="0"/>
              <a:t>Figurinhas da Allison</a:t>
            </a:r>
            <a:endParaRPr lang="pt-BR" sz="2800" dirty="0"/>
          </a:p>
        </p:txBody>
      </p:sp>
      <p:sp>
        <p:nvSpPr>
          <p:cNvPr id="9" name="Coração 8">
            <a:extLst>
              <a:ext uri="{FF2B5EF4-FFF2-40B4-BE49-F238E27FC236}">
                <a16:creationId xmlns:a16="http://schemas.microsoft.com/office/drawing/2014/main" id="{476E92BD-E446-E0E7-33A5-78765E9C3BB4}"/>
              </a:ext>
            </a:extLst>
          </p:cNvPr>
          <p:cNvSpPr/>
          <p:nvPr/>
        </p:nvSpPr>
        <p:spPr>
          <a:xfrm>
            <a:off x="1147482" y="4715435"/>
            <a:ext cx="1129553" cy="1009585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789C743C-4E8E-300E-D841-2DB42435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2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História e contexto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5B7030-B9DA-CC3B-FF9E-AC7382E4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3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36495-3D8C-654E-FDB7-277BC6BAC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2072" y="740640"/>
            <a:ext cx="7315200" cy="55256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R</a:t>
            </a:r>
            <a:r>
              <a:rPr lang="pt-BR" dirty="0"/>
              <a:t>oss </a:t>
            </a:r>
            <a:r>
              <a:rPr lang="pt-BR" dirty="0" err="1"/>
              <a:t>Ihaka</a:t>
            </a:r>
            <a:r>
              <a:rPr lang="pt-BR" dirty="0"/>
              <a:t> e </a:t>
            </a:r>
            <a:r>
              <a:rPr lang="pt-BR" b="1" dirty="0"/>
              <a:t>R</a:t>
            </a:r>
            <a:r>
              <a:rPr lang="pt-BR" dirty="0"/>
              <a:t>obert </a:t>
            </a:r>
            <a:r>
              <a:rPr lang="pt-BR" dirty="0" err="1"/>
              <a:t>Gentlement</a:t>
            </a:r>
            <a:r>
              <a:rPr lang="pt-BR" dirty="0"/>
              <a:t> (</a:t>
            </a:r>
            <a:r>
              <a:rPr lang="pt-BR" dirty="0" err="1"/>
              <a:t>University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Auckland, NZ)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Inspirações: </a:t>
            </a:r>
            <a:r>
              <a:rPr lang="pt-BR" dirty="0" err="1"/>
              <a:t>Scheme</a:t>
            </a:r>
            <a:r>
              <a:rPr lang="pt-BR" dirty="0"/>
              <a:t> (1975) e S </a:t>
            </a:r>
            <a:r>
              <a:rPr lang="pt-BR" dirty="0" err="1"/>
              <a:t>language</a:t>
            </a:r>
            <a:r>
              <a:rPr lang="pt-BR" dirty="0"/>
              <a:t> (1985)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1993</a:t>
            </a:r>
            <a:r>
              <a:rPr lang="pt-BR" dirty="0"/>
              <a:t>: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share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binary</a:t>
            </a:r>
            <a:r>
              <a:rPr lang="pt-BR" dirty="0"/>
              <a:t> copies in mail </a:t>
            </a:r>
            <a:r>
              <a:rPr lang="pt-BR" dirty="0" err="1"/>
              <a:t>list</a:t>
            </a:r>
            <a:r>
              <a:rPr lang="pt-BR" dirty="0"/>
              <a:t> “</a:t>
            </a:r>
            <a:r>
              <a:rPr lang="pt-BR" i="1" dirty="0"/>
              <a:t>s-</a:t>
            </a:r>
            <a:r>
              <a:rPr lang="pt-BR" i="1" dirty="0" err="1"/>
              <a:t>news</a:t>
            </a:r>
            <a:r>
              <a:rPr lang="pt-BR" i="1" dirty="0"/>
              <a:t>“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Martin </a:t>
            </a:r>
            <a:r>
              <a:rPr lang="pt-BR" dirty="0" err="1"/>
              <a:t>Mächler</a:t>
            </a:r>
            <a:r>
              <a:rPr lang="pt-BR" dirty="0"/>
              <a:t> (</a:t>
            </a:r>
            <a:r>
              <a:rPr lang="pt-BR" dirty="0" err="1"/>
              <a:t>University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Zurich)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1" i="1" dirty="0" err="1"/>
              <a:t>jun</a:t>
            </a:r>
            <a:r>
              <a:rPr lang="pt-BR" b="1" i="1" dirty="0"/>
              <a:t>/1995</a:t>
            </a:r>
            <a:r>
              <a:rPr lang="pt-BR" i="1" dirty="0"/>
              <a:t>: </a:t>
            </a:r>
            <a:r>
              <a:rPr lang="en-US" i="1" dirty="0"/>
              <a:t>source code available by ftp under the terms of the Free Software Foundation’s GNU general license.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Sep/1996</a:t>
            </a:r>
            <a:r>
              <a:rPr lang="en-US" i="1" dirty="0"/>
              <a:t>: publication of “R: A Language for Data Analysis and Graphics”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1997</a:t>
            </a:r>
            <a:r>
              <a:rPr lang="en-US" i="1" dirty="0"/>
              <a:t>: foundation of “core group” who can make changes to the source code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 err="1"/>
              <a:t>fev</a:t>
            </a:r>
            <a:r>
              <a:rPr lang="en-US" b="1" i="1" dirty="0"/>
              <a:t>/2002</a:t>
            </a:r>
            <a:r>
              <a:rPr lang="en-US" i="1" dirty="0"/>
              <a:t>: R version 1.0</a:t>
            </a:r>
          </a:p>
          <a:p>
            <a:pPr>
              <a:buFont typeface="Arial" panose="020B0604020202020204" pitchFamily="34" charset="0"/>
              <a:buChar char="•"/>
            </a:pPr>
            <a:endParaRPr lang="pt-BR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BD7E170-D7D7-650F-885F-EE63C89E7D02}"/>
              </a:ext>
            </a:extLst>
          </p:cNvPr>
          <p:cNvSpPr txBox="1">
            <a:spLocks/>
          </p:cNvSpPr>
          <p:nvPr/>
        </p:nvSpPr>
        <p:spPr>
          <a:xfrm>
            <a:off x="0" y="1810151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A linguagem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História do 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75E8E6-8ADE-E32F-1DE6-B8B2B122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9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4FC3F88-67B5-1E13-6DDA-12D10DEB8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40306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Ambiente de desenvolvimento integrado</a:t>
            </a:r>
            <a:br>
              <a:rPr lang="pt-BR" dirty="0"/>
            </a:br>
            <a:r>
              <a:rPr lang="pt-BR" i="1" dirty="0" err="1"/>
              <a:t>Integrated</a:t>
            </a:r>
            <a:r>
              <a:rPr lang="pt-BR" i="1" dirty="0"/>
              <a:t> </a:t>
            </a:r>
            <a:r>
              <a:rPr lang="pt-BR" i="1" dirty="0" err="1"/>
              <a:t>Development</a:t>
            </a:r>
            <a:r>
              <a:rPr lang="pt-BR" i="1" dirty="0"/>
              <a:t> </a:t>
            </a:r>
            <a:r>
              <a:rPr lang="pt-BR" i="1" dirty="0" err="1"/>
              <a:t>Environment</a:t>
            </a:r>
            <a:r>
              <a:rPr lang="pt-BR" dirty="0"/>
              <a:t> - IDE</a:t>
            </a:r>
          </a:p>
          <a:p>
            <a:pPr>
              <a:lnSpc>
                <a:spcPct val="150000"/>
              </a:lnSpc>
            </a:pPr>
            <a:r>
              <a:rPr lang="pt-BR" dirty="0"/>
              <a:t>Fundação em 2009 por J.J. </a:t>
            </a:r>
            <a:r>
              <a:rPr lang="pt-BR" dirty="0" err="1"/>
              <a:t>Allaire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Consolidação em 2011 e incorporação da comunidade</a:t>
            </a:r>
          </a:p>
          <a:p>
            <a:pPr>
              <a:lnSpc>
                <a:spcPct val="150000"/>
              </a:lnSpc>
            </a:pPr>
            <a:r>
              <a:rPr lang="pt-BR" dirty="0"/>
              <a:t>Inclusão de Python e </a:t>
            </a:r>
            <a:r>
              <a:rPr lang="pt-BR" dirty="0" err="1"/>
              <a:t>Jupyter</a:t>
            </a:r>
            <a:r>
              <a:rPr lang="pt-BR" dirty="0"/>
              <a:t> em 2019</a:t>
            </a:r>
          </a:p>
          <a:p>
            <a:pPr>
              <a:lnSpc>
                <a:spcPct val="150000"/>
              </a:lnSpc>
            </a:pPr>
            <a:r>
              <a:rPr lang="pt-BR" dirty="0"/>
              <a:t>Mudança para </a:t>
            </a:r>
            <a:r>
              <a:rPr lang="pt-BR" dirty="0" err="1"/>
              <a:t>Posit</a:t>
            </a:r>
            <a:r>
              <a:rPr lang="pt-BR" dirty="0"/>
              <a:t> em 2022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88413F4-1D66-1916-0354-E6C3FED8B055}"/>
              </a:ext>
            </a:extLst>
          </p:cNvPr>
          <p:cNvSpPr txBox="1">
            <a:spLocks/>
          </p:cNvSpPr>
          <p:nvPr/>
        </p:nvSpPr>
        <p:spPr>
          <a:xfrm>
            <a:off x="0" y="1810151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A interface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História do </a:t>
            </a:r>
            <a:r>
              <a:rPr lang="pt-BR" dirty="0" err="1">
                <a:solidFill>
                  <a:schemeClr val="bg1"/>
                </a:solidFill>
              </a:rPr>
              <a:t>RStudio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1234711-0FD7-3991-A3CB-B7E3E8E4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38773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1391</TotalTime>
  <Words>1303</Words>
  <Application>Microsoft Office PowerPoint</Application>
  <PresentationFormat>Widescreen</PresentationFormat>
  <Paragraphs>291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Wingdings 2</vt:lpstr>
      <vt:lpstr>Quadro</vt:lpstr>
      <vt:lpstr>Apresentação do PowerPoint</vt:lpstr>
      <vt:lpstr>Apresentação do PowerPoint</vt:lpstr>
      <vt:lpstr>Apresentação do PowerPoint</vt:lpstr>
      <vt:lpstr>Apresentação do PowerPoint</vt:lpstr>
      <vt:lpstr>Coach motivacional  Figurinhas da Allison</vt:lpstr>
      <vt:lpstr>Coach motivacional  Figurinhas da Allison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 base Operações básicas</vt:lpstr>
      <vt:lpstr>tidyverse Operações básicas</vt:lpstr>
      <vt:lpstr>importação R Input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com R</dc:title>
  <dc:creator>Victor Gabriel Alcantara</dc:creator>
  <cp:lastModifiedBy>Victor Gabriel Alcantara</cp:lastModifiedBy>
  <cp:revision>14</cp:revision>
  <dcterms:created xsi:type="dcterms:W3CDTF">2023-04-18T17:12:02Z</dcterms:created>
  <dcterms:modified xsi:type="dcterms:W3CDTF">2023-07-18T15:27:17Z</dcterms:modified>
</cp:coreProperties>
</file>