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80" r:id="rId3"/>
    <p:sldId id="274" r:id="rId4"/>
    <p:sldId id="287" r:id="rId5"/>
    <p:sldId id="286" r:id="rId6"/>
    <p:sldId id="288" r:id="rId7"/>
    <p:sldId id="291" r:id="rId8"/>
    <p:sldId id="281" r:id="rId9"/>
    <p:sldId id="292" r:id="rId10"/>
    <p:sldId id="282" r:id="rId11"/>
    <p:sldId id="284" r:id="rId12"/>
    <p:sldId id="285" r:id="rId13"/>
    <p:sldId id="294" r:id="rId14"/>
    <p:sldId id="293" r:id="rId15"/>
    <p:sldId id="270" r:id="rId16"/>
    <p:sldId id="271" r:id="rId17"/>
    <p:sldId id="289" r:id="rId18"/>
    <p:sldId id="279" r:id="rId19"/>
    <p:sldId id="262" r:id="rId20"/>
    <p:sldId id="266" r:id="rId21"/>
    <p:sldId id="267" r:id="rId22"/>
    <p:sldId id="290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ladies.org/#home-new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Recapitulando aula anterior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Práticas comunitárias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Vetores e Data Frames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Pacotes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D2B66-1D25-EE37-89FC-A09BAAD50ADA}"/>
              </a:ext>
            </a:extLst>
          </p:cNvPr>
          <p:cNvSpPr txBox="1">
            <a:spLocks/>
          </p:cNvSpPr>
          <p:nvPr/>
        </p:nvSpPr>
        <p:spPr>
          <a:xfrm>
            <a:off x="505072" y="1379130"/>
            <a:ext cx="7315200" cy="105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de dados com R</a:t>
            </a:r>
            <a:br>
              <a:rPr lang="pt-BR" dirty="0"/>
            </a:br>
            <a:r>
              <a:rPr lang="pt-BR" sz="2700" dirty="0"/>
              <a:t>Aula 02 – Data 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Recapitulando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74995" y="1012954"/>
            <a:ext cx="74653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No R, as funções são fundamentais por realizarem os procedimentos que precisamos.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Uma função é definida por valores que entram (input), pelo processamento e por valores que saem (output)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F98E91-2B59-A17B-7AEC-E89C8FE4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97" y="2907142"/>
            <a:ext cx="5256638" cy="30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Recapitulando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74995" y="1012954"/>
            <a:ext cx="74653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No R, escrevemos funções assim: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 err="1">
                <a:solidFill>
                  <a:schemeClr val="accent4"/>
                </a:solidFill>
              </a:rPr>
              <a:t>function</a:t>
            </a:r>
            <a:r>
              <a:rPr lang="pt-BR" sz="2000" dirty="0"/>
              <a:t>( parâmetro ) { procedimento }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Exemplo: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/>
              <a:t>function</a:t>
            </a:r>
            <a:r>
              <a:rPr lang="pt-BR" sz="2000" dirty="0"/>
              <a:t>( x ) { x+2}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registrar a função, devemos salvar como objeto na memória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/>
              <a:t>myFunction</a:t>
            </a:r>
            <a:r>
              <a:rPr lang="pt-BR" sz="2000" dirty="0"/>
              <a:t> = </a:t>
            </a:r>
            <a:r>
              <a:rPr lang="pt-BR" sz="2000" dirty="0" err="1"/>
              <a:t>function</a:t>
            </a:r>
            <a:r>
              <a:rPr lang="pt-BR" sz="2000" dirty="0"/>
              <a:t>( x ) { x+2}</a:t>
            </a:r>
          </a:p>
        </p:txBody>
      </p:sp>
    </p:spTree>
    <p:extLst>
      <p:ext uri="{BB962C8B-B14F-4D97-AF65-F5344CB8AC3E}">
        <p14:creationId xmlns:p14="http://schemas.microsoft.com/office/powerpoint/2010/main" val="17152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Recapitulando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Pacotes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794313" y="695033"/>
            <a:ext cx="746535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Os pacotes são conjuntos de funções programadas.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No R, temos um universo de pacote disponíveis programados pela comunidade, mas quando fazemos o download, temos só funções de base.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isso, temos que instalar pacotes externos usando: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 err="1"/>
              <a:t>install.packages</a:t>
            </a:r>
            <a:r>
              <a:rPr lang="pt-BR" sz="2000" dirty="0"/>
              <a:t>( nome do pacote )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Além disso, sempre que formos usar o pacote, devemos carregá-lo na memória.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 err="1"/>
              <a:t>library</a:t>
            </a:r>
            <a:r>
              <a:rPr lang="pt-BR" sz="2000" dirty="0"/>
              <a:t>( nome do pacote )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Só para informar: pacotes direto do GitHub</a:t>
            </a:r>
          </a:p>
          <a:p>
            <a:pPr algn="just"/>
            <a:r>
              <a:rPr lang="pt-BR" sz="2000" dirty="0" err="1"/>
              <a:t>install.package</a:t>
            </a:r>
            <a:r>
              <a:rPr lang="pt-BR" sz="2000" dirty="0"/>
              <a:t>( “</a:t>
            </a:r>
            <a:r>
              <a:rPr lang="pt-BR" sz="2000" dirty="0" err="1"/>
              <a:t>devtools</a:t>
            </a:r>
            <a:r>
              <a:rPr lang="pt-BR" sz="2000" dirty="0"/>
              <a:t>” )</a:t>
            </a:r>
          </a:p>
          <a:p>
            <a:pPr algn="just"/>
            <a:r>
              <a:rPr lang="pt-BR" sz="2000" dirty="0" err="1"/>
              <a:t>library</a:t>
            </a:r>
            <a:r>
              <a:rPr lang="pt-BR" sz="2000" dirty="0"/>
              <a:t>(“</a:t>
            </a:r>
            <a:r>
              <a:rPr lang="pt-BR" sz="2000" dirty="0" err="1"/>
              <a:t>devtools</a:t>
            </a:r>
            <a:r>
              <a:rPr lang="pt-BR" sz="2000" dirty="0"/>
              <a:t>”)</a:t>
            </a:r>
          </a:p>
          <a:p>
            <a:pPr algn="just"/>
            <a:r>
              <a:rPr lang="pt-BR" sz="2000" dirty="0" err="1"/>
              <a:t>install_github</a:t>
            </a:r>
            <a:r>
              <a:rPr lang="pt-BR" sz="2000" dirty="0"/>
              <a:t>("</a:t>
            </a:r>
            <a:r>
              <a:rPr lang="pt-BR" sz="2000" dirty="0" err="1"/>
              <a:t>nome_do_usuário</a:t>
            </a:r>
            <a:r>
              <a:rPr lang="pt-BR" sz="2000" dirty="0"/>
              <a:t>/</a:t>
            </a:r>
            <a:r>
              <a:rPr lang="pt-BR" sz="2000" dirty="0" err="1"/>
              <a:t>nome_do_pacote</a:t>
            </a:r>
            <a:r>
              <a:rPr lang="pt-BR" sz="2000" dirty="0"/>
              <a:t>")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6392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Exercícios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3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Questões técnicas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18DD2-933E-38F0-5505-89584559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Os formatos de arquivos mais comuns são:</a:t>
            </a:r>
          </a:p>
          <a:p>
            <a:pPr marL="0" indent="0">
              <a:buNone/>
            </a:pPr>
            <a:r>
              <a:rPr lang="pt-BR" b="1" dirty="0"/>
              <a:t>CSV</a:t>
            </a:r>
            <a:r>
              <a:rPr lang="pt-BR" dirty="0"/>
              <a:t> – </a:t>
            </a:r>
            <a:r>
              <a:rPr lang="pt-BR" dirty="0" err="1"/>
              <a:t>Comma</a:t>
            </a:r>
            <a:r>
              <a:rPr lang="pt-BR" dirty="0"/>
              <a:t> </a:t>
            </a:r>
            <a:r>
              <a:rPr lang="pt-BR" dirty="0" err="1"/>
              <a:t>Separated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 : arquivos separados por vírgulas</a:t>
            </a:r>
          </a:p>
          <a:p>
            <a:pPr marL="0" indent="0">
              <a:buNone/>
            </a:pPr>
            <a:r>
              <a:rPr lang="pt-BR" b="1" dirty="0"/>
              <a:t>CSV2</a:t>
            </a:r>
            <a:r>
              <a:rPr lang="pt-BR" dirty="0"/>
              <a:t> : adequado ao alfabeto latino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XLS</a:t>
            </a:r>
            <a:r>
              <a:rPr lang="pt-BR" dirty="0"/>
              <a:t> e </a:t>
            </a:r>
            <a:r>
              <a:rPr lang="pt-BR" b="1" dirty="0"/>
              <a:t>XLSX</a:t>
            </a:r>
            <a:r>
              <a:rPr lang="pt-BR" dirty="0"/>
              <a:t> : Excel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SAV</a:t>
            </a:r>
            <a:r>
              <a:rPr lang="pt-BR" dirty="0"/>
              <a:t> : SPSS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DTA</a:t>
            </a:r>
            <a:r>
              <a:rPr lang="pt-BR" dirty="0"/>
              <a:t>: STATA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Especificamos para o computador o formato do nosso arquivo pela extensão acrescia após o ponto</a:t>
            </a:r>
          </a:p>
          <a:p>
            <a:pPr marL="0" indent="0">
              <a:buNone/>
            </a:pPr>
            <a:r>
              <a:rPr lang="pt-BR" dirty="0"/>
              <a:t>arquivo.csv</a:t>
            </a:r>
          </a:p>
          <a:p>
            <a:pPr marL="0" indent="0">
              <a:buNone/>
            </a:pPr>
            <a:r>
              <a:rPr lang="pt-BR" dirty="0"/>
              <a:t>arquivo.xlsx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1CCBD6-8090-4724-B279-EAB81542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ADBBBE4-7A6D-48D9-D070-2210B59223A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Questões técnicas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Extensões</a:t>
            </a:r>
          </a:p>
        </p:txBody>
      </p:sp>
    </p:spTree>
    <p:extLst>
      <p:ext uri="{BB962C8B-B14F-4D97-AF65-F5344CB8AC3E}">
        <p14:creationId xmlns:p14="http://schemas.microsoft.com/office/powerpoint/2010/main" val="302249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18DD2-933E-38F0-5505-89584559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Encoding</a:t>
            </a:r>
            <a:r>
              <a:rPr lang="pt-BR" dirty="0"/>
              <a:t> é como as informações são codificadas para o formato binário.</a:t>
            </a:r>
          </a:p>
          <a:p>
            <a:pPr marL="0" indent="0">
              <a:buNone/>
            </a:pPr>
            <a:r>
              <a:rPr lang="pt-BR" dirty="0"/>
              <a:t>Como sabemos, o computador lê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 e 1. </a:t>
            </a:r>
            <a:r>
              <a:rPr lang="pt-BR" dirty="0"/>
              <a:t>Portanto, toda informação (incluso alfabetos) é codificada nesses valores. Alguns </a:t>
            </a:r>
            <a:r>
              <a:rPr lang="pt-BR" dirty="0" err="1"/>
              <a:t>encodings</a:t>
            </a:r>
            <a:r>
              <a:rPr lang="pt-BR" dirty="0"/>
              <a:t> (principalmente os padrão inglês) não têm códigos para representar o alfabeto latino e sinais específicos. Por isso, caso tenhamos alfabeto latino, temos que especificar.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read.csv( arquivo , </a:t>
            </a:r>
            <a:r>
              <a:rPr lang="pt-BR" dirty="0" err="1"/>
              <a:t>fileEncoding</a:t>
            </a:r>
            <a:r>
              <a:rPr lang="pt-BR" dirty="0"/>
              <a:t> = “Latin1”)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Isso para lidar com valores latinos nos dados. No código, eventualmente temos que abrir especificando o </a:t>
            </a:r>
            <a:r>
              <a:rPr lang="pt-BR" dirty="0" err="1"/>
              <a:t>encoding</a:t>
            </a:r>
            <a:r>
              <a:rPr lang="pt-BR" dirty="0"/>
              <a:t> também.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1CCBD6-8090-4724-B279-EAB81542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ADBBBE4-7A6D-48D9-D070-2210B59223A2}"/>
              </a:ext>
            </a:extLst>
          </p:cNvPr>
          <p:cNvSpPr txBox="1">
            <a:spLocks/>
          </p:cNvSpPr>
          <p:nvPr/>
        </p:nvSpPr>
        <p:spPr>
          <a:xfrm>
            <a:off x="0" y="2141846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Questões técnicas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Encoding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82CA4B-CBB2-EE09-0894-E898FB42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8" y="3911928"/>
            <a:ext cx="3063505" cy="207282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D777AEB-0D6F-872F-3C04-47363400FD03}"/>
              </a:ext>
            </a:extLst>
          </p:cNvPr>
          <p:cNvSpPr/>
          <p:nvPr/>
        </p:nvSpPr>
        <p:spPr>
          <a:xfrm>
            <a:off x="184988" y="5468471"/>
            <a:ext cx="1823106" cy="206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3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Vetores e Data Frames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7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Passo pra trás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Operações com vetores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F72A58-2937-6676-E050-E8E089D82D95}"/>
              </a:ext>
            </a:extLst>
          </p:cNvPr>
          <p:cNvSpPr txBox="1"/>
          <p:nvPr/>
        </p:nvSpPr>
        <p:spPr>
          <a:xfrm>
            <a:off x="4342813" y="2492473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/>
              <a:t>esc</a:t>
            </a:r>
            <a:endParaRPr lang="pt-BR" sz="3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BF831F6-00E0-4F0F-EAF3-830719F502D4}"/>
              </a:ext>
            </a:extLst>
          </p:cNvPr>
          <p:cNvSpPr txBox="1"/>
          <p:nvPr/>
        </p:nvSpPr>
        <p:spPr>
          <a:xfrm>
            <a:off x="4099763" y="3070350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C93637A-F350-FFCC-C033-EA0A5D477636}"/>
              </a:ext>
            </a:extLst>
          </p:cNvPr>
          <p:cNvSpPr txBox="1"/>
          <p:nvPr/>
        </p:nvSpPr>
        <p:spPr>
          <a:xfrm>
            <a:off x="6393728" y="2489024"/>
            <a:ext cx="128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renda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7700A5F-2086-EC61-25C4-70BE10682298}"/>
              </a:ext>
            </a:extLst>
          </p:cNvPr>
          <p:cNvSpPr txBox="1"/>
          <p:nvPr/>
        </p:nvSpPr>
        <p:spPr>
          <a:xfrm>
            <a:off x="6168608" y="3073799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2500</a:t>
            </a:r>
          </a:p>
          <a:p>
            <a:pPr algn="ctr"/>
            <a:r>
              <a:rPr lang="pt-BR" sz="2400" dirty="0"/>
              <a:t>900</a:t>
            </a:r>
          </a:p>
          <a:p>
            <a:pPr algn="ctr"/>
            <a:r>
              <a:rPr lang="pt-BR" sz="2400" dirty="0"/>
              <a:t>2000</a:t>
            </a:r>
          </a:p>
          <a:p>
            <a:pPr algn="ctr"/>
            <a:r>
              <a:rPr lang="pt-BR" sz="2400" dirty="0"/>
              <a:t>1200</a:t>
            </a:r>
          </a:p>
          <a:p>
            <a:pPr algn="ctr"/>
            <a:r>
              <a:rPr lang="pt-BR" sz="2400" dirty="0"/>
              <a:t>6800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F1C811-F84A-7FF1-9D7F-3E0CB3AE1D85}"/>
              </a:ext>
            </a:extLst>
          </p:cNvPr>
          <p:cNvSpPr txBox="1"/>
          <p:nvPr/>
        </p:nvSpPr>
        <p:spPr>
          <a:xfrm>
            <a:off x="8485470" y="2509305"/>
            <a:ext cx="19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esc+renda</a:t>
            </a:r>
            <a:endParaRPr lang="pt-BR" sz="32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735C1A-8088-7352-8AA8-B48B108EA1E3}"/>
              </a:ext>
            </a:extLst>
          </p:cNvPr>
          <p:cNvSpPr txBox="1"/>
          <p:nvPr/>
        </p:nvSpPr>
        <p:spPr>
          <a:xfrm>
            <a:off x="8669764" y="3077248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2512</a:t>
            </a:r>
          </a:p>
          <a:p>
            <a:pPr algn="ctr"/>
            <a:r>
              <a:rPr lang="pt-BR" sz="2400" dirty="0"/>
              <a:t>909</a:t>
            </a:r>
          </a:p>
          <a:p>
            <a:pPr algn="ctr"/>
            <a:r>
              <a:rPr lang="pt-BR" sz="2400" dirty="0"/>
              <a:t>2012</a:t>
            </a:r>
          </a:p>
          <a:p>
            <a:pPr algn="ctr"/>
            <a:r>
              <a:rPr lang="pt-BR" sz="2400" dirty="0"/>
              <a:t>1209</a:t>
            </a:r>
          </a:p>
          <a:p>
            <a:pPr algn="ctr"/>
            <a:r>
              <a:rPr lang="pt-BR" sz="2400" dirty="0"/>
              <a:t>6817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2E17590-4C8A-B312-6743-AE3C4496B05F}"/>
              </a:ext>
            </a:extLst>
          </p:cNvPr>
          <p:cNvSpPr txBox="1"/>
          <p:nvPr/>
        </p:nvSpPr>
        <p:spPr>
          <a:xfrm>
            <a:off x="5611066" y="3264967"/>
            <a:ext cx="619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+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F410EDB-8779-3AA1-38B4-713BEA88B565}"/>
              </a:ext>
            </a:extLst>
          </p:cNvPr>
          <p:cNvSpPr txBox="1"/>
          <p:nvPr/>
        </p:nvSpPr>
        <p:spPr>
          <a:xfrm>
            <a:off x="7896066" y="3264967"/>
            <a:ext cx="619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=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68C328-E891-ACF7-3061-DC95C26C69DE}"/>
              </a:ext>
            </a:extLst>
          </p:cNvPr>
          <p:cNvSpPr txBox="1"/>
          <p:nvPr/>
        </p:nvSpPr>
        <p:spPr>
          <a:xfrm>
            <a:off x="3607087" y="901987"/>
            <a:ext cx="5701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esc</a:t>
            </a:r>
            <a:r>
              <a:rPr lang="pt-BR" sz="2800" dirty="0"/>
              <a:t> = c( 12, 9, 12, 9,17 )</a:t>
            </a:r>
          </a:p>
          <a:p>
            <a:r>
              <a:rPr lang="pt-BR" sz="2800" dirty="0"/>
              <a:t>renda = c( 2500, 900,2000,1200,6800)</a:t>
            </a:r>
          </a:p>
        </p:txBody>
      </p:sp>
    </p:spTree>
    <p:extLst>
      <p:ext uri="{BB962C8B-B14F-4D97-AF65-F5344CB8AC3E}">
        <p14:creationId xmlns:p14="http://schemas.microsoft.com/office/powerpoint/2010/main" val="1623130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Dados estruturados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Data frames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F5F996-5560-8504-80CD-330223670999}"/>
              </a:ext>
            </a:extLst>
          </p:cNvPr>
          <p:cNvSpPr txBox="1"/>
          <p:nvPr/>
        </p:nvSpPr>
        <p:spPr>
          <a:xfrm>
            <a:off x="3989294" y="851647"/>
            <a:ext cx="616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 Data frame é um conjunto de vetores com dimensões iguais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B2CDF4-848D-3378-D5CE-635224FD9476}"/>
              </a:ext>
            </a:extLst>
          </p:cNvPr>
          <p:cNvSpPr txBox="1"/>
          <p:nvPr/>
        </p:nvSpPr>
        <p:spPr>
          <a:xfrm>
            <a:off x="3985305" y="4446494"/>
            <a:ext cx="4541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Definição no R: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&lt;- </a:t>
            </a:r>
            <a:r>
              <a:rPr lang="pt-BR" b="1" dirty="0" err="1"/>
              <a:t>data.frame</a:t>
            </a:r>
            <a:r>
              <a:rPr lang="pt-BR" dirty="0"/>
              <a:t>( </a:t>
            </a:r>
            <a:r>
              <a:rPr lang="pt-BR" dirty="0" err="1"/>
              <a:t>educ</a:t>
            </a:r>
            <a:r>
              <a:rPr lang="pt-BR" dirty="0"/>
              <a:t>, </a:t>
            </a:r>
            <a:r>
              <a:rPr lang="pt-BR" dirty="0" err="1"/>
              <a:t>rend</a:t>
            </a:r>
            <a:r>
              <a:rPr lang="pt-BR" dirty="0"/>
              <a:t>, </a:t>
            </a:r>
            <a:r>
              <a:rPr lang="pt-BR" dirty="0" err="1"/>
              <a:t>raca</a:t>
            </a:r>
            <a:r>
              <a:rPr lang="pt-BR" dirty="0"/>
              <a:t> )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13D32DE-8F16-9BDA-4B89-BFAEB12DB279}"/>
              </a:ext>
            </a:extLst>
          </p:cNvPr>
          <p:cNvSpPr txBox="1"/>
          <p:nvPr/>
        </p:nvSpPr>
        <p:spPr>
          <a:xfrm>
            <a:off x="4543816" y="1402228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/>
              <a:t>educ</a:t>
            </a:r>
            <a:endParaRPr lang="pt-BR" sz="3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8C9138-ABF3-A51F-10EB-07648252FDA8}"/>
              </a:ext>
            </a:extLst>
          </p:cNvPr>
          <p:cNvSpPr txBox="1"/>
          <p:nvPr/>
        </p:nvSpPr>
        <p:spPr>
          <a:xfrm>
            <a:off x="4300766" y="1980105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756239-B949-0B22-2BA0-F009A60ED21A}"/>
              </a:ext>
            </a:extLst>
          </p:cNvPr>
          <p:cNvSpPr txBox="1"/>
          <p:nvPr/>
        </p:nvSpPr>
        <p:spPr>
          <a:xfrm>
            <a:off x="8866325" y="1395330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raca</a:t>
            </a:r>
            <a:endParaRPr lang="pt-BR" sz="32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72EE408-F96B-1ADA-B73B-B95AC311F37D}"/>
              </a:ext>
            </a:extLst>
          </p:cNvPr>
          <p:cNvSpPr txBox="1"/>
          <p:nvPr/>
        </p:nvSpPr>
        <p:spPr>
          <a:xfrm>
            <a:off x="8581923" y="1983554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branca</a:t>
            </a:r>
          </a:p>
          <a:p>
            <a:pPr algn="ctr"/>
            <a:r>
              <a:rPr lang="pt-BR" sz="2400" dirty="0"/>
              <a:t>indígena</a:t>
            </a:r>
          </a:p>
          <a:p>
            <a:pPr algn="ctr"/>
            <a:r>
              <a:rPr lang="pt-BR" sz="2400" dirty="0"/>
              <a:t>parda</a:t>
            </a:r>
          </a:p>
          <a:p>
            <a:pPr algn="ctr"/>
            <a:r>
              <a:rPr lang="pt-BR" sz="2400" dirty="0"/>
              <a:t>preta</a:t>
            </a:r>
          </a:p>
          <a:p>
            <a:pPr algn="ctr"/>
            <a:r>
              <a:rPr lang="pt-BR" sz="2400" dirty="0"/>
              <a:t>branca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F48653-A2D5-B9DA-3BF2-AF6876FD7A91}"/>
              </a:ext>
            </a:extLst>
          </p:cNvPr>
          <p:cNvSpPr txBox="1"/>
          <p:nvPr/>
        </p:nvSpPr>
        <p:spPr>
          <a:xfrm>
            <a:off x="6594731" y="1398779"/>
            <a:ext cx="128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rend</a:t>
            </a:r>
            <a:endParaRPr lang="pt-BR" sz="32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7F6461-AD90-D1F5-B416-76EC319F8AC4}"/>
              </a:ext>
            </a:extLst>
          </p:cNvPr>
          <p:cNvSpPr txBox="1"/>
          <p:nvPr/>
        </p:nvSpPr>
        <p:spPr>
          <a:xfrm>
            <a:off x="6369611" y="1983554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2500</a:t>
            </a:r>
          </a:p>
          <a:p>
            <a:pPr algn="ctr"/>
            <a:r>
              <a:rPr lang="pt-BR" sz="2400" dirty="0"/>
              <a:t>900</a:t>
            </a:r>
          </a:p>
          <a:p>
            <a:pPr algn="ctr"/>
            <a:r>
              <a:rPr lang="pt-BR" sz="2400" dirty="0"/>
              <a:t>2000</a:t>
            </a:r>
          </a:p>
          <a:p>
            <a:pPr algn="ctr"/>
            <a:r>
              <a:rPr lang="pt-BR" sz="2400" dirty="0"/>
              <a:t>1200</a:t>
            </a:r>
          </a:p>
          <a:p>
            <a:pPr algn="ctr"/>
            <a:r>
              <a:rPr lang="pt-BR" sz="2400" dirty="0"/>
              <a:t>6800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7C373A5-19D0-70F3-0E3A-283D307DC56E}"/>
              </a:ext>
            </a:extLst>
          </p:cNvPr>
          <p:cNvSpPr/>
          <p:nvPr/>
        </p:nvSpPr>
        <p:spPr>
          <a:xfrm>
            <a:off x="4052047" y="1317812"/>
            <a:ext cx="6454588" cy="2850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4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Revisão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Tópicos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74995" y="1012954"/>
            <a:ext cx="610048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História R e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RStudio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Posit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Instalação e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Janelas e fluxo de trabalho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Operações básicas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Vetores e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data.frame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Tópicos importantes</a:t>
            </a:r>
          </a:p>
          <a:p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Import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importação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Tidy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organização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Transform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transformação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Wrangling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transformação estrutural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Visualization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visualização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Models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modelagem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Communication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comunicação</a:t>
            </a:r>
          </a:p>
        </p:txBody>
      </p:sp>
    </p:spTree>
    <p:extLst>
      <p:ext uri="{BB962C8B-B14F-4D97-AF65-F5344CB8AC3E}">
        <p14:creationId xmlns:p14="http://schemas.microsoft.com/office/powerpoint/2010/main" val="277329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Dados estruturados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Data frames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F5F996-5560-8504-80CD-330223670999}"/>
              </a:ext>
            </a:extLst>
          </p:cNvPr>
          <p:cNvSpPr txBox="1"/>
          <p:nvPr/>
        </p:nvSpPr>
        <p:spPr>
          <a:xfrm>
            <a:off x="3989294" y="851647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2. Funções importantes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3F685F-0122-9D16-0A13-E54225220D65}"/>
              </a:ext>
            </a:extLst>
          </p:cNvPr>
          <p:cNvSpPr txBox="1"/>
          <p:nvPr/>
        </p:nvSpPr>
        <p:spPr>
          <a:xfrm>
            <a:off x="3926540" y="1694329"/>
            <a:ext cx="54146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Subset</a:t>
            </a:r>
            <a:r>
              <a:rPr lang="pt-BR" dirty="0"/>
              <a:t>: acessar informações em um data frame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Linha, Coluna ]</a:t>
            </a:r>
          </a:p>
          <a:p>
            <a:endParaRPr lang="pt-BR" dirty="0"/>
          </a:p>
          <a:p>
            <a:r>
              <a:rPr lang="pt-BR" dirty="0"/>
              <a:t>Ou</a:t>
            </a:r>
          </a:p>
          <a:p>
            <a:endParaRPr lang="pt-BR" dirty="0"/>
          </a:p>
          <a:p>
            <a:r>
              <a:rPr lang="pt-BR" dirty="0" err="1"/>
              <a:t>meus_dados$Coluna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 err="1"/>
              <a:t>meus_dados$Coluna</a:t>
            </a:r>
            <a:r>
              <a:rPr lang="pt-BR" dirty="0"/>
              <a:t> [Linha]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A0AA2-FF0E-EA52-9E31-D6EE00AE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30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C481D-947E-4326-51E1-D4759FB4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 base</a:t>
            </a:r>
            <a:br>
              <a:rPr lang="pt-BR" dirty="0"/>
            </a:br>
            <a:r>
              <a:rPr lang="pt-BR" dirty="0"/>
              <a:t>Operações básicas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72CF05-9EFF-FADB-43B8-D24544F12B47}"/>
              </a:ext>
            </a:extLst>
          </p:cNvPr>
          <p:cNvSpPr txBox="1"/>
          <p:nvPr/>
        </p:nvSpPr>
        <p:spPr>
          <a:xfrm>
            <a:off x="3899647" y="842682"/>
            <a:ext cx="71895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Seleção</a:t>
            </a:r>
            <a:r>
              <a:rPr lang="pt-BR" dirty="0"/>
              <a:t> de variáveis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1 ]			ou		</a:t>
            </a:r>
            <a:r>
              <a:rPr lang="pt-BR" dirty="0" err="1"/>
              <a:t>meus_dados</a:t>
            </a:r>
            <a:r>
              <a:rPr lang="pt-BR" dirty="0"/>
              <a:t>[ , 2:3 ]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“</a:t>
            </a:r>
            <a:r>
              <a:rPr lang="pt-BR" dirty="0" err="1"/>
              <a:t>raca</a:t>
            </a:r>
            <a:r>
              <a:rPr lang="pt-BR" dirty="0"/>
              <a:t>” ]		ou		</a:t>
            </a:r>
            <a:r>
              <a:rPr lang="pt-BR" dirty="0" err="1"/>
              <a:t>meus_dados</a:t>
            </a:r>
            <a:r>
              <a:rPr lang="pt-BR" dirty="0"/>
              <a:t>[ , c(“</a:t>
            </a:r>
            <a:r>
              <a:rPr lang="pt-BR" dirty="0" err="1"/>
              <a:t>rend</a:t>
            </a:r>
            <a:r>
              <a:rPr lang="pt-BR" dirty="0"/>
              <a:t>”, “</a:t>
            </a:r>
            <a:r>
              <a:rPr lang="pt-BR" dirty="0" err="1"/>
              <a:t>raca</a:t>
            </a:r>
            <a:r>
              <a:rPr lang="pt-BR" dirty="0"/>
              <a:t>") ]</a:t>
            </a:r>
          </a:p>
          <a:p>
            <a:endParaRPr lang="pt-BR" dirty="0"/>
          </a:p>
          <a:p>
            <a:r>
              <a:rPr lang="pt-BR" sz="2400" b="1" dirty="0"/>
              <a:t>Filtro</a:t>
            </a:r>
            <a:r>
              <a:rPr lang="pt-BR" b="1" dirty="0"/>
              <a:t> </a:t>
            </a:r>
            <a:r>
              <a:rPr lang="pt-BR" dirty="0"/>
              <a:t>de casos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“</a:t>
            </a:r>
            <a:r>
              <a:rPr lang="pt-BR" dirty="0" err="1"/>
              <a:t>raca</a:t>
            </a:r>
            <a:r>
              <a:rPr lang="pt-BR" dirty="0"/>
              <a:t>” ] == “branca”</a:t>
            </a:r>
          </a:p>
          <a:p>
            <a:endParaRPr lang="pt-BR" dirty="0"/>
          </a:p>
          <a:p>
            <a:r>
              <a:rPr lang="pt-BR" dirty="0" err="1"/>
              <a:t>meus_dados$raca</a:t>
            </a:r>
            <a:r>
              <a:rPr lang="pt-BR" dirty="0"/>
              <a:t> == “branca”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5F0F78-C618-81E1-1C0E-0331341F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3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Pacotes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9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C481D-947E-4326-51E1-D4759FB4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tidyverse</a:t>
            </a:r>
            <a:br>
              <a:rPr lang="pt-BR" dirty="0"/>
            </a:br>
            <a:r>
              <a:rPr lang="pt-BR" dirty="0"/>
              <a:t>Operações básicas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72CF05-9EFF-FADB-43B8-D24544F12B47}"/>
              </a:ext>
            </a:extLst>
          </p:cNvPr>
          <p:cNvSpPr txBox="1"/>
          <p:nvPr/>
        </p:nvSpPr>
        <p:spPr>
          <a:xfrm>
            <a:off x="3854823" y="924295"/>
            <a:ext cx="502092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Funções</a:t>
            </a:r>
            <a:r>
              <a:rPr lang="pt-BR" sz="2400" dirty="0"/>
              <a:t> ou </a:t>
            </a:r>
            <a:r>
              <a:rPr lang="pt-BR" sz="2400" b="1" dirty="0"/>
              <a:t>Verbos</a:t>
            </a:r>
            <a:r>
              <a:rPr lang="pt-BR" sz="2400" dirty="0"/>
              <a:t> importantes:</a:t>
            </a:r>
          </a:p>
          <a:p>
            <a:endParaRPr lang="pt-BR" sz="2400" b="1" dirty="0"/>
          </a:p>
          <a:p>
            <a:r>
              <a:rPr lang="pt-BR" sz="2400" b="1" dirty="0"/>
              <a:t>Seleção</a:t>
            </a:r>
            <a:r>
              <a:rPr lang="pt-BR" dirty="0"/>
              <a:t> de variáveis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select</a:t>
            </a:r>
            <a:r>
              <a:rPr lang="pt-BR" dirty="0"/>
              <a:t>( </a:t>
            </a:r>
            <a:r>
              <a:rPr lang="pt-BR" dirty="0" err="1"/>
              <a:t>raca</a:t>
            </a:r>
            <a:r>
              <a:rPr lang="pt-BR" dirty="0"/>
              <a:t> )</a:t>
            </a:r>
          </a:p>
          <a:p>
            <a:endParaRPr lang="pt-BR" dirty="0"/>
          </a:p>
          <a:p>
            <a:r>
              <a:rPr lang="pt-BR" sz="2400" b="1" dirty="0"/>
              <a:t>Filtro</a:t>
            </a:r>
            <a:r>
              <a:rPr lang="pt-BR" b="1" dirty="0"/>
              <a:t> </a:t>
            </a:r>
            <a:r>
              <a:rPr lang="pt-BR" dirty="0"/>
              <a:t>de casos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filter</a:t>
            </a:r>
            <a:r>
              <a:rPr lang="pt-BR" dirty="0"/>
              <a:t>( </a:t>
            </a:r>
            <a:r>
              <a:rPr lang="pt-BR" dirty="0" err="1"/>
              <a:t>raca</a:t>
            </a:r>
            <a:r>
              <a:rPr lang="pt-BR" dirty="0"/>
              <a:t> == “branca” )</a:t>
            </a:r>
          </a:p>
          <a:p>
            <a:endParaRPr lang="pt-BR" dirty="0"/>
          </a:p>
          <a:p>
            <a:r>
              <a:rPr lang="pt-BR" sz="2400" b="1" dirty="0"/>
              <a:t>Renomear</a:t>
            </a:r>
            <a:r>
              <a:rPr lang="pt-BR" b="1" dirty="0"/>
              <a:t> </a:t>
            </a:r>
            <a:r>
              <a:rPr lang="pt-BR" dirty="0"/>
              <a:t>variáveis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rename</a:t>
            </a:r>
            <a:r>
              <a:rPr lang="pt-BR" dirty="0"/>
              <a:t>( “</a:t>
            </a:r>
            <a:r>
              <a:rPr lang="pt-BR" dirty="0" err="1"/>
              <a:t>renda_dom</a:t>
            </a:r>
            <a:r>
              <a:rPr lang="pt-BR" dirty="0"/>
              <a:t>” == </a:t>
            </a:r>
            <a:r>
              <a:rPr lang="pt-BR" dirty="0" err="1"/>
              <a:t>rend</a:t>
            </a:r>
            <a:r>
              <a:rPr lang="pt-BR" dirty="0"/>
              <a:t> )</a:t>
            </a:r>
          </a:p>
          <a:p>
            <a:endParaRPr lang="pt-BR" dirty="0"/>
          </a:p>
          <a:p>
            <a:r>
              <a:rPr lang="pt-BR" sz="2400" b="1" dirty="0"/>
              <a:t>Recodificar/mudar</a:t>
            </a:r>
            <a:r>
              <a:rPr lang="pt-BR" b="1" dirty="0"/>
              <a:t> </a:t>
            </a:r>
            <a:r>
              <a:rPr lang="pt-BR" dirty="0"/>
              <a:t>variáveis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mutate</a:t>
            </a:r>
            <a:r>
              <a:rPr lang="pt-BR" dirty="0"/>
              <a:t>( renda2 = </a:t>
            </a:r>
            <a:r>
              <a:rPr lang="pt-BR" dirty="0" err="1"/>
              <a:t>rend</a:t>
            </a:r>
            <a:r>
              <a:rPr lang="pt-BR" dirty="0"/>
              <a:t> + 500)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7CF105-82C5-B71F-7FE8-9BBE7AB8A32A}"/>
              </a:ext>
            </a:extLst>
          </p:cNvPr>
          <p:cNvSpPr txBox="1"/>
          <p:nvPr/>
        </p:nvSpPr>
        <p:spPr>
          <a:xfrm>
            <a:off x="5866380" y="171412"/>
            <a:ext cx="3130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Pacote </a:t>
            </a:r>
            <a:r>
              <a:rPr lang="pt-BR" sz="2800" b="1" dirty="0"/>
              <a:t>TIDYVERSE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A7D611-AD67-167B-EC40-0E2A8DA7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0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8CDA16B-1B8B-B3D8-1979-74E35991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importação</a:t>
            </a:r>
            <a:br>
              <a:rPr lang="pt-BR" dirty="0"/>
            </a:br>
            <a:r>
              <a:rPr lang="pt-BR" dirty="0"/>
              <a:t>R Input Output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FF5D35-C097-DBDE-23B3-274AC17E37A4}"/>
              </a:ext>
            </a:extLst>
          </p:cNvPr>
          <p:cNvSpPr txBox="1"/>
          <p:nvPr/>
        </p:nvSpPr>
        <p:spPr>
          <a:xfrm>
            <a:off x="6090498" y="47621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Pacote </a:t>
            </a:r>
            <a:r>
              <a:rPr lang="pt-BR" sz="2800" b="1" dirty="0"/>
              <a:t>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80EAB1-903C-A97A-7D5F-08A847195150}"/>
              </a:ext>
            </a:extLst>
          </p:cNvPr>
          <p:cNvSpPr txBox="1"/>
          <p:nvPr/>
        </p:nvSpPr>
        <p:spPr>
          <a:xfrm>
            <a:off x="3980329" y="1524000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meus_dados</a:t>
            </a:r>
            <a:r>
              <a:rPr lang="pt-BR" dirty="0"/>
              <a:t> &lt;- </a:t>
            </a:r>
            <a:r>
              <a:rPr lang="pt-BR" dirty="0" err="1"/>
              <a:t>import</a:t>
            </a:r>
            <a:r>
              <a:rPr lang="pt-BR" dirty="0"/>
              <a:t>( “</a:t>
            </a:r>
            <a:r>
              <a:rPr lang="pt-BR" dirty="0" err="1"/>
              <a:t>endereço_do_arquivo</a:t>
            </a:r>
            <a:r>
              <a:rPr lang="pt-BR" dirty="0"/>
              <a:t>” )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1BFEA70-3E42-6974-DF45-38366CD1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6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Práticas comunitárias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9F2A1-A3BF-CDA9-38C7-9B2FCDD4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Ajuda / Help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B05F4E4-1369-4376-7015-C5B2E947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6F71C8-8227-E77D-CB87-BD38EF063AF3}"/>
              </a:ext>
            </a:extLst>
          </p:cNvPr>
          <p:cNvSpPr txBox="1"/>
          <p:nvPr/>
        </p:nvSpPr>
        <p:spPr>
          <a:xfrm>
            <a:off x="3801035" y="941294"/>
            <a:ext cx="75707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R, frequentemente precisamos de ajuda. Podemos recorrer a janela “Help”</a:t>
            </a:r>
          </a:p>
          <a:p>
            <a:r>
              <a:rPr lang="pt-BR" dirty="0"/>
              <a:t>no </a:t>
            </a:r>
            <a:r>
              <a:rPr lang="pt-BR" dirty="0" err="1"/>
              <a:t>RStudio</a:t>
            </a:r>
            <a:r>
              <a:rPr lang="pt-BR" dirty="0"/>
              <a:t>, ou entrar em fóruns online como o Stack Overflow.</a:t>
            </a:r>
          </a:p>
          <a:p>
            <a:endParaRPr lang="pt-BR" dirty="0"/>
          </a:p>
          <a:p>
            <a:r>
              <a:rPr lang="pt-BR" dirty="0"/>
              <a:t>Existem diversas comunidades online com interação entre programadores.</a:t>
            </a:r>
          </a:p>
          <a:p>
            <a:endParaRPr lang="pt-BR" dirty="0"/>
          </a:p>
          <a:p>
            <a:r>
              <a:rPr lang="pt-BR" dirty="0"/>
              <a:t>Já vimos o GitHub e o Stack Overflow.</a:t>
            </a:r>
          </a:p>
          <a:p>
            <a:endParaRPr lang="pt-BR" dirty="0"/>
          </a:p>
          <a:p>
            <a:r>
              <a:rPr lang="pt-BR" dirty="0"/>
              <a:t>Alternativamente, podemos recorrer também ao chat GPT.</a:t>
            </a:r>
          </a:p>
        </p:txBody>
      </p:sp>
    </p:spTree>
    <p:extLst>
      <p:ext uri="{BB962C8B-B14F-4D97-AF65-F5344CB8AC3E}">
        <p14:creationId xmlns:p14="http://schemas.microsoft.com/office/powerpoint/2010/main" val="263448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436CEE3-C2A9-309C-D3A0-E772F9EC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m 4">
            <a:hlinkClick r:id="rId2"/>
            <a:extLst>
              <a:ext uri="{FF2B5EF4-FFF2-40B4-BE49-F238E27FC236}">
                <a16:creationId xmlns:a16="http://schemas.microsoft.com/office/drawing/2014/main" id="{3737522E-0D1A-0D8E-4BCA-89B4CA29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09" y="793291"/>
            <a:ext cx="4549534" cy="5082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AD109B7-936E-3AF9-1D27-9BF78B4D5659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Comunidades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Programadoras</a:t>
            </a:r>
          </a:p>
        </p:txBody>
      </p:sp>
    </p:spTree>
    <p:extLst>
      <p:ext uri="{BB962C8B-B14F-4D97-AF65-F5344CB8AC3E}">
        <p14:creationId xmlns:p14="http://schemas.microsoft.com/office/powerpoint/2010/main" val="328921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Recapitulando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1F3E15-0697-8659-027D-BC0C7F05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D7E451-AF7E-7F40-39E7-DA4B3C1D017C}"/>
              </a:ext>
            </a:extLst>
          </p:cNvPr>
          <p:cNvSpPr txBox="1"/>
          <p:nvPr/>
        </p:nvSpPr>
        <p:spPr>
          <a:xfrm>
            <a:off x="2142565" y="1290919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 </a:t>
            </a:r>
            <a:r>
              <a:rPr lang="pt-BR" sz="4000" b="1" dirty="0"/>
              <a:t>script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50F5AD-0BAB-BB27-42E7-57005468C6B5}"/>
              </a:ext>
            </a:extLst>
          </p:cNvPr>
          <p:cNvSpPr txBox="1"/>
          <p:nvPr/>
        </p:nvSpPr>
        <p:spPr>
          <a:xfrm>
            <a:off x="7189741" y="1290919"/>
            <a:ext cx="2951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 </a:t>
            </a:r>
            <a:r>
              <a:rPr lang="pt-BR" sz="4000" b="1" dirty="0" err="1"/>
              <a:t>Markdown</a:t>
            </a:r>
            <a:endParaRPr lang="pt-BR" sz="40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6A20E3-78EA-3351-7DE7-5AE3E10DA84F}"/>
              </a:ext>
            </a:extLst>
          </p:cNvPr>
          <p:cNvSpPr txBox="1"/>
          <p:nvPr/>
        </p:nvSpPr>
        <p:spPr>
          <a:xfrm>
            <a:off x="547528" y="491279"/>
            <a:ext cx="5888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Documentos onde escrevemos usando a linguagem R: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9DE1FB-28BE-EA8D-2D7D-507D4EF5A867}"/>
              </a:ext>
            </a:extLst>
          </p:cNvPr>
          <p:cNvSpPr txBox="1"/>
          <p:nvPr/>
        </p:nvSpPr>
        <p:spPr>
          <a:xfrm>
            <a:off x="1490142" y="2229058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Script</a:t>
            </a:r>
            <a:r>
              <a:rPr lang="pt-BR" sz="2000" dirty="0"/>
              <a:t>: códigos em 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F16763-22E5-96B8-1201-36C6E4AD062E}"/>
              </a:ext>
            </a:extLst>
          </p:cNvPr>
          <p:cNvSpPr txBox="1"/>
          <p:nvPr/>
        </p:nvSpPr>
        <p:spPr>
          <a:xfrm>
            <a:off x="6096000" y="2229058"/>
            <a:ext cx="5581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Markdown</a:t>
            </a:r>
            <a:r>
              <a:rPr lang="pt-BR" sz="2000" dirty="0"/>
              <a:t>: mescla marcação de texto com códigos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028E59-4126-ADE0-D287-BD936281FA09}"/>
              </a:ext>
            </a:extLst>
          </p:cNvPr>
          <p:cNvSpPr txBox="1"/>
          <p:nvPr/>
        </p:nvSpPr>
        <p:spPr>
          <a:xfrm>
            <a:off x="930694" y="2859421"/>
            <a:ext cx="3562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extensão do arquivo</a:t>
            </a:r>
            <a:r>
              <a:rPr lang="pt-BR" sz="2000" dirty="0"/>
              <a:t>: </a:t>
            </a:r>
            <a:r>
              <a:rPr lang="pt-BR" sz="2000" dirty="0" err="1"/>
              <a:t>arquivo.R</a:t>
            </a:r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A0675B-FFA1-748C-9EA0-BDBCE302D524}"/>
              </a:ext>
            </a:extLst>
          </p:cNvPr>
          <p:cNvSpPr txBox="1"/>
          <p:nvPr/>
        </p:nvSpPr>
        <p:spPr>
          <a:xfrm>
            <a:off x="6994959" y="2859421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extensão do arquivo</a:t>
            </a:r>
            <a:r>
              <a:rPr lang="pt-BR" sz="2000" dirty="0"/>
              <a:t>: </a:t>
            </a:r>
            <a:r>
              <a:rPr lang="pt-BR" sz="2000" dirty="0" err="1"/>
              <a:t>arquivo.Rmd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DC7978-354A-B1C0-7C94-03AE8401DC0D}"/>
              </a:ext>
            </a:extLst>
          </p:cNvPr>
          <p:cNvSpPr txBox="1"/>
          <p:nvPr/>
        </p:nvSpPr>
        <p:spPr>
          <a:xfrm>
            <a:off x="787530" y="3489784"/>
            <a:ext cx="4325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usabilidade</a:t>
            </a:r>
            <a:r>
              <a:rPr lang="pt-BR" sz="2000" dirty="0"/>
              <a:t>: mais comum para códigos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8570C9-21F4-7BFB-3561-C1777700F988}"/>
              </a:ext>
            </a:extLst>
          </p:cNvPr>
          <p:cNvSpPr txBox="1"/>
          <p:nvPr/>
        </p:nvSpPr>
        <p:spPr>
          <a:xfrm>
            <a:off x="5994113" y="3489784"/>
            <a:ext cx="5785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usabilidade</a:t>
            </a:r>
            <a:r>
              <a:rPr lang="pt-BR" sz="2000" dirty="0"/>
              <a:t>: mais comum para exportar documentos</a:t>
            </a:r>
            <a:br>
              <a:rPr lang="pt-BR" sz="2000" dirty="0"/>
            </a:br>
            <a:r>
              <a:rPr lang="pt-BR" sz="2000" dirty="0"/>
              <a:t>                           tipo </a:t>
            </a:r>
            <a:r>
              <a:rPr lang="pt-BR" sz="2000" dirty="0" err="1"/>
              <a:t>pdf</a:t>
            </a:r>
            <a:r>
              <a:rPr lang="pt-BR" sz="2000" dirty="0"/>
              <a:t>, </a:t>
            </a:r>
            <a:r>
              <a:rPr lang="pt-BR" sz="2000" dirty="0" err="1"/>
              <a:t>html</a:t>
            </a:r>
            <a:r>
              <a:rPr lang="pt-BR" sz="2000" dirty="0"/>
              <a:t>, </a:t>
            </a:r>
            <a:r>
              <a:rPr lang="pt-BR" sz="2000" dirty="0" err="1"/>
              <a:t>docx</a:t>
            </a:r>
            <a:r>
              <a:rPr lang="pt-BR" sz="2000" dirty="0"/>
              <a:t>, </a:t>
            </a:r>
            <a:r>
              <a:rPr lang="pt-BR" sz="2000" dirty="0" err="1"/>
              <a:t>pptx</a:t>
            </a:r>
            <a:r>
              <a:rPr lang="pt-BR" sz="2000" dirty="0"/>
              <a:t>, </a:t>
            </a:r>
            <a:r>
              <a:rPr lang="pt-BR" sz="2000" dirty="0" err="1"/>
              <a:t>etc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2250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Recapitulando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Lógica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758454" y="726083"/>
            <a:ext cx="74653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Na aula anterior vimos o R como calculadora. Hoje veremos também </a:t>
            </a:r>
            <a:r>
              <a:rPr lang="pt-BR" sz="2000" b="1" dirty="0"/>
              <a:t>operações lógicas</a:t>
            </a:r>
            <a:r>
              <a:rPr lang="pt-BR" sz="2000" dirty="0"/>
              <a:t>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42D564-B6ED-0605-FB25-DF2262FB82DE}"/>
              </a:ext>
            </a:extLst>
          </p:cNvPr>
          <p:cNvSpPr txBox="1"/>
          <p:nvPr/>
        </p:nvSpPr>
        <p:spPr>
          <a:xfrm>
            <a:off x="3923416" y="1665430"/>
            <a:ext cx="7300396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parte de lógica consiste em testes lógicos cujas respostas pode ser</a:t>
            </a:r>
          </a:p>
          <a:p>
            <a:r>
              <a:rPr lang="pt-BR" dirty="0"/>
              <a:t>VERDADEIRO ou FALSO</a:t>
            </a:r>
          </a:p>
          <a:p>
            <a:endParaRPr lang="pt-BR" dirty="0"/>
          </a:p>
          <a:p>
            <a:r>
              <a:rPr lang="pt-BR" dirty="0"/>
              <a:t>Para testar a </a:t>
            </a:r>
            <a:r>
              <a:rPr lang="pt-BR" b="1" dirty="0"/>
              <a:t>igualdade</a:t>
            </a:r>
            <a:r>
              <a:rPr lang="pt-BR" dirty="0"/>
              <a:t>, utilizamos dois sinais de igual </a:t>
            </a:r>
            <a:r>
              <a:rPr lang="pt-BR" b="1" dirty="0"/>
              <a:t>“</a:t>
            </a:r>
            <a:r>
              <a:rPr lang="pt-BR" sz="2800" b="1" dirty="0"/>
              <a:t>==</a:t>
            </a:r>
            <a:r>
              <a:rPr lang="pt-BR" b="1" dirty="0"/>
              <a:t>“</a:t>
            </a:r>
          </a:p>
          <a:p>
            <a:r>
              <a:rPr lang="pt-BR" dirty="0"/>
              <a:t>“Minas Gerais” == “São Paulo” : “Minas Gerais” é igual a “São Paulo”</a:t>
            </a:r>
          </a:p>
          <a:p>
            <a:endParaRPr lang="pt-BR" dirty="0"/>
          </a:p>
          <a:p>
            <a:r>
              <a:rPr lang="pt-BR" dirty="0"/>
              <a:t>Para testar a </a:t>
            </a:r>
            <a:r>
              <a:rPr lang="pt-BR" b="1" dirty="0"/>
              <a:t>diferença</a:t>
            </a:r>
            <a:r>
              <a:rPr lang="pt-BR" dirty="0"/>
              <a:t>, utilizamos um sinal de exclamação e um igual </a:t>
            </a:r>
            <a:r>
              <a:rPr lang="pt-BR" b="1" dirty="0"/>
              <a:t>“</a:t>
            </a:r>
            <a:r>
              <a:rPr lang="pt-BR" sz="2800" b="1" dirty="0"/>
              <a:t>!=</a:t>
            </a:r>
            <a:r>
              <a:rPr lang="pt-BR" b="1" dirty="0"/>
              <a:t>“</a:t>
            </a:r>
          </a:p>
          <a:p>
            <a:r>
              <a:rPr lang="pt-BR" dirty="0"/>
              <a:t>“Minas Gerais” != “São Paulo” : “Minas Gerais” é diferente de “São Paulo”</a:t>
            </a:r>
          </a:p>
          <a:p>
            <a:endParaRPr lang="pt-BR" dirty="0"/>
          </a:p>
          <a:p>
            <a:r>
              <a:rPr lang="pt-BR" dirty="0"/>
              <a:t>Para testar se é </a:t>
            </a:r>
            <a:r>
              <a:rPr lang="pt-BR" b="1" dirty="0"/>
              <a:t>maior</a:t>
            </a:r>
            <a:r>
              <a:rPr lang="pt-BR" dirty="0"/>
              <a:t>, utilizamos o sinal de maior </a:t>
            </a:r>
            <a:r>
              <a:rPr lang="pt-BR" b="1" dirty="0"/>
              <a:t>“</a:t>
            </a:r>
            <a:r>
              <a:rPr lang="pt-BR" sz="2800" b="1" dirty="0"/>
              <a:t>&gt;</a:t>
            </a:r>
            <a:r>
              <a:rPr lang="pt-BR" b="1" dirty="0"/>
              <a:t>“</a:t>
            </a:r>
            <a:endParaRPr lang="pt-BR" dirty="0"/>
          </a:p>
          <a:p>
            <a:r>
              <a:rPr lang="pt-BR" dirty="0"/>
              <a:t>2 &gt; 0 : dois é maior que zero?</a:t>
            </a:r>
          </a:p>
          <a:p>
            <a:endParaRPr lang="pt-BR" dirty="0"/>
          </a:p>
          <a:p>
            <a:r>
              <a:rPr lang="pt-BR" dirty="0"/>
              <a:t>Para testar se é </a:t>
            </a:r>
            <a:r>
              <a:rPr lang="pt-BR" b="1" dirty="0"/>
              <a:t>menor</a:t>
            </a:r>
            <a:r>
              <a:rPr lang="pt-BR" dirty="0"/>
              <a:t>, utilizamos o sinal de maior </a:t>
            </a:r>
            <a:r>
              <a:rPr lang="pt-BR" b="1" dirty="0"/>
              <a:t>“</a:t>
            </a:r>
            <a:r>
              <a:rPr lang="pt-BR" sz="2800" b="1" dirty="0"/>
              <a:t>&lt;</a:t>
            </a:r>
            <a:r>
              <a:rPr lang="pt-BR" b="1" dirty="0"/>
              <a:t>“</a:t>
            </a:r>
            <a:endParaRPr lang="pt-BR" dirty="0"/>
          </a:p>
          <a:p>
            <a:r>
              <a:rPr lang="pt-BR" dirty="0"/>
              <a:t>2 &lt; 10 : dois é menor que dez?</a:t>
            </a:r>
          </a:p>
        </p:txBody>
      </p:sp>
    </p:spTree>
    <p:extLst>
      <p:ext uri="{BB962C8B-B14F-4D97-AF65-F5344CB8AC3E}">
        <p14:creationId xmlns:p14="http://schemas.microsoft.com/office/powerpoint/2010/main" val="54763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Recapitulando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Lógica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02EA44-CA68-40D2-2855-8CA348892376}"/>
              </a:ext>
            </a:extLst>
          </p:cNvPr>
          <p:cNvSpPr txBox="1"/>
          <p:nvPr/>
        </p:nvSpPr>
        <p:spPr>
          <a:xfrm>
            <a:off x="3874995" y="1012954"/>
            <a:ext cx="7465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Temos também operações relacionais do tipo </a:t>
            </a:r>
            <a:r>
              <a:rPr lang="pt-BR" sz="2000" b="1" dirty="0"/>
              <a:t>OU</a:t>
            </a:r>
            <a:r>
              <a:rPr lang="pt-BR" sz="2000" dirty="0"/>
              <a:t>, </a:t>
            </a:r>
            <a:r>
              <a:rPr lang="pt-BR" sz="2000" b="1" dirty="0"/>
              <a:t>E,</a:t>
            </a:r>
            <a:r>
              <a:rPr lang="pt-BR" sz="2000" dirty="0"/>
              <a:t> </a:t>
            </a:r>
            <a:r>
              <a:rPr lang="pt-BR" sz="2000" b="1" dirty="0"/>
              <a:t>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3CF3EA-A5CF-4F33-A048-44F9D75623B6}"/>
              </a:ext>
            </a:extLst>
          </p:cNvPr>
          <p:cNvSpPr txBox="1"/>
          <p:nvPr/>
        </p:nvSpPr>
        <p:spPr>
          <a:xfrm>
            <a:off x="3982955" y="1665785"/>
            <a:ext cx="58801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operações </a:t>
            </a:r>
            <a:r>
              <a:rPr lang="pt-BR" b="1" dirty="0"/>
              <a:t>OU</a:t>
            </a:r>
            <a:r>
              <a:rPr lang="pt-BR" dirty="0"/>
              <a:t>, usamos a barra vertical:</a:t>
            </a:r>
          </a:p>
          <a:p>
            <a:endParaRPr lang="pt-BR" dirty="0"/>
          </a:p>
          <a:p>
            <a:r>
              <a:rPr lang="pt-BR" dirty="0"/>
              <a:t>2 &lt; 0 | 2 == 2 : dois é menor que zero </a:t>
            </a:r>
            <a:r>
              <a:rPr lang="pt-BR" b="1" dirty="0"/>
              <a:t>OU</a:t>
            </a:r>
            <a:r>
              <a:rPr lang="pt-BR" dirty="0"/>
              <a:t> dois é igual a dois?</a:t>
            </a:r>
          </a:p>
          <a:p>
            <a:endParaRPr lang="pt-BR" dirty="0"/>
          </a:p>
          <a:p>
            <a:r>
              <a:rPr lang="pt-BR" dirty="0"/>
              <a:t>Para operações </a:t>
            </a:r>
            <a:r>
              <a:rPr lang="pt-BR" b="1" dirty="0"/>
              <a:t>E</a:t>
            </a:r>
            <a:r>
              <a:rPr lang="pt-BR" dirty="0"/>
              <a:t>, usamos a o símbolo </a:t>
            </a:r>
            <a:r>
              <a:rPr lang="pt-BR" b="1" dirty="0"/>
              <a:t>&amp;</a:t>
            </a:r>
            <a:r>
              <a:rPr lang="pt-BR" dirty="0"/>
              <a:t>:</a:t>
            </a:r>
          </a:p>
          <a:p>
            <a:r>
              <a:rPr lang="pt-BR" dirty="0"/>
              <a:t>2 &lt; 0 &amp; 2 == 2 : dois é menor que zero </a:t>
            </a:r>
            <a:r>
              <a:rPr lang="pt-BR" b="1" dirty="0"/>
              <a:t>E</a:t>
            </a:r>
            <a:r>
              <a:rPr lang="pt-BR" dirty="0"/>
              <a:t> dois é igual a dois?</a:t>
            </a:r>
          </a:p>
          <a:p>
            <a:endParaRPr lang="pt-BR" dirty="0"/>
          </a:p>
          <a:p>
            <a:r>
              <a:rPr lang="pt-BR" dirty="0"/>
              <a:t>Para operações </a:t>
            </a:r>
            <a:r>
              <a:rPr lang="pt-BR" b="1" dirty="0"/>
              <a:t>IN</a:t>
            </a:r>
            <a:r>
              <a:rPr lang="pt-BR" dirty="0"/>
              <a:t>, usamos a o símbolo </a:t>
            </a:r>
            <a:r>
              <a:rPr lang="pt-BR" b="1" dirty="0"/>
              <a:t>%in%</a:t>
            </a:r>
            <a:r>
              <a:rPr lang="pt-BR" dirty="0"/>
              <a:t>:</a:t>
            </a:r>
          </a:p>
          <a:p>
            <a:r>
              <a:rPr lang="pt-BR" dirty="0"/>
              <a:t>2 %in% c(1,2,3,4,5) : dois está contido no conjunto 1,2,3,4,5?</a:t>
            </a:r>
          </a:p>
        </p:txBody>
      </p:sp>
    </p:spTree>
    <p:extLst>
      <p:ext uri="{BB962C8B-B14F-4D97-AF65-F5344CB8AC3E}">
        <p14:creationId xmlns:p14="http://schemas.microsoft.com/office/powerpoint/2010/main" val="2642978538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1962</TotalTime>
  <Words>1132</Words>
  <Application>Microsoft Office PowerPoint</Application>
  <PresentationFormat>Widescreen</PresentationFormat>
  <Paragraphs>265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Wingdings 2</vt:lpstr>
      <vt:lpstr>Quadro</vt:lpstr>
      <vt:lpstr>Apresentação do PowerPoint</vt:lpstr>
      <vt:lpstr>Apresentação do PowerPoint</vt:lpstr>
      <vt:lpstr>Apresentação do PowerPoint</vt:lpstr>
      <vt:lpstr>Ajuda / Help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 base Operações básicas</vt:lpstr>
      <vt:lpstr>Apresentação do PowerPoint</vt:lpstr>
      <vt:lpstr>tidyverse Operações básicas</vt:lpstr>
      <vt:lpstr>importação R Input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23</cp:revision>
  <dcterms:created xsi:type="dcterms:W3CDTF">2023-04-18T17:12:02Z</dcterms:created>
  <dcterms:modified xsi:type="dcterms:W3CDTF">2023-07-19T01:04:21Z</dcterms:modified>
</cp:coreProperties>
</file>