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B175C-824C-240C-12F7-2E8CC17E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001" y="1406024"/>
            <a:ext cx="7315200" cy="1059270"/>
          </a:xfrm>
        </p:spPr>
        <p:txBody>
          <a:bodyPr/>
          <a:lstStyle/>
          <a:p>
            <a:r>
              <a:rPr lang="pt-BR" dirty="0"/>
              <a:t>Análise de dados com 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05C363-35B1-A875-05BA-F5A72581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56" y="2971799"/>
            <a:ext cx="7315200" cy="264907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/>
              <a:t>História R e </a:t>
            </a:r>
            <a:r>
              <a:rPr lang="pt-BR" dirty="0" err="1"/>
              <a:t>RStudio</a:t>
            </a:r>
            <a:r>
              <a:rPr lang="pt-BR" dirty="0"/>
              <a:t>/</a:t>
            </a:r>
            <a:r>
              <a:rPr lang="pt-BR" dirty="0" err="1"/>
              <a:t>Posit</a:t>
            </a:r>
            <a:endParaRPr lang="pt-BR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/>
              <a:t>Instalação e setup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/>
              <a:t>Janelas e fluxo de trabalho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/>
              <a:t>Operações básicas: lógica, cálculo e iterações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/>
              <a:t>Vetores e </a:t>
            </a:r>
            <a:r>
              <a:rPr lang="pt-BR" dirty="0" err="1"/>
              <a:t>data.frame</a:t>
            </a:r>
            <a:endParaRPr lang="pt-BR" dirty="0"/>
          </a:p>
          <a:p>
            <a:pPr marL="342900" indent="-342900">
              <a:buFontTx/>
              <a:buChar char="-"/>
            </a:pPr>
            <a:endParaRPr lang="pt-BR" dirty="0"/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A5C00243-A051-823B-11F8-402EF818300F}"/>
              </a:ext>
            </a:extLst>
          </p:cNvPr>
          <p:cNvSpPr/>
          <p:nvPr/>
        </p:nvSpPr>
        <p:spPr>
          <a:xfrm>
            <a:off x="448235" y="4491317"/>
            <a:ext cx="295836" cy="475129"/>
          </a:xfrm>
          <a:prstGeom prst="leftBrace">
            <a:avLst>
              <a:gd name="adj1" fmla="val 4015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51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Dados estruturados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Data frames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F5F996-5560-8504-80CD-330223670999}"/>
              </a:ext>
            </a:extLst>
          </p:cNvPr>
          <p:cNvSpPr txBox="1"/>
          <p:nvPr/>
        </p:nvSpPr>
        <p:spPr>
          <a:xfrm>
            <a:off x="3989294" y="851647"/>
            <a:ext cx="616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 Data frame é um conjunto de vetores com dimensões iguais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95FF59-6E05-F3CA-97CB-8BC41460423F}"/>
              </a:ext>
            </a:extLst>
          </p:cNvPr>
          <p:cNvSpPr txBox="1"/>
          <p:nvPr/>
        </p:nvSpPr>
        <p:spPr>
          <a:xfrm>
            <a:off x="4678287" y="1660466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idade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3E55B9-F1A7-6ADD-6D5D-5D7181F1A7E1}"/>
              </a:ext>
            </a:extLst>
          </p:cNvPr>
          <p:cNvSpPr txBox="1"/>
          <p:nvPr/>
        </p:nvSpPr>
        <p:spPr>
          <a:xfrm>
            <a:off x="4453166" y="2245241"/>
            <a:ext cx="1777305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22</a:t>
            </a:r>
          </a:p>
          <a:p>
            <a:pPr algn="ctr"/>
            <a:r>
              <a:rPr lang="pt-BR" sz="2400" dirty="0"/>
              <a:t>31</a:t>
            </a:r>
          </a:p>
          <a:p>
            <a:pPr algn="ctr"/>
            <a:r>
              <a:rPr lang="pt-BR" sz="2400" dirty="0"/>
              <a:t>13</a:t>
            </a:r>
          </a:p>
          <a:p>
            <a:pPr algn="ctr"/>
            <a:r>
              <a:rPr lang="pt-BR" sz="2400" dirty="0"/>
              <a:t>14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F55C64-5F0B-32C2-1ED7-778668184FD9}"/>
              </a:ext>
            </a:extLst>
          </p:cNvPr>
          <p:cNvSpPr txBox="1"/>
          <p:nvPr/>
        </p:nvSpPr>
        <p:spPr>
          <a:xfrm>
            <a:off x="9000796" y="1653568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raça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08E00E-3268-9475-4ECA-D6923136B283}"/>
              </a:ext>
            </a:extLst>
          </p:cNvPr>
          <p:cNvSpPr txBox="1"/>
          <p:nvPr/>
        </p:nvSpPr>
        <p:spPr>
          <a:xfrm>
            <a:off x="8716394" y="2241792"/>
            <a:ext cx="157284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branca</a:t>
            </a:r>
          </a:p>
          <a:p>
            <a:pPr algn="ctr"/>
            <a:r>
              <a:rPr lang="pt-BR" sz="2400" dirty="0"/>
              <a:t>parda</a:t>
            </a:r>
          </a:p>
          <a:p>
            <a:pPr algn="ctr"/>
            <a:r>
              <a:rPr lang="pt-BR" sz="2400" dirty="0"/>
              <a:t>preta</a:t>
            </a:r>
          </a:p>
          <a:p>
            <a:pPr algn="ctr"/>
            <a:r>
              <a:rPr lang="pt-BR" sz="2400" dirty="0"/>
              <a:t>indígena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0932B7-19F9-B49F-0418-06A92AAB6878}"/>
              </a:ext>
            </a:extLst>
          </p:cNvPr>
          <p:cNvSpPr txBox="1"/>
          <p:nvPr/>
        </p:nvSpPr>
        <p:spPr>
          <a:xfrm>
            <a:off x="6729202" y="1657017"/>
            <a:ext cx="128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02B125-7C77-7E4A-8EBF-1E2B07049543}"/>
              </a:ext>
            </a:extLst>
          </p:cNvPr>
          <p:cNvSpPr txBox="1"/>
          <p:nvPr/>
        </p:nvSpPr>
        <p:spPr>
          <a:xfrm>
            <a:off x="6504082" y="2241792"/>
            <a:ext cx="157284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2500</a:t>
            </a:r>
          </a:p>
          <a:p>
            <a:pPr algn="ctr"/>
            <a:r>
              <a:rPr lang="pt-BR" sz="2400" dirty="0"/>
              <a:t>2200</a:t>
            </a:r>
          </a:p>
          <a:p>
            <a:pPr algn="ctr"/>
            <a:r>
              <a:rPr lang="pt-BR" sz="2400" dirty="0"/>
              <a:t>2000</a:t>
            </a:r>
          </a:p>
          <a:p>
            <a:pPr algn="ctr"/>
            <a:r>
              <a:rPr lang="pt-BR" sz="2400" dirty="0"/>
              <a:t>1200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725948-4335-9701-59D0-A510EAC722B3}"/>
              </a:ext>
            </a:extLst>
          </p:cNvPr>
          <p:cNvSpPr txBox="1"/>
          <p:nvPr/>
        </p:nvSpPr>
        <p:spPr>
          <a:xfrm>
            <a:off x="4229170" y="1699844"/>
            <a:ext cx="6247238" cy="2250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2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B2CDF4-848D-3378-D5CE-635224FD9476}"/>
              </a:ext>
            </a:extLst>
          </p:cNvPr>
          <p:cNvSpPr txBox="1"/>
          <p:nvPr/>
        </p:nvSpPr>
        <p:spPr>
          <a:xfrm>
            <a:off x="3989294" y="4473388"/>
            <a:ext cx="4490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Definição no R: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&lt;- </a:t>
            </a:r>
            <a:r>
              <a:rPr lang="pt-BR" dirty="0" err="1"/>
              <a:t>data.frame</a:t>
            </a:r>
            <a:r>
              <a:rPr lang="pt-BR" dirty="0"/>
              <a:t>(</a:t>
            </a:r>
            <a:r>
              <a:rPr lang="pt-BR" dirty="0" err="1"/>
              <a:t>idade,renda,raça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694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Dados estruturados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Data frames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F5F996-5560-8504-80CD-330223670999}"/>
              </a:ext>
            </a:extLst>
          </p:cNvPr>
          <p:cNvSpPr txBox="1"/>
          <p:nvPr/>
        </p:nvSpPr>
        <p:spPr>
          <a:xfrm>
            <a:off x="3989294" y="851647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2. Funções importantes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3F685F-0122-9D16-0A13-E54225220D65}"/>
              </a:ext>
            </a:extLst>
          </p:cNvPr>
          <p:cNvSpPr txBox="1"/>
          <p:nvPr/>
        </p:nvSpPr>
        <p:spPr>
          <a:xfrm>
            <a:off x="3926540" y="1694329"/>
            <a:ext cx="54146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Subset</a:t>
            </a:r>
            <a:r>
              <a:rPr lang="pt-BR" dirty="0"/>
              <a:t>: acessar informações em um data frame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Linha, Coluna ]</a:t>
            </a:r>
          </a:p>
          <a:p>
            <a:endParaRPr lang="pt-BR" dirty="0"/>
          </a:p>
          <a:p>
            <a:r>
              <a:rPr lang="pt-BR" dirty="0"/>
              <a:t>Ou</a:t>
            </a:r>
          </a:p>
          <a:p>
            <a:endParaRPr lang="pt-BR" dirty="0"/>
          </a:p>
          <a:p>
            <a:r>
              <a:rPr lang="pt-BR" dirty="0" err="1"/>
              <a:t>meus_dados$Coluna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 err="1"/>
              <a:t>meus_dados$Coluna</a:t>
            </a:r>
            <a:r>
              <a:rPr lang="pt-BR" dirty="0"/>
              <a:t> [Linha] </a:t>
            </a:r>
          </a:p>
        </p:txBody>
      </p:sp>
    </p:spTree>
    <p:extLst>
      <p:ext uri="{BB962C8B-B14F-4D97-AF65-F5344CB8AC3E}">
        <p14:creationId xmlns:p14="http://schemas.microsoft.com/office/powerpoint/2010/main" val="87253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C481D-947E-4326-51E1-D4759FB4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 base</a:t>
            </a:r>
            <a:br>
              <a:rPr lang="pt-BR" dirty="0"/>
            </a:br>
            <a:r>
              <a:rPr lang="pt-BR" dirty="0"/>
              <a:t>Operações básicas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72CF05-9EFF-FADB-43B8-D24544F12B47}"/>
              </a:ext>
            </a:extLst>
          </p:cNvPr>
          <p:cNvSpPr txBox="1"/>
          <p:nvPr/>
        </p:nvSpPr>
        <p:spPr>
          <a:xfrm>
            <a:off x="3899647" y="842682"/>
            <a:ext cx="7092006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Seleção</a:t>
            </a:r>
            <a:r>
              <a:rPr lang="pt-BR" dirty="0"/>
              <a:t> de variáveis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, 1 ]			ou		</a:t>
            </a:r>
            <a:r>
              <a:rPr lang="pt-BR" dirty="0" err="1"/>
              <a:t>meus_dados</a:t>
            </a:r>
            <a:r>
              <a:rPr lang="pt-BR" dirty="0"/>
              <a:t>[ , 2:3 ]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, “raça” ]		ou		</a:t>
            </a:r>
            <a:r>
              <a:rPr lang="pt-BR" dirty="0" err="1"/>
              <a:t>meus_dados</a:t>
            </a:r>
            <a:r>
              <a:rPr lang="pt-BR" dirty="0"/>
              <a:t>[ , c(“renda”, “raça") ]</a:t>
            </a:r>
          </a:p>
          <a:p>
            <a:endParaRPr lang="pt-BR" dirty="0"/>
          </a:p>
          <a:p>
            <a:r>
              <a:rPr lang="pt-BR" sz="2400" b="1" dirty="0"/>
              <a:t>Filtro</a:t>
            </a:r>
            <a:r>
              <a:rPr lang="pt-BR" b="1" dirty="0"/>
              <a:t> </a:t>
            </a:r>
            <a:r>
              <a:rPr lang="pt-BR" dirty="0"/>
              <a:t>de casos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, “raça” ] == “branca”</a:t>
            </a:r>
          </a:p>
          <a:p>
            <a:endParaRPr lang="pt-BR" dirty="0"/>
          </a:p>
          <a:p>
            <a:r>
              <a:rPr lang="pt-BR" dirty="0" err="1"/>
              <a:t>meus_dados$raça</a:t>
            </a:r>
            <a:r>
              <a:rPr lang="pt-BR" dirty="0"/>
              <a:t> == “branca”</a:t>
            </a:r>
          </a:p>
        </p:txBody>
      </p:sp>
    </p:spTree>
    <p:extLst>
      <p:ext uri="{BB962C8B-B14F-4D97-AF65-F5344CB8AC3E}">
        <p14:creationId xmlns:p14="http://schemas.microsoft.com/office/powerpoint/2010/main" val="74711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C481D-947E-4326-51E1-D4759FB4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tidyverse</a:t>
            </a:r>
            <a:br>
              <a:rPr lang="pt-BR" dirty="0"/>
            </a:br>
            <a:r>
              <a:rPr lang="pt-BR" dirty="0"/>
              <a:t>Operações básicas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72CF05-9EFF-FADB-43B8-D24544F12B47}"/>
              </a:ext>
            </a:extLst>
          </p:cNvPr>
          <p:cNvSpPr txBox="1"/>
          <p:nvPr/>
        </p:nvSpPr>
        <p:spPr>
          <a:xfrm>
            <a:off x="3953435" y="1488141"/>
            <a:ext cx="513473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Seleção</a:t>
            </a:r>
            <a:r>
              <a:rPr lang="pt-BR" dirty="0"/>
              <a:t> de variáveis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select</a:t>
            </a:r>
            <a:r>
              <a:rPr lang="pt-BR" dirty="0"/>
              <a:t>( raça )</a:t>
            </a:r>
          </a:p>
          <a:p>
            <a:endParaRPr lang="pt-BR" dirty="0"/>
          </a:p>
          <a:p>
            <a:r>
              <a:rPr lang="pt-BR" sz="2400" b="1" dirty="0"/>
              <a:t>Filtro</a:t>
            </a:r>
            <a:r>
              <a:rPr lang="pt-BR" b="1" dirty="0"/>
              <a:t> </a:t>
            </a:r>
            <a:r>
              <a:rPr lang="pt-BR" dirty="0"/>
              <a:t>de casos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filter</a:t>
            </a:r>
            <a:r>
              <a:rPr lang="pt-BR" dirty="0"/>
              <a:t>( raça == “branca” )</a:t>
            </a:r>
          </a:p>
          <a:p>
            <a:endParaRPr lang="pt-BR" dirty="0"/>
          </a:p>
          <a:p>
            <a:r>
              <a:rPr lang="pt-BR" sz="2400" b="1" dirty="0"/>
              <a:t>Renomear</a:t>
            </a:r>
            <a:r>
              <a:rPr lang="pt-BR" b="1" dirty="0"/>
              <a:t> </a:t>
            </a:r>
            <a:r>
              <a:rPr lang="pt-BR" dirty="0"/>
              <a:t>variáveis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rename</a:t>
            </a:r>
            <a:r>
              <a:rPr lang="pt-BR" dirty="0"/>
              <a:t>( “</a:t>
            </a:r>
            <a:r>
              <a:rPr lang="pt-BR" dirty="0" err="1"/>
              <a:t>renda_dom</a:t>
            </a:r>
            <a:r>
              <a:rPr lang="pt-BR" dirty="0"/>
              <a:t>” == renda )</a:t>
            </a:r>
          </a:p>
          <a:p>
            <a:endParaRPr lang="pt-BR" dirty="0"/>
          </a:p>
          <a:p>
            <a:r>
              <a:rPr lang="pt-BR" sz="2400" b="1" dirty="0"/>
              <a:t>Recodificar/mudar</a:t>
            </a:r>
            <a:r>
              <a:rPr lang="pt-BR" b="1" dirty="0"/>
              <a:t> </a:t>
            </a:r>
            <a:r>
              <a:rPr lang="pt-BR" dirty="0"/>
              <a:t>variáveis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mutate</a:t>
            </a:r>
            <a:r>
              <a:rPr lang="pt-BR" dirty="0"/>
              <a:t>( renda2 = renda + 500)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7CF105-82C5-B71F-7FE8-9BBE7AB8A32A}"/>
              </a:ext>
            </a:extLst>
          </p:cNvPr>
          <p:cNvSpPr txBox="1"/>
          <p:nvPr/>
        </p:nvSpPr>
        <p:spPr>
          <a:xfrm>
            <a:off x="6090498" y="476212"/>
            <a:ext cx="3130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Pacote </a:t>
            </a:r>
            <a:r>
              <a:rPr lang="pt-BR" sz="2800" b="1" dirty="0"/>
              <a:t>TIDYVERSE</a:t>
            </a:r>
          </a:p>
        </p:txBody>
      </p:sp>
    </p:spTree>
    <p:extLst>
      <p:ext uri="{BB962C8B-B14F-4D97-AF65-F5344CB8AC3E}">
        <p14:creationId xmlns:p14="http://schemas.microsoft.com/office/powerpoint/2010/main" val="338276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8CDA16B-1B8B-B3D8-1979-74E35991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importação</a:t>
            </a:r>
            <a:br>
              <a:rPr lang="pt-BR" dirty="0"/>
            </a:br>
            <a:r>
              <a:rPr lang="pt-BR" dirty="0"/>
              <a:t>R Input Output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FF5D35-C097-DBDE-23B3-274AC17E37A4}"/>
              </a:ext>
            </a:extLst>
          </p:cNvPr>
          <p:cNvSpPr txBox="1"/>
          <p:nvPr/>
        </p:nvSpPr>
        <p:spPr>
          <a:xfrm>
            <a:off x="6090498" y="476212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Pacote </a:t>
            </a:r>
            <a:r>
              <a:rPr lang="pt-BR" sz="2800" b="1" dirty="0"/>
              <a:t>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80EAB1-903C-A97A-7D5F-08A847195150}"/>
              </a:ext>
            </a:extLst>
          </p:cNvPr>
          <p:cNvSpPr txBox="1"/>
          <p:nvPr/>
        </p:nvSpPr>
        <p:spPr>
          <a:xfrm>
            <a:off x="3980329" y="1524000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meus_dados</a:t>
            </a:r>
            <a:r>
              <a:rPr lang="pt-BR" dirty="0"/>
              <a:t> &lt;- </a:t>
            </a:r>
            <a:r>
              <a:rPr lang="pt-BR" dirty="0" err="1"/>
              <a:t>import</a:t>
            </a:r>
            <a:r>
              <a:rPr lang="pt-BR" dirty="0"/>
              <a:t>( “</a:t>
            </a:r>
            <a:r>
              <a:rPr lang="pt-BR" dirty="0" err="1"/>
              <a:t>endereço_do_arquivo</a:t>
            </a:r>
            <a:r>
              <a:rPr lang="pt-BR" dirty="0"/>
              <a:t>” )</a:t>
            </a:r>
          </a:p>
        </p:txBody>
      </p:sp>
    </p:spTree>
    <p:extLst>
      <p:ext uri="{BB962C8B-B14F-4D97-AF65-F5344CB8AC3E}">
        <p14:creationId xmlns:p14="http://schemas.microsoft.com/office/powerpoint/2010/main" val="323636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36495-3D8C-654E-FDB7-277BC6BAC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2072" y="740640"/>
            <a:ext cx="7315200" cy="55256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R</a:t>
            </a:r>
            <a:r>
              <a:rPr lang="pt-BR" dirty="0"/>
              <a:t>oss </a:t>
            </a:r>
            <a:r>
              <a:rPr lang="pt-BR" dirty="0" err="1"/>
              <a:t>Ihaka</a:t>
            </a:r>
            <a:r>
              <a:rPr lang="pt-BR" dirty="0"/>
              <a:t> e </a:t>
            </a:r>
            <a:r>
              <a:rPr lang="pt-BR" b="1" dirty="0"/>
              <a:t>R</a:t>
            </a:r>
            <a:r>
              <a:rPr lang="pt-BR" dirty="0"/>
              <a:t>obert </a:t>
            </a:r>
            <a:r>
              <a:rPr lang="pt-BR" dirty="0" err="1"/>
              <a:t>Gentlement</a:t>
            </a:r>
            <a:r>
              <a:rPr lang="pt-BR" dirty="0"/>
              <a:t> (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Auckland, NZ)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Inspirações: </a:t>
            </a:r>
            <a:r>
              <a:rPr lang="pt-BR" dirty="0" err="1"/>
              <a:t>Scheme</a:t>
            </a:r>
            <a:r>
              <a:rPr lang="pt-BR" dirty="0"/>
              <a:t> (1975) e S </a:t>
            </a:r>
            <a:r>
              <a:rPr lang="pt-BR" dirty="0" err="1"/>
              <a:t>language</a:t>
            </a:r>
            <a:r>
              <a:rPr lang="pt-BR" dirty="0"/>
              <a:t> (1985)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1993</a:t>
            </a:r>
            <a:r>
              <a:rPr lang="pt-BR" dirty="0"/>
              <a:t>: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share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binary</a:t>
            </a:r>
            <a:r>
              <a:rPr lang="pt-BR" dirty="0"/>
              <a:t> copies in mail </a:t>
            </a:r>
            <a:r>
              <a:rPr lang="pt-BR" dirty="0" err="1"/>
              <a:t>list</a:t>
            </a:r>
            <a:r>
              <a:rPr lang="pt-BR" dirty="0"/>
              <a:t> “</a:t>
            </a:r>
            <a:r>
              <a:rPr lang="pt-BR" i="1" dirty="0"/>
              <a:t>s-</a:t>
            </a:r>
            <a:r>
              <a:rPr lang="pt-BR" i="1" dirty="0" err="1"/>
              <a:t>news</a:t>
            </a:r>
            <a:r>
              <a:rPr lang="pt-BR" i="1" dirty="0"/>
              <a:t>“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Martin </a:t>
            </a:r>
            <a:r>
              <a:rPr lang="pt-BR" dirty="0" err="1"/>
              <a:t>Mächler</a:t>
            </a:r>
            <a:r>
              <a:rPr lang="pt-BR" dirty="0"/>
              <a:t> (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Zurich)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1" i="1" dirty="0" err="1"/>
              <a:t>jun</a:t>
            </a:r>
            <a:r>
              <a:rPr lang="pt-BR" b="1" i="1" dirty="0"/>
              <a:t>/1995</a:t>
            </a:r>
            <a:r>
              <a:rPr lang="pt-BR" i="1" dirty="0"/>
              <a:t>: </a:t>
            </a:r>
            <a:r>
              <a:rPr lang="en-US" i="1" dirty="0"/>
              <a:t>source code available by ftp under the terms of the Free Software Foundation’s GNU general license.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Sep/1996</a:t>
            </a:r>
            <a:r>
              <a:rPr lang="en-US" i="1" dirty="0"/>
              <a:t>: publication of “R: A Language for Data Analysis and Graphics”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1997</a:t>
            </a:r>
            <a:r>
              <a:rPr lang="en-US" i="1" dirty="0"/>
              <a:t>: foundation of “core group” who can make changes to the source code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 err="1"/>
              <a:t>fev</a:t>
            </a:r>
            <a:r>
              <a:rPr lang="en-US" b="1" i="1" dirty="0"/>
              <a:t>/2002</a:t>
            </a:r>
            <a:r>
              <a:rPr lang="en-US" i="1" dirty="0"/>
              <a:t>: R version 1.0</a:t>
            </a:r>
          </a:p>
          <a:p>
            <a:pPr>
              <a:buFont typeface="Arial" panose="020B0604020202020204" pitchFamily="34" charset="0"/>
              <a:buChar char="•"/>
            </a:pPr>
            <a:endParaRPr lang="pt-BR" i="1" dirty="0"/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E021FF8F-37B5-3F5C-19B8-D029B35C9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1" y="3881334"/>
            <a:ext cx="2980950" cy="1911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BD7E170-D7D7-650F-885F-EE63C89E7D02}"/>
              </a:ext>
            </a:extLst>
          </p:cNvPr>
          <p:cNvSpPr txBox="1">
            <a:spLocks/>
          </p:cNvSpPr>
          <p:nvPr/>
        </p:nvSpPr>
        <p:spPr>
          <a:xfrm>
            <a:off x="0" y="1810151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 linguagem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História do R</a:t>
            </a:r>
          </a:p>
        </p:txBody>
      </p:sp>
    </p:spTree>
    <p:extLst>
      <p:ext uri="{BB962C8B-B14F-4D97-AF65-F5344CB8AC3E}">
        <p14:creationId xmlns:p14="http://schemas.microsoft.com/office/powerpoint/2010/main" val="427709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4FC3F88-67B5-1E13-6DDA-12D10DEB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40306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Ambiente de desenvolvimento integrado</a:t>
            </a:r>
            <a:br>
              <a:rPr lang="pt-BR" dirty="0"/>
            </a:br>
            <a:r>
              <a:rPr lang="pt-BR" i="1" dirty="0" err="1"/>
              <a:t>Integrated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r>
              <a:rPr lang="pt-BR" i="1" dirty="0"/>
              <a:t> </a:t>
            </a:r>
            <a:r>
              <a:rPr lang="pt-BR" i="1" dirty="0" err="1"/>
              <a:t>Environment</a:t>
            </a:r>
            <a:r>
              <a:rPr lang="pt-BR" dirty="0"/>
              <a:t> - IDE</a:t>
            </a:r>
          </a:p>
          <a:p>
            <a:pPr>
              <a:lnSpc>
                <a:spcPct val="150000"/>
              </a:lnSpc>
            </a:pPr>
            <a:r>
              <a:rPr lang="pt-BR" dirty="0"/>
              <a:t>Fundação em 2009 por J.J. </a:t>
            </a:r>
            <a:r>
              <a:rPr lang="pt-BR" dirty="0" err="1"/>
              <a:t>Allaire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Consolidação em 2011 e incorporação da comunidade</a:t>
            </a:r>
          </a:p>
          <a:p>
            <a:pPr>
              <a:lnSpc>
                <a:spcPct val="150000"/>
              </a:lnSpc>
            </a:pPr>
            <a:r>
              <a:rPr lang="pt-BR" dirty="0"/>
              <a:t>Inclusão de Python e </a:t>
            </a:r>
            <a:r>
              <a:rPr lang="pt-BR" dirty="0" err="1"/>
              <a:t>Jupyter</a:t>
            </a:r>
            <a:r>
              <a:rPr lang="pt-BR" dirty="0"/>
              <a:t> em 2019</a:t>
            </a:r>
          </a:p>
          <a:p>
            <a:pPr>
              <a:lnSpc>
                <a:spcPct val="150000"/>
              </a:lnSpc>
            </a:pPr>
            <a:r>
              <a:rPr lang="pt-BR" dirty="0"/>
              <a:t>Mudança para </a:t>
            </a:r>
            <a:r>
              <a:rPr lang="pt-BR" dirty="0" err="1"/>
              <a:t>Posit</a:t>
            </a:r>
            <a:r>
              <a:rPr lang="pt-BR" dirty="0"/>
              <a:t> em 2022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88413F4-1D66-1916-0354-E6C3FED8B055}"/>
              </a:ext>
            </a:extLst>
          </p:cNvPr>
          <p:cNvSpPr txBox="1">
            <a:spLocks/>
          </p:cNvSpPr>
          <p:nvPr/>
        </p:nvSpPr>
        <p:spPr>
          <a:xfrm>
            <a:off x="0" y="1810151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 interface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História do </a:t>
            </a:r>
            <a:r>
              <a:rPr lang="pt-BR" dirty="0" err="1">
                <a:solidFill>
                  <a:schemeClr val="bg1"/>
                </a:solidFill>
              </a:rPr>
              <a:t>RStudio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5EF6DF4-266D-A5A9-4EE3-78EBE5A8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3" y="3836893"/>
            <a:ext cx="2973541" cy="1952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673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D6646A-2960-A483-43AA-FEEB831B0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Potência</a:t>
            </a:r>
            <a:r>
              <a:rPr lang="pt-BR" dirty="0"/>
              <a:t>: podemos fazer (quase) tudo com R, considerado uma das melhores ferramentas para estatística e análise de dados. Excel e SPSS estão anos atrás!</a:t>
            </a:r>
          </a:p>
          <a:p>
            <a:endParaRPr lang="pt-BR" dirty="0"/>
          </a:p>
          <a:p>
            <a:r>
              <a:rPr lang="pt-BR" b="1" dirty="0"/>
              <a:t>Código livre</a:t>
            </a:r>
            <a:r>
              <a:rPr lang="pt-BR" dirty="0"/>
              <a:t>: não pagamos para usar e podemos ter controle sobre o que estamos fazendo em termos de processamento.</a:t>
            </a:r>
          </a:p>
          <a:p>
            <a:endParaRPr lang="pt-BR" dirty="0"/>
          </a:p>
          <a:p>
            <a:r>
              <a:rPr lang="pt-BR" b="1" dirty="0"/>
              <a:t>Popularidade</a:t>
            </a:r>
            <a:r>
              <a:rPr lang="pt-BR" dirty="0"/>
              <a:t>: movido por uma comunidade internacional extensa, que desenvolve e acompanha o software. </a:t>
            </a:r>
            <a:br>
              <a:rPr lang="pt-BR" dirty="0"/>
            </a:br>
            <a:r>
              <a:rPr lang="pt-BR" dirty="0"/>
              <a:t>+ Cada vez mais adotado em instituições (principalmente públicas) e pela comunidade acadêmica.</a:t>
            </a:r>
          </a:p>
          <a:p>
            <a:endParaRPr lang="pt-BR" dirty="0"/>
          </a:p>
          <a:p>
            <a:r>
              <a:rPr lang="pt-BR" b="1" dirty="0"/>
              <a:t>Replicabilidade e transparência :</a:t>
            </a:r>
            <a:r>
              <a:rPr lang="pt-BR" dirty="0"/>
              <a:t> os procedimentos são registrados em código, portando mais transparentes e possíveis de serem replicado. </a:t>
            </a:r>
            <a:br>
              <a:rPr lang="pt-BR" dirty="0"/>
            </a:br>
            <a:r>
              <a:rPr lang="pt-BR" dirty="0"/>
              <a:t>+ Práticas fundamentais e cada vez mais impulsionadas por revistas e instituições acadêmicas.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B20EA2-B5F3-E606-20EA-6FCDAA1EDE78}"/>
              </a:ext>
            </a:extLst>
          </p:cNvPr>
          <p:cNvSpPr txBox="1">
            <a:spLocks/>
          </p:cNvSpPr>
          <p:nvPr/>
        </p:nvSpPr>
        <p:spPr>
          <a:xfrm>
            <a:off x="0" y="2419751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Por quê R?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Principais razões</a:t>
            </a:r>
          </a:p>
        </p:txBody>
      </p:sp>
    </p:spTree>
    <p:extLst>
      <p:ext uri="{BB962C8B-B14F-4D97-AF65-F5344CB8AC3E}">
        <p14:creationId xmlns:p14="http://schemas.microsoft.com/office/powerpoint/2010/main" val="401828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75098-9D82-C6AB-59C6-3AF92382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Faça o download e instalação do R de acordo com o seu sistema</a:t>
            </a:r>
          </a:p>
          <a:p>
            <a:r>
              <a:rPr lang="pt-BR" dirty="0"/>
              <a:t>Repositório RCRAN (</a:t>
            </a:r>
            <a:r>
              <a:rPr lang="pt-BR" dirty="0" err="1"/>
              <a:t>Comprehensive</a:t>
            </a:r>
            <a:r>
              <a:rPr lang="pt-BR" dirty="0"/>
              <a:t> R </a:t>
            </a:r>
            <a:r>
              <a:rPr lang="pt-BR" dirty="0" err="1"/>
              <a:t>Archive</a:t>
            </a:r>
            <a:r>
              <a:rPr lang="pt-BR" dirty="0"/>
              <a:t> Network)</a:t>
            </a:r>
            <a:br>
              <a:rPr lang="pt-BR" dirty="0"/>
            </a:br>
            <a:r>
              <a:rPr lang="pt-BR" dirty="0">
                <a:hlinkClick r:id="rId2"/>
              </a:rPr>
              <a:t>https://cran.r-project.org/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Faça o download e instalação do </a:t>
            </a:r>
            <a:r>
              <a:rPr lang="pt-BR" dirty="0" err="1"/>
              <a:t>RStudio</a:t>
            </a:r>
            <a:r>
              <a:rPr lang="pt-BR" dirty="0"/>
              <a:t> de acordo com seu sistema</a:t>
            </a:r>
          </a:p>
          <a:p>
            <a:r>
              <a:rPr lang="pt-BR" dirty="0"/>
              <a:t>Plataforma </a:t>
            </a:r>
            <a:r>
              <a:rPr lang="pt-BR" dirty="0" err="1"/>
              <a:t>Rstudio</a:t>
            </a:r>
            <a:r>
              <a:rPr lang="pt-BR" dirty="0"/>
              <a:t>/</a:t>
            </a:r>
            <a:r>
              <a:rPr lang="pt-BR" dirty="0" err="1"/>
              <a:t>Posit</a:t>
            </a:r>
            <a:br>
              <a:rPr lang="pt-BR" dirty="0"/>
            </a:br>
            <a:r>
              <a:rPr lang="pt-BR" dirty="0">
                <a:hlinkClick r:id="rId3"/>
              </a:rPr>
              <a:t>https://posit.co/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363D3EC-BF81-6F26-50FA-0A4AA24FDA24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Instalação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R + </a:t>
            </a:r>
            <a:r>
              <a:rPr lang="pt-BR" dirty="0" err="1">
                <a:solidFill>
                  <a:schemeClr val="bg1"/>
                </a:solidFill>
              </a:rPr>
              <a:t>RStudio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3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B4B4EF-C73D-9893-A1A7-CF19650CED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Setup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 err="1">
                <a:solidFill>
                  <a:schemeClr val="bg1"/>
                </a:solidFill>
              </a:rPr>
              <a:t>RStudio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75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6C725E1-3463-0D99-10AC-410F60C62EAA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</a:rPr>
              <a:t>Vetores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318230-2653-8AEA-5EF3-E3CD4BBBA172}"/>
              </a:ext>
            </a:extLst>
          </p:cNvPr>
          <p:cNvSpPr txBox="1"/>
          <p:nvPr/>
        </p:nvSpPr>
        <p:spPr>
          <a:xfrm>
            <a:off x="3989294" y="851647"/>
            <a:ext cx="72555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 Por definição, vetores são colunas que guardam informações.</a:t>
            </a:r>
          </a:p>
          <a:p>
            <a:endParaRPr lang="pt-BR" dirty="0"/>
          </a:p>
          <a:p>
            <a:r>
              <a:rPr lang="pt-BR" sz="2800" dirty="0"/>
              <a:t>vetor = { 1, 2, 3, ... , n }  no R: vetor = </a:t>
            </a:r>
            <a:r>
              <a:rPr lang="pt-BR" sz="2800" b="1" dirty="0">
                <a:solidFill>
                  <a:srgbClr val="FF0000"/>
                </a:solidFill>
              </a:rPr>
              <a:t>c</a:t>
            </a:r>
            <a:r>
              <a:rPr lang="pt-BR" sz="2800" dirty="0"/>
              <a:t>(1,2,3,...,n)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75EDD4-8081-A968-7D28-95E2A01E388A}"/>
              </a:ext>
            </a:extLst>
          </p:cNvPr>
          <p:cNvSpPr txBox="1"/>
          <p:nvPr/>
        </p:nvSpPr>
        <p:spPr>
          <a:xfrm>
            <a:off x="4103154" y="2378377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vetor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683FD11-5251-A7D4-02C5-E57EEDA2DD8F}"/>
              </a:ext>
            </a:extLst>
          </p:cNvPr>
          <p:cNvSpPr txBox="1"/>
          <p:nvPr/>
        </p:nvSpPr>
        <p:spPr>
          <a:xfrm>
            <a:off x="4254887" y="2993930"/>
            <a:ext cx="819135" cy="255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1</a:t>
            </a:r>
          </a:p>
          <a:p>
            <a:pPr algn="ctr"/>
            <a:r>
              <a:rPr lang="pt-BR" sz="3200" dirty="0"/>
              <a:t>2</a:t>
            </a:r>
          </a:p>
          <a:p>
            <a:pPr algn="ctr"/>
            <a:r>
              <a:rPr lang="pt-BR" sz="3200" dirty="0"/>
              <a:t>3</a:t>
            </a:r>
          </a:p>
          <a:p>
            <a:pPr algn="ctr"/>
            <a:r>
              <a:rPr lang="pt-BR" sz="3200" dirty="0"/>
              <a:t>...</a:t>
            </a:r>
          </a:p>
          <a:p>
            <a:pPr algn="ctr"/>
            <a:r>
              <a:rPr lang="pt-BR" sz="3200" dirty="0"/>
              <a:t>n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6D42422-77D7-830E-4612-2CC97B906F84}"/>
              </a:ext>
            </a:extLst>
          </p:cNvPr>
          <p:cNvGrpSpPr/>
          <p:nvPr/>
        </p:nvGrpSpPr>
        <p:grpSpPr>
          <a:xfrm>
            <a:off x="7117980" y="3429000"/>
            <a:ext cx="3605474" cy="550282"/>
            <a:chOff x="6990696" y="3254188"/>
            <a:chExt cx="2153279" cy="240511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2BFC1B9-C9DA-7A97-4E2D-685BED7DBB23}"/>
                </a:ext>
              </a:extLst>
            </p:cNvPr>
            <p:cNvCxnSpPr>
              <a:cxnSpLocks/>
            </p:cNvCxnSpPr>
            <p:nvPr/>
          </p:nvCxnSpPr>
          <p:spPr>
            <a:xfrm>
              <a:off x="6990821" y="3254188"/>
              <a:ext cx="2153154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6FA6E36-F440-9F7F-1D72-6963F85B1AC8}"/>
                </a:ext>
              </a:extLst>
            </p:cNvPr>
            <p:cNvSpPr txBox="1"/>
            <p:nvPr/>
          </p:nvSpPr>
          <p:spPr>
            <a:xfrm>
              <a:off x="6990696" y="3266016"/>
              <a:ext cx="2153279" cy="22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1		2		3	...   	n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3AEA8F-0B0B-44E0-E4E2-A7818A5362B0}"/>
              </a:ext>
            </a:extLst>
          </p:cNvPr>
          <p:cNvSpPr txBox="1"/>
          <p:nvPr/>
        </p:nvSpPr>
        <p:spPr>
          <a:xfrm>
            <a:off x="6795248" y="2374928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2. O vetor tem uma dimensão, </a:t>
            </a:r>
          </a:p>
          <a:p>
            <a:r>
              <a:rPr lang="pt-BR" dirty="0"/>
              <a:t>portanto pode ser representado por uma reta</a:t>
            </a:r>
          </a:p>
        </p:txBody>
      </p:sp>
    </p:spTree>
    <p:extLst>
      <p:ext uri="{BB962C8B-B14F-4D97-AF65-F5344CB8AC3E}">
        <p14:creationId xmlns:p14="http://schemas.microsoft.com/office/powerpoint/2010/main" val="134802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6C725E1-3463-0D99-10AC-410F60C62EAA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</a:rPr>
              <a:t>Vetores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318230-2653-8AEA-5EF3-E3CD4BBBA172}"/>
              </a:ext>
            </a:extLst>
          </p:cNvPr>
          <p:cNvSpPr txBox="1"/>
          <p:nvPr/>
        </p:nvSpPr>
        <p:spPr>
          <a:xfrm>
            <a:off x="3989294" y="851647"/>
            <a:ext cx="77634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3. Vetores guardam </a:t>
            </a:r>
            <a:r>
              <a:rPr lang="pt-BR" b="1" dirty="0"/>
              <a:t>um tipo ou classe </a:t>
            </a:r>
            <a:r>
              <a:rPr lang="pt-BR" dirty="0"/>
              <a:t>de informação</a:t>
            </a:r>
          </a:p>
          <a:p>
            <a:endParaRPr lang="pt-BR" dirty="0"/>
          </a:p>
          <a:p>
            <a:r>
              <a:rPr lang="pt-BR" dirty="0"/>
              <a:t>É importante saber a definição da classe do vetor, pois é ela que define as possibilidades de manuseio. Como na estatística, as classes de variáveis definem o que é possível de ser feito.</a:t>
            </a:r>
          </a:p>
          <a:p>
            <a:endParaRPr lang="pt-BR" dirty="0"/>
          </a:p>
          <a:p>
            <a:r>
              <a:rPr lang="pt-BR" dirty="0"/>
              <a:t>As mais importantes são:</a:t>
            </a:r>
          </a:p>
          <a:p>
            <a:r>
              <a:rPr lang="pt-BR" dirty="0"/>
              <a:t>	CHR: “</a:t>
            </a:r>
            <a:r>
              <a:rPr lang="pt-BR" dirty="0" err="1"/>
              <a:t>character</a:t>
            </a:r>
            <a:r>
              <a:rPr lang="pt-BR" dirty="0"/>
              <a:t>” = caracteres/texto</a:t>
            </a:r>
          </a:p>
          <a:p>
            <a:r>
              <a:rPr lang="pt-BR" dirty="0"/>
              <a:t>	NUM: “</a:t>
            </a:r>
            <a:r>
              <a:rPr lang="pt-BR" dirty="0" err="1"/>
              <a:t>numeric</a:t>
            </a:r>
            <a:r>
              <a:rPr lang="pt-BR" dirty="0"/>
              <a:t>” = números reais (incluso decimais)</a:t>
            </a:r>
          </a:p>
          <a:p>
            <a:r>
              <a:rPr lang="pt-BR" dirty="0"/>
              <a:t>	INT : “</a:t>
            </a:r>
            <a:r>
              <a:rPr lang="pt-BR" dirty="0" err="1"/>
              <a:t>integer</a:t>
            </a:r>
            <a:r>
              <a:rPr lang="pt-BR" dirty="0"/>
              <a:t>” = números inteiros</a:t>
            </a:r>
          </a:p>
          <a:p>
            <a:r>
              <a:rPr lang="pt-BR" dirty="0"/>
              <a:t>	LOG: “</a:t>
            </a:r>
            <a:r>
              <a:rPr lang="pt-BR" dirty="0" err="1"/>
              <a:t>logical</a:t>
            </a:r>
            <a:r>
              <a:rPr lang="pt-BR" dirty="0"/>
              <a:t>” = lógica Verdadeiro/Falso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ORD: “</a:t>
            </a:r>
            <a:r>
              <a:rPr lang="pt-BR" dirty="0" err="1"/>
              <a:t>ordered</a:t>
            </a:r>
            <a:r>
              <a:rPr lang="pt-BR" dirty="0"/>
              <a:t>” = texto ordenado </a:t>
            </a:r>
          </a:p>
        </p:txBody>
      </p:sp>
    </p:spTree>
    <p:extLst>
      <p:ext uri="{BB962C8B-B14F-4D97-AF65-F5344CB8AC3E}">
        <p14:creationId xmlns:p14="http://schemas.microsoft.com/office/powerpoint/2010/main" val="345059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6C725E1-3463-0D99-10AC-410F60C62EAA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</a:rPr>
              <a:t>Vetores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318230-2653-8AEA-5EF3-E3CD4BBBA172}"/>
              </a:ext>
            </a:extLst>
          </p:cNvPr>
          <p:cNvSpPr txBox="1"/>
          <p:nvPr/>
        </p:nvSpPr>
        <p:spPr>
          <a:xfrm>
            <a:off x="3989294" y="560111"/>
            <a:ext cx="3601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idade = { 22, 31, 13, 14 }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75EDD4-8081-A968-7D28-95E2A01E388A}"/>
              </a:ext>
            </a:extLst>
          </p:cNvPr>
          <p:cNvSpPr txBox="1"/>
          <p:nvPr/>
        </p:nvSpPr>
        <p:spPr>
          <a:xfrm>
            <a:off x="4085223" y="2495922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idade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683FD11-5251-A7D4-02C5-E57EEDA2DD8F}"/>
              </a:ext>
            </a:extLst>
          </p:cNvPr>
          <p:cNvSpPr txBox="1"/>
          <p:nvPr/>
        </p:nvSpPr>
        <p:spPr>
          <a:xfrm>
            <a:off x="3860102" y="3080697"/>
            <a:ext cx="157284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22</a:t>
            </a:r>
          </a:p>
          <a:p>
            <a:pPr algn="ctr"/>
            <a:r>
              <a:rPr lang="pt-BR" sz="2400" dirty="0"/>
              <a:t>31</a:t>
            </a:r>
          </a:p>
          <a:p>
            <a:pPr algn="ctr"/>
            <a:r>
              <a:rPr lang="pt-BR" sz="2400" dirty="0"/>
              <a:t>13</a:t>
            </a:r>
          </a:p>
          <a:p>
            <a:pPr algn="ctr"/>
            <a:r>
              <a:rPr lang="pt-BR" sz="2400" dirty="0"/>
              <a:t>14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E67C481-E876-9835-8AAA-3134633362C8}"/>
              </a:ext>
            </a:extLst>
          </p:cNvPr>
          <p:cNvSpPr txBox="1"/>
          <p:nvPr/>
        </p:nvSpPr>
        <p:spPr>
          <a:xfrm>
            <a:off x="3989294" y="1495445"/>
            <a:ext cx="6992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raça = { “branca”, “parta”, “preta”, “indígena”}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30641D-07EA-6B06-2009-6A338BC73757}"/>
              </a:ext>
            </a:extLst>
          </p:cNvPr>
          <p:cNvSpPr txBox="1"/>
          <p:nvPr/>
        </p:nvSpPr>
        <p:spPr>
          <a:xfrm>
            <a:off x="8407732" y="2489024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raça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BD8188-D562-7536-7748-5DFC6B0DFA86}"/>
              </a:ext>
            </a:extLst>
          </p:cNvPr>
          <p:cNvSpPr txBox="1"/>
          <p:nvPr/>
        </p:nvSpPr>
        <p:spPr>
          <a:xfrm>
            <a:off x="8123330" y="3077248"/>
            <a:ext cx="157284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branca</a:t>
            </a:r>
          </a:p>
          <a:p>
            <a:pPr algn="ctr"/>
            <a:r>
              <a:rPr lang="pt-BR" sz="2400" dirty="0"/>
              <a:t>parda</a:t>
            </a:r>
          </a:p>
          <a:p>
            <a:pPr algn="ctr"/>
            <a:r>
              <a:rPr lang="pt-BR" sz="2400" dirty="0"/>
              <a:t>preta</a:t>
            </a:r>
          </a:p>
          <a:p>
            <a:pPr algn="ctr"/>
            <a:r>
              <a:rPr lang="pt-BR" sz="2400" dirty="0"/>
              <a:t>indígena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2079BA-DA3D-A4D0-F72B-6983D7EBF00C}"/>
              </a:ext>
            </a:extLst>
          </p:cNvPr>
          <p:cNvSpPr txBox="1"/>
          <p:nvPr/>
        </p:nvSpPr>
        <p:spPr>
          <a:xfrm>
            <a:off x="3989294" y="1016122"/>
            <a:ext cx="515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renda = { 2500, 2200, 2000, 1200 }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7F2506-0A62-9403-59D8-F51BD39566C0}"/>
              </a:ext>
            </a:extLst>
          </p:cNvPr>
          <p:cNvSpPr txBox="1"/>
          <p:nvPr/>
        </p:nvSpPr>
        <p:spPr>
          <a:xfrm>
            <a:off x="6136138" y="2492473"/>
            <a:ext cx="128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renda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3F0C0EC-D7BD-C2ED-3408-58200EF7A617}"/>
              </a:ext>
            </a:extLst>
          </p:cNvPr>
          <p:cNvSpPr txBox="1"/>
          <p:nvPr/>
        </p:nvSpPr>
        <p:spPr>
          <a:xfrm>
            <a:off x="5911018" y="3077248"/>
            <a:ext cx="157284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2500</a:t>
            </a:r>
          </a:p>
          <a:p>
            <a:pPr algn="ctr"/>
            <a:r>
              <a:rPr lang="pt-BR" sz="2400" dirty="0"/>
              <a:t>2200</a:t>
            </a:r>
          </a:p>
          <a:p>
            <a:pPr algn="ctr"/>
            <a:r>
              <a:rPr lang="pt-BR" sz="2400" dirty="0"/>
              <a:t>2000</a:t>
            </a:r>
          </a:p>
          <a:p>
            <a:pPr algn="ctr"/>
            <a:r>
              <a:rPr lang="pt-BR" sz="2400" dirty="0"/>
              <a:t>1200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858815B-4028-84AA-2023-9ADC1D77DC3C}"/>
              </a:ext>
            </a:extLst>
          </p:cNvPr>
          <p:cNvSpPr txBox="1"/>
          <p:nvPr/>
        </p:nvSpPr>
        <p:spPr>
          <a:xfrm>
            <a:off x="3997411" y="5336159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que isso significa?</a:t>
            </a:r>
          </a:p>
        </p:txBody>
      </p:sp>
    </p:spTree>
    <p:extLst>
      <p:ext uri="{BB962C8B-B14F-4D97-AF65-F5344CB8AC3E}">
        <p14:creationId xmlns:p14="http://schemas.microsoft.com/office/powerpoint/2010/main" val="971250386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737</TotalTime>
  <Words>854</Words>
  <Application>Microsoft Office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 2</vt:lpstr>
      <vt:lpstr>Quadro</vt:lpstr>
      <vt:lpstr>Análise de dados com 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 base Operações básicas</vt:lpstr>
      <vt:lpstr>tidyverse Operações básicas</vt:lpstr>
      <vt:lpstr>importação R Input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com R</dc:title>
  <dc:creator>Victor Gabriel Alcantara</dc:creator>
  <cp:lastModifiedBy>Victor Gabriel Alcantara</cp:lastModifiedBy>
  <cp:revision>7</cp:revision>
  <dcterms:created xsi:type="dcterms:W3CDTF">2023-04-18T17:12:02Z</dcterms:created>
  <dcterms:modified xsi:type="dcterms:W3CDTF">2023-04-26T17:35:08Z</dcterms:modified>
</cp:coreProperties>
</file>