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32EF36-3E01-4C29-AF3B-1827C922ABB4}" type="datetimeFigureOut">
              <a:rPr lang="en-US" smtClean="0"/>
              <a:t>06-Jan-21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33670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32EF36-3E01-4C29-AF3B-1827C922ABB4}" type="datetimeFigureOut">
              <a:rPr lang="en-US" smtClean="0"/>
              <a:t>06-Jan-21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168415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32EF36-3E01-4C29-AF3B-1827C922ABB4}" type="datetimeFigureOut">
              <a:rPr lang="en-US" smtClean="0"/>
              <a:t>06-Jan-21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135421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32EF36-3E01-4C29-AF3B-1827C922ABB4}" type="datetimeFigureOut">
              <a:rPr lang="en-US" smtClean="0"/>
              <a:t>06-Jan-21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155426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32EF36-3E01-4C29-AF3B-1827C922ABB4}" type="datetimeFigureOut">
              <a:rPr lang="en-US" smtClean="0"/>
              <a:t>06-Jan-21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120108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32EF36-3E01-4C29-AF3B-1827C922ABB4}" type="datetimeFigureOut">
              <a:rPr lang="en-US" smtClean="0"/>
              <a:t>06-Jan-21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185822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32EF36-3E01-4C29-AF3B-1827C922ABB4}" type="datetimeFigureOut">
              <a:rPr lang="en-US" smtClean="0"/>
              <a:t>06-Jan-21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256958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32EF36-3E01-4C29-AF3B-1827C922ABB4}" type="datetimeFigureOut">
              <a:rPr lang="en-US" smtClean="0"/>
              <a:t>06-Jan-21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108717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2EF36-3E01-4C29-AF3B-1827C922ABB4}" type="datetimeFigureOut">
              <a:rPr lang="en-US" smtClean="0"/>
              <a:t>06-Jan-21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328502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2EF36-3E01-4C29-AF3B-1827C922ABB4}" type="datetimeFigureOut">
              <a:rPr lang="en-US" smtClean="0"/>
              <a:t>06-Jan-21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365899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2EF36-3E01-4C29-AF3B-1827C922ABB4}" type="datetimeFigureOut">
              <a:rPr lang="en-US" smtClean="0"/>
              <a:t>06-Jan-21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99628-500A-46B5-B846-46F6EC8594B5}" type="slidenum">
              <a:rPr lang="en-US" smtClean="0"/>
              <a:t>‹#›</a:t>
            </a:fld>
            <a:endParaRPr lang="en-US"/>
          </a:p>
        </p:txBody>
      </p:sp>
    </p:spTree>
    <p:extLst>
      <p:ext uri="{BB962C8B-B14F-4D97-AF65-F5344CB8AC3E}">
        <p14:creationId xmlns:p14="http://schemas.microsoft.com/office/powerpoint/2010/main" val="426190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2EF36-3E01-4C29-AF3B-1827C922ABB4}" type="datetimeFigureOut">
              <a:rPr lang="en-US" smtClean="0"/>
              <a:t>06-Jan-21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99628-500A-46B5-B846-46F6EC8594B5}" type="slidenum">
              <a:rPr lang="en-US" smtClean="0"/>
              <a:t>‹#›</a:t>
            </a:fld>
            <a:endParaRPr lang="en-US"/>
          </a:p>
        </p:txBody>
      </p:sp>
    </p:spTree>
    <p:extLst>
      <p:ext uri="{BB962C8B-B14F-4D97-AF65-F5344CB8AC3E}">
        <p14:creationId xmlns:p14="http://schemas.microsoft.com/office/powerpoint/2010/main" val="303368647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897562"/>
          </a:xfrm>
        </p:spPr>
        <p:txBody>
          <a:bodyPr>
            <a:normAutofit fontScale="90000"/>
          </a:bodyPr>
          <a:lstStyle/>
          <a:p>
            <a:r>
              <a:rPr lang="en-US" b="1" dirty="0"/>
              <a:t>Predicting the Best Neighborhood for a Mexican Restaurant in Toronto</a:t>
            </a:r>
            <a:r>
              <a:rPr lang="en-US" b="1" dirty="0" smtClean="0"/>
              <a:t>.</a:t>
            </a:r>
            <a:br>
              <a:rPr lang="en-US" b="1" dirty="0" smtClean="0"/>
            </a:br>
            <a:r>
              <a:rPr lang="en-US" b="1" dirty="0" smtClean="0"/>
              <a:t/>
            </a:r>
            <a:br>
              <a:rPr lang="en-US" b="1" dirty="0" smtClean="0"/>
            </a:br>
            <a:r>
              <a:rPr lang="en-US" dirty="0"/>
              <a:t>Victor </a:t>
            </a:r>
            <a:r>
              <a:rPr lang="en-US" dirty="0" err="1" smtClean="0"/>
              <a:t>Gbadamosi</a:t>
            </a:r>
            <a:r>
              <a:rPr lang="en-US" dirty="0" smtClean="0"/>
              <a:t/>
            </a:r>
            <a:br>
              <a:rPr lang="en-US" dirty="0" smtClean="0"/>
            </a:br>
            <a:r>
              <a:rPr lang="en-US" dirty="0"/>
              <a:t/>
            </a:r>
            <a:br>
              <a:rPr lang="en-US" dirty="0"/>
            </a:br>
            <a:r>
              <a:rPr lang="en-US" dirty="0"/>
              <a:t/>
            </a:r>
            <a:br>
              <a:rPr lang="en-US" dirty="0"/>
            </a:br>
            <a:r>
              <a:rPr lang="en-US" dirty="0"/>
              <a:t>January 06, 2021.</a:t>
            </a:r>
            <a:br>
              <a:rPr lang="en-US" dirty="0"/>
            </a:br>
            <a:r>
              <a:rPr lang="en-US" dirty="0"/>
              <a:t/>
            </a:r>
            <a:br>
              <a:rPr lang="en-US" dirty="0"/>
            </a:br>
            <a:endParaRPr lang="en-US" dirty="0"/>
          </a:p>
        </p:txBody>
      </p:sp>
    </p:spTree>
    <p:extLst>
      <p:ext uri="{BB962C8B-B14F-4D97-AF65-F5344CB8AC3E}">
        <p14:creationId xmlns:p14="http://schemas.microsoft.com/office/powerpoint/2010/main" val="22429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Sixteen (16) </a:t>
            </a:r>
            <a:r>
              <a:rPr lang="en-US" dirty="0" err="1"/>
              <a:t>neighbourhoods</a:t>
            </a:r>
            <a:r>
              <a:rPr lang="en-US" dirty="0"/>
              <a:t> were used to test and the following observations were made.</a:t>
            </a:r>
          </a:p>
          <a:p>
            <a:pPr lvl="0"/>
            <a:r>
              <a:rPr lang="en-US" dirty="0"/>
              <a:t>Most neighborhoods have Italian restaurants.</a:t>
            </a:r>
          </a:p>
          <a:p>
            <a:pPr lvl="0"/>
            <a:r>
              <a:rPr lang="en-US" dirty="0"/>
              <a:t>Italian restaurants were one of the top three (3) venues that were visited for </a:t>
            </a:r>
            <a:r>
              <a:rPr lang="en-US" dirty="0" err="1"/>
              <a:t>neighbourhoods</a:t>
            </a:r>
            <a:r>
              <a:rPr lang="en-US" dirty="0"/>
              <a:t> that had them, meaning so many people enjoyed their cuisines.</a:t>
            </a:r>
          </a:p>
          <a:p>
            <a:pPr lvl="0"/>
            <a:r>
              <a:rPr lang="en-US" dirty="0"/>
              <a:t>Only five (5) neighborhoods have Mexican restaurants, meaning there are not so many set-ups there.</a:t>
            </a:r>
          </a:p>
          <a:p>
            <a:pPr lvl="0"/>
            <a:r>
              <a:rPr lang="en-US" dirty="0"/>
              <a:t>None of the Mexican restaurant falls under the 1</a:t>
            </a:r>
            <a:r>
              <a:rPr lang="en-US" baseline="30000" dirty="0"/>
              <a:t>st</a:t>
            </a:r>
            <a:r>
              <a:rPr lang="en-US" dirty="0"/>
              <a:t> most common venue.</a:t>
            </a:r>
          </a:p>
          <a:p>
            <a:pPr marL="0" indent="0">
              <a:buNone/>
            </a:pPr>
            <a:endParaRPr lang="en-US" dirty="0"/>
          </a:p>
        </p:txBody>
      </p:sp>
    </p:spTree>
    <p:extLst>
      <p:ext uri="{BB962C8B-B14F-4D97-AF65-F5344CB8AC3E}">
        <p14:creationId xmlns:p14="http://schemas.microsoft.com/office/powerpoint/2010/main" val="7092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 </a:t>
            </a:r>
            <a:endParaRPr lang="en-US" b="1" dirty="0"/>
          </a:p>
        </p:txBody>
      </p:sp>
      <p:sp>
        <p:nvSpPr>
          <p:cNvPr id="3" name="Content Placeholder 2"/>
          <p:cNvSpPr>
            <a:spLocks noGrp="1"/>
          </p:cNvSpPr>
          <p:nvPr>
            <p:ph idx="1"/>
          </p:nvPr>
        </p:nvSpPr>
        <p:spPr/>
        <p:txBody>
          <a:bodyPr/>
          <a:lstStyle/>
          <a:p>
            <a:pPr marL="0" indent="0">
              <a:buNone/>
            </a:pPr>
            <a:r>
              <a:rPr lang="en-US" dirty="0"/>
              <a:t>Since the client is looking for a best location to set up a Mexican restaurant, and only three (3) neighborhoods are without Italian and Mexican restaurants, the client would be advised to set up where people will always be present to hangouts. Therefore, the best location will be the </a:t>
            </a:r>
            <a:r>
              <a:rPr lang="en-US" dirty="0" err="1"/>
              <a:t>Berczy</a:t>
            </a:r>
            <a:r>
              <a:rPr lang="en-US" dirty="0"/>
              <a:t> Park to set up the Mexican restaurants.</a:t>
            </a:r>
          </a:p>
          <a:p>
            <a:pPr marL="0" indent="0">
              <a:buNone/>
            </a:pPr>
            <a:endParaRPr lang="en-US" dirty="0"/>
          </a:p>
        </p:txBody>
      </p:sp>
    </p:spTree>
    <p:extLst>
      <p:ext uri="{BB962C8B-B14F-4D97-AF65-F5344CB8AC3E}">
        <p14:creationId xmlns:p14="http://schemas.microsoft.com/office/powerpoint/2010/main" val="31536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 </a:t>
            </a:r>
            <a:endParaRPr lang="en-US" b="1" dirty="0"/>
          </a:p>
        </p:txBody>
      </p:sp>
      <p:sp>
        <p:nvSpPr>
          <p:cNvPr id="3" name="Content Placeholder 2"/>
          <p:cNvSpPr>
            <a:spLocks noGrp="1"/>
          </p:cNvSpPr>
          <p:nvPr>
            <p:ph idx="1"/>
          </p:nvPr>
        </p:nvSpPr>
        <p:spPr/>
        <p:txBody>
          <a:bodyPr/>
          <a:lstStyle/>
          <a:p>
            <a:pPr marL="0" indent="0">
              <a:buNone/>
            </a:pPr>
            <a:r>
              <a:rPr lang="en-US" dirty="0"/>
              <a:t>I was able to achieve the desired purpose of the analysis by giving the client the best location to set up his Mexican restaurant which is the </a:t>
            </a:r>
            <a:r>
              <a:rPr lang="en-US" dirty="0" err="1"/>
              <a:t>Berczy</a:t>
            </a:r>
            <a:r>
              <a:rPr lang="en-US" dirty="0"/>
              <a:t> Park. </a:t>
            </a:r>
          </a:p>
          <a:p>
            <a:pPr marL="0" indent="0">
              <a:buNone/>
            </a:pPr>
            <a:endParaRPr lang="en-US" dirty="0"/>
          </a:p>
        </p:txBody>
      </p:sp>
    </p:spTree>
    <p:extLst>
      <p:ext uri="{BB962C8B-B14F-4D97-AF65-F5344CB8AC3E}">
        <p14:creationId xmlns:p14="http://schemas.microsoft.com/office/powerpoint/2010/main" val="225459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371599"/>
          </a:xfrm>
        </p:spPr>
        <p:txBody>
          <a:bodyPr/>
          <a:lstStyle/>
          <a:p>
            <a:r>
              <a:rPr lang="en-US" b="1" dirty="0" smtClean="0"/>
              <a:t>Problem Statement</a:t>
            </a:r>
            <a:endParaRPr lang="en-US" b="1" dirty="0"/>
          </a:p>
        </p:txBody>
      </p:sp>
      <p:sp>
        <p:nvSpPr>
          <p:cNvPr id="3" name="Subtitle 2"/>
          <p:cNvSpPr>
            <a:spLocks noGrp="1"/>
          </p:cNvSpPr>
          <p:nvPr>
            <p:ph type="subTitle" idx="1"/>
          </p:nvPr>
        </p:nvSpPr>
        <p:spPr>
          <a:xfrm>
            <a:off x="533400" y="1295400"/>
            <a:ext cx="8001000" cy="4953000"/>
          </a:xfrm>
        </p:spPr>
        <p:txBody>
          <a:bodyPr>
            <a:normAutofit/>
          </a:bodyPr>
          <a:lstStyle/>
          <a:p>
            <a:r>
              <a:rPr lang="en-US" dirty="0" smtClean="0">
                <a:solidFill>
                  <a:schemeClr val="tx1"/>
                </a:solidFill>
              </a:rPr>
              <a:t>What </a:t>
            </a:r>
            <a:r>
              <a:rPr lang="en-US" dirty="0">
                <a:solidFill>
                  <a:schemeClr val="tx1"/>
                </a:solidFill>
              </a:rPr>
              <a:t>is the best location to open up </a:t>
            </a:r>
            <a:r>
              <a:rPr lang="en-US" dirty="0" smtClean="0">
                <a:solidFill>
                  <a:schemeClr val="tx1"/>
                </a:solidFill>
              </a:rPr>
              <a:t>a Mexican </a:t>
            </a:r>
            <a:r>
              <a:rPr lang="en-US" dirty="0">
                <a:solidFill>
                  <a:schemeClr val="tx1"/>
                </a:solidFill>
              </a:rPr>
              <a:t>restaurant? As time goes on, the city's population </a:t>
            </a:r>
            <a:r>
              <a:rPr lang="en-US" dirty="0" smtClean="0">
                <a:solidFill>
                  <a:schemeClr val="tx1"/>
                </a:solidFill>
              </a:rPr>
              <a:t>of Toronto that </a:t>
            </a:r>
            <a:r>
              <a:rPr lang="en-US" dirty="0">
                <a:solidFill>
                  <a:schemeClr val="tx1"/>
                </a:solidFill>
              </a:rPr>
              <a:t>is currently around 3.5 million will probably increase to about 7 million in the space of 50 years. So, in the bid to develop a Mexican restaurant, which will require a lot of money and hard work to set up, which of the neighborhoods in Downtown Toronto would represent the best option?</a:t>
            </a:r>
          </a:p>
          <a:p>
            <a:endParaRPr lang="en-US" dirty="0">
              <a:solidFill>
                <a:schemeClr val="tx1"/>
              </a:solidFill>
            </a:endParaRPr>
          </a:p>
        </p:txBody>
      </p:sp>
    </p:spTree>
    <p:extLst>
      <p:ext uri="{BB962C8B-B14F-4D97-AF65-F5344CB8AC3E}">
        <p14:creationId xmlns:p14="http://schemas.microsoft.com/office/powerpoint/2010/main" val="268166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a:t>
            </a:r>
            <a:endParaRPr lang="en-US" b="1" dirty="0"/>
          </a:p>
        </p:txBody>
      </p:sp>
      <p:sp>
        <p:nvSpPr>
          <p:cNvPr id="3" name="Content Placeholder 2"/>
          <p:cNvSpPr>
            <a:spLocks noGrp="1"/>
          </p:cNvSpPr>
          <p:nvPr>
            <p:ph idx="1"/>
          </p:nvPr>
        </p:nvSpPr>
        <p:spPr>
          <a:xfrm>
            <a:off x="457200" y="1295400"/>
            <a:ext cx="8229600" cy="5181600"/>
          </a:xfrm>
        </p:spPr>
        <p:txBody>
          <a:bodyPr>
            <a:normAutofit/>
          </a:bodyPr>
          <a:lstStyle/>
          <a:p>
            <a:pPr marL="0" indent="0" algn="ctr">
              <a:buNone/>
            </a:pPr>
            <a:r>
              <a:rPr lang="en-US" sz="2800" dirty="0"/>
              <a:t>The dataset that will be used is available on the </a:t>
            </a:r>
            <a:r>
              <a:rPr lang="en-US" sz="2800" dirty="0" smtClean="0"/>
              <a:t>Wikipedia page</a:t>
            </a:r>
            <a:r>
              <a:rPr lang="en-US" sz="2800" dirty="0"/>
              <a:t>: </a:t>
            </a:r>
            <a:r>
              <a:rPr lang="en-US" sz="2800" u="sng" dirty="0">
                <a:hlinkClick r:id="rId2"/>
              </a:rPr>
              <a:t>https://en.wikipedia.org/wiki/List_of_postal_codes_of_Canada:_M</a:t>
            </a:r>
            <a:r>
              <a:rPr lang="en-US" sz="2800" dirty="0"/>
              <a:t>. This dataset describes Toronto </a:t>
            </a:r>
            <a:r>
              <a:rPr lang="en-US" sz="2800" dirty="0" err="1"/>
              <a:t>neighbourhood</a:t>
            </a:r>
            <a:r>
              <a:rPr lang="en-US" sz="2800" dirty="0"/>
              <a:t> details alongside their postal codes. As discussed earlier, the focus of the project will be the Downtown Toronto neighborhoods which will be extracted and analyzed. The coordinates of the neighborhoods were also gotten from </a:t>
            </a:r>
            <a:r>
              <a:rPr lang="en-US" sz="2800" u="sng" dirty="0"/>
              <a:t>https://cocl.us/Geospatial_data.</a:t>
            </a:r>
            <a:endParaRPr lang="en-US" sz="2800" dirty="0"/>
          </a:p>
          <a:p>
            <a:pPr marL="0" indent="0" algn="ctr">
              <a:buNone/>
            </a:pPr>
            <a:endParaRPr lang="en-US" dirty="0"/>
          </a:p>
        </p:txBody>
      </p:sp>
    </p:spTree>
    <p:extLst>
      <p:ext uri="{BB962C8B-B14F-4D97-AF65-F5344CB8AC3E}">
        <p14:creationId xmlns:p14="http://schemas.microsoft.com/office/powerpoint/2010/main" val="142917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Exploratory data analysis</a:t>
            </a:r>
            <a:endParaRPr lang="en-US" b="1" dirty="0"/>
          </a:p>
        </p:txBody>
      </p:sp>
      <p:sp>
        <p:nvSpPr>
          <p:cNvPr id="7" name="Content Placeholder 6"/>
          <p:cNvSpPr>
            <a:spLocks noGrp="1"/>
          </p:cNvSpPr>
          <p:nvPr>
            <p:ph idx="1"/>
          </p:nvPr>
        </p:nvSpPr>
        <p:spPr/>
        <p:txBody>
          <a:bodyPr/>
          <a:lstStyle/>
          <a:p>
            <a:pPr marL="0" indent="0">
              <a:buNone/>
            </a:pPr>
            <a:r>
              <a:rPr lang="en-US" sz="2000" dirty="0"/>
              <a:t>Table 3.1: Preview of the list of the postal codes before </a:t>
            </a:r>
            <a:r>
              <a:rPr lang="en-US" sz="2000" dirty="0" smtClean="0"/>
              <a:t>it </a:t>
            </a:r>
            <a:r>
              <a:rPr lang="en-US" sz="2000" dirty="0"/>
              <a:t>was cleaned</a:t>
            </a:r>
            <a:r>
              <a:rPr lang="en-US" sz="2000" dirty="0" smtClean="0"/>
              <a:t>.</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8395836"/>
              </p:ext>
            </p:extLst>
          </p:nvPr>
        </p:nvGraphicFramePr>
        <p:xfrm>
          <a:off x="609600" y="2133599"/>
          <a:ext cx="7924800" cy="4267200"/>
        </p:xfrm>
        <a:graphic>
          <a:graphicData uri="http://schemas.openxmlformats.org/drawingml/2006/table">
            <a:tbl>
              <a:tblPr firstRow="1" firstCol="1" bandRow="1">
                <a:tableStyleId>{5C22544A-7EE6-4342-B048-85BDC9FD1C3A}</a:tableStyleId>
              </a:tblPr>
              <a:tblGrid>
                <a:gridCol w="1981200"/>
                <a:gridCol w="1981200"/>
                <a:gridCol w="1981200"/>
                <a:gridCol w="1981200"/>
              </a:tblGrid>
              <a:tr h="601327">
                <a:tc>
                  <a:txBody>
                    <a:bodyPr/>
                    <a:lstStyle/>
                    <a:p>
                      <a:pPr>
                        <a:lnSpc>
                          <a:spcPct val="115000"/>
                        </a:lnSpc>
                      </a:pPr>
                      <a:endParaRPr lang="en-US" sz="1100" dirty="0">
                        <a:effectLst/>
                        <a:latin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Postal Code</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Neighborhood</a:t>
                      </a:r>
                      <a:endParaRPr lang="en-US" sz="1100">
                        <a:effectLst/>
                        <a:latin typeface="Calibri"/>
                        <a:ea typeface="Calibri"/>
                        <a:cs typeface="Times New Roman"/>
                      </a:endParaRPr>
                    </a:p>
                  </a:txBody>
                  <a:tcPr marL="9525" marR="9525" marT="9525" marB="9525" anchor="ctr"/>
                </a:tc>
              </a:tr>
              <a:tr h="601327">
                <a:tc>
                  <a:txBody>
                    <a:bodyPr/>
                    <a:lstStyle/>
                    <a:p>
                      <a:pPr marL="0" marR="0" algn="just">
                        <a:lnSpc>
                          <a:spcPct val="200000"/>
                        </a:lnSpc>
                        <a:spcBef>
                          <a:spcPts val="0"/>
                        </a:spcBef>
                        <a:spcAft>
                          <a:spcPts val="0"/>
                        </a:spcAft>
                      </a:pPr>
                      <a:r>
                        <a:rPr lang="en-US" sz="1200" dirty="0">
                          <a:effectLst/>
                        </a:rPr>
                        <a:t>0</a:t>
                      </a:r>
                      <a:endParaRPr lang="en-US" sz="1100" dirty="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M1A</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Not assigned</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Not assigned</a:t>
                      </a:r>
                      <a:endParaRPr lang="en-US" sz="1100">
                        <a:effectLst/>
                        <a:latin typeface="Calibri"/>
                        <a:ea typeface="Calibri"/>
                        <a:cs typeface="Times New Roman"/>
                      </a:endParaRPr>
                    </a:p>
                  </a:txBody>
                  <a:tcPr marL="9525" marR="9525" marT="9525" marB="9525" anchor="ctr"/>
                </a:tc>
              </a:tr>
              <a:tr h="601327">
                <a:tc>
                  <a:txBody>
                    <a:bodyPr/>
                    <a:lstStyle/>
                    <a:p>
                      <a:pPr marL="0" marR="0" algn="just">
                        <a:lnSpc>
                          <a:spcPct val="200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M2A</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Not assigned</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Not assigned</a:t>
                      </a:r>
                      <a:endParaRPr lang="en-US" sz="1100">
                        <a:effectLst/>
                        <a:latin typeface="Calibri"/>
                        <a:ea typeface="Calibri"/>
                        <a:cs typeface="Times New Roman"/>
                      </a:endParaRPr>
                    </a:p>
                  </a:txBody>
                  <a:tcPr marL="9525" marR="9525" marT="9525" marB="9525" anchor="ctr"/>
                </a:tc>
              </a:tr>
              <a:tr h="601327">
                <a:tc>
                  <a:txBody>
                    <a:bodyPr/>
                    <a:lstStyle/>
                    <a:p>
                      <a:pPr marL="0" marR="0" algn="just">
                        <a:lnSpc>
                          <a:spcPct val="200000"/>
                        </a:lnSpc>
                        <a:spcBef>
                          <a:spcPts val="0"/>
                        </a:spcBef>
                        <a:spcAft>
                          <a:spcPts val="0"/>
                        </a:spcAft>
                      </a:pPr>
                      <a:r>
                        <a:rPr lang="en-US" sz="1200">
                          <a:effectLst/>
                        </a:rPr>
                        <a:t>2</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M3A</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North York</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Parkwoods</a:t>
                      </a:r>
                      <a:endParaRPr lang="en-US" sz="1100">
                        <a:effectLst/>
                        <a:latin typeface="Calibri"/>
                        <a:ea typeface="Calibri"/>
                        <a:cs typeface="Times New Roman"/>
                      </a:endParaRPr>
                    </a:p>
                  </a:txBody>
                  <a:tcPr marL="9525" marR="9525" marT="9525" marB="9525" anchor="ctr"/>
                </a:tc>
              </a:tr>
              <a:tr h="601327">
                <a:tc>
                  <a:txBody>
                    <a:bodyPr/>
                    <a:lstStyle/>
                    <a:p>
                      <a:pPr marL="0" marR="0" algn="just">
                        <a:lnSpc>
                          <a:spcPct val="200000"/>
                        </a:lnSpc>
                        <a:spcBef>
                          <a:spcPts val="0"/>
                        </a:spcBef>
                        <a:spcAft>
                          <a:spcPts val="0"/>
                        </a:spcAft>
                      </a:pPr>
                      <a:r>
                        <a:rPr lang="en-US" sz="1200">
                          <a:effectLst/>
                        </a:rPr>
                        <a:t>3</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M4A</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North York</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Victoria Village</a:t>
                      </a:r>
                      <a:endParaRPr lang="en-US" sz="1100">
                        <a:effectLst/>
                        <a:latin typeface="Calibri"/>
                        <a:ea typeface="Calibri"/>
                        <a:cs typeface="Times New Roman"/>
                      </a:endParaRPr>
                    </a:p>
                  </a:txBody>
                  <a:tcPr marL="9525" marR="9525" marT="9525" marB="9525" anchor="ctr"/>
                </a:tc>
              </a:tr>
              <a:tr h="1260565">
                <a:tc>
                  <a:txBody>
                    <a:bodyPr/>
                    <a:lstStyle/>
                    <a:p>
                      <a:pPr marL="0" marR="0" algn="just">
                        <a:lnSpc>
                          <a:spcPct val="200000"/>
                        </a:lnSpc>
                        <a:spcBef>
                          <a:spcPts val="0"/>
                        </a:spcBef>
                        <a:spcAft>
                          <a:spcPts val="0"/>
                        </a:spcAft>
                      </a:pPr>
                      <a:r>
                        <a:rPr lang="en-US" sz="1200">
                          <a:effectLst/>
                        </a:rPr>
                        <a:t>4</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M5A</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Downtown Toronto</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dirty="0">
                          <a:effectLst/>
                        </a:rPr>
                        <a:t>Regent Park, </a:t>
                      </a:r>
                      <a:r>
                        <a:rPr lang="en-US" sz="1200" dirty="0" err="1">
                          <a:effectLst/>
                        </a:rPr>
                        <a:t>Harbourfront</a:t>
                      </a:r>
                      <a:endParaRPr lang="en-US"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409138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3" name="Content Placeholder 2"/>
          <p:cNvSpPr>
            <a:spLocks noGrp="1"/>
          </p:cNvSpPr>
          <p:nvPr>
            <p:ph idx="1"/>
          </p:nvPr>
        </p:nvSpPr>
        <p:spPr/>
        <p:txBody>
          <a:bodyPr/>
          <a:lstStyle/>
          <a:p>
            <a:pPr marL="0" indent="0">
              <a:buNone/>
            </a:pPr>
            <a:r>
              <a:rPr lang="en-US" sz="2000" dirty="0"/>
              <a:t>Table 3.2: Preview of the list of postal codes after it was cleaned</a:t>
            </a:r>
            <a:r>
              <a:rPr lang="en-US" dirty="0"/>
              <a:t>.</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21279362"/>
              </p:ext>
            </p:extLst>
          </p:nvPr>
        </p:nvGraphicFramePr>
        <p:xfrm>
          <a:off x="381000" y="2362199"/>
          <a:ext cx="8229600" cy="4190998"/>
        </p:xfrm>
        <a:graphic>
          <a:graphicData uri="http://schemas.openxmlformats.org/drawingml/2006/table">
            <a:tbl>
              <a:tblPr firstRow="1" firstCol="1" bandRow="1">
                <a:tableStyleId>{5C22544A-7EE6-4342-B048-85BDC9FD1C3A}</a:tableStyleId>
              </a:tblPr>
              <a:tblGrid>
                <a:gridCol w="2057400"/>
                <a:gridCol w="2057400"/>
                <a:gridCol w="2057400"/>
                <a:gridCol w="2057400"/>
              </a:tblGrid>
              <a:tr h="463471">
                <a:tc>
                  <a:txBody>
                    <a:bodyPr/>
                    <a:lstStyle/>
                    <a:p>
                      <a:pPr>
                        <a:lnSpc>
                          <a:spcPct val="115000"/>
                        </a:lnSpc>
                      </a:pPr>
                      <a:endParaRPr lang="en-US" sz="1100" dirty="0">
                        <a:effectLst/>
                        <a:latin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Postal Code</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Neighborhood</a:t>
                      </a:r>
                      <a:endParaRPr lang="en-US" sz="1100">
                        <a:effectLst/>
                        <a:latin typeface="Calibri"/>
                        <a:ea typeface="Calibri"/>
                        <a:cs typeface="Times New Roman"/>
                      </a:endParaRPr>
                    </a:p>
                  </a:txBody>
                  <a:tcPr marL="9525" marR="9525" marT="9525" marB="9525" anchor="ctr"/>
                </a:tc>
              </a:tr>
              <a:tr h="463471">
                <a:tc>
                  <a:txBody>
                    <a:bodyPr/>
                    <a:lstStyle/>
                    <a:p>
                      <a:pPr marL="0" marR="0" algn="just">
                        <a:lnSpc>
                          <a:spcPct val="200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dirty="0">
                          <a:effectLst/>
                        </a:rPr>
                        <a:t>M1B</a:t>
                      </a:r>
                      <a:endParaRPr lang="en-US" sz="1100" dirty="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Scarborough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Malvern, Rouge</a:t>
                      </a:r>
                      <a:endParaRPr lang="en-US" sz="1100">
                        <a:effectLst/>
                        <a:latin typeface="Calibri"/>
                        <a:ea typeface="Calibri"/>
                        <a:cs typeface="Times New Roman"/>
                      </a:endParaRPr>
                    </a:p>
                  </a:txBody>
                  <a:tcPr marL="9525" marR="9525" marT="9525" marB="9525" anchor="ctr"/>
                </a:tc>
              </a:tr>
              <a:tr h="1168557">
                <a:tc>
                  <a:txBody>
                    <a:bodyPr/>
                    <a:lstStyle/>
                    <a:p>
                      <a:pPr marL="0" marR="0" algn="just">
                        <a:lnSpc>
                          <a:spcPct val="200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M1C</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Scarborough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Rouge Hill, Port Union, Highland Creek</a:t>
                      </a:r>
                      <a:endParaRPr lang="en-US" sz="1100">
                        <a:effectLst/>
                        <a:latin typeface="Calibri"/>
                        <a:ea typeface="Calibri"/>
                        <a:cs typeface="Times New Roman"/>
                      </a:endParaRPr>
                    </a:p>
                  </a:txBody>
                  <a:tcPr marL="9525" marR="9525" marT="9525" marB="9525" anchor="ctr"/>
                </a:tc>
              </a:tr>
              <a:tr h="1168557">
                <a:tc>
                  <a:txBody>
                    <a:bodyPr/>
                    <a:lstStyle/>
                    <a:p>
                      <a:pPr marL="0" marR="0" algn="just">
                        <a:lnSpc>
                          <a:spcPct val="200000"/>
                        </a:lnSpc>
                        <a:spcBef>
                          <a:spcPts val="0"/>
                        </a:spcBef>
                        <a:spcAft>
                          <a:spcPts val="0"/>
                        </a:spcAft>
                      </a:pPr>
                      <a:r>
                        <a:rPr lang="en-US" sz="1200">
                          <a:effectLst/>
                        </a:rPr>
                        <a:t>2</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M1E</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Scarborough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Guildwood, Morningside, West Hill</a:t>
                      </a:r>
                      <a:endParaRPr lang="en-US" sz="1100">
                        <a:effectLst/>
                        <a:latin typeface="Calibri"/>
                        <a:ea typeface="Calibri"/>
                        <a:cs typeface="Times New Roman"/>
                      </a:endParaRPr>
                    </a:p>
                  </a:txBody>
                  <a:tcPr marL="9525" marR="9525" marT="9525" marB="9525" anchor="ctr"/>
                </a:tc>
              </a:tr>
              <a:tr h="463471">
                <a:tc>
                  <a:txBody>
                    <a:bodyPr/>
                    <a:lstStyle/>
                    <a:p>
                      <a:pPr marL="0" marR="0" algn="just">
                        <a:lnSpc>
                          <a:spcPct val="200000"/>
                        </a:lnSpc>
                        <a:spcBef>
                          <a:spcPts val="0"/>
                        </a:spcBef>
                        <a:spcAft>
                          <a:spcPts val="0"/>
                        </a:spcAft>
                      </a:pPr>
                      <a:r>
                        <a:rPr lang="en-US" sz="1200">
                          <a:effectLst/>
                        </a:rPr>
                        <a:t>3</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M1G</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Scarborough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Woburn</a:t>
                      </a:r>
                      <a:endParaRPr lang="en-US" sz="1100">
                        <a:effectLst/>
                        <a:latin typeface="Calibri"/>
                        <a:ea typeface="Calibri"/>
                        <a:cs typeface="Times New Roman"/>
                      </a:endParaRPr>
                    </a:p>
                  </a:txBody>
                  <a:tcPr marL="9525" marR="9525" marT="9525" marB="9525" anchor="ctr"/>
                </a:tc>
              </a:tr>
              <a:tr h="463471">
                <a:tc>
                  <a:txBody>
                    <a:bodyPr/>
                    <a:lstStyle/>
                    <a:p>
                      <a:pPr marL="0" marR="0" algn="just">
                        <a:lnSpc>
                          <a:spcPct val="200000"/>
                        </a:lnSpc>
                        <a:spcBef>
                          <a:spcPts val="0"/>
                        </a:spcBef>
                        <a:spcAft>
                          <a:spcPts val="0"/>
                        </a:spcAft>
                      </a:pPr>
                      <a:r>
                        <a:rPr lang="en-US" sz="1200">
                          <a:effectLst/>
                        </a:rPr>
                        <a:t>4</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Scarborough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dirty="0" err="1">
                          <a:effectLst/>
                        </a:rPr>
                        <a:t>Cedarbrae</a:t>
                      </a:r>
                      <a:endParaRPr lang="en-US"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61953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3" name="Content Placeholder 2"/>
          <p:cNvSpPr>
            <a:spLocks noGrp="1"/>
          </p:cNvSpPr>
          <p:nvPr>
            <p:ph idx="1"/>
          </p:nvPr>
        </p:nvSpPr>
        <p:spPr/>
        <p:txBody>
          <a:bodyPr/>
          <a:lstStyle/>
          <a:p>
            <a:pPr marL="0" indent="0">
              <a:buNone/>
            </a:pPr>
            <a:r>
              <a:rPr lang="en-US" sz="2000" dirty="0"/>
              <a:t>Table 3.3: Merged list of postal codes with their coordinates.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7808769"/>
              </p:ext>
            </p:extLst>
          </p:nvPr>
        </p:nvGraphicFramePr>
        <p:xfrm>
          <a:off x="228599" y="2209801"/>
          <a:ext cx="8458200" cy="4267197"/>
        </p:xfrm>
        <a:graphic>
          <a:graphicData uri="http://schemas.openxmlformats.org/drawingml/2006/table">
            <a:tbl>
              <a:tblPr firstRow="1" firstCol="1" bandRow="1">
                <a:tableStyleId>{5C22544A-7EE6-4342-B048-85BDC9FD1C3A}</a:tableStyleId>
              </a:tblPr>
              <a:tblGrid>
                <a:gridCol w="1409700"/>
                <a:gridCol w="1409700"/>
                <a:gridCol w="1409700"/>
                <a:gridCol w="1409700"/>
                <a:gridCol w="1409700"/>
                <a:gridCol w="1409700"/>
              </a:tblGrid>
              <a:tr h="426670">
                <a:tc>
                  <a:txBody>
                    <a:bodyPr/>
                    <a:lstStyle/>
                    <a:p>
                      <a:pPr>
                        <a:lnSpc>
                          <a:spcPct val="115000"/>
                        </a:lnSpc>
                      </a:pPr>
                      <a:endParaRPr lang="en-US" sz="1100" dirty="0">
                        <a:effectLst/>
                        <a:latin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PostalCode</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dirty="0">
                          <a:effectLst/>
                        </a:rPr>
                        <a:t>Borough</a:t>
                      </a:r>
                      <a:endParaRPr lang="en-US" sz="1100" dirty="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Neighborhood</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Latitude</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Longitude</a:t>
                      </a:r>
                      <a:endParaRPr lang="en-US" sz="1100">
                        <a:effectLst/>
                        <a:latin typeface="Calibri"/>
                        <a:ea typeface="Calibri"/>
                        <a:cs typeface="Times New Roman"/>
                      </a:endParaRPr>
                    </a:p>
                  </a:txBody>
                  <a:tcPr marL="9525" marR="9525" marT="9525" marB="9525" anchor="ctr"/>
                </a:tc>
              </a:tr>
              <a:tr h="426670">
                <a:tc>
                  <a:txBody>
                    <a:bodyPr/>
                    <a:lstStyle/>
                    <a:p>
                      <a:pPr marL="0" marR="0" algn="just">
                        <a:lnSpc>
                          <a:spcPct val="200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M1B</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Scarborough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Malvern, Rouge</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43.806686</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-79.194353</a:t>
                      </a:r>
                      <a:endParaRPr lang="en-US" sz="1100">
                        <a:effectLst/>
                        <a:latin typeface="Calibri"/>
                        <a:ea typeface="Calibri"/>
                        <a:cs typeface="Times New Roman"/>
                      </a:endParaRPr>
                    </a:p>
                  </a:txBody>
                  <a:tcPr marL="9525" marR="9525" marT="9525" marB="9525" anchor="ctr"/>
                </a:tc>
              </a:tr>
              <a:tr h="1198323">
                <a:tc>
                  <a:txBody>
                    <a:bodyPr/>
                    <a:lstStyle/>
                    <a:p>
                      <a:pPr marL="0" marR="0" algn="just">
                        <a:lnSpc>
                          <a:spcPct val="200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M1C</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dirty="0">
                          <a:effectLst/>
                        </a:rPr>
                        <a:t>Scarborough</a:t>
                      </a:r>
                      <a:endParaRPr lang="en-US" sz="1100" dirty="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Rouge Hill, Port Union, Highland Creek</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43.784535</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-79.160497</a:t>
                      </a:r>
                      <a:endParaRPr lang="en-US" sz="1100">
                        <a:effectLst/>
                        <a:latin typeface="Calibri"/>
                        <a:ea typeface="Calibri"/>
                        <a:cs typeface="Times New Roman"/>
                      </a:endParaRPr>
                    </a:p>
                  </a:txBody>
                  <a:tcPr marL="9525" marR="9525" marT="9525" marB="9525" anchor="ctr"/>
                </a:tc>
              </a:tr>
              <a:tr h="1362194">
                <a:tc>
                  <a:txBody>
                    <a:bodyPr/>
                    <a:lstStyle/>
                    <a:p>
                      <a:pPr marL="0" marR="0" algn="just">
                        <a:lnSpc>
                          <a:spcPct val="200000"/>
                        </a:lnSpc>
                        <a:spcBef>
                          <a:spcPts val="0"/>
                        </a:spcBef>
                        <a:spcAft>
                          <a:spcPts val="0"/>
                        </a:spcAft>
                      </a:pPr>
                      <a:r>
                        <a:rPr lang="en-US" sz="1200">
                          <a:effectLst/>
                        </a:rPr>
                        <a:t>2</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M1E</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Scarborough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Guildwood, Morningside, West Hill</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43.763573</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-79.188711</a:t>
                      </a:r>
                      <a:endParaRPr lang="en-US" sz="1100">
                        <a:effectLst/>
                        <a:latin typeface="Calibri"/>
                        <a:ea typeface="Calibri"/>
                        <a:cs typeface="Times New Roman"/>
                      </a:endParaRPr>
                    </a:p>
                  </a:txBody>
                  <a:tcPr marL="9525" marR="9525" marT="9525" marB="9525" anchor="ctr"/>
                </a:tc>
              </a:tr>
              <a:tr h="426670">
                <a:tc>
                  <a:txBody>
                    <a:bodyPr/>
                    <a:lstStyle/>
                    <a:p>
                      <a:pPr marL="0" marR="0" algn="just">
                        <a:lnSpc>
                          <a:spcPct val="200000"/>
                        </a:lnSpc>
                        <a:spcBef>
                          <a:spcPts val="0"/>
                        </a:spcBef>
                        <a:spcAft>
                          <a:spcPts val="0"/>
                        </a:spcAft>
                      </a:pPr>
                      <a:r>
                        <a:rPr lang="en-US" sz="1200">
                          <a:effectLst/>
                        </a:rPr>
                        <a:t>3</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M1G</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Scarborough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Woburn</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43.770992</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-79.216917</a:t>
                      </a:r>
                      <a:endParaRPr lang="en-US" sz="1100">
                        <a:effectLst/>
                        <a:latin typeface="Calibri"/>
                        <a:ea typeface="Calibri"/>
                        <a:cs typeface="Times New Roman"/>
                      </a:endParaRPr>
                    </a:p>
                  </a:txBody>
                  <a:tcPr marL="9525" marR="9525" marT="9525" marB="9525" anchor="ctr"/>
                </a:tc>
              </a:tr>
              <a:tr h="426670">
                <a:tc>
                  <a:txBody>
                    <a:bodyPr/>
                    <a:lstStyle/>
                    <a:p>
                      <a:pPr marL="0" marR="0" algn="just">
                        <a:lnSpc>
                          <a:spcPct val="200000"/>
                        </a:lnSpc>
                        <a:spcBef>
                          <a:spcPts val="0"/>
                        </a:spcBef>
                        <a:spcAft>
                          <a:spcPts val="0"/>
                        </a:spcAft>
                      </a:pPr>
                      <a:r>
                        <a:rPr lang="en-US" sz="1200">
                          <a:effectLst/>
                        </a:rPr>
                        <a:t>4</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M1H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Scarborough</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Cedarbrae</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a:effectLst/>
                        </a:rPr>
                        <a:t>43.773136</a:t>
                      </a:r>
                      <a:endParaRPr lang="en-US" sz="1100">
                        <a:effectLst/>
                        <a:latin typeface="Calibri"/>
                        <a:ea typeface="Calibri"/>
                        <a:cs typeface="Times New Roman"/>
                      </a:endParaRPr>
                    </a:p>
                  </a:txBody>
                  <a:tcPr marL="9525" marR="9525" marT="9525" marB="9525" anchor="ctr"/>
                </a:tc>
                <a:tc>
                  <a:txBody>
                    <a:bodyPr/>
                    <a:lstStyle/>
                    <a:p>
                      <a:pPr marL="0" marR="0" algn="just">
                        <a:lnSpc>
                          <a:spcPct val="200000"/>
                        </a:lnSpc>
                        <a:spcBef>
                          <a:spcPts val="0"/>
                        </a:spcBef>
                        <a:spcAft>
                          <a:spcPts val="0"/>
                        </a:spcAft>
                      </a:pPr>
                      <a:r>
                        <a:rPr lang="en-US" sz="1200" dirty="0">
                          <a:effectLst/>
                        </a:rPr>
                        <a:t>-79.239476</a:t>
                      </a:r>
                      <a:endParaRPr lang="en-US"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08068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3" name="Content Placeholder 2"/>
          <p:cNvSpPr>
            <a:spLocks noGrp="1"/>
          </p:cNvSpPr>
          <p:nvPr>
            <p:ph idx="1"/>
          </p:nvPr>
        </p:nvSpPr>
        <p:spPr/>
        <p:txBody>
          <a:bodyPr/>
          <a:lstStyle/>
          <a:p>
            <a:pPr marL="0" indent="0">
              <a:buNone/>
            </a:pPr>
            <a:r>
              <a:rPr lang="en-US" sz="2000" dirty="0"/>
              <a:t>Table 3.4: Preview of the Downtown Toronto borough</a:t>
            </a:r>
            <a:r>
              <a:rPr lang="en-US" sz="2000" dirty="0" smtClean="0"/>
              <a:t>.</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8130113"/>
              </p:ext>
            </p:extLst>
          </p:nvPr>
        </p:nvGraphicFramePr>
        <p:xfrm>
          <a:off x="457200" y="2133601"/>
          <a:ext cx="8259708" cy="4525961"/>
        </p:xfrm>
        <a:graphic>
          <a:graphicData uri="http://schemas.openxmlformats.org/drawingml/2006/table">
            <a:tbl>
              <a:tblPr firstRow="1" firstCol="1" bandRow="1">
                <a:tableStyleId>{5C22544A-7EE6-4342-B048-85BDC9FD1C3A}</a:tableStyleId>
              </a:tblPr>
              <a:tblGrid>
                <a:gridCol w="1376618"/>
                <a:gridCol w="1376618"/>
                <a:gridCol w="1376618"/>
                <a:gridCol w="1376618"/>
                <a:gridCol w="1376618"/>
                <a:gridCol w="1376618"/>
              </a:tblGrid>
              <a:tr h="372689">
                <a:tc>
                  <a:txBody>
                    <a:bodyPr/>
                    <a:lstStyle/>
                    <a:p>
                      <a:pPr>
                        <a:lnSpc>
                          <a:spcPct val="115000"/>
                        </a:lnSpc>
                      </a:pPr>
                      <a:endParaRPr lang="en-US" sz="1000" dirty="0">
                        <a:effectLst/>
                        <a:latin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PostalCode</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Borough</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Neighborhood</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Latitude</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Longitude</a:t>
                      </a:r>
                      <a:endParaRPr lang="en-US" sz="1000">
                        <a:effectLst/>
                        <a:latin typeface="Calibri"/>
                        <a:ea typeface="Calibri"/>
                        <a:cs typeface="Times New Roman"/>
                      </a:endParaRPr>
                    </a:p>
                  </a:txBody>
                  <a:tcPr marL="8854" marR="8854" marT="8854" marB="8854" anchor="ctr"/>
                </a:tc>
              </a:tr>
              <a:tr h="677904">
                <a:tc>
                  <a:txBody>
                    <a:bodyPr/>
                    <a:lstStyle/>
                    <a:p>
                      <a:pPr marL="0" marR="0" algn="just">
                        <a:lnSpc>
                          <a:spcPct val="200000"/>
                        </a:lnSpc>
                        <a:spcBef>
                          <a:spcPts val="0"/>
                        </a:spcBef>
                        <a:spcAft>
                          <a:spcPts val="0"/>
                        </a:spcAft>
                      </a:pPr>
                      <a:r>
                        <a:rPr lang="en-US" sz="1100">
                          <a:effectLst/>
                        </a:rPr>
                        <a:t>0</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dirty="0">
                          <a:effectLst/>
                        </a:rPr>
                        <a:t>M4W</a:t>
                      </a:r>
                      <a:endParaRPr lang="en-US" sz="1000" dirty="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Downtown Toronto</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Rosedale</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43.679563</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-79.377529</a:t>
                      </a:r>
                      <a:endParaRPr lang="en-US" sz="1000">
                        <a:effectLst/>
                        <a:latin typeface="Calibri"/>
                        <a:ea typeface="Calibri"/>
                        <a:cs typeface="Times New Roman"/>
                      </a:endParaRPr>
                    </a:p>
                  </a:txBody>
                  <a:tcPr marL="8854" marR="8854" marT="8854" marB="8854" anchor="ctr"/>
                </a:tc>
              </a:tr>
              <a:tr h="1008253">
                <a:tc>
                  <a:txBody>
                    <a:bodyPr/>
                    <a:lstStyle/>
                    <a:p>
                      <a:pPr marL="0" marR="0" algn="just">
                        <a:lnSpc>
                          <a:spcPct val="200000"/>
                        </a:lnSpc>
                        <a:spcBef>
                          <a:spcPts val="0"/>
                        </a:spcBef>
                        <a:spcAft>
                          <a:spcPts val="0"/>
                        </a:spcAft>
                      </a:pPr>
                      <a:r>
                        <a:rPr lang="en-US" sz="1100">
                          <a:effectLst/>
                        </a:rPr>
                        <a:t>1</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M4X</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Downtown Toronto</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St. James Town, Cabbagetown</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43.667967</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dirty="0">
                          <a:effectLst/>
                        </a:rPr>
                        <a:t>-79.367675</a:t>
                      </a:r>
                      <a:endParaRPr lang="en-US" sz="1000" dirty="0">
                        <a:effectLst/>
                        <a:latin typeface="Calibri"/>
                        <a:ea typeface="Calibri"/>
                        <a:cs typeface="Times New Roman"/>
                      </a:endParaRPr>
                    </a:p>
                  </a:txBody>
                  <a:tcPr marL="8854" marR="8854" marT="8854" marB="8854" anchor="ctr"/>
                </a:tc>
              </a:tr>
              <a:tr h="677904">
                <a:tc>
                  <a:txBody>
                    <a:bodyPr/>
                    <a:lstStyle/>
                    <a:p>
                      <a:pPr marL="0" marR="0" algn="just">
                        <a:lnSpc>
                          <a:spcPct val="200000"/>
                        </a:lnSpc>
                        <a:spcBef>
                          <a:spcPts val="0"/>
                        </a:spcBef>
                        <a:spcAft>
                          <a:spcPts val="0"/>
                        </a:spcAft>
                      </a:pPr>
                      <a:r>
                        <a:rPr lang="en-US" sz="1100">
                          <a:effectLst/>
                        </a:rPr>
                        <a:t>2</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M4Y</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Downtown Toronto</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Church and Wellesley</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43.665860</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-79.383160</a:t>
                      </a:r>
                      <a:endParaRPr lang="en-US" sz="1000">
                        <a:effectLst/>
                        <a:latin typeface="Calibri"/>
                        <a:ea typeface="Calibri"/>
                        <a:cs typeface="Times New Roman"/>
                      </a:endParaRPr>
                    </a:p>
                  </a:txBody>
                  <a:tcPr marL="8854" marR="8854" marT="8854" marB="8854" anchor="ctr"/>
                </a:tc>
              </a:tr>
              <a:tr h="780958">
                <a:tc>
                  <a:txBody>
                    <a:bodyPr/>
                    <a:lstStyle/>
                    <a:p>
                      <a:pPr marL="0" marR="0" algn="just">
                        <a:lnSpc>
                          <a:spcPct val="200000"/>
                        </a:lnSpc>
                        <a:spcBef>
                          <a:spcPts val="0"/>
                        </a:spcBef>
                        <a:spcAft>
                          <a:spcPts val="0"/>
                        </a:spcAft>
                      </a:pPr>
                      <a:r>
                        <a:rPr lang="en-US" sz="1100">
                          <a:effectLst/>
                        </a:rPr>
                        <a:t>3</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M5A</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Downtown Toronto</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Regent Park, Harbourfront</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43.654260</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-79.360636</a:t>
                      </a:r>
                      <a:endParaRPr lang="en-US" sz="1000">
                        <a:effectLst/>
                        <a:latin typeface="Calibri"/>
                        <a:ea typeface="Calibri"/>
                        <a:cs typeface="Times New Roman"/>
                      </a:endParaRPr>
                    </a:p>
                  </a:txBody>
                  <a:tcPr marL="8854" marR="8854" marT="8854" marB="8854" anchor="ctr"/>
                </a:tc>
              </a:tr>
              <a:tr h="1008253">
                <a:tc>
                  <a:txBody>
                    <a:bodyPr/>
                    <a:lstStyle/>
                    <a:p>
                      <a:pPr marL="0" marR="0" algn="just">
                        <a:lnSpc>
                          <a:spcPct val="200000"/>
                        </a:lnSpc>
                        <a:spcBef>
                          <a:spcPts val="0"/>
                        </a:spcBef>
                        <a:spcAft>
                          <a:spcPts val="0"/>
                        </a:spcAft>
                      </a:pPr>
                      <a:r>
                        <a:rPr lang="en-US" sz="1100">
                          <a:effectLst/>
                        </a:rPr>
                        <a:t>4</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M5B</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Downtown Toronto</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Garden District, Ryerson</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a:effectLst/>
                        </a:rPr>
                        <a:t>43.657162</a:t>
                      </a:r>
                      <a:endParaRPr lang="en-US" sz="1000">
                        <a:effectLst/>
                        <a:latin typeface="Calibri"/>
                        <a:ea typeface="Calibri"/>
                        <a:cs typeface="Times New Roman"/>
                      </a:endParaRPr>
                    </a:p>
                  </a:txBody>
                  <a:tcPr marL="8854" marR="8854" marT="8854" marB="8854" anchor="ctr"/>
                </a:tc>
                <a:tc>
                  <a:txBody>
                    <a:bodyPr/>
                    <a:lstStyle/>
                    <a:p>
                      <a:pPr marL="0" marR="0" algn="just">
                        <a:lnSpc>
                          <a:spcPct val="200000"/>
                        </a:lnSpc>
                        <a:spcBef>
                          <a:spcPts val="0"/>
                        </a:spcBef>
                        <a:spcAft>
                          <a:spcPts val="0"/>
                        </a:spcAft>
                      </a:pPr>
                      <a:r>
                        <a:rPr lang="en-US" sz="1100" dirty="0">
                          <a:effectLst/>
                        </a:rPr>
                        <a:t>-79.378937</a:t>
                      </a:r>
                      <a:endParaRPr lang="en-US" sz="1000" dirty="0">
                        <a:effectLst/>
                        <a:latin typeface="Calibri"/>
                        <a:ea typeface="Calibri"/>
                        <a:cs typeface="Times New Roman"/>
                      </a:endParaRPr>
                    </a:p>
                  </a:txBody>
                  <a:tcPr marL="8854" marR="8854" marT="8854" marB="8854" anchor="ctr"/>
                </a:tc>
              </a:tr>
            </a:tbl>
          </a:graphicData>
        </a:graphic>
      </p:graphicFrame>
    </p:spTree>
    <p:extLst>
      <p:ext uri="{BB962C8B-B14F-4D97-AF65-F5344CB8AC3E}">
        <p14:creationId xmlns:p14="http://schemas.microsoft.com/office/powerpoint/2010/main" val="288659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3" name="Content Placeholder 2"/>
          <p:cNvSpPr>
            <a:spLocks noGrp="1"/>
          </p:cNvSpPr>
          <p:nvPr>
            <p:ph idx="1"/>
          </p:nvPr>
        </p:nvSpPr>
        <p:spPr/>
        <p:txBody>
          <a:bodyPr/>
          <a:lstStyle/>
          <a:p>
            <a:pPr marL="0" indent="0">
              <a:buNone/>
            </a:pPr>
            <a:r>
              <a:rPr lang="en-US" sz="2000" dirty="0"/>
              <a:t>Fig 3.1: Map of Downtown Toronto.</a:t>
            </a:r>
          </a:p>
          <a:p>
            <a:pPr marL="0" indent="0">
              <a:buNone/>
            </a:pPr>
            <a:endParaRPr lang="en-US" dirty="0"/>
          </a:p>
        </p:txBody>
      </p:sp>
      <p:pic>
        <p:nvPicPr>
          <p:cNvPr id="4" name="Picture 3" descr="C:\Users\GBADAMOSI VICTOR\Pictures\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8534400" cy="4267200"/>
          </a:xfrm>
          <a:prstGeom prst="rect">
            <a:avLst/>
          </a:prstGeom>
          <a:noFill/>
          <a:ln>
            <a:noFill/>
          </a:ln>
        </p:spPr>
      </p:pic>
    </p:spTree>
    <p:extLst>
      <p:ext uri="{BB962C8B-B14F-4D97-AF65-F5344CB8AC3E}">
        <p14:creationId xmlns:p14="http://schemas.microsoft.com/office/powerpoint/2010/main" val="34290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
            </a:r>
            <a:r>
              <a:rPr lang="en-US" b="1" dirty="0" smtClean="0"/>
              <a:t>esults </a:t>
            </a:r>
            <a:endParaRPr lang="en-US" b="1" dirty="0"/>
          </a:p>
        </p:txBody>
      </p:sp>
      <p:sp>
        <p:nvSpPr>
          <p:cNvPr id="3" name="Content Placeholder 2"/>
          <p:cNvSpPr>
            <a:spLocks noGrp="1"/>
          </p:cNvSpPr>
          <p:nvPr>
            <p:ph idx="1"/>
          </p:nvPr>
        </p:nvSpPr>
        <p:spPr/>
        <p:txBody>
          <a:bodyPr/>
          <a:lstStyle/>
          <a:p>
            <a:pPr marL="0" indent="0">
              <a:buNone/>
            </a:pPr>
            <a:r>
              <a:rPr lang="en-US" sz="2400" dirty="0"/>
              <a:t>Table 4.1: Preview of the </a:t>
            </a:r>
            <a:r>
              <a:rPr lang="en-US" sz="2400" dirty="0" err="1"/>
              <a:t>dataframe</a:t>
            </a:r>
            <a:r>
              <a:rPr lang="en-US" sz="2400" dirty="0"/>
              <a:t> before clustering.</a:t>
            </a:r>
          </a:p>
          <a:p>
            <a:pPr marL="0" indent="0">
              <a:buNone/>
            </a:pPr>
            <a:endParaRPr lang="en-US" dirty="0"/>
          </a:p>
        </p:txBody>
      </p:sp>
      <p:pic>
        <p:nvPicPr>
          <p:cNvPr id="4" name="Picture 3" descr="C:\Users\GBADAMOSI VICTOR\Pictures\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7772400" cy="3962400"/>
          </a:xfrm>
          <a:prstGeom prst="rect">
            <a:avLst/>
          </a:prstGeom>
          <a:noFill/>
          <a:ln>
            <a:noFill/>
          </a:ln>
        </p:spPr>
      </p:pic>
    </p:spTree>
    <p:extLst>
      <p:ext uri="{BB962C8B-B14F-4D97-AF65-F5344CB8AC3E}">
        <p14:creationId xmlns:p14="http://schemas.microsoft.com/office/powerpoint/2010/main" val="49583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612</Words>
  <Application>Microsoft Office PowerPoint</Application>
  <PresentationFormat>On-screen Show (4:3)</PresentationFormat>
  <Paragraphs>143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Predicting the Best Neighborhood for a Mexican Restaurant in Toronto.  Victor Gbadamosi   January 06, 2021.  </vt:lpstr>
      <vt:lpstr>Problem Statement</vt:lpstr>
      <vt:lpstr>Data Sources</vt:lpstr>
      <vt:lpstr>Exploratory data analysis</vt:lpstr>
      <vt:lpstr>Exploratory data analysis</vt:lpstr>
      <vt:lpstr>Exploratory data analysis</vt:lpstr>
      <vt:lpstr>Exploratory data analysis</vt:lpstr>
      <vt:lpstr>Exploratory data analysis</vt:lpstr>
      <vt:lpstr>Results </vt:lpstr>
      <vt:lpstr>Observations</vt:lpstr>
      <vt:lpstr>Recommendations </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GBADAMOSI VICTOR</dc:creator>
  <cp:lastModifiedBy>GBADAMOSI VICTOR</cp:lastModifiedBy>
  <cp:revision>6</cp:revision>
  <dcterms:created xsi:type="dcterms:W3CDTF">2021-01-06T20:00:56Z</dcterms:created>
  <dcterms:modified xsi:type="dcterms:W3CDTF">2021-01-06T20:46:11Z</dcterms:modified>
</cp:coreProperties>
</file>