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</p:sldMasterIdLst>
  <p:notesMasterIdLst>
    <p:notesMasterId r:id="rId30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Skeena"/>
              </a:rPr>
              <a:t>Clique para mover o slide</a:t>
            </a:r>
          </a:p>
        </p:txBody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3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362" name="PlaceHolder 4"/>
          <p:cNvSpPr>
            <a:spLocks noGrp="1"/>
          </p:cNvSpPr>
          <p:nvPr>
            <p:ph type="dt" idx="2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363" name="PlaceHolder 5"/>
          <p:cNvSpPr>
            <a:spLocks noGrp="1"/>
          </p:cNvSpPr>
          <p:nvPr>
            <p:ph type="ftr" idx="2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364" name="PlaceHolder 6"/>
          <p:cNvSpPr>
            <a:spLocks noGrp="1"/>
          </p:cNvSpPr>
          <p:nvPr>
            <p:ph type="sldNum" idx="2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C066326-2C51-4B31-A982-D53CC73ED6C8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8356D78-1710-4AE3-B8E1-6035168C0EF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4F4BFC-408E-4706-AB27-3826A11B0178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67265EE-901C-4EE8-B5D0-E61BC50E32D8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B8E60C3-49DF-4374-9A6E-5A366D0E6BD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9E76EA1-ECF3-4EFA-AC11-F8894B776060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7C1BF56-7ED5-44B4-B6F9-5B9D3C72D65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81E4718-70EB-48A6-9589-C9BC3D64050F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527F149-C322-400B-8C96-15143C0766B4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1D0FC71-96BF-4753-90C5-898175671B3C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17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29D0979-8C6D-4BBB-AE30-42A77B1309D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18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3B5DDE0-ECAE-46F4-BCAE-465F87D6F46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19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DE1FBAD-44C3-4237-A006-136018104AED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3FCC452-EFFF-4B0F-9451-963B3A33282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20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3B98A39-C732-44BF-A98C-321760ACC0B3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5515824-7CE5-430A-B939-A26CBE16C914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D9774EB-1F1C-4073-8DA4-B6A2614669A7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B4012D0-794A-4B27-97EC-4973FF857473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D72F837-217A-4321-9969-3B1D487FE685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1451EC-B84D-4655-AB75-8644AF05713A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F2BB1D5-791B-4B7F-9A62-ADDFFBE3FE76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7CD4CAB-2917-4466-B33E-976BFBD6C79E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7F5DFBB-A9A1-4698-8252-B890254F725D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013418-37A9-461F-91F2-E469EE7AFCB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D09E9D8-6ABE-441B-ACC5-8841F64A2E0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F73712E-1C8B-4C20-8B76-C1B972D87B6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61C0EFD-07BC-4E4F-861A-FC784E8205EC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2313720"/>
            <a:ext cx="4419360" cy="769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F91566-D6DA-4C5F-8125-BCFA26167E2C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9D4266-0B08-4DD6-8AAD-F7A7694072E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56930E-25D6-474F-9E6B-24B0E630AE9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610B56-C0BA-4198-ACC2-C50949D689E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73F44E-3AF8-4F45-916A-F494B8E781B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83DF9E5-EB83-46D8-BAF4-C52330EA53AF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4AF60B-C25D-4525-BA5A-964A2BDF405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46DD109-F2D1-4E9F-A8A3-793B7962C13D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7363FD7-BC40-4184-A214-3178D8B9D3D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5DB751F-49C1-4F92-9C9D-B5E7C6A2DC5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6B3485F-6CFB-4B74-8189-0AFECD81150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4DDF56F-9E43-4F85-81B4-F68C917D498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838080" y="2313720"/>
            <a:ext cx="4419360" cy="769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07D554-278E-427C-B31E-215922E73B3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52F56B-11CD-414B-A41C-D6355F950C0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8E3A106-D75A-4DDA-B4C0-2438C82E0C2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D04FE66-5CA2-4FE3-B8C7-61159C72C74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9EBD4D6-E2BF-42EC-9396-CFB74FEC513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E6145D-476C-4D1B-9659-B6638BC9C41D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4B52424-9D9F-4A37-8B79-89086FAE09D4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093368B-F9DA-4F14-928B-F4ACE6A59CC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CE76BC1-1A67-4F68-BF16-DA0CE6E34F68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EF1A760-99F2-4753-BB0D-C6CDF02DC6AE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009D144-E36D-4182-A246-65EEDB22BF4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053091D-E43F-468A-922F-AF384D1011C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838080" y="2313720"/>
            <a:ext cx="4419360" cy="769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06E5730-2637-4671-ABA2-02248E6988C1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71B653C-6B89-4F15-814C-B490F45CCFA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FB4838F-3F38-4BB8-8664-237D540B9A7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A1F72F3-71D7-455B-9768-AA9F3A180B2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C151FC2-3DCA-4177-9103-DC7D796853C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2271C2D-0515-468E-A6F2-5C04D0FDB50D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1EE7DB6-077E-435D-8AF1-3ECBA38BAA17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F32EA1F-8C63-4FB3-BD00-E015F3995AE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BDBCEDC-51A3-4F93-B8A2-4D980BFA2CE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B71EBD3-FA4C-4FDC-86AA-7EF54B894B5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DFAF3DD-F3E8-43FC-8589-3B12154CB1D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8EDC490-E02A-4B75-8806-605A401DF1B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838080" y="2313720"/>
            <a:ext cx="4419360" cy="769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AA640B6-4DE6-4DFA-959D-FDD3090BD47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82586F2-6013-4C64-8252-0FF5C605EBC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4E8D8F3-5E9E-4863-8504-B0AF56DD1DC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1EAF966-50EE-45C8-8141-831AA8F7169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023F0D2-B092-44C8-ABCC-93675FA39BE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2FB2A94-9B53-4A82-87C4-25191D60F99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2313720"/>
            <a:ext cx="4419360" cy="769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F21AB85-1E44-491E-A6F2-D1C963FA6339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B5FED16-84C5-4270-82AF-9A794C691CB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67C2E596-A73D-4C89-8E8A-377CC337F93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89F3713-6A39-4319-A41E-981C1448619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17FE4DA9-1360-4E2D-A412-23AE830F294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51AB81F6-1A6C-41F7-A438-0D644A54B0D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ubTitle"/>
          </p:nvPr>
        </p:nvSpPr>
        <p:spPr>
          <a:xfrm>
            <a:off x="838080" y="2313720"/>
            <a:ext cx="4419360" cy="769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E350BD9C-32DC-4F11-8FD4-CF08093BCD5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486CD9BC-EB1C-4C6F-8656-C99EA60AB20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2796B802-F4A6-41B3-BBD6-9D6AB9A2E28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A2D0B43-23AD-4C09-8BA8-E34F027EEC3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8265868-F87C-45CA-97CE-B5B467D73CCE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EF2AB90-B465-40D9-8257-9DAED9A60711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7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7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61A9C459-0561-451D-84A5-495BE75F3649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FE94DF1-9FED-491D-8C46-F5375C0EC74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AEA17A87-50C0-4A5D-A450-0F15A75B887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48D9DDF-52F7-4D5F-9673-D6A0BBD076C2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7DD43F48-1362-4F41-B794-0A41FB23C6F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68F9823E-0862-443A-B4BC-1173FE93AAC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838080" y="2313720"/>
            <a:ext cx="4419360" cy="769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B4B6F96-5BD9-4D3C-9E10-7D4A6F4E37B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7B64B9F4-A330-4B3F-9B99-C92BF51E09C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66BCB1C-BB26-4F79-852B-64E270DD703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72A4083-26AE-49B6-835E-0BA8D2A2AB7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450CCB0-37D2-41F1-AA98-6023835EAA7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A432197D-71F3-4638-BF89-F00A5AF7D6A4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1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1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675FA6E-1915-4C3F-988A-F2D472E9D195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D1FE2A93-A94B-496A-A239-04BDCE7B6BC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C71C2DBA-2B7E-4D68-B1AA-620EA2DC6E0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8334FA28-03AD-4267-8D74-1332143B6F2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41845D9-4FA2-46A4-BDBB-4F9CCC326134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4438D8D-FFA8-4280-986A-5B7579D580E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subTitle"/>
          </p:nvPr>
        </p:nvSpPr>
        <p:spPr>
          <a:xfrm>
            <a:off x="838080" y="2313720"/>
            <a:ext cx="4419360" cy="769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FD8F7D60-CDE9-4BE3-912A-8E0FEC1C559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B4429A1B-E649-40F2-92AA-E9541B368E5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5AF681C-6BFB-4E21-9E55-05BED7A5D51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A0E7F756-0B13-4ED7-A973-ED6EBEE5EDAA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2780501-323B-4A89-B875-1358C3188B48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1E912A59-372F-43F9-9AEB-34D81ED83755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1DE30E4-6172-467D-8911-75372CB4A0CD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6"/>
          <p:cNvSpPr/>
          <p:nvPr/>
        </p:nvSpPr>
        <p:spPr>
          <a:xfrm>
            <a:off x="8610480" y="0"/>
            <a:ext cx="358092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Skeena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2466000"/>
            <a:ext cx="573948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3000"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5400" b="1" strike="noStrike" spc="-1">
                <a:solidFill>
                  <a:srgbClr val="FFFFFF"/>
                </a:solidFill>
                <a:latin typeface="Skeena"/>
              </a:rPr>
              <a:t>Clique para editar o estilo de título Mestre</a:t>
            </a:r>
            <a:endParaRPr lang="pt-BR" sz="54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Skeena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Skeena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Skeena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Skeena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Skeena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Skeena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Skeena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669280" y="822240"/>
            <a:ext cx="56840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1" strike="noStrike" spc="-1">
                <a:solidFill>
                  <a:srgbClr val="FFFFFF"/>
                </a:solidFill>
                <a:latin typeface="Skeena"/>
              </a:rPr>
              <a:t>Clique para editar o estilo de título Mestre</a:t>
            </a:r>
            <a:endParaRPr lang="pt-BR" sz="44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669280" y="2595600"/>
            <a:ext cx="5684040" cy="318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rgbClr val="FFFFFF"/>
                </a:solidFill>
                <a:latin typeface="Skeena"/>
              </a:rPr>
              <a:t>Clique para editar o texto Mestre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1" name="Retângulo 8"/>
          <p:cNvSpPr/>
          <p:nvPr/>
        </p:nvSpPr>
        <p:spPr>
          <a:xfrm>
            <a:off x="0" y="0"/>
            <a:ext cx="4175280" cy="3840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Skeena"/>
            </a:endParaRPr>
          </a:p>
        </p:txBody>
      </p:sp>
      <p:sp>
        <p:nvSpPr>
          <p:cNvPr id="42" name="Retângulo 10"/>
          <p:cNvSpPr/>
          <p:nvPr/>
        </p:nvSpPr>
        <p:spPr>
          <a:xfrm flipV="1">
            <a:off x="0" y="3839760"/>
            <a:ext cx="4175280" cy="208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Skeena"/>
            </a:endParaRPr>
          </a:p>
        </p:txBody>
      </p:sp>
      <p:sp>
        <p:nvSpPr>
          <p:cNvPr id="43" name="Retângulo 12"/>
          <p:cNvSpPr/>
          <p:nvPr/>
        </p:nvSpPr>
        <p:spPr>
          <a:xfrm flipV="1">
            <a:off x="0" y="5927760"/>
            <a:ext cx="4175280" cy="929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Skeen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pt-BR" sz="900" b="0" strike="noStrike" spc="-1">
                <a:solidFill>
                  <a:srgbClr val="71C3C9"/>
                </a:solidFill>
                <a:latin typeface="Skee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71C3C9"/>
                </a:solidFill>
                <a:latin typeface="Skeena"/>
              </a:rPr>
              <a:t>&lt;data/hora&gt;</a:t>
            </a:r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D2D2D7"/>
                </a:solidFill>
                <a:latin typeface="Skeena"/>
              </a:rPr>
              <a:t>&lt;rodapé&gt;</a:t>
            </a:r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21A3D58-EED8-447D-AEC0-2491E03F8B95}" type="slidenum">
              <a:rPr lang="pt-BR" sz="900" b="0" strike="noStrike" spc="-1">
                <a:solidFill>
                  <a:srgbClr val="D2D2D7"/>
                </a:solidFill>
                <a:latin typeface="Skeena"/>
              </a:rPr>
              <a:t>‹nº›</a:t>
            </a:fld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253680" y="1957680"/>
            <a:ext cx="5684040" cy="1305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pt-BR" sz="4400" b="1" strike="noStrike" spc="-1">
                <a:solidFill>
                  <a:schemeClr val="accent4"/>
                </a:solidFill>
                <a:latin typeface="Skeena"/>
              </a:rPr>
              <a:t>Clique para editar o estilo de título Mestre</a:t>
            </a:r>
            <a:endParaRPr lang="pt-BR" sz="44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3253680" y="3429000"/>
            <a:ext cx="5684040" cy="2347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chemeClr val="accent4"/>
                </a:solidFill>
                <a:latin typeface="Skeena"/>
              </a:rPr>
              <a:t>Clique para editar o texto Mestre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85" name="Retângulo 3"/>
          <p:cNvSpPr/>
          <p:nvPr/>
        </p:nvSpPr>
        <p:spPr>
          <a:xfrm>
            <a:off x="0" y="0"/>
            <a:ext cx="12191760" cy="1081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Skeen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pt-BR" sz="900" b="0" strike="noStrike" spc="-1">
                <a:solidFill>
                  <a:srgbClr val="AABCC2"/>
                </a:solidFill>
                <a:latin typeface="Skee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AABCC2"/>
                </a:solidFill>
                <a:latin typeface="Skeena"/>
              </a:rPr>
              <a:t>&lt;data/hora&gt;</a:t>
            </a:r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pt-BR" sz="900" b="0" strike="noStrike" spc="-1">
                <a:solidFill>
                  <a:srgbClr val="AABCC2"/>
                </a:solidFill>
                <a:latin typeface="Skeena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AABCC2"/>
                </a:solidFill>
                <a:latin typeface="Skeena"/>
              </a:rPr>
              <a:t>&lt;rodapé&gt;</a:t>
            </a:r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AABCC2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245482-3110-45C0-9D36-92615A87D7F8}" type="slidenum">
              <a:rPr lang="pt-BR" sz="900" b="0" strike="noStrike" spc="-1">
                <a:solidFill>
                  <a:srgbClr val="AABCC2"/>
                </a:solidFill>
                <a:latin typeface="Skeena"/>
              </a:rPr>
              <a:t>‹nº›</a:t>
            </a:fld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669280" y="2376720"/>
            <a:ext cx="501372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1" strike="noStrike" spc="-1">
                <a:solidFill>
                  <a:srgbClr val="FFFFFF"/>
                </a:solidFill>
                <a:latin typeface="Skeena"/>
              </a:rPr>
              <a:t>Clique para editar o estilo de título Mestre</a:t>
            </a:r>
            <a:endParaRPr lang="pt-BR" sz="44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669280" y="4150080"/>
            <a:ext cx="5013720" cy="196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rgbClr val="FFFFFF"/>
                </a:solidFill>
                <a:latin typeface="Skeena"/>
              </a:rPr>
              <a:t>Clique para editar o texto Mestre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27" name="Retângulo 8"/>
          <p:cNvSpPr/>
          <p:nvPr/>
        </p:nvSpPr>
        <p:spPr>
          <a:xfrm>
            <a:off x="0" y="0"/>
            <a:ext cx="4175280" cy="6857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Skeena"/>
            </a:endParaRPr>
          </a:p>
        </p:txBody>
      </p:sp>
      <p:sp>
        <p:nvSpPr>
          <p:cNvPr id="128" name="Retângulo 10"/>
          <p:cNvSpPr/>
          <p:nvPr/>
        </p:nvSpPr>
        <p:spPr>
          <a:xfrm flipV="1">
            <a:off x="3718440" y="-720"/>
            <a:ext cx="4568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Skeena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pt-BR" sz="900" b="0" strike="noStrike" spc="-1">
                <a:solidFill>
                  <a:srgbClr val="A37BCD"/>
                </a:solidFill>
                <a:latin typeface="Skee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A37BCD"/>
                </a:solidFill>
                <a:latin typeface="Skeena"/>
              </a:rPr>
              <a:t>&lt;data/hora&gt;</a:t>
            </a:r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D2D2D7"/>
                </a:solidFill>
                <a:latin typeface="Skeena"/>
              </a:rPr>
              <a:t>&lt;rodapé&gt;</a:t>
            </a:r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E6C4DA-3CC5-487B-9681-748100ACCD92}" type="slidenum">
              <a:rPr lang="pt-BR" sz="900" b="0" strike="noStrike" spc="-1">
                <a:solidFill>
                  <a:srgbClr val="D2D2D7"/>
                </a:solidFill>
                <a:latin typeface="Skeena"/>
              </a:rPr>
              <a:t>‹nº›</a:t>
            </a:fld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ângulo 7"/>
          <p:cNvSpPr/>
          <p:nvPr/>
        </p:nvSpPr>
        <p:spPr>
          <a:xfrm>
            <a:off x="0" y="3429000"/>
            <a:ext cx="4876560" cy="342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Skeena"/>
            </a:endParaRPr>
          </a:p>
        </p:txBody>
      </p:sp>
      <p:sp>
        <p:nvSpPr>
          <p:cNvPr id="169" name="Retângulo 2"/>
          <p:cNvSpPr/>
          <p:nvPr/>
        </p:nvSpPr>
        <p:spPr>
          <a:xfrm>
            <a:off x="0" y="0"/>
            <a:ext cx="4876560" cy="342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Skeena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200040" cy="2620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1" strike="noStrike" spc="-1">
                <a:solidFill>
                  <a:schemeClr val="accent4"/>
                </a:solidFill>
                <a:latin typeface="Skeena"/>
              </a:rPr>
              <a:t>Clique para editar o estilo de título Mestre</a:t>
            </a:r>
            <a:endParaRPr lang="pt-BR" sz="44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73200" y="2131560"/>
            <a:ext cx="210492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1" strike="noStrike" spc="-1">
                <a:solidFill>
                  <a:schemeClr val="accent2"/>
                </a:solidFill>
                <a:latin typeface="Skeena"/>
              </a:rPr>
              <a:t>Marcador 1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8924400" y="2131560"/>
            <a:ext cx="210492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1" strike="noStrike" spc="-1">
                <a:solidFill>
                  <a:schemeClr val="accent2"/>
                </a:solidFill>
                <a:latin typeface="Skeena"/>
              </a:rPr>
              <a:t>Marcador 2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74280" y="4874760"/>
            <a:ext cx="210492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1" strike="noStrike" spc="-1">
                <a:solidFill>
                  <a:schemeClr val="accent2"/>
                </a:solidFill>
                <a:latin typeface="Skeena"/>
              </a:rPr>
              <a:t>Marcador 3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8919360" y="4874760"/>
            <a:ext cx="210492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1" strike="noStrike" spc="-1">
                <a:solidFill>
                  <a:schemeClr val="accent2"/>
                </a:solidFill>
                <a:latin typeface="Skeena"/>
              </a:rPr>
              <a:t>Marcador 4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6387840" y="643320"/>
            <a:ext cx="1476000" cy="147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pt-BR" sz="1600" b="0" strike="noStrike" spc="-1">
                <a:solidFill>
                  <a:srgbClr val="000000"/>
                </a:solidFill>
                <a:latin typeface="Skeena"/>
              </a:rPr>
              <a:t>Clique no ícone para adicionar uma imagem online</a:t>
            </a: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9238680" y="643320"/>
            <a:ext cx="1476000" cy="147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pt-BR" sz="1600" b="0" strike="noStrike" spc="-1">
                <a:solidFill>
                  <a:srgbClr val="000000"/>
                </a:solidFill>
                <a:latin typeface="Skeena"/>
              </a:rPr>
              <a:t>Clique no ícone para adicionar uma imagem online</a:t>
            </a:r>
          </a:p>
        </p:txBody>
      </p:sp>
      <p:sp>
        <p:nvSpPr>
          <p:cNvPr id="177" name="PlaceHolder 8"/>
          <p:cNvSpPr>
            <a:spLocks noGrp="1"/>
          </p:cNvSpPr>
          <p:nvPr>
            <p:ph type="body"/>
          </p:nvPr>
        </p:nvSpPr>
        <p:spPr>
          <a:xfrm>
            <a:off x="6387840" y="3385440"/>
            <a:ext cx="1476000" cy="147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pt-BR" sz="1600" b="0" strike="noStrike" spc="-1">
                <a:solidFill>
                  <a:srgbClr val="000000"/>
                </a:solidFill>
                <a:latin typeface="Skeena"/>
              </a:rPr>
              <a:t>Clique no ícone para adicionar uma imagem online</a:t>
            </a:r>
          </a:p>
        </p:txBody>
      </p:sp>
      <p:sp>
        <p:nvSpPr>
          <p:cNvPr id="178" name="PlaceHolder 9"/>
          <p:cNvSpPr>
            <a:spLocks noGrp="1"/>
          </p:cNvSpPr>
          <p:nvPr>
            <p:ph type="body"/>
          </p:nvPr>
        </p:nvSpPr>
        <p:spPr>
          <a:xfrm>
            <a:off x="9233640" y="3385440"/>
            <a:ext cx="1476000" cy="147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pt-BR" sz="1600" b="0" strike="noStrike" spc="-1">
                <a:solidFill>
                  <a:srgbClr val="000000"/>
                </a:solidFill>
                <a:latin typeface="Skeena"/>
              </a:rPr>
              <a:t>Clique no ícone para adicionar uma imagem online</a:t>
            </a:r>
          </a:p>
        </p:txBody>
      </p:sp>
      <p:sp>
        <p:nvSpPr>
          <p:cNvPr id="179" name="PlaceHolder 10"/>
          <p:cNvSpPr>
            <a:spLocks noGrp="1"/>
          </p:cNvSpPr>
          <p:nvPr>
            <p:ph type="body"/>
          </p:nvPr>
        </p:nvSpPr>
        <p:spPr>
          <a:xfrm>
            <a:off x="838080" y="4112280"/>
            <a:ext cx="3200040" cy="1395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rgbClr val="FFFFFF"/>
                </a:solidFill>
                <a:latin typeface="Skeena"/>
              </a:rPr>
              <a:t>Clique para editar o texto Mestre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80" name="PlaceHolder 11"/>
          <p:cNvSpPr>
            <a:spLocks noGrp="1"/>
          </p:cNvSpPr>
          <p:nvPr>
            <p:ph type="body"/>
          </p:nvPr>
        </p:nvSpPr>
        <p:spPr>
          <a:xfrm>
            <a:off x="6073200" y="2577600"/>
            <a:ext cx="210492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</a:rPr>
              <a:t>Marcador 1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81" name="PlaceHolder 12"/>
          <p:cNvSpPr>
            <a:spLocks noGrp="1"/>
          </p:cNvSpPr>
          <p:nvPr>
            <p:ph type="body"/>
          </p:nvPr>
        </p:nvSpPr>
        <p:spPr>
          <a:xfrm>
            <a:off x="8924400" y="2577600"/>
            <a:ext cx="210492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</a:rPr>
              <a:t>Marcador 2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82" name="PlaceHolder 13"/>
          <p:cNvSpPr>
            <a:spLocks noGrp="1"/>
          </p:cNvSpPr>
          <p:nvPr>
            <p:ph type="body"/>
          </p:nvPr>
        </p:nvSpPr>
        <p:spPr>
          <a:xfrm>
            <a:off x="6074280" y="5320800"/>
            <a:ext cx="210492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</a:rPr>
              <a:t>Marcador 3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83" name="PlaceHolder 14"/>
          <p:cNvSpPr>
            <a:spLocks noGrp="1"/>
          </p:cNvSpPr>
          <p:nvPr>
            <p:ph type="body"/>
          </p:nvPr>
        </p:nvSpPr>
        <p:spPr>
          <a:xfrm>
            <a:off x="8919360" y="5320800"/>
            <a:ext cx="210492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</a:rPr>
              <a:t>Marcador 4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84" name="PlaceHolder 15"/>
          <p:cNvSpPr>
            <a:spLocks noGrp="1"/>
          </p:cNvSpPr>
          <p:nvPr>
            <p:ph type="body"/>
          </p:nvPr>
        </p:nvSpPr>
        <p:spPr>
          <a:xfrm>
            <a:off x="838080" y="5511600"/>
            <a:ext cx="3200040" cy="844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200" b="0" strike="noStrike" spc="-1">
                <a:solidFill>
                  <a:srgbClr val="FFFFFF"/>
                </a:solidFill>
                <a:latin typeface="Skeena"/>
              </a:rPr>
              <a:t>Clique para editar o texto Mestre</a:t>
            </a:r>
            <a:endParaRPr lang="pt-BR" sz="12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185" name="PlaceHolder 16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pt-BR" sz="900" b="0" strike="noStrike" spc="-1">
                <a:solidFill>
                  <a:srgbClr val="D8E5D7"/>
                </a:solidFill>
                <a:latin typeface="Skee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D8E5D7"/>
                </a:solidFill>
                <a:latin typeface="Skeena"/>
              </a:rPr>
              <a:t>&lt;data/hora&gt;</a:t>
            </a:r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6" name="PlaceHolder 17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D2D2D7"/>
                </a:solidFill>
                <a:latin typeface="Skeena"/>
              </a:rPr>
              <a:t>&lt;rodapé&gt;</a:t>
            </a:r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7" name="PlaceHolder 18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858BA54-BBE1-4A60-9093-80A79BC8A53A}" type="slidenum">
              <a:rPr lang="pt-BR" sz="900" b="0" strike="noStrike" spc="-1">
                <a:solidFill>
                  <a:srgbClr val="D2D2D7"/>
                </a:solidFill>
                <a:latin typeface="Skeena"/>
              </a:rPr>
              <a:t>‹nº›</a:t>
            </a:fld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1" strike="noStrike" spc="-1">
                <a:solidFill>
                  <a:srgbClr val="FFFFFF"/>
                </a:solidFill>
                <a:latin typeface="Skeena"/>
              </a:rPr>
              <a:t>Clique para editar o estilo de título Mestre</a:t>
            </a:r>
            <a:endParaRPr lang="pt-BR" sz="44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2024640" y="2595600"/>
            <a:ext cx="4334400" cy="47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1" strike="noStrike" spc="-1">
                <a:solidFill>
                  <a:schemeClr val="accent2"/>
                </a:solidFill>
                <a:latin typeface="Skeena"/>
              </a:rPr>
              <a:t>Clique para editar o texto Mestre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26" name="Retângulo 9"/>
          <p:cNvSpPr/>
          <p:nvPr/>
        </p:nvSpPr>
        <p:spPr>
          <a:xfrm>
            <a:off x="0" y="0"/>
            <a:ext cx="674640" cy="6857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Skeena"/>
            </a:endParaRPr>
          </a:p>
        </p:txBody>
      </p:sp>
      <p:sp>
        <p:nvSpPr>
          <p:cNvPr id="227" name="Retângulo 11"/>
          <p:cNvSpPr/>
          <p:nvPr/>
        </p:nvSpPr>
        <p:spPr>
          <a:xfrm flipV="1">
            <a:off x="675000" y="-720"/>
            <a:ext cx="6746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Skeena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7019280" y="2595600"/>
            <a:ext cx="4334400" cy="47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1" strike="noStrike" spc="-1">
                <a:solidFill>
                  <a:schemeClr val="accent2"/>
                </a:solidFill>
                <a:latin typeface="Skeena"/>
              </a:rPr>
              <a:t>Clique para editar o texto Mestre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2024640" y="4446000"/>
            <a:ext cx="4334400" cy="47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1" strike="noStrike" spc="-1">
                <a:solidFill>
                  <a:schemeClr val="accent2"/>
                </a:solidFill>
                <a:latin typeface="Skeena"/>
              </a:rPr>
              <a:t>Clique para editar o texto Mestre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7019280" y="4446000"/>
            <a:ext cx="4334400" cy="47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1" strike="noStrike" spc="-1">
                <a:solidFill>
                  <a:schemeClr val="accent2"/>
                </a:solidFill>
                <a:latin typeface="Skeena"/>
              </a:rPr>
              <a:t>Clique para editar o texto Mestre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 type="body"/>
          </p:nvPr>
        </p:nvSpPr>
        <p:spPr>
          <a:xfrm>
            <a:off x="2024640" y="3069720"/>
            <a:ext cx="4334400" cy="12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FFFFFF"/>
                </a:solidFill>
                <a:latin typeface="Skeena"/>
              </a:rPr>
              <a:t>Clique para editar o texto Mestre</a:t>
            </a:r>
            <a:endParaRPr lang="pt-BR" sz="12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 type="body"/>
          </p:nvPr>
        </p:nvSpPr>
        <p:spPr>
          <a:xfrm>
            <a:off x="7019280" y="3069720"/>
            <a:ext cx="4334400" cy="12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FFFFFF"/>
                </a:solidFill>
                <a:latin typeface="Skeena"/>
              </a:rPr>
              <a:t>Clique para editar o texto Mestre</a:t>
            </a:r>
            <a:endParaRPr lang="pt-BR" sz="12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33" name="PlaceHolder 8"/>
          <p:cNvSpPr>
            <a:spLocks noGrp="1"/>
          </p:cNvSpPr>
          <p:nvPr>
            <p:ph type="body"/>
          </p:nvPr>
        </p:nvSpPr>
        <p:spPr>
          <a:xfrm>
            <a:off x="2024640" y="4920480"/>
            <a:ext cx="4334400" cy="12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FFFFFF"/>
                </a:solidFill>
                <a:latin typeface="Skeena"/>
              </a:rPr>
              <a:t>Clique para editar o texto Mestre</a:t>
            </a:r>
            <a:endParaRPr lang="pt-BR" sz="12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34" name="PlaceHolder 9"/>
          <p:cNvSpPr>
            <a:spLocks noGrp="1"/>
          </p:cNvSpPr>
          <p:nvPr>
            <p:ph type="body"/>
          </p:nvPr>
        </p:nvSpPr>
        <p:spPr>
          <a:xfrm>
            <a:off x="7019280" y="4920480"/>
            <a:ext cx="4334400" cy="121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285840" indent="-28584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200" b="0" strike="noStrike" spc="-1">
                <a:solidFill>
                  <a:srgbClr val="FFFFFF"/>
                </a:solidFill>
                <a:latin typeface="Skeena"/>
              </a:rPr>
              <a:t>Clique para editar o texto Mestre</a:t>
            </a:r>
            <a:endParaRPr lang="pt-BR" sz="12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35" name="PlaceHolder 10"/>
          <p:cNvSpPr>
            <a:spLocks noGrp="1"/>
          </p:cNvSpPr>
          <p:nvPr>
            <p:ph type="dt" idx="13"/>
          </p:nvPr>
        </p:nvSpPr>
        <p:spPr>
          <a:xfrm>
            <a:off x="2024640" y="6356520"/>
            <a:ext cx="1556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D2D2D7"/>
                </a:solidFill>
                <a:latin typeface="Skeena"/>
              </a:rPr>
              <a:t>&lt;data/hora&gt;</a:t>
            </a:r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6" name="PlaceHolder 11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5268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D2D2D7"/>
                </a:solidFill>
                <a:latin typeface="Skeena"/>
              </a:rPr>
              <a:t>&lt;rodapé&gt;</a:t>
            </a:r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" name="PlaceHolder 12"/>
          <p:cNvSpPr>
            <a:spLocks noGrp="1"/>
          </p:cNvSpPr>
          <p:nvPr>
            <p:ph type="sldNum" idx="15"/>
          </p:nvPr>
        </p:nvSpPr>
        <p:spPr>
          <a:xfrm>
            <a:off x="9764640" y="6356520"/>
            <a:ext cx="1589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7A7830D-799E-49D6-A328-7A7EAE936A02}" type="slidenum">
              <a:rPr lang="pt-BR" sz="900" b="0" strike="noStrike" spc="-1">
                <a:solidFill>
                  <a:srgbClr val="D2D2D7"/>
                </a:solidFill>
                <a:latin typeface="Skeena"/>
              </a:rPr>
              <a:t>‹nº›</a:t>
            </a:fld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3253680" y="1957680"/>
            <a:ext cx="5684040" cy="1305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pt-BR" sz="4400" b="1" strike="noStrike" spc="-1">
                <a:solidFill>
                  <a:schemeClr val="accent4"/>
                </a:solidFill>
                <a:latin typeface="Skeena"/>
              </a:rPr>
              <a:t>Clique para editar o estilo de título Mestre</a:t>
            </a:r>
            <a:endParaRPr lang="pt-BR" sz="44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3253680" y="3429000"/>
            <a:ext cx="5684040" cy="2347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chemeClr val="accent4"/>
                </a:solidFill>
                <a:latin typeface="Skeena"/>
              </a:rPr>
              <a:t>Clique para editar o texto Mestre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276" name="Retângulo 4"/>
          <p:cNvSpPr/>
          <p:nvPr/>
        </p:nvSpPr>
        <p:spPr>
          <a:xfrm>
            <a:off x="0" y="0"/>
            <a:ext cx="1915560" cy="6857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Skeena"/>
            </a:endParaRPr>
          </a:p>
        </p:txBody>
      </p:sp>
      <p:sp>
        <p:nvSpPr>
          <p:cNvPr id="277" name="Retângulo 6"/>
          <p:cNvSpPr/>
          <p:nvPr/>
        </p:nvSpPr>
        <p:spPr>
          <a:xfrm>
            <a:off x="10276200" y="0"/>
            <a:ext cx="1915560" cy="6857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Skeena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pt-BR" sz="900" b="0" strike="noStrike" spc="-1">
                <a:solidFill>
                  <a:srgbClr val="F1F4F5"/>
                </a:solidFill>
                <a:latin typeface="Skee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F1F4F5"/>
                </a:solidFill>
                <a:latin typeface="Skeena"/>
              </a:rPr>
              <a:t>&lt;data/hora&gt;</a:t>
            </a:r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lang="pt-BR" sz="900" b="0" strike="noStrike" spc="-1">
                <a:solidFill>
                  <a:srgbClr val="AABCC2"/>
                </a:solidFill>
                <a:latin typeface="Skeena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AABCC2"/>
                </a:solidFill>
                <a:latin typeface="Skeena"/>
              </a:rPr>
              <a:t>&lt;rodapé&gt;</a:t>
            </a:r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F1F4F5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9A52936-EE99-457A-ADD0-00DF7F226A33}" type="slidenum">
              <a:rPr lang="pt-BR" sz="900" b="0" strike="noStrike" spc="-1">
                <a:solidFill>
                  <a:srgbClr val="F1F4F5"/>
                </a:solidFill>
                <a:latin typeface="Skeena"/>
              </a:rPr>
              <a:t>‹nº›</a:t>
            </a:fld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tângulo 6"/>
          <p:cNvSpPr/>
          <p:nvPr/>
        </p:nvSpPr>
        <p:spPr>
          <a:xfrm>
            <a:off x="0" y="0"/>
            <a:ext cx="6095520" cy="6857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Skeena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0000"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pt-BR" sz="5400" b="1" strike="noStrike" spc="-1">
                <a:solidFill>
                  <a:schemeClr val="accent4"/>
                </a:solidFill>
                <a:latin typeface="Skeena"/>
              </a:rPr>
              <a:t>Clique para editar o título Mestre</a:t>
            </a:r>
            <a:endParaRPr lang="pt-BR" sz="54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16326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pt-BR" sz="900" b="0" strike="noStrike" spc="-1">
                <a:solidFill>
                  <a:srgbClr val="AABCC2"/>
                </a:solidFill>
                <a:latin typeface="Skeena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AABCC2"/>
                </a:solidFill>
                <a:latin typeface="Skeena"/>
              </a:rPr>
              <a:t>&lt;data/hora&gt;</a:t>
            </a:r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ftr" idx="20"/>
          </p:nvPr>
        </p:nvSpPr>
        <p:spPr>
          <a:xfrm>
            <a:off x="2743200" y="6356520"/>
            <a:ext cx="25142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AABCC2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pt-BR" sz="900" b="0" strike="noStrike" spc="-1">
                <a:solidFill>
                  <a:srgbClr val="AABCC2"/>
                </a:solidFill>
                <a:latin typeface="Skeena"/>
              </a:rPr>
              <a:t>&lt;rodapé&gt;</a:t>
            </a:r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8E5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2BD71F8-C255-42A1-A7A0-3DDF8418B7D3}" type="slidenum">
              <a:rPr lang="pt-BR" sz="900" b="0" strike="noStrike" spc="-1">
                <a:solidFill>
                  <a:srgbClr val="D8E5D7"/>
                </a:solidFill>
                <a:latin typeface="Skeena"/>
              </a:rPr>
              <a:t>‹nº›</a:t>
            </a:fld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Skeena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Skeena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Skeena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Skeena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Skeena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Skeena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Skeena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cb.gov.br/estabilidadefinanceira/proagro" TargetMode="External"/><Relationship Id="rId7" Type="http://schemas.openxmlformats.org/officeDocument/2006/relationships/hyperlink" Target="https://www.ibge.gov.br/estatisticas/economicas/agricultura-e-pecuaria/21814-2017-censo-agropecuario.html?edicao=23751&amp;t=sob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www.conab.gov.br/info-agro/custos-de-producao" TargetMode="External"/><Relationship Id="rId5" Type="http://schemas.openxmlformats.org/officeDocument/2006/relationships/hyperlink" Target="https://www.conab.gov.br/info-agro/safras" TargetMode="External"/><Relationship Id="rId4" Type="http://schemas.openxmlformats.org/officeDocument/2006/relationships/hyperlink" Target="https://www.bcb.gov.br/estabilidadefinanceira/micrrura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0" y="1498320"/>
            <a:ext cx="863316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5400" b="0" strike="noStrike" spc="-1">
                <a:solidFill>
                  <a:srgbClr val="E4E4E4"/>
                </a:solidFill>
                <a:latin typeface="Roboto"/>
              </a:rPr>
              <a:t>ENTERPRISE CHALLENGE - MINSAIT</a:t>
            </a:r>
            <a:endParaRPr lang="pt-BR" sz="54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ubTitle"/>
          </p:nvPr>
        </p:nvSpPr>
        <p:spPr>
          <a:xfrm>
            <a:off x="0" y="4096440"/>
            <a:ext cx="5739480" cy="783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400" b="0" strike="noStrike" spc="-1">
                <a:solidFill>
                  <a:srgbClr val="E4E4E4"/>
                </a:solidFill>
                <a:latin typeface="Roboto"/>
              </a:rPr>
              <a:t>Desafio: Crédito Rural no Brasil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2254320" y="136440"/>
            <a:ext cx="7357320" cy="788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pt-BR" sz="3600" b="1" strike="noStrike" spc="-1">
                <a:solidFill>
                  <a:schemeClr val="accent4"/>
                </a:solidFill>
                <a:latin typeface="Skeena"/>
                <a:ea typeface="NSimSun"/>
              </a:rPr>
              <a:t>Benefícios esperados</a:t>
            </a:r>
            <a:endParaRPr lang="pt-BR" sz="36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255240" y="1254600"/>
            <a:ext cx="11546640" cy="5390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chemeClr val="accent4"/>
                </a:solidFill>
                <a:latin typeface="Skeena"/>
                <a:ea typeface="NSimSun"/>
              </a:rPr>
              <a:t>O objetivo principal é permitir a diminuição de riscos por parte do emprestador de recursos, diminuindo, assim, o tempo de espera do tomador para ter o seu crédito concedido.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chemeClr val="accent4"/>
                </a:solidFill>
                <a:latin typeface="Skeena"/>
                <a:ea typeface="NSimSun"/>
              </a:rPr>
              <a:t> 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chemeClr val="accent4"/>
                </a:solidFill>
                <a:latin typeface="Skeena"/>
                <a:ea typeface="NSimSun"/>
              </a:rPr>
              <a:t>Desse modo, com a solução apresentada esperamos como benefícios: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600" b="0" strike="noStrike" spc="-1">
                <a:solidFill>
                  <a:schemeClr val="accent4"/>
                </a:solidFill>
                <a:latin typeface="Skeena"/>
                <a:ea typeface="OpenSymbol"/>
              </a:rPr>
              <a:t>Celeridade no processamento dos pedidos de concessão de crédito rural;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600" b="0" strike="noStrike" spc="-1">
                <a:solidFill>
                  <a:schemeClr val="accent4"/>
                </a:solidFill>
                <a:latin typeface="Skeena"/>
                <a:ea typeface="OpenSymbol"/>
              </a:rPr>
              <a:t>Diminuição dos entraves burocráticos;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600" b="0" strike="noStrike" spc="-1">
                <a:solidFill>
                  <a:schemeClr val="accent4"/>
                </a:solidFill>
                <a:latin typeface="Skeena"/>
                <a:ea typeface="OpenSymbol"/>
              </a:rPr>
              <a:t>Compreensão da situação da agropecuária em cada localidade, verificando possíveis problemas de ordem estrutural, climática ou administrativa;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600" b="0" strike="noStrike" spc="-1">
                <a:solidFill>
                  <a:schemeClr val="accent4"/>
                </a:solidFill>
                <a:latin typeface="Skeena"/>
                <a:ea typeface="OpenSymbol"/>
              </a:rPr>
              <a:t>Análise de riscos, bem como oportunidades escondidas;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600" b="0" strike="noStrike" spc="-1">
                <a:solidFill>
                  <a:schemeClr val="accent4"/>
                </a:solidFill>
                <a:latin typeface="Skeena"/>
                <a:ea typeface="OpenSymbol"/>
              </a:rPr>
              <a:t>Possibilidade de aumento na concessão de crédito para localidades com risco baixo;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600" b="0" strike="noStrike" spc="-1">
                <a:solidFill>
                  <a:schemeClr val="accent4"/>
                </a:solidFill>
                <a:latin typeface="Skeena"/>
                <a:ea typeface="OpenSymbol"/>
              </a:rPr>
              <a:t>Incentivo ao poder público municipal para resolução dos entraves locais de modo a aumentar investimentos de ordem particular na região.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3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AABCC2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32D67CF-B87B-48F3-B754-CB4F66C58CEF}" type="slidenum">
              <a:rPr lang="pt-BR" sz="900" b="0" strike="noStrike" spc="-1">
                <a:solidFill>
                  <a:srgbClr val="AABCC2"/>
                </a:solidFill>
                <a:latin typeface="Skeena"/>
              </a:rPr>
              <a:t>10</a:t>
            </a:fld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297960" cy="2620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000" b="1" strike="noStrike" spc="-1">
                <a:solidFill>
                  <a:schemeClr val="accent4"/>
                </a:solidFill>
                <a:latin typeface="Skeena"/>
                <a:ea typeface="NSimSun"/>
              </a:rPr>
              <a:t>Arquitetura da Solução</a:t>
            </a:r>
            <a:endParaRPr lang="pt-BR" sz="40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20920" y="3997800"/>
            <a:ext cx="3690360" cy="15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lstStyle/>
          <a:p>
            <a:pPr marL="329760" indent="-32976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  <a:ea typeface="OpenSymbol"/>
              </a:rPr>
              <a:t>Busca e tratamento dos dados de sites com fontes públicas.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marL="329760" indent="-32976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  <a:ea typeface="OpenSymbol"/>
              </a:rPr>
              <a:t>Utilizar o My Entities da plataforma Onesait para criar cada entidade a ser utilizada no projeto: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C19B499-8DFC-4A3A-A5CB-D71AC880C3C6}" type="slidenum">
              <a:rPr lang="pt-BR" sz="900" b="0" strike="noStrike" spc="-1">
                <a:solidFill>
                  <a:srgbClr val="D2D2D7"/>
                </a:solidFill>
                <a:latin typeface="Skeena"/>
              </a:rPr>
              <a:t>11</a:t>
            </a:fld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395" name="Figura1"/>
          <p:cNvPicPr/>
          <p:nvPr/>
        </p:nvPicPr>
        <p:blipFill>
          <a:blip r:embed="rId3"/>
          <a:stretch/>
        </p:blipFill>
        <p:spPr>
          <a:xfrm>
            <a:off x="5907600" y="365040"/>
            <a:ext cx="4990320" cy="5991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297960" cy="2620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000" b="1" strike="noStrike" spc="-1">
                <a:solidFill>
                  <a:schemeClr val="accent4"/>
                </a:solidFill>
                <a:latin typeface="Skeena"/>
                <a:ea typeface="NSimSun"/>
              </a:rPr>
              <a:t>Arquitetura da Solução</a:t>
            </a:r>
            <a:endParaRPr lang="pt-BR" sz="40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20920" y="3997800"/>
            <a:ext cx="3690360" cy="15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Times New Roman"/>
                <a:ea typeface="NSimSun"/>
              </a:rPr>
              <a:t>Popular cada tabela utilizando os dados públicos adquiridos: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84EA6F8-98C1-4571-B097-900FA250D7BD}" type="slidenum">
              <a:rPr lang="pt-BR" sz="900" b="0" strike="noStrike" spc="-1">
                <a:solidFill>
                  <a:srgbClr val="D2D2D7"/>
                </a:solidFill>
                <a:latin typeface="Skeena"/>
              </a:rPr>
              <a:t>12</a:t>
            </a:fld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399" name="Figura2"/>
          <p:cNvPicPr/>
          <p:nvPr/>
        </p:nvPicPr>
        <p:blipFill>
          <a:blip r:embed="rId3"/>
          <a:stretch/>
        </p:blipFill>
        <p:spPr>
          <a:xfrm>
            <a:off x="4912560" y="2102040"/>
            <a:ext cx="7204320" cy="2427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297960" cy="2620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000" b="1" strike="noStrike" spc="-1">
                <a:solidFill>
                  <a:schemeClr val="accent4"/>
                </a:solidFill>
                <a:latin typeface="Skeena"/>
                <a:ea typeface="NSimSun"/>
              </a:rPr>
              <a:t>Arquitetura da Solução</a:t>
            </a:r>
            <a:endParaRPr lang="pt-BR" sz="40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520920" y="3997800"/>
            <a:ext cx="3690360" cy="15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Times New Roman"/>
                <a:ea typeface="NSimSun"/>
              </a:rPr>
              <a:t>Sendo geradas as seguintes tabelas principais: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3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E800B64-3456-4A81-A586-D7CAF03404A8}" type="slidenum">
              <a:rPr lang="pt-BR" sz="900" b="0" strike="noStrike" spc="-1">
                <a:solidFill>
                  <a:srgbClr val="D2D2D7"/>
                </a:solidFill>
                <a:latin typeface="Skeena"/>
              </a:rPr>
              <a:t>13</a:t>
            </a:fld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03" name="Figura3"/>
          <p:cNvPicPr/>
          <p:nvPr/>
        </p:nvPicPr>
        <p:blipFill>
          <a:blip r:embed="rId3"/>
          <a:stretch/>
        </p:blipFill>
        <p:spPr>
          <a:xfrm>
            <a:off x="5051520" y="215640"/>
            <a:ext cx="2242080" cy="3259800"/>
          </a:xfrm>
          <a:prstGeom prst="rect">
            <a:avLst/>
          </a:prstGeom>
          <a:ln w="0">
            <a:noFill/>
          </a:ln>
        </p:spPr>
      </p:pic>
      <p:pic>
        <p:nvPicPr>
          <p:cNvPr id="404" name="Figura4"/>
          <p:cNvPicPr/>
          <p:nvPr/>
        </p:nvPicPr>
        <p:blipFill>
          <a:blip r:embed="rId4"/>
          <a:stretch/>
        </p:blipFill>
        <p:spPr>
          <a:xfrm>
            <a:off x="8966520" y="185040"/>
            <a:ext cx="2048400" cy="3243600"/>
          </a:xfrm>
          <a:prstGeom prst="rect">
            <a:avLst/>
          </a:prstGeom>
          <a:ln w="0">
            <a:noFill/>
          </a:ln>
        </p:spPr>
      </p:pic>
      <p:pic>
        <p:nvPicPr>
          <p:cNvPr id="405" name="Figura5"/>
          <p:cNvPicPr/>
          <p:nvPr/>
        </p:nvPicPr>
        <p:blipFill>
          <a:blip r:embed="rId5"/>
          <a:stretch/>
        </p:blipFill>
        <p:spPr>
          <a:xfrm>
            <a:off x="7209000" y="3580200"/>
            <a:ext cx="2423880" cy="314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297960" cy="2620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000" b="1" strike="noStrike" spc="-1">
                <a:solidFill>
                  <a:schemeClr val="accent4"/>
                </a:solidFill>
                <a:latin typeface="Skeena"/>
                <a:ea typeface="NSimSun"/>
              </a:rPr>
              <a:t>Arquitetura da Solução</a:t>
            </a:r>
            <a:endParaRPr lang="pt-BR" sz="40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520920" y="3997800"/>
            <a:ext cx="3690360" cy="15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Times New Roman"/>
                <a:ea typeface="NSimSun"/>
              </a:rPr>
              <a:t>Criação de um GIS Layer para mostrar um mapa da cidade de São Paulo com os municípios: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1D70A43-0DB8-4D52-AC3A-2CB99C717D55}" type="slidenum">
              <a:rPr lang="pt-BR" sz="900" b="0" strike="noStrike" spc="-1">
                <a:solidFill>
                  <a:srgbClr val="D2D2D7"/>
                </a:solidFill>
                <a:latin typeface="Skeena"/>
              </a:rPr>
              <a:t>14</a:t>
            </a:fld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09" name="Figura6"/>
          <p:cNvPicPr/>
          <p:nvPr/>
        </p:nvPicPr>
        <p:blipFill>
          <a:blip r:embed="rId3"/>
          <a:stretch/>
        </p:blipFill>
        <p:spPr>
          <a:xfrm>
            <a:off x="4949640" y="1256760"/>
            <a:ext cx="7151040" cy="392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297960" cy="2620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000" b="1" strike="noStrike" spc="-1">
                <a:solidFill>
                  <a:schemeClr val="accent4"/>
                </a:solidFill>
                <a:latin typeface="Skeena"/>
                <a:ea typeface="NSimSun"/>
              </a:rPr>
              <a:t>Arquitetura da Solução</a:t>
            </a:r>
            <a:endParaRPr lang="pt-BR" sz="40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520920" y="3997800"/>
            <a:ext cx="3690360" cy="15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Times New Roman"/>
                <a:ea typeface="NSimSun"/>
              </a:rPr>
              <a:t>Uso do GIS Viewer para criação de uma visualização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2E5B02E-5071-41B8-8158-D1350B9D7F35}" type="slidenum">
              <a:rPr lang="pt-BR" sz="900" b="0" strike="noStrike" spc="-1">
                <a:solidFill>
                  <a:srgbClr val="D2D2D7"/>
                </a:solidFill>
                <a:latin typeface="Skeena"/>
              </a:rPr>
              <a:t>15</a:t>
            </a:fld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13" name="Figura7"/>
          <p:cNvPicPr/>
          <p:nvPr/>
        </p:nvPicPr>
        <p:blipFill>
          <a:blip r:embed="rId3"/>
          <a:stretch/>
        </p:blipFill>
        <p:spPr>
          <a:xfrm>
            <a:off x="4993920" y="1095480"/>
            <a:ext cx="7020360" cy="4412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297960" cy="2620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000" b="1" strike="noStrike" spc="-1">
                <a:solidFill>
                  <a:schemeClr val="accent4"/>
                </a:solidFill>
                <a:latin typeface="Skeena"/>
                <a:ea typeface="NSimSun"/>
              </a:rPr>
              <a:t>Arquitetura da Solução</a:t>
            </a:r>
            <a:endParaRPr lang="pt-BR" sz="40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520920" y="3997800"/>
            <a:ext cx="3690360" cy="15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Times New Roman"/>
                <a:ea typeface="NSimSun"/>
              </a:rPr>
              <a:t>Utilização do My Entities, do My Datasources e do My Gadgets para criação de tabelas e mapas a serem inseridos na montagem dos Dashboards: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3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A57E783-47A5-4ABC-89EB-DE9FD8668D23}" type="slidenum">
              <a:rPr lang="pt-BR" sz="900" b="0" strike="noStrike" spc="-1">
                <a:solidFill>
                  <a:srgbClr val="D2D2D7"/>
                </a:solidFill>
                <a:latin typeface="Skeena"/>
              </a:rPr>
              <a:t>16</a:t>
            </a:fld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17" name="Figura8"/>
          <p:cNvPicPr/>
          <p:nvPr/>
        </p:nvPicPr>
        <p:blipFill>
          <a:blip r:embed="rId3"/>
          <a:stretch/>
        </p:blipFill>
        <p:spPr>
          <a:xfrm>
            <a:off x="4926240" y="1373040"/>
            <a:ext cx="7208280" cy="3730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2024640" y="822240"/>
            <a:ext cx="932868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400" b="1" strike="noStrike" spc="-1">
                <a:solidFill>
                  <a:srgbClr val="FFFFFF"/>
                </a:solidFill>
                <a:latin typeface="Skeena"/>
              </a:rPr>
              <a:t>Protótipo de Projeto</a:t>
            </a:r>
            <a:endParaRPr lang="pt-BR" sz="44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2024640" y="2595600"/>
            <a:ext cx="8490600" cy="2571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just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1" strike="noStrike" spc="-1">
                <a:solidFill>
                  <a:srgbClr val="E7E6E6"/>
                </a:solidFill>
                <a:latin typeface="Skeena"/>
                <a:ea typeface="NSimSun"/>
              </a:rPr>
              <a:t>Criamos os seguintes Dashboards para melhor visualização dos dados obtidos, dos quais podemos extrair diversas análises de modo a facilitar a tomada de decisão pelas instituições financeiras: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38"/>
          </p:nvPr>
        </p:nvSpPr>
        <p:spPr>
          <a:xfrm>
            <a:off x="9764640" y="6356520"/>
            <a:ext cx="1589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5E4D589-DBCF-4DAE-B2E9-65A65B92FFF8}" type="slidenum">
              <a:rPr lang="pt-BR" sz="900" b="0" strike="noStrike" spc="-1">
                <a:solidFill>
                  <a:srgbClr val="D2D2D7"/>
                </a:solidFill>
                <a:latin typeface="Skeena"/>
              </a:rPr>
              <a:t>17</a:t>
            </a:fld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/>
          </p:nvPr>
        </p:nvSpPr>
        <p:spPr>
          <a:xfrm>
            <a:off x="1471680" y="136440"/>
            <a:ext cx="10468080" cy="1926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400" b="1" strike="noStrike" spc="-1">
                <a:solidFill>
                  <a:srgbClr val="E7E6E6"/>
                </a:solidFill>
                <a:latin typeface="Skeena"/>
                <a:ea typeface="NSimSun"/>
              </a:rPr>
              <a:t>Nesse Dashboard temos os municípios da cidade de São Paulo mostrados no mapa. O gráfico de barras “AdesaoSinistroProduto” mostra os dados de  “Valor Amparado”, “Cobertura de Análise”, “Cobertura Deferida”, “Adesão” separados por produtos de modo a deixar evidente a quantidade referente a cada um, bem como a diferença nos valores de adesão de cada produto e os locais em que temos mais pagamento de valores ocasionados por sinistros, sendo esta tabela associada a tabela de “SinistrosAdesoes_V2” podendo ser selecionado o produto (conforme a figura) de modo a indicar os municípios que o produzem e a participação deles em questões importantes como o valor de adesão e onde foram as principais perdas.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sldNum" idx="39"/>
          </p:nvPr>
        </p:nvSpPr>
        <p:spPr>
          <a:xfrm>
            <a:off x="9764640" y="6356520"/>
            <a:ext cx="1589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257BDF0-C9F8-4C47-B58B-08FDA52666CF}" type="slidenum">
              <a:rPr lang="pt-BR" sz="900" b="0" strike="noStrike" spc="-1">
                <a:solidFill>
                  <a:srgbClr val="D2D2D7"/>
                </a:solidFill>
                <a:latin typeface="Skeena"/>
              </a:rPr>
              <a:t>18</a:t>
            </a:fld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23" name="Figura9"/>
          <p:cNvPicPr/>
          <p:nvPr/>
        </p:nvPicPr>
        <p:blipFill>
          <a:blip r:embed="rId3"/>
          <a:stretch/>
        </p:blipFill>
        <p:spPr>
          <a:xfrm>
            <a:off x="1928880" y="1624320"/>
            <a:ext cx="9372960" cy="4811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/>
          </p:nvPr>
        </p:nvSpPr>
        <p:spPr>
          <a:xfrm>
            <a:off x="1471680" y="136440"/>
            <a:ext cx="10468080" cy="1926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500" b="1" strike="noStrike" spc="-1">
                <a:solidFill>
                  <a:srgbClr val="E7E6E6"/>
                </a:solidFill>
                <a:latin typeface="Skeena"/>
                <a:ea typeface="NSimSun"/>
              </a:rPr>
              <a:t>Nesse outro Dashboard mostramos a localização de cada município, para qual finalidade os créditos rurais concedidos foram utilizados e também a área de colheita (em hectares), a área colhida (em hectares) e o valor da produção no ano de 2022 (em Mil R$) para termos uma base histórica, mostrando o quanto financeiramente a produção agropecuária impacta em cada localidade, além disso, caso ocorra discrepância entre a área de colheita e a área colhida em certo município pode ser um indício que ocorreu algum fator que impediu o completo desenvolvimento dos produtos na região, o que deve ser analisado com mais atenção porque pode ser um fator de risco importantíssimo.</a:t>
            </a:r>
            <a:endParaRPr lang="pt-BR" sz="1500" b="0" strike="noStrike" spc="-1">
              <a:solidFill>
                <a:srgbClr val="000000"/>
              </a:solidFill>
              <a:latin typeface="Skeena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ldNum" idx="40"/>
          </p:nvPr>
        </p:nvSpPr>
        <p:spPr>
          <a:xfrm>
            <a:off x="9764640" y="6356520"/>
            <a:ext cx="1589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A997F6D-C2E6-4A31-B415-03A0107544F6}" type="slidenum">
              <a:rPr lang="pt-BR" sz="900" b="0" strike="noStrike" spc="-1">
                <a:solidFill>
                  <a:srgbClr val="D2D2D7"/>
                </a:solidFill>
                <a:latin typeface="Skeena"/>
              </a:rPr>
              <a:t>19</a:t>
            </a:fld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426" name="Figura10"/>
          <p:cNvPicPr/>
          <p:nvPr/>
        </p:nvPicPr>
        <p:blipFill>
          <a:blip r:embed="rId3"/>
          <a:stretch/>
        </p:blipFill>
        <p:spPr>
          <a:xfrm>
            <a:off x="1917720" y="1794600"/>
            <a:ext cx="9320400" cy="456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5669280" y="822240"/>
            <a:ext cx="5684040" cy="1325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90000"/>
              </a:lnSpc>
              <a:buNone/>
            </a:pPr>
            <a:r>
              <a:rPr lang="pt-BR" sz="4000" b="1" strike="noStrike" spc="-1">
                <a:solidFill>
                  <a:srgbClr val="FFFFFF"/>
                </a:solidFill>
                <a:latin typeface="Skeena"/>
              </a:rPr>
              <a:t>Componentes do Grupo</a:t>
            </a:r>
            <a:endParaRPr lang="pt-BR" sz="40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5669280" y="2595600"/>
            <a:ext cx="5684040" cy="3180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rgbClr val="FFFFFF"/>
                </a:solidFill>
                <a:latin typeface="Skeena"/>
              </a:rPr>
              <a:t>1 - DANILO MARTINS -  RM96449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rgbClr val="FFFFFF"/>
                </a:solidFill>
                <a:latin typeface="Skeena"/>
              </a:rPr>
              <a:t>2 - DANILO KAYO KYAN - RM96704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rgbClr val="FFFFFF"/>
                </a:solidFill>
                <a:latin typeface="Skeena"/>
              </a:rPr>
              <a:t>3 - RODRIGO PIMENTEL ROZARIO - RM96782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rgbClr val="FFFFFF"/>
                </a:solidFill>
                <a:latin typeface="Skeena"/>
              </a:rPr>
              <a:t>4 - PATRICIO LIMÃO - RM96974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strike="noStrike" spc="-1">
                <a:solidFill>
                  <a:srgbClr val="FFFFFF"/>
                </a:solidFill>
                <a:latin typeface="Skeena"/>
              </a:rPr>
              <a:t>5 - VICTOR AUGUSTO GOVEIA DA ROCHA - RM97146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/>
          </p:nvPr>
        </p:nvSpPr>
        <p:spPr>
          <a:xfrm>
            <a:off x="3179160" y="2046600"/>
            <a:ext cx="5684040" cy="2833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accent4"/>
                </a:solidFill>
                <a:latin typeface="Times New Roman"/>
                <a:ea typeface="NSimSun"/>
              </a:rPr>
              <a:t>O crédito rural concedido separado por finalidades e data da emissão mostra onde cada capital foi utilizado, trazendo informações para as instituições financeiras sobre a destinação histórica e assim podendo ser analisado a necessidade de novas concessões, bem como se o tipo de investimento terá riscos e trará benefícios, melhorando assim o estudo caso a caso.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F1F4F5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EA45F4E-E734-4F64-AF7B-8E527DC0DEFF}" type="slidenum">
              <a:rPr lang="pt-BR" sz="900" b="0" strike="noStrike" spc="-1">
                <a:solidFill>
                  <a:srgbClr val="F1F4F5"/>
                </a:solidFill>
                <a:latin typeface="Skeena"/>
              </a:rPr>
              <a:t>20</a:t>
            </a:fld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838080" y="2313720"/>
            <a:ext cx="4419360" cy="1659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pt-BR" sz="5400" b="1" strike="noStrike" spc="-1">
                <a:solidFill>
                  <a:schemeClr val="accent4"/>
                </a:solidFill>
                <a:latin typeface="Skeena"/>
              </a:rPr>
              <a:t>Obrigado</a:t>
            </a:r>
            <a:endParaRPr lang="pt-BR" sz="54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430" name="PlaceHolder 2"/>
          <p:cNvSpPr>
            <a:spLocks noGrp="1"/>
          </p:cNvSpPr>
          <p:nvPr>
            <p:ph type="sldNum" idx="4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8E5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05B7F82-F7EF-4B8F-BB80-1A779F8FCEB8}" type="slidenum">
              <a:rPr lang="pt-BR" sz="900" b="0" strike="noStrike" spc="-1">
                <a:solidFill>
                  <a:srgbClr val="D8E5D7"/>
                </a:solidFill>
                <a:latin typeface="Skeena"/>
              </a:rPr>
              <a:t>21</a:t>
            </a:fld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2417400" y="1081440"/>
            <a:ext cx="7357320" cy="9064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0000"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pt-BR" sz="4000" b="1" strike="noStrike" spc="-1">
                <a:solidFill>
                  <a:schemeClr val="accent4"/>
                </a:solidFill>
                <a:latin typeface="Skeena"/>
                <a:ea typeface="NSimSun"/>
              </a:rPr>
              <a:t>Contextualização do Problema</a:t>
            </a:r>
            <a:endParaRPr lang="pt-BR" sz="40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691200" y="2105280"/>
            <a:ext cx="10483200" cy="3670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lstStyle/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accent4"/>
                </a:solidFill>
                <a:latin typeface="Times New Roman"/>
                <a:ea typeface="NSimSun"/>
              </a:rPr>
              <a:t>O Agronegócio brasileiro é um dos maiores do mundo e corresponde a quase 25% do PIB do país, no entanto há ainda grandes dificuldades com relação a disponibilização de crédito para investimento, custeio, comercialização e industrialização das atividades no campo, causado principalmente pela forte assimetria de informações tanto das instituições financeiras quanto dos pequenos e médios produtores rurais.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accent4"/>
                </a:solidFill>
                <a:latin typeface="Times New Roman"/>
                <a:ea typeface="NSimSun"/>
              </a:rPr>
              <a:t> 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accent4"/>
                </a:solidFill>
                <a:latin typeface="Times New Roman"/>
                <a:ea typeface="NSimSun"/>
              </a:rPr>
              <a:t>As instituições financeiras possuem dificuldade de obter dados completos e confiáveis sobre as propriedades, os serviços ou os produtos financiados, bem como o risco de inadimplência por parte do tomador do crédito, tendo em vista que as empresas apenas possuem acesso às informações disponibilizadas por quem necessita de financiamento e que em muitos casos também não possuem a total percepção do próprio negócio.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accent4"/>
                </a:solidFill>
                <a:latin typeface="Times New Roman"/>
                <a:ea typeface="NSimSun"/>
              </a:rPr>
              <a:t> 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strike="noStrike" spc="-1">
                <a:solidFill>
                  <a:schemeClr val="accent4"/>
                </a:solidFill>
                <a:latin typeface="Times New Roman"/>
                <a:ea typeface="NSimSun"/>
              </a:rPr>
              <a:t>Os empreendedores rurais, desse modo, possuem dificuldade cada vez maior em conseguir a concessão do crédito, sendo submetidos a processos mais seletivos, rígidos e burocráticos para conseguir o financiamento, atingindo até mesmo aqueles empreendedores com um longo histórico de adimplência.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31680" y="83880"/>
            <a:ext cx="5013720" cy="989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lstStyle/>
          <a:p>
            <a:pPr indent="0" algn="just">
              <a:lnSpc>
                <a:spcPct val="90000"/>
              </a:lnSpc>
              <a:buNone/>
            </a:pPr>
            <a:r>
              <a:rPr lang="pt-BR" sz="3600" b="1" strike="noStrike" spc="-1">
                <a:solidFill>
                  <a:srgbClr val="FFFFFF"/>
                </a:solidFill>
                <a:latin typeface="Skeena"/>
                <a:ea typeface="NSimSun"/>
              </a:rPr>
              <a:t>Tipos de crédito rural:</a:t>
            </a:r>
            <a:endParaRPr lang="pt-BR" sz="36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770000" y="1757880"/>
            <a:ext cx="6733800" cy="406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Skeena"/>
                <a:ea typeface="OpenSymbol"/>
              </a:rPr>
              <a:t>Custeio – tipo de crédito rural mais comum, voltado para a produção agrícola e pecuária. Ex.: aquisição de animais para recria ou engorda, gastos com insumos, sementes e fertilizantes;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Skeena"/>
                <a:ea typeface="OpenSymbol"/>
              </a:rPr>
              <a:t>Comercialização – tipo de crédito voltado a questões logísticas e de apoio na venda dos produtos. Ex.: financiamento de estocagem e garantia a proteção e equalização de preços;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Skeena"/>
                <a:ea typeface="OpenSymbol"/>
              </a:rPr>
              <a:t>Investimento – tipo de crédito voltado para a melhoria nas operações, gerando maior eficiência. Ex.: investimento para ampliação das instalações, aquisição de animais para reprodução e compra de veículos;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600" b="0" strike="noStrike" spc="-1">
                <a:solidFill>
                  <a:srgbClr val="FFFFFF"/>
                </a:solidFill>
                <a:latin typeface="Skeena"/>
                <a:ea typeface="OpenSymbol"/>
              </a:rPr>
              <a:t>Industrialização – tipo de crédito menos comum, voltado para estimular a melhora na produção agropecuária. Ex.: manutenção de equipamentos e ações de limpeza, secagem e pasteurização.</a:t>
            </a:r>
            <a:endParaRPr lang="pt-BR" sz="16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26B29F2-81A7-4FE2-980A-D0E471B5F72B}" type="slidenum">
              <a:rPr lang="pt-BR" sz="900" b="0" strike="noStrike" spc="-1">
                <a:solidFill>
                  <a:srgbClr val="D2D2D7"/>
                </a:solidFill>
                <a:latin typeface="Skeena"/>
              </a:rPr>
              <a:t>4</a:t>
            </a:fld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31680" y="83880"/>
            <a:ext cx="5685840" cy="989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0000"/>
          </a:bodyPr>
          <a:lstStyle/>
          <a:p>
            <a:pPr indent="0" algn="just">
              <a:lnSpc>
                <a:spcPct val="9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Skeena"/>
                <a:ea typeface="NSimSun"/>
              </a:rPr>
              <a:t>Riscos para as empresas que fornecem crédito rural:</a:t>
            </a:r>
            <a:endParaRPr lang="pt-BR" sz="32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770000" y="1757880"/>
            <a:ext cx="6733800" cy="406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  <a:ea typeface="OpenSymbol"/>
              </a:rPr>
              <a:t>Inadimplência;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  <a:ea typeface="OpenSymbol"/>
              </a:rPr>
              <a:t>Degradação de garantias;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  <a:ea typeface="OpenSymbol"/>
              </a:rPr>
              <a:t>Degradação do crédito;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  <a:ea typeface="OpenSymbol"/>
              </a:rPr>
              <a:t>Climáticos;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  <a:ea typeface="OpenSymbol"/>
              </a:rPr>
              <a:t>Socioambientais;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  <a:ea typeface="OpenSymbol"/>
              </a:rPr>
              <a:t>Imagem ou reputacionais.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293F0D-9ECF-41E8-A0E3-2EA58230B16A}" type="slidenum">
              <a:rPr lang="pt-BR" sz="900" b="0" strike="noStrike" spc="-1">
                <a:solidFill>
                  <a:srgbClr val="D2D2D7"/>
                </a:solidFill>
                <a:latin typeface="Skeena"/>
              </a:rPr>
              <a:t>5</a:t>
            </a:fld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31680" y="83880"/>
            <a:ext cx="5685840" cy="989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 algn="just">
              <a:lnSpc>
                <a:spcPct val="9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Skeena"/>
                <a:ea typeface="NSimSun"/>
              </a:rPr>
              <a:t>Formas de mitigação de riscos:</a:t>
            </a:r>
            <a:endParaRPr lang="pt-BR" sz="32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770000" y="1757880"/>
            <a:ext cx="6733800" cy="406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lstStyle/>
          <a:p>
            <a:pPr marL="334800" indent="-33480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  <a:ea typeface="OpenSymbol"/>
              </a:rPr>
              <a:t>Aproximação entre tomador e emprestador: relacionamento mais próximo permite um maior levantamento dos dados e informações necessárias para a análise dos riscos, bem como a avaliação de oportunidades;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marL="334800" indent="-33480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  <a:ea typeface="OpenSymbol"/>
              </a:rPr>
              <a:t>Definição de garantias: forma de proteção do emprestador contra casos de inadimplência. Importante o monitoramento constante para se atentar na degradação das garantias e no real valor que elas possuem;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marL="334800" indent="-33480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  <a:ea typeface="OpenSymbol"/>
              </a:rPr>
              <a:t>Acompanhamento dos projetos financiados: verificar se os projetos estão sendo bem executados, podendo ser feito a constatação de forma remota através do uso de dados levantados por drones ou imagens de satélite a fim de monitorar constantemente a evolução;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marL="334800" indent="-33480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  <a:ea typeface="OpenSymbol"/>
              </a:rPr>
              <a:t>Uso de tecnologia e recursos para a coleta, análise e monitoramento dos dados, a fim de avaliar todas as variáveis de cada operação;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  <a:p>
            <a:pPr marL="334800" indent="-334800" algn="just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lang="pt-BR" sz="1800" b="0" strike="noStrike" spc="-1">
                <a:solidFill>
                  <a:srgbClr val="FFFFFF"/>
                </a:solidFill>
                <a:latin typeface="Skeena"/>
                <a:ea typeface="OpenSymbol"/>
              </a:rPr>
              <a:t>Adoção da agenda ESG: previne que se faça negócios com produtores que realizam práticas ilegais, diminuindo o risco socioambiental, à imagem e reputacionais.</a:t>
            </a:r>
            <a:endParaRPr lang="pt-BR" sz="18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D2D2D7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8E82974-5905-450A-9217-D40870F6731A}" type="slidenum">
              <a:rPr lang="pt-BR" sz="900" b="0" strike="noStrike" spc="-1">
                <a:solidFill>
                  <a:srgbClr val="D2D2D7"/>
                </a:solidFill>
                <a:latin typeface="Skeena"/>
              </a:rPr>
              <a:t>6</a:t>
            </a:fld>
            <a:endParaRPr lang="pt-BR" sz="9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2254320" y="136440"/>
            <a:ext cx="7357320" cy="788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pt-BR" sz="3600" b="1" strike="noStrike" spc="-1">
                <a:solidFill>
                  <a:schemeClr val="accent4"/>
                </a:solidFill>
                <a:latin typeface="Skeena"/>
                <a:ea typeface="NSimSun"/>
              </a:rPr>
              <a:t>Problema a ser resolvido</a:t>
            </a:r>
            <a:endParaRPr lang="pt-BR" sz="36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255240" y="1254600"/>
            <a:ext cx="11546640" cy="5390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100" b="0" strike="noStrike" spc="-1">
                <a:solidFill>
                  <a:schemeClr val="accent4"/>
                </a:solidFill>
                <a:latin typeface="Skeena"/>
                <a:ea typeface="NSimSun"/>
              </a:rPr>
              <a:t>A assimetria de informações na concessão de crédito rural impacta diretamente no tempo, valor, juros, burocracia e formas de financiamento, ocasionando prejuízos tanto ao empreendedor rural quanto as instituições financeiras. Dito isso há inúmeros problemas relacionados, sendo alguns:</a:t>
            </a:r>
            <a:endParaRPr lang="pt-BR" sz="11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100" b="0" strike="noStrike" spc="-1">
                <a:solidFill>
                  <a:schemeClr val="accent4"/>
                </a:solidFill>
                <a:latin typeface="Skeena"/>
                <a:ea typeface="OpenSymbol"/>
              </a:rPr>
              <a:t>Baixo estudo do impacto dos fenômenos naturais no território abarcado por cada tomador de crédito ao longo do tempo e também seus impactos futuros na produção, sendo metrificado o risco individualmente;</a:t>
            </a:r>
            <a:endParaRPr lang="pt-BR" sz="11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100" b="0" strike="noStrike" spc="-1">
                <a:solidFill>
                  <a:schemeClr val="accent4"/>
                </a:solidFill>
                <a:latin typeface="Skeena"/>
                <a:ea typeface="OpenSymbol"/>
              </a:rPr>
              <a:t>Relação de qualidade e tipo do solo com a produção gerada pelo tomador;</a:t>
            </a:r>
            <a:endParaRPr lang="pt-BR" sz="11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100" b="0" strike="noStrike" spc="-1">
                <a:solidFill>
                  <a:schemeClr val="accent4"/>
                </a:solidFill>
                <a:latin typeface="Skeena"/>
                <a:ea typeface="OpenSymbol"/>
              </a:rPr>
              <a:t>Dificuldade em se avaliar a quantidade e a qualidade das garantias fornecidas pelos tomadores às instituições financeiras, bem como seu preço ao longo do tempo, havendo deságio ou valorização;</a:t>
            </a:r>
            <a:endParaRPr lang="pt-BR" sz="11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100" b="0" strike="noStrike" spc="-1">
                <a:solidFill>
                  <a:schemeClr val="accent4"/>
                </a:solidFill>
                <a:latin typeface="Skeena"/>
                <a:ea typeface="OpenSymbol"/>
              </a:rPr>
              <a:t>Observação do cumprimento das regulações ambientais por parte dos tomadores, garantindo que as regras vigentes pelas autoridades competentes estão sendo seguidas;</a:t>
            </a:r>
            <a:endParaRPr lang="pt-BR" sz="11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100" b="0" strike="noStrike" spc="-1">
                <a:solidFill>
                  <a:schemeClr val="accent4"/>
                </a:solidFill>
                <a:latin typeface="Skeena"/>
                <a:ea typeface="OpenSymbol"/>
              </a:rPr>
              <a:t>Déficit no estudo sobre o risco de crédito de cada tomador individualmente, sendo necessário uma aplicação que analise com maior assertividade todos os dados disponíveis de cada um e crie pontuações a fim de conceder ou não crédito mais rapidamente;</a:t>
            </a:r>
            <a:endParaRPr lang="pt-BR" sz="11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100" b="0" strike="noStrike" spc="-1">
                <a:solidFill>
                  <a:schemeClr val="accent4"/>
                </a:solidFill>
                <a:latin typeface="Skeena"/>
                <a:ea typeface="OpenSymbol"/>
              </a:rPr>
              <a:t>Pequenos e médios produtores possuem dificuldade em analisar o potencial produtor do território em conjunto com o preço no mercado futuro de commodities, muitas vezes produzindo alimentos que estão em excesso ou com preço muito baixo no mercado;</a:t>
            </a:r>
            <a:endParaRPr lang="pt-BR" sz="11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100" b="0" strike="noStrike" spc="-1">
                <a:solidFill>
                  <a:schemeClr val="accent4"/>
                </a:solidFill>
                <a:latin typeface="Skeena"/>
                <a:ea typeface="OpenSymbol"/>
              </a:rPr>
              <a:t>Tomada de crédito para compra de máquinas e equipamentos que normalmente possuem alto valor agregado e não serão utilizados em tempo integral ao longo do ano, principalmente no período entressafras. Fazendo uma análise é possível mapear onde estão os equipamentos sem uso e criar aplicações que podem promover o aluguel, compra e venda deles, reduzindo o custo e aumentando o acesso, principalmente aos pequenos agricultores;</a:t>
            </a:r>
            <a:endParaRPr lang="pt-BR" sz="11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100" b="0" strike="noStrike" spc="-1">
                <a:solidFill>
                  <a:schemeClr val="accent4"/>
                </a:solidFill>
                <a:latin typeface="Skeena"/>
                <a:ea typeface="OpenSymbol"/>
              </a:rPr>
              <a:t>Problema de degradação do solo ocasionado por culturas repetitivas, levando a diminuição da produção e consequentemente afetando o potencial produtivo, aumentando o risco de se fazer o empréstimo. Análise da qualidade do solo e produção ao longo do tempo;</a:t>
            </a:r>
            <a:endParaRPr lang="pt-BR" sz="11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100" b="0" strike="noStrike" spc="-1">
                <a:solidFill>
                  <a:schemeClr val="accent4"/>
                </a:solidFill>
                <a:latin typeface="Skeena"/>
                <a:ea typeface="OpenSymbol"/>
              </a:rPr>
              <a:t>Não observação dos princípio de ESG, devendo ser mapeado as áreas que apresentam trabalho escravo, trabalho infantil, desmatamento, queimadas e outros problemas correlacionados.</a:t>
            </a:r>
            <a:endParaRPr lang="pt-BR" sz="11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100" b="0" strike="noStrike" spc="-1">
                <a:solidFill>
                  <a:schemeClr val="accent4"/>
                </a:solidFill>
                <a:latin typeface="Skeena"/>
                <a:ea typeface="OpenSymbol"/>
              </a:rPr>
              <a:t>Correlação dos dados de cada propriedade rural com seu histórico de financiamentos e sinistros a fim de determinar o risco de um novo financiamento.</a:t>
            </a:r>
            <a:endParaRPr lang="pt-BR" sz="1100" b="0" strike="noStrike" spc="-1">
              <a:solidFill>
                <a:srgbClr val="000000"/>
              </a:solidFill>
              <a:latin typeface="Skeena"/>
            </a:endParaRPr>
          </a:p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100" b="1" strike="noStrike" spc="-1">
                <a:solidFill>
                  <a:schemeClr val="accent4"/>
                </a:solidFill>
                <a:latin typeface="Skeena"/>
                <a:ea typeface="NSimSun"/>
              </a:rPr>
              <a:t> </a:t>
            </a:r>
            <a:endParaRPr lang="pt-BR" sz="1100" b="0" strike="noStrike" spc="-1">
              <a:solidFill>
                <a:srgbClr val="000000"/>
              </a:solidFill>
              <a:latin typeface="Skeena"/>
            </a:endParaRPr>
          </a:p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100" b="0" strike="noStrike" spc="-1">
                <a:solidFill>
                  <a:schemeClr val="accent4"/>
                </a:solidFill>
                <a:latin typeface="Skeena"/>
                <a:ea typeface="NSimSun"/>
              </a:rPr>
              <a:t>Diante de tudo isso percebemos que o maior problema reside na análise do risco pelo emprestador de forma a comprometer toda a cadeia do agronegócio, tendo em vista que sem dados para se medir riscos, não há forma de criar métricas viáveis para a concessão de crédito.</a:t>
            </a:r>
            <a:endParaRPr lang="pt-BR" sz="11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AABCC2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05D551D-9CF1-4353-8756-2A732AB270AF}" type="slidenum">
              <a:rPr lang="pt-BR" sz="900" b="0" strike="noStrike" spc="-1">
                <a:solidFill>
                  <a:srgbClr val="AABCC2"/>
                </a:solidFill>
                <a:latin typeface="Skeena"/>
              </a:rPr>
              <a:t>7</a:t>
            </a:fld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2254320" y="136440"/>
            <a:ext cx="7357320" cy="788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pt-BR" sz="3600" b="1" strike="noStrike" spc="-1">
                <a:solidFill>
                  <a:schemeClr val="accent4"/>
                </a:solidFill>
                <a:latin typeface="Skeena"/>
                <a:ea typeface="NSimSun"/>
              </a:rPr>
              <a:t>Proposta de Solução</a:t>
            </a:r>
            <a:endParaRPr lang="pt-BR" sz="36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255240" y="1254600"/>
            <a:ext cx="11546640" cy="5390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44546A"/>
                </a:solidFill>
                <a:latin typeface="Skeena"/>
                <a:ea typeface="NSimSun"/>
              </a:rPr>
              <a:t>Partindo da análise do problema percebemos que as instituições financeiras residem no lado com maior disponibilidade de recursos e organização para o levantamento dos dados e que possui os profissionais mais aptos para analisá-los, sendo o lado do tomador a parte que normalmente não despende de tantos recursos para conseguir gerar os dados necessários para um levantamento mais apurado ou não possui capacidade técnica para conseguir utilizá-los da melhor forma possível, diante disso decidimos criar uma solução que tem como foco os dados direcionados às instituições financeiras.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44546A"/>
                </a:solidFill>
                <a:latin typeface="Skeena"/>
                <a:ea typeface="NSimSun"/>
              </a:rPr>
              <a:t> 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44546A"/>
                </a:solidFill>
                <a:latin typeface="Skeena"/>
                <a:ea typeface="NSimSun"/>
              </a:rPr>
              <a:t>Primeiramente buscamos os dados necessários em 5 fontes principais de dados públicos: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>
                <a:solidFill>
                  <a:srgbClr val="44546A"/>
                </a:solidFill>
                <a:latin typeface="Skeena"/>
                <a:ea typeface="OpenSymbol"/>
                <a:hlinkClick r:id="rId3"/>
              </a:rPr>
              <a:t>https://www.bcb.gov.br/estabilidadefinanceira/proagro</a:t>
            </a:r>
            <a:r>
              <a:rPr lang="pt-BR" sz="1400" b="0" strike="noStrike" spc="-1">
                <a:solidFill>
                  <a:srgbClr val="44546A"/>
                </a:solidFill>
                <a:latin typeface="Skeena"/>
                <a:ea typeface="OpenSymbol"/>
              </a:rPr>
              <a:t> – consta os dados de valores de adesões e sinistros da PROAGRO (programa do governo federal que visa garantir o pagamento de financiamentos rurais quando a lavoura sofrer danos provocados por eventos climáticos adversos ou causados por doenças e pragas sem controle);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>
                <a:solidFill>
                  <a:srgbClr val="44546A"/>
                </a:solidFill>
                <a:latin typeface="Skeena"/>
                <a:ea typeface="OpenSymbol"/>
                <a:hlinkClick r:id="rId4"/>
              </a:rPr>
              <a:t>https://www.bcb.gov.br/estabilidadefinanceira/micrrural</a:t>
            </a:r>
            <a:r>
              <a:rPr lang="pt-BR" sz="1400" b="0" strike="noStrike" spc="-1">
                <a:solidFill>
                  <a:srgbClr val="44546A"/>
                </a:solidFill>
                <a:latin typeface="Skeena"/>
                <a:ea typeface="OpenSymbol"/>
              </a:rPr>
              <a:t> – disponibiliza dados sobre valores dos créditos rurais concedidos;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>
                <a:solidFill>
                  <a:srgbClr val="44546A"/>
                </a:solidFill>
                <a:latin typeface="Skeena"/>
                <a:ea typeface="OpenSymbol"/>
                <a:hlinkClick r:id="rId5"/>
              </a:rPr>
              <a:t>https://www.conab.gov.br/info-agro/safras</a:t>
            </a:r>
            <a:r>
              <a:rPr lang="pt-BR" sz="1400" b="0" strike="noStrike" spc="-1">
                <a:solidFill>
                  <a:srgbClr val="44546A"/>
                </a:solidFill>
                <a:latin typeface="Skeena"/>
                <a:ea typeface="OpenSymbol"/>
              </a:rPr>
              <a:t> – panorama sobre as safras produzidas;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>
                <a:solidFill>
                  <a:srgbClr val="44546A"/>
                </a:solidFill>
                <a:latin typeface="Skeena"/>
                <a:ea typeface="OpenSymbol"/>
                <a:hlinkClick r:id="rId6"/>
              </a:rPr>
              <a:t>https://www.conab.gov.br/info-agro/custos-de-producao</a:t>
            </a:r>
            <a:r>
              <a:rPr lang="pt-BR" sz="1400" b="0" strike="noStrike" spc="-1">
                <a:solidFill>
                  <a:srgbClr val="44546A"/>
                </a:solidFill>
                <a:latin typeface="Skeena"/>
                <a:ea typeface="OpenSymbol"/>
              </a:rPr>
              <a:t> – custos de produção dos principais produtos;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>
                <a:solidFill>
                  <a:srgbClr val="44546A"/>
                </a:solidFill>
                <a:latin typeface="Skeena"/>
                <a:ea typeface="OpenSymbol"/>
                <a:hlinkClick r:id="rId7"/>
              </a:rPr>
              <a:t>https://www.ibge.gov.br/estatisticas/economicas/agricultura-e-pecuaria/21814-2017-censo-agropecuario.html?edicao=23751&amp;t=sobre</a:t>
            </a:r>
            <a:r>
              <a:rPr lang="pt-BR" sz="1400" b="0" strike="noStrike" spc="-1">
                <a:solidFill>
                  <a:srgbClr val="44546A"/>
                </a:solidFill>
                <a:latin typeface="Skeena"/>
                <a:ea typeface="OpenSymbol"/>
              </a:rPr>
              <a:t> – dados sobre a situação agropecuária brasileira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AABCC2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B5E06E2-7CC2-4A48-9373-776BE299DAAA}" type="slidenum">
              <a:rPr lang="pt-BR" sz="900" b="0" strike="noStrike" spc="-1">
                <a:solidFill>
                  <a:srgbClr val="AABCC2"/>
                </a:solidFill>
                <a:latin typeface="Skeena"/>
              </a:rPr>
              <a:t>8</a:t>
            </a:fld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2254320" y="136440"/>
            <a:ext cx="7357320" cy="788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 algn="ctr">
              <a:lnSpc>
                <a:spcPct val="90000"/>
              </a:lnSpc>
              <a:buNone/>
            </a:pPr>
            <a:r>
              <a:rPr lang="pt-BR" sz="3600" b="1" strike="noStrike" spc="-1">
                <a:solidFill>
                  <a:schemeClr val="accent4"/>
                </a:solidFill>
                <a:latin typeface="Skeena"/>
                <a:ea typeface="NSimSun"/>
              </a:rPr>
              <a:t>Proposta de Solução</a:t>
            </a:r>
            <a:endParaRPr lang="pt-BR" sz="36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255240" y="1254600"/>
            <a:ext cx="11546640" cy="5390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chemeClr val="accent4"/>
                </a:solidFill>
                <a:latin typeface="Skeena"/>
                <a:ea typeface="NSimSun"/>
              </a:rPr>
              <a:t>Após o mapeamento e tratamento dos dados criamos modos de visualizações capazes de mostrar: os valores dos créditos concedidos por ano para cada município de modo a ver minuciosamente a forma como eles foram aplicados, bem como os resultados conquistados; dados sobre os valores de adesão da Proagro, as perdas e quantias amparadas pelo programa em cada localidade; a área de plantio dos municípios e o retorno financeiro adquirido ao longo do ano.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chemeClr val="accent4"/>
                </a:solidFill>
                <a:latin typeface="Skeena"/>
                <a:ea typeface="NSimSun"/>
              </a:rPr>
              <a:t> 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chemeClr val="accent4"/>
                </a:solidFill>
                <a:latin typeface="Skeena"/>
                <a:ea typeface="NSimSun"/>
              </a:rPr>
              <a:t>Com todas essas informações é possível para as instituições financeiras tomarem decisões mais assertivas quanto a concessão de crédito, sendo possível: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>
                <a:solidFill>
                  <a:schemeClr val="accent4"/>
                </a:solidFill>
                <a:latin typeface="Skeena"/>
                <a:ea typeface="OpenSymbol"/>
              </a:rPr>
              <a:t>Calcular o risco ao se analisar a região em que se encontra o tomador, verificando se tem um histórico de perdas de safras ou produção;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>
                <a:solidFill>
                  <a:schemeClr val="accent4"/>
                </a:solidFill>
                <a:latin typeface="Skeena"/>
                <a:ea typeface="OpenSymbol"/>
              </a:rPr>
              <a:t>Verificar se o produto cultivado apresenta maior ou menor risco através de uma consulta sobre as comunicações de perdas dos produtores;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>
                <a:solidFill>
                  <a:schemeClr val="accent4"/>
                </a:solidFill>
                <a:latin typeface="Skeena"/>
                <a:ea typeface="OpenSymbol"/>
              </a:rPr>
              <a:t>Verificar a área total produzida pelo município, bem como a área colhida e assim através de dados históricos prever o valor futuro da produção;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29285D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400" b="0" strike="noStrike" spc="-1">
                <a:solidFill>
                  <a:schemeClr val="accent4"/>
                </a:solidFill>
                <a:latin typeface="Skeena"/>
                <a:ea typeface="OpenSymbol"/>
              </a:rPr>
              <a:t>Analisar as finalidades do crédito rural utilizado para ver se a quantidade e destinação são compatíveis com a necessidade da região.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chemeClr val="accent4"/>
                </a:solidFill>
                <a:latin typeface="Skeena"/>
                <a:ea typeface="NSimSun"/>
              </a:rPr>
              <a:t> 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  <a:p>
            <a:pPr indent="0" algn="just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chemeClr val="accent4"/>
                </a:solidFill>
                <a:latin typeface="Skeena"/>
                <a:ea typeface="NSimSun"/>
              </a:rPr>
              <a:t>Portanto, nossa solução tem como objetivo mostrar uma forma de apresentar dados históricos dos municípios ao emprestador de recursos de forma a permitir uma tomada de decisão mais célere e com menos riscos, expondo as localidades que deve-se analisar mais profundamente caso decida conceder empréstimos.</a:t>
            </a:r>
            <a:endParaRPr lang="pt-BR" sz="1400" b="0" strike="noStrike" spc="-1">
              <a:solidFill>
                <a:srgbClr val="000000"/>
              </a:solidFill>
              <a:latin typeface="Skeena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pt-BR" sz="900" b="0" strike="noStrike" spc="-1">
                <a:solidFill>
                  <a:srgbClr val="AABCC2"/>
                </a:solidFill>
                <a:latin typeface="Skee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1960FD6-7B11-46D7-B60A-68599CFC9AE6}" type="slidenum">
              <a:rPr lang="pt-BR" sz="900" b="0" strike="noStrike" spc="-1">
                <a:solidFill>
                  <a:srgbClr val="AABCC2"/>
                </a:solidFill>
                <a:latin typeface="Skeena"/>
              </a:rPr>
              <a:t>9</a:t>
            </a:fld>
            <a:endParaRPr lang="pt-BR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o Offic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ema do Office">
  <a:themeElements>
    <a:clrScheme name="Custom 18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{B41F614C-6B2C-4250-A859-0E0C2E51E14D}tf03460514_win32</Template>
  <TotalTime>46</TotalTime>
  <Words>2173</Words>
  <Application>Microsoft Office PowerPoint</Application>
  <PresentationFormat>Widescreen</PresentationFormat>
  <Paragraphs>149</Paragraphs>
  <Slides>21</Slides>
  <Notes>21</Notes>
  <HiddenSlides>0</HiddenSlides>
  <ScaleCrop>false</ScaleCrop>
  <HeadingPairs>
    <vt:vector size="4" baseType="variant">
      <vt:variant>
        <vt:lpstr>Tema</vt:lpstr>
      </vt:variant>
      <vt:variant>
        <vt:i4>8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Tema do Office</vt:lpstr>
      <vt:lpstr>ENTERPRISE CHALLENGE - MINSAIT</vt:lpstr>
      <vt:lpstr>Componentes do Grupo</vt:lpstr>
      <vt:lpstr>Contextualização do Problema</vt:lpstr>
      <vt:lpstr>Tipos de crédito rural:</vt:lpstr>
      <vt:lpstr>Riscos para as empresas que fornecem crédito rural:</vt:lpstr>
      <vt:lpstr>Formas de mitigação de riscos:</vt:lpstr>
      <vt:lpstr>Problema a ser resolvido</vt:lpstr>
      <vt:lpstr>Proposta de Solução</vt:lpstr>
      <vt:lpstr>Proposta de Solução</vt:lpstr>
      <vt:lpstr>Benefícios esperados</vt:lpstr>
      <vt:lpstr>Arquitetura da Solução</vt:lpstr>
      <vt:lpstr>Arquitetura da Solução</vt:lpstr>
      <vt:lpstr>Arquitetura da Solução</vt:lpstr>
      <vt:lpstr>Arquitetura da Solução</vt:lpstr>
      <vt:lpstr>Arquitetura da Solução</vt:lpstr>
      <vt:lpstr>Arquitetura da Solução</vt:lpstr>
      <vt:lpstr>Protótipo de Projeto</vt:lpstr>
      <vt:lpstr>Apresentação do PowerPoint</vt:lpstr>
      <vt:lpstr>Apresentação do PowerPoint</vt:lpstr>
      <vt:lpstr>Apresentação do PowerPoint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 CHALLENGE - MINSAIT</dc:title>
  <dc:subject/>
  <dc:creator>Patrício Limão</dc:creator>
  <dc:description/>
  <cp:lastModifiedBy/>
  <cp:revision>4</cp:revision>
  <dcterms:created xsi:type="dcterms:W3CDTF">2023-05-22T19:42:56Z</dcterms:created>
  <dcterms:modified xsi:type="dcterms:W3CDTF">2023-05-24T01:21:02Z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21</vt:i4>
  </property>
  <property fmtid="{D5CDD505-2E9C-101B-9397-08002B2CF9AE}" pid="4" name="PresentationFormat">
    <vt:lpwstr>Widescreen</vt:lpwstr>
  </property>
  <property fmtid="{D5CDD505-2E9C-101B-9397-08002B2CF9AE}" pid="5" name="Slides">
    <vt:i4>21</vt:i4>
  </property>
</Properties>
</file>