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7" r:id="rId2"/>
    <p:sldId id="258" r:id="rId3"/>
    <p:sldId id="282" r:id="rId4"/>
    <p:sldId id="259" r:id="rId5"/>
    <p:sldId id="272" r:id="rId6"/>
    <p:sldId id="271" r:id="rId7"/>
    <p:sldId id="261" r:id="rId8"/>
    <p:sldId id="262" r:id="rId9"/>
    <p:sldId id="263" r:id="rId10"/>
    <p:sldId id="279" r:id="rId11"/>
    <p:sldId id="289" r:id="rId12"/>
    <p:sldId id="290" r:id="rId13"/>
    <p:sldId id="284" r:id="rId14"/>
    <p:sldId id="285" r:id="rId15"/>
    <p:sldId id="286" r:id="rId16"/>
    <p:sldId id="287" r:id="rId17"/>
    <p:sldId id="288" r:id="rId18"/>
    <p:sldId id="27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D7F1-6CFD-4909-B427-E1DE65A4A19A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5326E-C9AA-458F-84E4-80FE7F92E7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>
                <a:latin typeface="Tahoma" pitchFamily="34" charset="0"/>
              </a:rPr>
              <a:t>Esta es una posible plantilla para utilizar al especificar un caso de uso (adaptada desde </a:t>
            </a:r>
            <a:r>
              <a:rPr lang="es-ES" dirty="0"/>
              <a:t>http://www.lsi.us.es/~amador/publicaciones/metodologia_analisis.pdf.zip )</a:t>
            </a:r>
            <a:endParaRPr lang="es-ES" sz="900" dirty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9DAC4-EFA1-4B0D-87E6-15077F03C378}" type="slidenum">
              <a:rPr lang="es-ES"/>
              <a:pPr/>
              <a:t>5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E05E-C1E8-4F51-A38E-F5B8F2442441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5326E-C9AA-458F-84E4-80FE7F92E777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81000" y="266700"/>
            <a:ext cx="7886700" cy="55737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48D68E-7F4A-4DB2-BE58-0B7B1150A5EC}" type="datetimeFigureOut">
              <a:rPr lang="es-ES" smtClean="0"/>
              <a:pPr/>
              <a:t>10/02/2022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061378-35A2-45FE-9C37-4F1CD5FE90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Flecha derecha"/>
          <p:cNvSpPr/>
          <p:nvPr/>
        </p:nvSpPr>
        <p:spPr>
          <a:xfrm>
            <a:off x="4429124" y="2143116"/>
            <a:ext cx="3429024" cy="1428760"/>
          </a:xfrm>
          <a:prstGeom prst="rightArrow">
            <a:avLst>
              <a:gd name="adj1" fmla="val 62387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/>
              <a:t>Casos de uso</a:t>
            </a:r>
            <a:endParaRPr lang="es-ES" sz="3200" b="1" dirty="0"/>
          </a:p>
        </p:txBody>
      </p:sp>
      <p:pic>
        <p:nvPicPr>
          <p:cNvPr id="167943" name="Picture 7" descr="Vista_estructur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3179763"/>
            <a:ext cx="2971800" cy="1577975"/>
          </a:xfrm>
          <a:prstGeom prst="rect">
            <a:avLst/>
          </a:prstGeom>
          <a:noFill/>
        </p:spPr>
      </p:pic>
      <p:pic>
        <p:nvPicPr>
          <p:cNvPr id="167944" name="Picture 8" descr="Vista_implementac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6425" y="3402013"/>
            <a:ext cx="2206625" cy="1336675"/>
          </a:xfrm>
          <a:prstGeom prst="rect">
            <a:avLst/>
          </a:prstGeom>
          <a:noFill/>
        </p:spPr>
      </p:pic>
      <p:pic>
        <p:nvPicPr>
          <p:cNvPr id="167945" name="Picture 9" descr="Vista_usuari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2650" y="2757488"/>
            <a:ext cx="1931988" cy="1108075"/>
          </a:xfrm>
          <a:prstGeom prst="rect">
            <a:avLst/>
          </a:prstGeom>
          <a:noFill/>
        </p:spPr>
      </p:pic>
      <p:pic>
        <p:nvPicPr>
          <p:cNvPr id="167946" name="Picture 10" descr="Vista_comportamient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875" y="4246563"/>
            <a:ext cx="2149475" cy="1600200"/>
          </a:xfrm>
          <a:prstGeom prst="rect">
            <a:avLst/>
          </a:prstGeom>
          <a:noFill/>
        </p:spPr>
      </p:pic>
      <p:pic>
        <p:nvPicPr>
          <p:cNvPr id="167947" name="Picture 11" descr="Vista_ambient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30475" y="4322763"/>
            <a:ext cx="2789238" cy="1554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 smtClean="0"/>
              <a:t>Generalización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1428728" y="2285992"/>
            <a:ext cx="6097609" cy="2708275"/>
            <a:chOff x="1282679" y="4149725"/>
            <a:chExt cx="6097609" cy="270827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19700" y="4149725"/>
              <a:ext cx="2017713" cy="863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/>
                <a:t>Autorización </a:t>
              </a:r>
            </a:p>
            <a:p>
              <a:pPr algn="ctr"/>
              <a:r>
                <a:rPr lang="es-MX"/>
                <a:t>Cargo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364163" y="5921375"/>
              <a:ext cx="2016125" cy="9366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Autorización </a:t>
              </a:r>
            </a:p>
            <a:p>
              <a:pPr algn="ctr"/>
              <a:r>
                <a:rPr lang="es-MX" dirty="0"/>
                <a:t>Cargo, con</a:t>
              </a:r>
            </a:p>
            <a:p>
              <a:pPr algn="ctr"/>
              <a:r>
                <a:rPr lang="es-MX" dirty="0"/>
                <a:t>Aviso al celular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157913" y="5013325"/>
              <a:ext cx="358775" cy="2873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979613" y="4652963"/>
              <a:ext cx="3240087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979613" y="5805488"/>
              <a:ext cx="338455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282679" y="4652963"/>
              <a:ext cx="647700" cy="5048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71604" y="515778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82679" y="54451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82679" y="6021388"/>
              <a:ext cx="2889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571604" y="6021388"/>
              <a:ext cx="2873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6" name="15 Conector recto"/>
          <p:cNvCxnSpPr>
            <a:stCxn id="6" idx="0"/>
            <a:endCxn id="7" idx="3"/>
          </p:cNvCxnSpPr>
          <p:nvPr/>
        </p:nvCxnSpPr>
        <p:spPr>
          <a:xfrm rot="16200000" flipV="1">
            <a:off x="6190457" y="3729823"/>
            <a:ext cx="620712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42976" y="1500174"/>
            <a:ext cx="13596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600" dirty="0" smtClean="0"/>
              <a:t>Ejemplo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227" y="146050"/>
            <a:ext cx="7772400" cy="1143000"/>
          </a:xfrm>
        </p:spPr>
        <p:txBody>
          <a:bodyPr/>
          <a:lstStyle/>
          <a:p>
            <a:r>
              <a:rPr lang="es-ES_tradnl" sz="3200"/>
              <a:t>Ejemplo diagrama de casos de uso</a:t>
            </a:r>
            <a:r>
              <a:rPr lang="es-ES_tradnl" sz="2400"/>
              <a:t> </a:t>
            </a:r>
          </a:p>
        </p:txBody>
      </p:sp>
      <p:sp>
        <p:nvSpPr>
          <p:cNvPr id="355385" name="Oval 57"/>
          <p:cNvSpPr>
            <a:spLocks noChangeArrowheads="1"/>
          </p:cNvSpPr>
          <p:nvPr/>
        </p:nvSpPr>
        <p:spPr bwMode="auto">
          <a:xfrm>
            <a:off x="2643554" y="1439863"/>
            <a:ext cx="978877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6" name="Rectangle 58"/>
          <p:cNvSpPr>
            <a:spLocks noChangeArrowheads="1"/>
          </p:cNvSpPr>
          <p:nvPr/>
        </p:nvSpPr>
        <p:spPr bwMode="auto">
          <a:xfrm>
            <a:off x="2554166" y="2116138"/>
            <a:ext cx="11733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Reservar Libro</a:t>
            </a:r>
            <a:endParaRPr lang="es-ES_tradnl"/>
          </a:p>
        </p:txBody>
      </p:sp>
      <p:sp>
        <p:nvSpPr>
          <p:cNvPr id="355387" name="Oval 59"/>
          <p:cNvSpPr>
            <a:spLocks noChangeArrowheads="1"/>
          </p:cNvSpPr>
          <p:nvPr/>
        </p:nvSpPr>
        <p:spPr bwMode="auto">
          <a:xfrm>
            <a:off x="2643554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88" name="Rectangle 60"/>
          <p:cNvSpPr>
            <a:spLocks noChangeArrowheads="1"/>
          </p:cNvSpPr>
          <p:nvPr/>
        </p:nvSpPr>
        <p:spPr bwMode="auto">
          <a:xfrm>
            <a:off x="2520461" y="3556001"/>
            <a:ext cx="1213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Libro</a:t>
            </a:r>
            <a:endParaRPr lang="es-ES_tradnl"/>
          </a:p>
        </p:txBody>
      </p:sp>
      <p:sp>
        <p:nvSpPr>
          <p:cNvPr id="355389" name="Oval 61"/>
          <p:cNvSpPr>
            <a:spLocks noChangeArrowheads="1"/>
          </p:cNvSpPr>
          <p:nvPr/>
        </p:nvSpPr>
        <p:spPr bwMode="auto">
          <a:xfrm>
            <a:off x="2643554" y="4321176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0" name="Rectangle 62"/>
          <p:cNvSpPr>
            <a:spLocks noChangeArrowheads="1"/>
          </p:cNvSpPr>
          <p:nvPr/>
        </p:nvSpPr>
        <p:spPr bwMode="auto">
          <a:xfrm>
            <a:off x="2599592" y="4997451"/>
            <a:ext cx="11541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Libro</a:t>
            </a:r>
            <a:endParaRPr lang="es-ES_tradnl"/>
          </a:p>
        </p:txBody>
      </p:sp>
      <p:sp>
        <p:nvSpPr>
          <p:cNvPr id="355391" name="Oval 63"/>
          <p:cNvSpPr>
            <a:spLocks noChangeArrowheads="1"/>
          </p:cNvSpPr>
          <p:nvPr/>
        </p:nvSpPr>
        <p:spPr bwMode="auto">
          <a:xfrm>
            <a:off x="855785" y="357822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2" name="Line 64"/>
          <p:cNvSpPr>
            <a:spLocks noChangeShapeType="1"/>
          </p:cNvSpPr>
          <p:nvPr/>
        </p:nvSpPr>
        <p:spPr bwMode="auto">
          <a:xfrm>
            <a:off x="980343" y="3814763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3" name="Line 65"/>
          <p:cNvSpPr>
            <a:spLocks noChangeShapeType="1"/>
          </p:cNvSpPr>
          <p:nvPr/>
        </p:nvSpPr>
        <p:spPr bwMode="auto">
          <a:xfrm>
            <a:off x="788377" y="3871914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4" name="Freeform 66"/>
          <p:cNvSpPr>
            <a:spLocks/>
          </p:cNvSpPr>
          <p:nvPr/>
        </p:nvSpPr>
        <p:spPr bwMode="auto">
          <a:xfrm>
            <a:off x="709246" y="4029076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4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4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5" name="Rectangle 67"/>
          <p:cNvSpPr>
            <a:spLocks noChangeArrowheads="1"/>
          </p:cNvSpPr>
          <p:nvPr/>
        </p:nvSpPr>
        <p:spPr bwMode="auto">
          <a:xfrm>
            <a:off x="744415" y="4445001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396" name="Line 68"/>
          <p:cNvSpPr>
            <a:spLocks noChangeShapeType="1"/>
          </p:cNvSpPr>
          <p:nvPr/>
        </p:nvSpPr>
        <p:spPr bwMode="auto">
          <a:xfrm flipV="1">
            <a:off x="1878623" y="2317751"/>
            <a:ext cx="653562" cy="6651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7" name="Line 69"/>
          <p:cNvSpPr>
            <a:spLocks noChangeShapeType="1"/>
          </p:cNvSpPr>
          <p:nvPr/>
        </p:nvSpPr>
        <p:spPr bwMode="auto">
          <a:xfrm flipH="1">
            <a:off x="1226528" y="2982914"/>
            <a:ext cx="652096" cy="663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8" name="Line 70"/>
          <p:cNvSpPr>
            <a:spLocks noChangeShapeType="1"/>
          </p:cNvSpPr>
          <p:nvPr/>
        </p:nvSpPr>
        <p:spPr bwMode="auto">
          <a:xfrm flipV="1">
            <a:off x="1935774" y="3308350"/>
            <a:ext cx="697523" cy="2587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399" name="Line 71"/>
          <p:cNvSpPr>
            <a:spLocks noChangeShapeType="1"/>
          </p:cNvSpPr>
          <p:nvPr/>
        </p:nvSpPr>
        <p:spPr bwMode="auto">
          <a:xfrm flipH="1">
            <a:off x="1226527" y="3567113"/>
            <a:ext cx="709246" cy="25876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0" name="Line 72"/>
          <p:cNvSpPr>
            <a:spLocks noChangeShapeType="1"/>
          </p:cNvSpPr>
          <p:nvPr/>
        </p:nvSpPr>
        <p:spPr bwMode="auto">
          <a:xfrm>
            <a:off x="1935774" y="4208463"/>
            <a:ext cx="697523" cy="2143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1" name="Line 73"/>
          <p:cNvSpPr>
            <a:spLocks noChangeShapeType="1"/>
          </p:cNvSpPr>
          <p:nvPr/>
        </p:nvSpPr>
        <p:spPr bwMode="auto">
          <a:xfrm flipH="1" flipV="1">
            <a:off x="1226527" y="3995739"/>
            <a:ext cx="709246" cy="21272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2" name="Oval 74"/>
          <p:cNvSpPr>
            <a:spLocks noChangeArrowheads="1"/>
          </p:cNvSpPr>
          <p:nvPr/>
        </p:nvSpPr>
        <p:spPr bwMode="auto">
          <a:xfrm>
            <a:off x="2710962" y="5548314"/>
            <a:ext cx="990600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3" name="Rectangle 75"/>
          <p:cNvSpPr>
            <a:spLocks noChangeArrowheads="1"/>
          </p:cNvSpPr>
          <p:nvPr/>
        </p:nvSpPr>
        <p:spPr bwMode="auto">
          <a:xfrm>
            <a:off x="2453054" y="6223001"/>
            <a:ext cx="1532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Extender Prestamo</a:t>
            </a:r>
            <a:endParaRPr lang="es-ES_tradnl"/>
          </a:p>
        </p:txBody>
      </p:sp>
      <p:sp>
        <p:nvSpPr>
          <p:cNvPr id="355404" name="Line 76"/>
          <p:cNvSpPr>
            <a:spLocks noChangeShapeType="1"/>
          </p:cNvSpPr>
          <p:nvPr/>
        </p:nvSpPr>
        <p:spPr bwMode="auto">
          <a:xfrm>
            <a:off x="2058866" y="4838700"/>
            <a:ext cx="832338" cy="6985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5" name="Line 77"/>
          <p:cNvSpPr>
            <a:spLocks noChangeShapeType="1"/>
          </p:cNvSpPr>
          <p:nvPr/>
        </p:nvSpPr>
        <p:spPr bwMode="auto">
          <a:xfrm flipH="1" flipV="1">
            <a:off x="1226528" y="4141788"/>
            <a:ext cx="832338" cy="696912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6" name="Oval 78"/>
          <p:cNvSpPr>
            <a:spLocks noChangeArrowheads="1"/>
          </p:cNvSpPr>
          <p:nvPr/>
        </p:nvSpPr>
        <p:spPr bwMode="auto">
          <a:xfrm>
            <a:off x="5083420" y="1439863"/>
            <a:ext cx="990600" cy="5191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7" name="Rectangle 79"/>
          <p:cNvSpPr>
            <a:spLocks noChangeArrowheads="1"/>
          </p:cNvSpPr>
          <p:nvPr/>
        </p:nvSpPr>
        <p:spPr bwMode="auto">
          <a:xfrm>
            <a:off x="4914901" y="2116139"/>
            <a:ext cx="1413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Prestamo Revista</a:t>
            </a:r>
            <a:endParaRPr lang="es-ES_tradnl"/>
          </a:p>
        </p:txBody>
      </p:sp>
      <p:sp>
        <p:nvSpPr>
          <p:cNvPr id="355408" name="Oval 80"/>
          <p:cNvSpPr>
            <a:spLocks noChangeArrowheads="1"/>
          </p:cNvSpPr>
          <p:nvPr/>
        </p:nvSpPr>
        <p:spPr bwMode="auto">
          <a:xfrm>
            <a:off x="7400193" y="1924050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09" name="Line 81"/>
          <p:cNvSpPr>
            <a:spLocks noChangeShapeType="1"/>
          </p:cNvSpPr>
          <p:nvPr/>
        </p:nvSpPr>
        <p:spPr bwMode="auto">
          <a:xfrm>
            <a:off x="7513028" y="2160588"/>
            <a:ext cx="1465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0" name="Line 82"/>
          <p:cNvSpPr>
            <a:spLocks noChangeShapeType="1"/>
          </p:cNvSpPr>
          <p:nvPr/>
        </p:nvSpPr>
        <p:spPr bwMode="auto">
          <a:xfrm>
            <a:off x="7332785" y="2217739"/>
            <a:ext cx="37074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1" name="Freeform 83"/>
          <p:cNvSpPr>
            <a:spLocks/>
          </p:cNvSpPr>
          <p:nvPr/>
        </p:nvSpPr>
        <p:spPr bwMode="auto">
          <a:xfrm>
            <a:off x="7253654" y="2374901"/>
            <a:ext cx="529004" cy="258763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7" y="23"/>
              </a:cxn>
            </a:cxnLst>
            <a:rect l="0" t="0" r="r" b="b"/>
            <a:pathLst>
              <a:path w="47" h="23">
                <a:moveTo>
                  <a:pt x="0" y="23"/>
                </a:moveTo>
                <a:lnTo>
                  <a:pt x="23" y="0"/>
                </a:lnTo>
                <a:lnTo>
                  <a:pt x="47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2" name="Rectangle 84"/>
          <p:cNvSpPr>
            <a:spLocks noChangeArrowheads="1"/>
          </p:cNvSpPr>
          <p:nvPr/>
        </p:nvSpPr>
        <p:spPr bwMode="auto">
          <a:xfrm>
            <a:off x="7186246" y="2790826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Profesor</a:t>
            </a:r>
            <a:endParaRPr lang="es-ES_tradnl"/>
          </a:p>
        </p:txBody>
      </p:sp>
      <p:sp>
        <p:nvSpPr>
          <p:cNvPr id="355413" name="Line 85"/>
          <p:cNvSpPr>
            <a:spLocks noChangeShapeType="1"/>
          </p:cNvSpPr>
          <p:nvPr/>
        </p:nvSpPr>
        <p:spPr bwMode="auto">
          <a:xfrm flipH="1" flipV="1">
            <a:off x="6062297" y="1835151"/>
            <a:ext cx="584688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4" name="Line 86"/>
          <p:cNvSpPr>
            <a:spLocks noChangeShapeType="1"/>
          </p:cNvSpPr>
          <p:nvPr/>
        </p:nvSpPr>
        <p:spPr bwMode="auto">
          <a:xfrm>
            <a:off x="6646985" y="2003426"/>
            <a:ext cx="596412" cy="1682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5" name="Oval 87"/>
          <p:cNvSpPr>
            <a:spLocks noChangeArrowheads="1"/>
          </p:cNvSpPr>
          <p:nvPr/>
        </p:nvSpPr>
        <p:spPr bwMode="auto">
          <a:xfrm>
            <a:off x="5016012" y="2881314"/>
            <a:ext cx="978877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6" name="Rectangle 88"/>
          <p:cNvSpPr>
            <a:spLocks noChangeArrowheads="1"/>
          </p:cNvSpPr>
          <p:nvPr/>
        </p:nvSpPr>
        <p:spPr bwMode="auto">
          <a:xfrm>
            <a:off x="4881197" y="3556001"/>
            <a:ext cx="135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Devolver Revista</a:t>
            </a:r>
            <a:endParaRPr lang="es-ES_tradnl"/>
          </a:p>
        </p:txBody>
      </p:sp>
      <p:sp>
        <p:nvSpPr>
          <p:cNvPr id="355417" name="Line 89"/>
          <p:cNvSpPr>
            <a:spLocks noChangeShapeType="1"/>
          </p:cNvSpPr>
          <p:nvPr/>
        </p:nvSpPr>
        <p:spPr bwMode="auto">
          <a:xfrm flipH="1">
            <a:off x="5994890" y="2644776"/>
            <a:ext cx="630115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8" name="Line 90"/>
          <p:cNvSpPr>
            <a:spLocks noChangeShapeType="1"/>
          </p:cNvSpPr>
          <p:nvPr/>
        </p:nvSpPr>
        <p:spPr bwMode="auto">
          <a:xfrm flipV="1">
            <a:off x="6625005" y="2374901"/>
            <a:ext cx="618392" cy="2698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19" name="Oval 91"/>
          <p:cNvSpPr>
            <a:spLocks noChangeArrowheads="1"/>
          </p:cNvSpPr>
          <p:nvPr/>
        </p:nvSpPr>
        <p:spPr bwMode="auto">
          <a:xfrm>
            <a:off x="7253654" y="4219575"/>
            <a:ext cx="247650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0" name="Line 92"/>
          <p:cNvSpPr>
            <a:spLocks noChangeShapeType="1"/>
          </p:cNvSpPr>
          <p:nvPr/>
        </p:nvSpPr>
        <p:spPr bwMode="auto">
          <a:xfrm>
            <a:off x="7378212" y="4456114"/>
            <a:ext cx="1465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1" name="Line 93"/>
          <p:cNvSpPr>
            <a:spLocks noChangeShapeType="1"/>
          </p:cNvSpPr>
          <p:nvPr/>
        </p:nvSpPr>
        <p:spPr bwMode="auto">
          <a:xfrm>
            <a:off x="7186246" y="4524375"/>
            <a:ext cx="37074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2" name="Freeform 94"/>
          <p:cNvSpPr>
            <a:spLocks/>
          </p:cNvSpPr>
          <p:nvPr/>
        </p:nvSpPr>
        <p:spPr bwMode="auto">
          <a:xfrm>
            <a:off x="7118839" y="4681538"/>
            <a:ext cx="517281" cy="247650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23" y="0"/>
              </a:cxn>
              <a:cxn ang="0">
                <a:pos x="46" y="22"/>
              </a:cxn>
            </a:cxnLst>
            <a:rect l="0" t="0" r="r" b="b"/>
            <a:pathLst>
              <a:path w="46" h="22">
                <a:moveTo>
                  <a:pt x="0" y="22"/>
                </a:moveTo>
                <a:lnTo>
                  <a:pt x="23" y="0"/>
                </a:lnTo>
                <a:lnTo>
                  <a:pt x="46" y="2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3" name="Rectangle 95"/>
          <p:cNvSpPr>
            <a:spLocks noChangeArrowheads="1"/>
          </p:cNvSpPr>
          <p:nvPr/>
        </p:nvSpPr>
        <p:spPr bwMode="auto">
          <a:xfrm>
            <a:off x="6882912" y="5097463"/>
            <a:ext cx="9762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Bibliotecario</a:t>
            </a:r>
            <a:endParaRPr lang="es-ES_tradnl"/>
          </a:p>
        </p:txBody>
      </p:sp>
      <p:sp>
        <p:nvSpPr>
          <p:cNvPr id="355424" name="Oval 96"/>
          <p:cNvSpPr>
            <a:spLocks noChangeArrowheads="1"/>
          </p:cNvSpPr>
          <p:nvPr/>
        </p:nvSpPr>
        <p:spPr bwMode="auto">
          <a:xfrm>
            <a:off x="4938347" y="4321176"/>
            <a:ext cx="989135" cy="5175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5" name="Rectangle 97"/>
          <p:cNvSpPr>
            <a:spLocks noChangeArrowheads="1"/>
          </p:cNvSpPr>
          <p:nvPr/>
        </p:nvSpPr>
        <p:spPr bwMode="auto">
          <a:xfrm>
            <a:off x="4690697" y="4997451"/>
            <a:ext cx="15533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Actualizar Catalogo</a:t>
            </a:r>
            <a:endParaRPr lang="es-ES_tradnl"/>
          </a:p>
        </p:txBody>
      </p:sp>
      <p:sp>
        <p:nvSpPr>
          <p:cNvPr id="355426" name="Line 98"/>
          <p:cNvSpPr>
            <a:spLocks noChangeShapeType="1"/>
          </p:cNvSpPr>
          <p:nvPr/>
        </p:nvSpPr>
        <p:spPr bwMode="auto">
          <a:xfrm flipH="1">
            <a:off x="5915758" y="4579939"/>
            <a:ext cx="596411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7" name="Line 99"/>
          <p:cNvSpPr>
            <a:spLocks noChangeShapeType="1"/>
          </p:cNvSpPr>
          <p:nvPr/>
        </p:nvSpPr>
        <p:spPr bwMode="auto">
          <a:xfrm>
            <a:off x="6512170" y="4579939"/>
            <a:ext cx="584689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8" name="Oval 100"/>
          <p:cNvSpPr>
            <a:spLocks noChangeArrowheads="1"/>
          </p:cNvSpPr>
          <p:nvPr/>
        </p:nvSpPr>
        <p:spPr bwMode="auto">
          <a:xfrm>
            <a:off x="7321061" y="5592763"/>
            <a:ext cx="259374" cy="247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29" name="Line 101"/>
          <p:cNvSpPr>
            <a:spLocks noChangeShapeType="1"/>
          </p:cNvSpPr>
          <p:nvPr/>
        </p:nvSpPr>
        <p:spPr bwMode="auto">
          <a:xfrm>
            <a:off x="7445620" y="5829301"/>
            <a:ext cx="1465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0" name="Line 102"/>
          <p:cNvSpPr>
            <a:spLocks noChangeShapeType="1"/>
          </p:cNvSpPr>
          <p:nvPr/>
        </p:nvSpPr>
        <p:spPr bwMode="auto">
          <a:xfrm>
            <a:off x="7253654" y="5886450"/>
            <a:ext cx="382466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1" name="Freeform 103"/>
          <p:cNvSpPr>
            <a:spLocks/>
          </p:cNvSpPr>
          <p:nvPr/>
        </p:nvSpPr>
        <p:spPr bwMode="auto">
          <a:xfrm>
            <a:off x="7186246" y="6043613"/>
            <a:ext cx="517281" cy="258762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6" y="23"/>
              </a:cxn>
            </a:cxnLst>
            <a:rect l="0" t="0" r="r" b="b"/>
            <a:pathLst>
              <a:path w="46" h="23">
                <a:moveTo>
                  <a:pt x="0" y="23"/>
                </a:moveTo>
                <a:lnTo>
                  <a:pt x="23" y="0"/>
                </a:lnTo>
                <a:lnTo>
                  <a:pt x="46" y="2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2" name="Rectangle 104"/>
          <p:cNvSpPr>
            <a:spLocks noChangeArrowheads="1"/>
          </p:cNvSpPr>
          <p:nvPr/>
        </p:nvSpPr>
        <p:spPr bwMode="auto">
          <a:xfrm>
            <a:off x="7219950" y="6459538"/>
            <a:ext cx="4488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Socio</a:t>
            </a:r>
            <a:endParaRPr lang="es-ES_tradnl"/>
          </a:p>
        </p:txBody>
      </p:sp>
      <p:sp>
        <p:nvSpPr>
          <p:cNvPr id="355433" name="Oval 105"/>
          <p:cNvSpPr>
            <a:spLocks noChangeArrowheads="1"/>
          </p:cNvSpPr>
          <p:nvPr/>
        </p:nvSpPr>
        <p:spPr bwMode="auto">
          <a:xfrm>
            <a:off x="4802066" y="5694363"/>
            <a:ext cx="978877" cy="5064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4" name="Rectangle 106"/>
          <p:cNvSpPr>
            <a:spLocks noChangeArrowheads="1"/>
          </p:cNvSpPr>
          <p:nvPr/>
        </p:nvSpPr>
        <p:spPr bwMode="auto">
          <a:xfrm>
            <a:off x="4914900" y="6370638"/>
            <a:ext cx="7662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400">
                <a:solidFill>
                  <a:srgbClr val="000000"/>
                </a:solidFill>
                <a:latin typeface="Arial" pitchFamily="34" charset="0"/>
              </a:rPr>
              <a:t>Consultar</a:t>
            </a:r>
            <a:endParaRPr lang="es-ES_tradnl"/>
          </a:p>
        </p:txBody>
      </p:sp>
      <p:sp>
        <p:nvSpPr>
          <p:cNvPr id="355435" name="Line 107"/>
          <p:cNvSpPr>
            <a:spLocks noChangeShapeType="1"/>
          </p:cNvSpPr>
          <p:nvPr/>
        </p:nvSpPr>
        <p:spPr bwMode="auto">
          <a:xfrm flipH="1">
            <a:off x="5769220" y="5942014"/>
            <a:ext cx="709246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55436" name="Line 108"/>
          <p:cNvSpPr>
            <a:spLocks noChangeShapeType="1"/>
          </p:cNvSpPr>
          <p:nvPr/>
        </p:nvSpPr>
        <p:spPr bwMode="auto">
          <a:xfrm>
            <a:off x="6478466" y="5942014"/>
            <a:ext cx="69605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989" y="169863"/>
            <a:ext cx="7772400" cy="1143000"/>
          </a:xfrm>
        </p:spPr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603023" y="4495801"/>
            <a:ext cx="20842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Generalización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06214" name="Freeform 6"/>
          <p:cNvSpPr>
            <a:spLocks/>
          </p:cNvSpPr>
          <p:nvPr/>
        </p:nvSpPr>
        <p:spPr bwMode="auto">
          <a:xfrm>
            <a:off x="4901712" y="4000500"/>
            <a:ext cx="165588" cy="166688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0" y="0"/>
              </a:cxn>
              <a:cxn ang="0">
                <a:pos x="0" y="105"/>
              </a:cxn>
              <a:cxn ang="0">
                <a:pos x="105" y="105"/>
              </a:cxn>
              <a:cxn ang="0">
                <a:pos x="60" y="52"/>
              </a:cxn>
            </a:cxnLst>
            <a:rect l="0" t="0" r="r" b="b"/>
            <a:pathLst>
              <a:path w="105" h="105">
                <a:moveTo>
                  <a:pt x="60" y="52"/>
                </a:moveTo>
                <a:lnTo>
                  <a:pt x="0" y="0"/>
                </a:lnTo>
                <a:lnTo>
                  <a:pt x="0" y="105"/>
                </a:lnTo>
                <a:lnTo>
                  <a:pt x="105" y="105"/>
                </a:lnTo>
                <a:lnTo>
                  <a:pt x="60" y="52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5" name="Freeform 7"/>
          <p:cNvSpPr>
            <a:spLocks/>
          </p:cNvSpPr>
          <p:nvPr/>
        </p:nvSpPr>
        <p:spPr bwMode="auto">
          <a:xfrm>
            <a:off x="4996961" y="4487864"/>
            <a:ext cx="153866" cy="1428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90"/>
              </a:cxn>
              <a:cxn ang="0">
                <a:pos x="97" y="38"/>
              </a:cxn>
              <a:cxn ang="0">
                <a:pos x="7" y="0"/>
              </a:cxn>
            </a:cxnLst>
            <a:rect l="0" t="0" r="r" b="b"/>
            <a:pathLst>
              <a:path w="97" h="90">
                <a:moveTo>
                  <a:pt x="7" y="0"/>
                </a:moveTo>
                <a:lnTo>
                  <a:pt x="0" y="90"/>
                </a:lnTo>
                <a:lnTo>
                  <a:pt x="97" y="38"/>
                </a:lnTo>
                <a:lnTo>
                  <a:pt x="7" y="0"/>
                </a:lnTo>
                <a:close/>
              </a:path>
            </a:pathLst>
          </a:cu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5676900" y="311943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5813182" y="3327400"/>
            <a:ext cx="1953357" cy="4270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Comprobar clave</a:t>
            </a:r>
            <a:endParaRPr lang="es-ES_tradnl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5637335" y="5081589"/>
            <a:ext cx="2203938" cy="8461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5772151" y="5265739"/>
            <a:ext cx="1825869" cy="427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Examinar retina</a:t>
            </a:r>
            <a:endParaRPr lang="es-ES_tradnl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 flipH="1">
            <a:off x="5007219" y="3606800"/>
            <a:ext cx="691662" cy="4651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 flipH="1" flipV="1">
            <a:off x="5079024" y="4606925"/>
            <a:ext cx="571500" cy="83343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606223" name="AutoShape 15"/>
          <p:cNvCxnSpPr>
            <a:cxnSpLocks noChangeShapeType="1"/>
          </p:cNvCxnSpPr>
          <p:nvPr/>
        </p:nvCxnSpPr>
        <p:spPr bwMode="auto">
          <a:xfrm rot="5400000" flipH="1">
            <a:off x="5873568" y="3541408"/>
            <a:ext cx="506412" cy="142142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24" name="AutoShape 16"/>
          <p:cNvCxnSpPr>
            <a:cxnSpLocks noChangeShapeType="1"/>
          </p:cNvCxnSpPr>
          <p:nvPr/>
        </p:nvCxnSpPr>
        <p:spPr bwMode="auto">
          <a:xfrm rot="10800000" flipV="1">
            <a:off x="5386754" y="4875213"/>
            <a:ext cx="1326174" cy="112712"/>
          </a:xfrm>
          <a:prstGeom prst="curved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3270" y="1938338"/>
            <a:ext cx="4955931" cy="3986212"/>
            <a:chOff x="289" y="1236"/>
            <a:chExt cx="3382" cy="2511"/>
          </a:xfrm>
        </p:grpSpPr>
        <p:sp>
          <p:nvSpPr>
            <p:cNvPr id="606226" name="Text Box 18"/>
            <p:cNvSpPr txBox="1">
              <a:spLocks noChangeArrowheads="1"/>
            </p:cNvSpPr>
            <p:nvPr/>
          </p:nvSpPr>
          <p:spPr bwMode="auto">
            <a:xfrm>
              <a:off x="2292" y="2626"/>
              <a:ext cx="1245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Validar Usuario</a:t>
              </a:r>
              <a:endParaRPr lang="es-ES_tradnl"/>
            </a:p>
          </p:txBody>
        </p:sp>
        <p:sp>
          <p:nvSpPr>
            <p:cNvPr id="606227" name="Oval 19"/>
            <p:cNvSpPr>
              <a:spLocks noChangeArrowheads="1"/>
            </p:cNvSpPr>
            <p:nvPr/>
          </p:nvSpPr>
          <p:spPr bwMode="auto">
            <a:xfrm>
              <a:off x="2168" y="2503"/>
              <a:ext cx="1503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023" y="1236"/>
              <a:ext cx="1503" cy="533"/>
              <a:chOff x="848" y="1140"/>
              <a:chExt cx="1388" cy="533"/>
            </a:xfrm>
          </p:grpSpPr>
          <p:sp>
            <p:nvSpPr>
              <p:cNvPr id="606229" name="Oval 21"/>
              <p:cNvSpPr>
                <a:spLocks noChangeArrowheads="1"/>
              </p:cNvSpPr>
              <p:nvPr/>
            </p:nvSpPr>
            <p:spPr bwMode="auto">
              <a:xfrm>
                <a:off x="848" y="1140"/>
                <a:ext cx="1388" cy="53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06230" name="Text Box 22"/>
              <p:cNvSpPr txBox="1">
                <a:spLocks noChangeArrowheads="1"/>
              </p:cNvSpPr>
              <p:nvPr/>
            </p:nvSpPr>
            <p:spPr bwMode="auto">
              <a:xfrm>
                <a:off x="1023" y="1263"/>
                <a:ext cx="987" cy="26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s-ES_tradnl" sz="2200"/>
                  <a:t>Hacer Pedido</a:t>
                </a:r>
                <a:endParaRPr lang="es-ES_tradnl"/>
              </a:p>
            </p:txBody>
          </p:sp>
        </p:grpSp>
        <p:sp>
          <p:nvSpPr>
            <p:cNvPr id="606231" name="Oval 23"/>
            <p:cNvSpPr>
              <a:spLocks noChangeArrowheads="1"/>
            </p:cNvSpPr>
            <p:nvPr/>
          </p:nvSpPr>
          <p:spPr bwMode="auto">
            <a:xfrm>
              <a:off x="289" y="3214"/>
              <a:ext cx="1504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6232" name="Text Box 24"/>
            <p:cNvSpPr txBox="1">
              <a:spLocks noChangeArrowheads="1"/>
            </p:cNvSpPr>
            <p:nvPr/>
          </p:nvSpPr>
          <p:spPr bwMode="auto">
            <a:xfrm>
              <a:off x="446" y="3344"/>
              <a:ext cx="1109" cy="2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 sz="2200"/>
                <a:t>Seguir Pedido</a:t>
              </a:r>
              <a:endParaRPr lang="es-ES_tradnl"/>
            </a:p>
          </p:txBody>
        </p:sp>
      </p:grpSp>
      <p:sp>
        <p:nvSpPr>
          <p:cNvPr id="606234" name="Text Box 26"/>
          <p:cNvSpPr txBox="1">
            <a:spLocks noChangeArrowheads="1"/>
          </p:cNvSpPr>
          <p:nvPr/>
        </p:nvSpPr>
        <p:spPr bwMode="auto">
          <a:xfrm>
            <a:off x="3499339" y="2316164"/>
            <a:ext cx="1746738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000"/>
              <a:t>(establecer</a:t>
            </a:r>
          </a:p>
          <a:p>
            <a:r>
              <a:rPr lang="es-ES_tradnl" sz="2000"/>
              <a:t>prioridad)</a:t>
            </a:r>
          </a:p>
        </p:txBody>
      </p:sp>
      <p:sp>
        <p:nvSpPr>
          <p:cNvPr id="606235" name="Oval 27"/>
          <p:cNvSpPr>
            <a:spLocks noChangeArrowheads="1"/>
          </p:cNvSpPr>
          <p:nvPr/>
        </p:nvSpPr>
        <p:spPr bwMode="auto">
          <a:xfrm>
            <a:off x="5338397" y="1819276"/>
            <a:ext cx="2261088" cy="8985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5612423" y="1908175"/>
            <a:ext cx="1630974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200"/>
              <a:t>Hacer Pedido </a:t>
            </a:r>
          </a:p>
          <a:p>
            <a:r>
              <a:rPr lang="es-ES_tradnl" sz="2200"/>
              <a:t>    Urgente</a:t>
            </a:r>
            <a:endParaRPr lang="es-ES_tradnl"/>
          </a:p>
        </p:txBody>
      </p:sp>
      <p:sp>
        <p:nvSpPr>
          <p:cNvPr id="606237" name="Line 29"/>
          <p:cNvSpPr>
            <a:spLocks noChangeShapeType="1"/>
          </p:cNvSpPr>
          <p:nvPr/>
        </p:nvSpPr>
        <p:spPr bwMode="auto">
          <a:xfrm flipH="1">
            <a:off x="3341077" y="2297114"/>
            <a:ext cx="2000250" cy="15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3557954" y="1778000"/>
            <a:ext cx="11336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FF0000"/>
                </a:solidFill>
                <a:latin typeface="Arial" pitchFamily="34" charset="0"/>
              </a:rPr>
              <a:t>«extend»</a:t>
            </a:r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606239" name="Rectangle 31"/>
          <p:cNvSpPr>
            <a:spLocks noChangeArrowheads="1"/>
          </p:cNvSpPr>
          <p:nvPr/>
        </p:nvSpPr>
        <p:spPr bwMode="auto">
          <a:xfrm>
            <a:off x="5501054" y="1319214"/>
            <a:ext cx="14494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Extensión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0" name="AutoShape 32"/>
          <p:cNvCxnSpPr>
            <a:cxnSpLocks noChangeShapeType="1"/>
            <a:stCxn id="606239" idx="1"/>
            <a:endCxn id="606238" idx="0"/>
          </p:cNvCxnSpPr>
          <p:nvPr/>
        </p:nvCxnSpPr>
        <p:spPr bwMode="auto">
          <a:xfrm rot="10800000" flipV="1">
            <a:off x="4124776" y="1519268"/>
            <a:ext cx="1376278" cy="258731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606242" name="Line 34"/>
          <p:cNvSpPr>
            <a:spLocks noChangeShapeType="1"/>
          </p:cNvSpPr>
          <p:nvPr/>
        </p:nvSpPr>
        <p:spPr bwMode="auto">
          <a:xfrm>
            <a:off x="2328497" y="2774950"/>
            <a:ext cx="1065334" cy="1189038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3" name="Rectangle 35"/>
          <p:cNvSpPr>
            <a:spLocks noChangeArrowheads="1"/>
          </p:cNvSpPr>
          <p:nvPr/>
        </p:nvSpPr>
        <p:spPr bwMode="auto">
          <a:xfrm>
            <a:off x="2941027" y="3094038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«</a:t>
            </a:r>
            <a:r>
              <a:rPr lang="es-ES_tradnl" dirty="0" err="1">
                <a:solidFill>
                  <a:srgbClr val="000099"/>
                </a:solidFill>
                <a:latin typeface="Arial" pitchFamily="34" charset="0"/>
              </a:rPr>
              <a:t>include</a:t>
            </a:r>
            <a:r>
              <a:rPr lang="es-ES_tradnl" dirty="0">
                <a:solidFill>
                  <a:srgbClr val="000099"/>
                </a:solidFill>
                <a:latin typeface="Arial" pitchFamily="34" charset="0"/>
              </a:rPr>
              <a:t>»</a:t>
            </a:r>
          </a:p>
        </p:txBody>
      </p:sp>
      <p:sp>
        <p:nvSpPr>
          <p:cNvPr id="606244" name="Line 36"/>
          <p:cNvSpPr>
            <a:spLocks noChangeShapeType="1"/>
          </p:cNvSpPr>
          <p:nvPr/>
        </p:nvSpPr>
        <p:spPr bwMode="auto">
          <a:xfrm flipV="1">
            <a:off x="1453661" y="4678363"/>
            <a:ext cx="1654420" cy="404812"/>
          </a:xfrm>
          <a:prstGeom prst="line">
            <a:avLst/>
          </a:prstGeom>
          <a:noFill/>
          <a:ln w="34925">
            <a:solidFill>
              <a:srgbClr val="000080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6245" name="Rectangle 37"/>
          <p:cNvSpPr>
            <a:spLocks noChangeArrowheads="1"/>
          </p:cNvSpPr>
          <p:nvPr/>
        </p:nvSpPr>
        <p:spPr bwMode="auto">
          <a:xfrm>
            <a:off x="2343150" y="5021263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>
                <a:solidFill>
                  <a:srgbClr val="000099"/>
                </a:solidFill>
                <a:latin typeface="Arial" pitchFamily="34" charset="0"/>
              </a:rPr>
              <a:t>«include»</a:t>
            </a:r>
          </a:p>
        </p:txBody>
      </p:sp>
      <p:sp>
        <p:nvSpPr>
          <p:cNvPr id="606246" name="Rectangle 38"/>
          <p:cNvSpPr>
            <a:spLocks noChangeArrowheads="1"/>
          </p:cNvSpPr>
          <p:nvPr/>
        </p:nvSpPr>
        <p:spPr bwMode="auto">
          <a:xfrm>
            <a:off x="252046" y="3705226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solidFill>
                  <a:srgbClr val="3333FF"/>
                </a:solidFill>
                <a:latin typeface="Tahoma" pitchFamily="34" charset="0"/>
              </a:rPr>
              <a:t>Inclusión</a:t>
            </a:r>
            <a:endParaRPr lang="es-ES_tradnl" b="1">
              <a:solidFill>
                <a:srgbClr val="3333FF"/>
              </a:solidFill>
              <a:latin typeface="Tahoma" pitchFamily="34" charset="0"/>
            </a:endParaRPr>
          </a:p>
        </p:txBody>
      </p:sp>
      <p:cxnSp>
        <p:nvCxnSpPr>
          <p:cNvPr id="606247" name="AutoShape 39"/>
          <p:cNvCxnSpPr>
            <a:cxnSpLocks noChangeShapeType="1"/>
          </p:cNvCxnSpPr>
          <p:nvPr/>
        </p:nvCxnSpPr>
        <p:spPr bwMode="auto">
          <a:xfrm flipV="1">
            <a:off x="1488831" y="3322639"/>
            <a:ext cx="1333500" cy="5683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606248" name="AutoShape 40"/>
          <p:cNvCxnSpPr>
            <a:cxnSpLocks noChangeShapeType="1"/>
          </p:cNvCxnSpPr>
          <p:nvPr/>
        </p:nvCxnSpPr>
        <p:spPr bwMode="auto">
          <a:xfrm>
            <a:off x="1531327" y="4017963"/>
            <a:ext cx="1053611" cy="736600"/>
          </a:xfrm>
          <a:prstGeom prst="curvedConnector3">
            <a:avLst>
              <a:gd name="adj1" fmla="val 49931"/>
            </a:avLst>
          </a:prstGeom>
          <a:noFill/>
          <a:ln w="1587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889" y="149225"/>
            <a:ext cx="7772400" cy="1143000"/>
          </a:xfrm>
        </p:spPr>
        <p:txBody>
          <a:bodyPr/>
          <a:lstStyle/>
          <a:p>
            <a:r>
              <a:rPr lang="es-ES_tradnl"/>
              <a:t>Descripción de un caso de uso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1504950"/>
            <a:ext cx="7636120" cy="4827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>
                <a:solidFill>
                  <a:srgbClr val="000099"/>
                </a:solidFill>
              </a:rPr>
              <a:t>Son documentos de texto, no son diagramas</a:t>
            </a:r>
            <a:r>
              <a:rPr lang="es-ES_tradnl" sz="2800"/>
              <a:t>.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El modelado de casos de uso consiste en escribir texto, no en dibujar diagramas.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Describir el flujo de eventos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Texto estructurado informal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Texto estructurado formal (</a:t>
            </a:r>
            <a:r>
              <a:rPr lang="es-ES_tradnl" sz="2400">
                <a:solidFill>
                  <a:srgbClr val="000099"/>
                </a:solidFill>
              </a:rPr>
              <a:t>plantillas</a:t>
            </a:r>
            <a:r>
              <a:rPr lang="es-ES_tradnl" sz="240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>
                <a:solidFill>
                  <a:srgbClr val="000099"/>
                </a:solidFill>
              </a:rPr>
              <a:t>Pseudocódigo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Notaciones gráficas: </a:t>
            </a:r>
            <a:r>
              <a:rPr lang="es-ES_tradnl" sz="2400">
                <a:solidFill>
                  <a:srgbClr val="000099"/>
                </a:solidFill>
              </a:rPr>
              <a:t>diagramas de secuencia</a:t>
            </a:r>
          </a:p>
          <a:p>
            <a:pPr>
              <a:lnSpc>
                <a:spcPct val="20000"/>
              </a:lnSpc>
              <a:buFontTx/>
              <a:buNone/>
            </a:pPr>
            <a:endParaRPr lang="es-ES_tradnl" sz="2800"/>
          </a:p>
          <a:p>
            <a:pPr>
              <a:lnSpc>
                <a:spcPct val="90000"/>
              </a:lnSpc>
            </a:pPr>
            <a:r>
              <a:rPr lang="es-ES_tradnl" sz="2800"/>
              <a:t>Debe ser legible y comprensible para un usuario no experto.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Debe indicar: </a:t>
            </a:r>
            <a:r>
              <a:rPr lang="es-ES_tradnl" sz="2400"/>
              <a:t>actores, flujos principal y excepcionales.</a:t>
            </a:r>
            <a:endParaRPr lang="es-ES_tradnl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/>
          <a:lstStyle/>
          <a:p>
            <a:r>
              <a:rPr lang="es-ES_tradnl"/>
              <a:t>Diagrama de un caso de uso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3600" i="1"/>
              <a:t>		</a:t>
            </a:r>
          </a:p>
        </p:txBody>
      </p:sp>
      <p:pic>
        <p:nvPicPr>
          <p:cNvPr id="3502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581" y="1563688"/>
            <a:ext cx="6518031" cy="438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820" y="273051"/>
            <a:ext cx="7772400" cy="942975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7" y="1319213"/>
            <a:ext cx="8206154" cy="513715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4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  <a:endParaRPr lang="es-ES_tradnl" sz="2400" i="1"/>
          </a:p>
          <a:p>
            <a:pPr>
              <a:lnSpc>
                <a:spcPct val="30000"/>
              </a:lnSpc>
              <a:buFontTx/>
              <a:buNone/>
            </a:pPr>
            <a:endParaRPr lang="es-ES_tradnl" sz="2400" i="1"/>
          </a:p>
          <a:p>
            <a:pPr>
              <a:lnSpc>
                <a:spcPct val="40000"/>
              </a:lnSpc>
              <a:buFontTx/>
              <a:buNone/>
            </a:pPr>
            <a:r>
              <a:rPr lang="es-ES_tradnl" sz="2400" i="1"/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400" i="1"/>
              <a:t>	</a:t>
            </a:r>
            <a:r>
              <a:rPr lang="es-ES_tradnl" sz="2400" b="1" i="1">
                <a:solidFill>
                  <a:srgbClr val="000099"/>
                </a:solidFill>
              </a:rPr>
              <a:t>Actor Principal: </a:t>
            </a:r>
            <a:r>
              <a:rPr lang="es-ES_tradnl" sz="2400" b="1"/>
              <a:t>Cajero</a:t>
            </a:r>
            <a:endParaRPr lang="es-ES_tradnl" sz="2400"/>
          </a:p>
          <a:p>
            <a:pPr>
              <a:lnSpc>
                <a:spcPct val="110000"/>
              </a:lnSpc>
              <a:buFontTx/>
              <a:buNone/>
            </a:pPr>
            <a:r>
              <a:rPr lang="es-ES_tradnl" sz="2400" b="1" i="1">
                <a:solidFill>
                  <a:srgbClr val="000099"/>
                </a:solidFill>
              </a:rPr>
              <a:t>	Flujo Principal</a:t>
            </a:r>
            <a:r>
              <a:rPr lang="es-ES_tradnl" sz="2400" i="1"/>
              <a:t>: </a:t>
            </a:r>
            <a:r>
              <a:rPr lang="es-ES_tradnl" sz="2000"/>
              <a:t>Un cliente llega al TPV con un conjunto de artículos. El Cajero registra los artículos y se genera un ticket. El cliente paga en efectivo y recoge los artículos.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sz="20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/>
              <a:t>	</a:t>
            </a:r>
            <a:r>
              <a:rPr lang="es-ES_tradnl" sz="2000">
                <a:latin typeface="Arial" pitchFamily="34" charset="0"/>
              </a:rPr>
              <a:t>1. El cliente llega al TPV con los artículos.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2. El cajero registra el identificador de cada artículo.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3. El sistema obtiene el precio de cada artículo y añade la información a la transacción de venta.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4. Al acabar el cajero indica la finalización de la introducción de artículos. </a:t>
            </a:r>
            <a:endParaRPr lang="es-ES_tradnl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textual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328" y="1517651"/>
            <a:ext cx="8318988" cy="4625975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s-ES_tradnl" sz="2000" i="1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800" b="1" i="1">
                <a:solidFill>
                  <a:srgbClr val="3333FF"/>
                </a:solidFill>
              </a:rPr>
              <a:t>Realizar Venta </a:t>
            </a:r>
            <a:r>
              <a:rPr lang="es-ES_tradnl" sz="2800" i="1"/>
              <a:t>(en un Terminal de Punto de Venta o TPV)</a:t>
            </a:r>
          </a:p>
          <a:p>
            <a:pPr>
              <a:lnSpc>
                <a:spcPct val="30000"/>
              </a:lnSpc>
              <a:buFontTx/>
              <a:buNone/>
            </a:pPr>
            <a:endParaRPr lang="es-ES_tradnl" sz="1800"/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1800"/>
              <a:t>	</a:t>
            </a:r>
            <a:r>
              <a:rPr lang="es-ES_tradnl" sz="2000">
                <a:latin typeface="Arial" pitchFamily="34" charset="0"/>
              </a:rPr>
              <a:t>5. El sistema calcula el total de la compra y lo muestra.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6. El cajero le dice al cliente el total.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7. El cliente realiza el pago.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8. El cajero registra la cantidad de dinero recibida.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9. El sistema muestra la cantidad a retornar al cliente y genera un recibo.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10. El cajero deposita el dinero recibido y saca la cantidad a devolver que entrega al cliente junto al ticket de compra.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11. El sistema almacena la compra completada.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>
                <a:latin typeface="Arial" pitchFamily="34" charset="0"/>
              </a:rPr>
              <a:t>	12. El cliente recoge los artículos comprados.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sz="2000" i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166" y="319088"/>
            <a:ext cx="7772400" cy="855662"/>
          </a:xfrm>
        </p:spPr>
        <p:txBody>
          <a:bodyPr>
            <a:normAutofit fontScale="90000"/>
          </a:bodyPr>
          <a:lstStyle/>
          <a:p>
            <a:r>
              <a:rPr lang="es-ES_tradnl"/>
              <a:t>Descripción de un caso de uso: gráfica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630366" y="2667001"/>
            <a:ext cx="4097215" cy="3971925"/>
            <a:chOff x="1627" y="944"/>
            <a:chExt cx="2796" cy="2502"/>
          </a:xfrm>
        </p:grpSpPr>
        <p:sp>
          <p:nvSpPr>
            <p:cNvPr id="801797" name="Oval 5"/>
            <p:cNvSpPr>
              <a:spLocks noChangeArrowheads="1"/>
            </p:cNvSpPr>
            <p:nvPr/>
          </p:nvSpPr>
          <p:spPr bwMode="auto">
            <a:xfrm>
              <a:off x="1773" y="944"/>
              <a:ext cx="162" cy="14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8" name="Line 6"/>
            <p:cNvSpPr>
              <a:spLocks noChangeShapeType="1"/>
            </p:cNvSpPr>
            <p:nvPr/>
          </p:nvSpPr>
          <p:spPr bwMode="auto">
            <a:xfrm>
              <a:off x="1850" y="1086"/>
              <a:ext cx="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799" name="Line 7"/>
            <p:cNvSpPr>
              <a:spLocks noChangeShapeType="1"/>
            </p:cNvSpPr>
            <p:nvPr/>
          </p:nvSpPr>
          <p:spPr bwMode="auto">
            <a:xfrm>
              <a:off x="1735" y="1121"/>
              <a:ext cx="23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0" name="Freeform 8"/>
            <p:cNvSpPr>
              <a:spLocks/>
            </p:cNvSpPr>
            <p:nvPr/>
          </p:nvSpPr>
          <p:spPr bwMode="auto">
            <a:xfrm>
              <a:off x="1689" y="1213"/>
              <a:ext cx="330" cy="156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1" y="0"/>
                </a:cxn>
                <a:cxn ang="0">
                  <a:pos x="43" y="22"/>
                </a:cxn>
              </a:cxnLst>
              <a:rect l="0" t="0" r="r" b="b"/>
              <a:pathLst>
                <a:path w="43" h="22">
                  <a:moveTo>
                    <a:pt x="0" y="22"/>
                  </a:moveTo>
                  <a:lnTo>
                    <a:pt x="21" y="0"/>
                  </a:lnTo>
                  <a:lnTo>
                    <a:pt x="43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1" name="Rectangle 9"/>
            <p:cNvSpPr>
              <a:spLocks noChangeArrowheads="1"/>
            </p:cNvSpPr>
            <p:nvPr/>
          </p:nvSpPr>
          <p:spPr bwMode="auto">
            <a:xfrm>
              <a:off x="1627" y="1428"/>
              <a:ext cx="5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 : Cajero</a:t>
              </a:r>
              <a:endParaRPr lang="es-ES_tradnl" sz="1800"/>
            </a:p>
          </p:txBody>
        </p:sp>
        <p:sp>
          <p:nvSpPr>
            <p:cNvPr id="801802" name="Line 10"/>
            <p:cNvSpPr>
              <a:spLocks noChangeShapeType="1"/>
            </p:cNvSpPr>
            <p:nvPr/>
          </p:nvSpPr>
          <p:spPr bwMode="auto">
            <a:xfrm>
              <a:off x="185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3" name="Rectangle 11"/>
            <p:cNvSpPr>
              <a:spLocks noChangeArrowheads="1"/>
            </p:cNvSpPr>
            <p:nvPr/>
          </p:nvSpPr>
          <p:spPr bwMode="auto">
            <a:xfrm>
              <a:off x="1804" y="1702"/>
              <a:ext cx="92" cy="1234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4" name="Rectangle 12"/>
            <p:cNvSpPr>
              <a:spLocks noChangeArrowheads="1"/>
            </p:cNvSpPr>
            <p:nvPr/>
          </p:nvSpPr>
          <p:spPr bwMode="auto">
            <a:xfrm>
              <a:off x="3509" y="1171"/>
              <a:ext cx="914" cy="305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5" name="Rectangle 13"/>
            <p:cNvSpPr>
              <a:spLocks noChangeArrowheads="1"/>
            </p:cNvSpPr>
            <p:nvPr/>
          </p:nvSpPr>
          <p:spPr bwMode="auto">
            <a:xfrm>
              <a:off x="3732" y="1199"/>
              <a:ext cx="60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400" u="sng">
                  <a:solidFill>
                    <a:srgbClr val="000000"/>
                  </a:solidFill>
                  <a:latin typeface="Arial" pitchFamily="34" charset="0"/>
                </a:rPr>
                <a:t>:</a:t>
              </a:r>
              <a:r>
                <a:rPr lang="es-ES_tradnl" sz="1800" u="sng">
                  <a:solidFill>
                    <a:srgbClr val="000000"/>
                  </a:solidFill>
                  <a:latin typeface="Arial" pitchFamily="34" charset="0"/>
                </a:rPr>
                <a:t>Sistema</a:t>
              </a:r>
              <a:endParaRPr lang="es-ES_tradnl"/>
            </a:p>
          </p:txBody>
        </p:sp>
        <p:sp>
          <p:nvSpPr>
            <p:cNvPr id="801806" name="Line 14"/>
            <p:cNvSpPr>
              <a:spLocks noChangeShapeType="1"/>
            </p:cNvSpPr>
            <p:nvPr/>
          </p:nvSpPr>
          <p:spPr bwMode="auto">
            <a:xfrm>
              <a:off x="3970" y="1582"/>
              <a:ext cx="1" cy="1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7" name="Rectangle 15"/>
            <p:cNvSpPr>
              <a:spLocks noChangeArrowheads="1"/>
            </p:cNvSpPr>
            <p:nvPr/>
          </p:nvSpPr>
          <p:spPr bwMode="auto">
            <a:xfrm>
              <a:off x="3939" y="2165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8" name="Rectangle 16"/>
            <p:cNvSpPr>
              <a:spLocks noChangeArrowheads="1"/>
            </p:cNvSpPr>
            <p:nvPr/>
          </p:nvSpPr>
          <p:spPr bwMode="auto">
            <a:xfrm>
              <a:off x="3939" y="247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09" name="Rectangle 17"/>
            <p:cNvSpPr>
              <a:spLocks noChangeArrowheads="1"/>
            </p:cNvSpPr>
            <p:nvPr/>
          </p:nvSpPr>
          <p:spPr bwMode="auto">
            <a:xfrm>
              <a:off x="3931" y="2843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1919" y="21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1" name="Line 19"/>
            <p:cNvSpPr>
              <a:spLocks noChangeShapeType="1"/>
            </p:cNvSpPr>
            <p:nvPr/>
          </p:nvSpPr>
          <p:spPr bwMode="auto">
            <a:xfrm flipH="1">
              <a:off x="3823" y="2172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 flipV="1">
              <a:off x="3823" y="2129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3" name="Rectangle 21"/>
            <p:cNvSpPr>
              <a:spLocks noChangeArrowheads="1"/>
            </p:cNvSpPr>
            <p:nvPr/>
          </p:nvSpPr>
          <p:spPr bwMode="auto">
            <a:xfrm>
              <a:off x="2004" y="1967"/>
              <a:ext cx="205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* introducirItem(cod,cantidad)</a:t>
              </a:r>
              <a:endParaRPr lang="es-ES_tradnl" sz="1800"/>
            </a:p>
          </p:txBody>
        </p:sp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>
              <a:off x="1919" y="2472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5" name="Line 23"/>
            <p:cNvSpPr>
              <a:spLocks noChangeShapeType="1"/>
            </p:cNvSpPr>
            <p:nvPr/>
          </p:nvSpPr>
          <p:spPr bwMode="auto">
            <a:xfrm flipH="1">
              <a:off x="3823" y="2472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6" name="Line 24"/>
            <p:cNvSpPr>
              <a:spLocks noChangeShapeType="1"/>
            </p:cNvSpPr>
            <p:nvPr/>
          </p:nvSpPr>
          <p:spPr bwMode="auto">
            <a:xfrm flipH="1" flipV="1">
              <a:off x="3823" y="2430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7" name="Rectangle 25"/>
            <p:cNvSpPr>
              <a:spLocks noChangeArrowheads="1"/>
            </p:cNvSpPr>
            <p:nvPr/>
          </p:nvSpPr>
          <p:spPr bwMode="auto">
            <a:xfrm>
              <a:off x="2526" y="2288"/>
              <a:ext cx="10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finalizarVenta()</a:t>
              </a:r>
              <a:endParaRPr lang="es-ES_tradnl" sz="1800"/>
            </a:p>
          </p:txBody>
        </p:sp>
        <p:sp>
          <p:nvSpPr>
            <p:cNvPr id="801818" name="Line 26"/>
            <p:cNvSpPr>
              <a:spLocks noChangeShapeType="1"/>
            </p:cNvSpPr>
            <p:nvPr/>
          </p:nvSpPr>
          <p:spPr bwMode="auto">
            <a:xfrm>
              <a:off x="1911" y="2843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19" name="Line 27"/>
            <p:cNvSpPr>
              <a:spLocks noChangeShapeType="1"/>
            </p:cNvSpPr>
            <p:nvPr/>
          </p:nvSpPr>
          <p:spPr bwMode="auto">
            <a:xfrm flipH="1">
              <a:off x="3815" y="2843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0" name="Line 28"/>
            <p:cNvSpPr>
              <a:spLocks noChangeShapeType="1"/>
            </p:cNvSpPr>
            <p:nvPr/>
          </p:nvSpPr>
          <p:spPr bwMode="auto">
            <a:xfrm flipH="1" flipV="1">
              <a:off x="3815" y="2800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21" name="Rectangle 29"/>
            <p:cNvSpPr>
              <a:spLocks noChangeArrowheads="1"/>
            </p:cNvSpPr>
            <p:nvPr/>
          </p:nvSpPr>
          <p:spPr bwMode="auto">
            <a:xfrm>
              <a:off x="2356" y="2658"/>
              <a:ext cx="14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hacerPago(cantidad)</a:t>
              </a:r>
              <a:endParaRPr lang="es-ES_tradnl" sz="1800"/>
            </a:p>
          </p:txBody>
        </p: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3923" y="1842"/>
              <a:ext cx="84" cy="17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3" name="Line 51"/>
            <p:cNvSpPr>
              <a:spLocks noChangeShapeType="1"/>
            </p:cNvSpPr>
            <p:nvPr/>
          </p:nvSpPr>
          <p:spPr bwMode="auto">
            <a:xfrm>
              <a:off x="1903" y="1849"/>
              <a:ext cx="202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4" name="Line 52"/>
            <p:cNvSpPr>
              <a:spLocks noChangeShapeType="1"/>
            </p:cNvSpPr>
            <p:nvPr/>
          </p:nvSpPr>
          <p:spPr bwMode="auto">
            <a:xfrm flipH="1">
              <a:off x="3807" y="1849"/>
              <a:ext cx="116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5" name="Line 53"/>
            <p:cNvSpPr>
              <a:spLocks noChangeShapeType="1"/>
            </p:cNvSpPr>
            <p:nvPr/>
          </p:nvSpPr>
          <p:spPr bwMode="auto">
            <a:xfrm flipH="1" flipV="1">
              <a:off x="3807" y="1806"/>
              <a:ext cx="116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1846" name="Rectangle 54"/>
            <p:cNvSpPr>
              <a:spLocks noChangeArrowheads="1"/>
            </p:cNvSpPr>
            <p:nvPr/>
          </p:nvSpPr>
          <p:spPr bwMode="auto">
            <a:xfrm>
              <a:off x="2350" y="1629"/>
              <a:ext cx="13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800">
                  <a:solidFill>
                    <a:srgbClr val="000000"/>
                  </a:solidFill>
                  <a:latin typeface="Arial" pitchFamily="34" charset="0"/>
                </a:rPr>
                <a:t>crearNuevaVenta()</a:t>
              </a:r>
              <a:endParaRPr lang="es-ES_tradnl" sz="1800"/>
            </a:p>
          </p:txBody>
        </p:sp>
      </p:grpSp>
      <p:sp>
        <p:nvSpPr>
          <p:cNvPr id="801852" name="Rectangle 60"/>
          <p:cNvSpPr>
            <a:spLocks noChangeArrowheads="1"/>
          </p:cNvSpPr>
          <p:nvPr/>
        </p:nvSpPr>
        <p:spPr bwMode="auto">
          <a:xfrm>
            <a:off x="627184" y="1323976"/>
            <a:ext cx="771378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800" b="1" i="1">
                <a:solidFill>
                  <a:srgbClr val="3333FF"/>
                </a:solidFill>
              </a:rPr>
              <a:t>Realizar Venta</a:t>
            </a:r>
          </a:p>
          <a:p>
            <a:r>
              <a:rPr lang="es-ES_tradnl" b="1" i="1">
                <a:solidFill>
                  <a:srgbClr val="3333FF"/>
                </a:solidFill>
              </a:rPr>
              <a:t>    </a:t>
            </a:r>
          </a:p>
          <a:p>
            <a:r>
              <a:rPr lang="es-ES_tradnl" b="1" i="1">
                <a:solidFill>
                  <a:srgbClr val="000099"/>
                </a:solidFill>
              </a:rPr>
              <a:t>			</a:t>
            </a:r>
            <a:r>
              <a:rPr lang="es-ES_tradnl" b="1"/>
              <a:t>Diagrama de secuencia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122" name="Rectangle 18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85720" y="214290"/>
          <a:ext cx="8572528" cy="6512336"/>
        </p:xfrm>
        <a:graphic>
          <a:graphicData uri="http://schemas.openxmlformats.org/drawingml/2006/table">
            <a:tbl>
              <a:tblPr/>
              <a:tblGrid>
                <a:gridCol w="816964"/>
                <a:gridCol w="1658508"/>
                <a:gridCol w="175818"/>
                <a:gridCol w="5921238"/>
              </a:tblGrid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Características: Caso de uso _________________________________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30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Objetivo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8493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Pre-Condiciones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Post-Condiciones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912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Actores Principales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5527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Otros Actores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 Normal (Escenario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Actor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Cursos Alternativos (Extensiones del Curso Normal)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434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Paso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variante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Arial"/>
                        </a:rPr>
                        <a:t>Descripción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67"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Otras características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000000"/>
                      </a:fgClr>
                      <a:bgClr>
                        <a:srgbClr val="DFDFD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Importancia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Sin importancia/muy importante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Urgencia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Arial"/>
                        </a:rPr>
                        <a:t>Puede esperar/hay urgencia/inmediatamente</a:t>
                      </a:r>
                      <a:endParaRPr lang="es-ES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108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/>
                          <a:ea typeface="Times New Roman"/>
                          <a:cs typeface="Arial"/>
                        </a:rPr>
                        <a:t>comentarios</a:t>
                      </a:r>
                      <a:endParaRPr lang="es-ES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Casos de Uso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725613"/>
            <a:ext cx="7772400" cy="484665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(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Ivar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Jacobson) describen bajo la forma de acciones y reacciones el comportamiento de un sistema desde el </a:t>
            </a: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p.d.v.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usuario</a:t>
            </a:r>
          </a:p>
          <a:p>
            <a:pPr marL="274320" marR="0" lvl="0" indent="-274320" algn="l" defTabSz="914400" rtl="0" eaLnBrk="1" fontAlgn="auto" latinLnBrk="0" hangingPunct="1">
              <a:lnSpc>
                <a:spcPct val="3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Permiten definir los límites del sistema y las relaciones entre el sistema y el entorno</a:t>
            </a:r>
          </a:p>
          <a:p>
            <a:pPr marL="274320" marR="0" lvl="0" indent="-274320" algn="l" defTabSz="914400" rtl="0" eaLnBrk="1" fontAlgn="auto" latinLnBrk="0" hangingPunct="1">
              <a:lnSpc>
                <a:spcPct val="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Casos de Uso son descripciones de la funcionalidad del sistema independientes de la implementación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354" y="273050"/>
            <a:ext cx="7772400" cy="1143000"/>
          </a:xfrm>
        </p:spPr>
        <p:txBody>
          <a:bodyPr/>
          <a:lstStyle/>
          <a:p>
            <a:r>
              <a:rPr lang="es-ES_tradnl"/>
              <a:t>Modelado de Casos de Uso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078" y="1717675"/>
            <a:ext cx="7693269" cy="4421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Un caso de uso especifica un comportamiento deseado del sistema</a:t>
            </a:r>
            <a:r>
              <a:rPr lang="es-ES_tradnl" sz="2800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s-ES_tradnl" sz="2800" dirty="0" smtClean="0"/>
          </a:p>
          <a:p>
            <a:pPr>
              <a:lnSpc>
                <a:spcPct val="90000"/>
              </a:lnSpc>
              <a:buNone/>
            </a:pP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800" dirty="0"/>
              <a:t>Representan los </a:t>
            </a:r>
            <a:r>
              <a:rPr lang="es-ES_tradnl" sz="2800" b="1" dirty="0">
                <a:solidFill>
                  <a:srgbClr val="000099"/>
                </a:solidFill>
              </a:rPr>
              <a:t>requisitos funcionales</a:t>
            </a:r>
            <a:r>
              <a:rPr lang="es-ES_tradnl" sz="2800" dirty="0"/>
              <a:t> del sistema.</a:t>
            </a:r>
          </a:p>
          <a:p>
            <a:pPr>
              <a:lnSpc>
                <a:spcPct val="30000"/>
              </a:lnSpc>
            </a:pPr>
            <a:endParaRPr lang="es-ES_tradnl" sz="2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800" i="1" dirty="0"/>
              <a:t>	</a:t>
            </a:r>
            <a:endParaRPr lang="es-ES_tradnl" sz="2400" dirty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 smtClean="0"/>
          </a:p>
          <a:p>
            <a:pPr>
              <a:lnSpc>
                <a:spcPct val="40000"/>
              </a:lnSpc>
              <a:buFontTx/>
              <a:buNone/>
            </a:pPr>
            <a:endParaRPr lang="es-ES_tradnl" sz="2400" dirty="0"/>
          </a:p>
          <a:p>
            <a:pPr>
              <a:lnSpc>
                <a:spcPct val="90000"/>
              </a:lnSpc>
            </a:pPr>
            <a:r>
              <a:rPr lang="es-ES_tradnl" sz="2800" dirty="0"/>
              <a:t>Describen </a:t>
            </a:r>
            <a:r>
              <a:rPr lang="es-ES_tradnl" sz="2800" i="1" dirty="0"/>
              <a:t>qué</a:t>
            </a:r>
            <a:r>
              <a:rPr lang="es-ES_tradnl" sz="2800" dirty="0"/>
              <a:t> hace el sistema, no </a:t>
            </a:r>
            <a:r>
              <a:rPr lang="es-ES_tradnl" sz="2800" i="1" dirty="0"/>
              <a:t>cómo</a:t>
            </a:r>
            <a:r>
              <a:rPr lang="es-ES_tradnl" sz="2800" dirty="0"/>
              <a:t> lo hace.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28600"/>
            <a:ext cx="5976938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Elementos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57158" y="2214554"/>
            <a:ext cx="4033838" cy="3567125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s-ES_tradnl" sz="2600" b="1" dirty="0"/>
              <a:t>Actor:</a:t>
            </a:r>
          </a:p>
          <a:p>
            <a:pPr algn="just"/>
            <a:r>
              <a:rPr lang="es-ES" sz="2600" dirty="0"/>
              <a:t>rol que </a:t>
            </a:r>
            <a:r>
              <a:rPr lang="es-ES_tradnl" sz="2600" dirty="0"/>
              <a:t>juega </a:t>
            </a:r>
            <a:r>
              <a:rPr lang="es-ES" sz="2600" dirty="0"/>
              <a:t>un usuario con respecto al sistema. </a:t>
            </a:r>
            <a:endParaRPr lang="es-ES_tradnl" sz="2600" dirty="0"/>
          </a:p>
          <a:p>
            <a:pPr algn="just"/>
            <a:r>
              <a:rPr lang="es-ES" sz="2600" dirty="0"/>
              <a:t>un Actor no necesariamente representa a una persona en particular, sino más bien la labor que realiza frente al sistema. </a:t>
            </a:r>
          </a:p>
        </p:txBody>
      </p:sp>
      <p:pic>
        <p:nvPicPr>
          <p:cNvPr id="168966" name="Picture 6" descr="acto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71612"/>
            <a:ext cx="1066792" cy="1026787"/>
          </a:xfrm>
          <a:prstGeom prst="rect">
            <a:avLst/>
          </a:prstGeom>
          <a:noFill/>
        </p:spPr>
      </p:pic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714876" y="2143116"/>
            <a:ext cx="3810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s-ES_tradnl" sz="2600" b="1" dirty="0"/>
              <a:t>Caso de Uso:</a:t>
            </a:r>
          </a:p>
          <a:p>
            <a:pPr marL="274320" indent="-274320" algn="just">
              <a:lnSpc>
                <a:spcPct val="9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ES" sz="2600" dirty="0" smtClean="0"/>
              <a:t>Operación</a:t>
            </a:r>
            <a:r>
              <a:rPr lang="es-ES_tradnl" sz="2600" dirty="0" smtClean="0"/>
              <a:t> </a:t>
            </a:r>
            <a:r>
              <a:rPr lang="es-ES_tradnl" sz="2600" dirty="0"/>
              <a:t>o </a:t>
            </a:r>
            <a:r>
              <a:rPr lang="es-ES" sz="2600" dirty="0"/>
              <a:t>tarea específica que se realiza tras una orden de algún agente externo, </a:t>
            </a:r>
            <a:r>
              <a:rPr lang="es-ES_tradnl" sz="2600" dirty="0"/>
              <a:t>originada por </a:t>
            </a:r>
            <a:r>
              <a:rPr lang="es-ES" sz="2600" dirty="0"/>
              <a:t>una petición de un actor o bien desde la invocación desde otro caso de uso</a:t>
            </a:r>
          </a:p>
        </p:txBody>
      </p:sp>
      <p:pic>
        <p:nvPicPr>
          <p:cNvPr id="168968" name="Picture 8" descr="cas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785926"/>
            <a:ext cx="1219200" cy="7096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4000" dirty="0" smtClean="0"/>
              <a:t>Relación de comunicación</a:t>
            </a:r>
            <a:endParaRPr lang="es-E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representan con una línea conectando un actor a un Caso de Uso </a:t>
            </a:r>
          </a:p>
          <a:p>
            <a:r>
              <a:rPr lang="es-MX" dirty="0"/>
              <a:t>Pueden ser bidireccionales o unidireccionales.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2428860" y="3071810"/>
            <a:ext cx="3814764" cy="3214690"/>
            <a:chOff x="1042988" y="3643314"/>
            <a:chExt cx="3681404" cy="2643186"/>
          </a:xfrm>
        </p:grpSpPr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187450" y="4221163"/>
              <a:ext cx="290513" cy="287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331913" y="45085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042988" y="47974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>
              <a:off x="1116013" y="5084763"/>
              <a:ext cx="21590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331913" y="5013325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1979613" y="4149725"/>
              <a:ext cx="100965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979613" y="4941888"/>
              <a:ext cx="1296987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3071802" y="3643314"/>
              <a:ext cx="1438275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Consulta de </a:t>
              </a:r>
            </a:p>
            <a:p>
              <a:pPr algn="ctr"/>
              <a:r>
                <a:rPr lang="es-MX" dirty="0"/>
                <a:t>saldo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3357554" y="5072074"/>
              <a:ext cx="1366838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/>
                <a:t>Retiro de</a:t>
              </a:r>
            </a:p>
            <a:p>
              <a:pPr algn="ctr"/>
              <a:r>
                <a:rPr lang="es-MX" dirty="0"/>
                <a:t>efectivo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2051050" y="5300663"/>
              <a:ext cx="433388" cy="5762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1547813" y="5805488"/>
              <a:ext cx="1870075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MX" b="1"/>
                <a:t>Asociación</a:t>
              </a:r>
            </a:p>
            <a:p>
              <a:endParaRPr lang="es-MX" b="1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1909763" y="4437063"/>
              <a:ext cx="358775" cy="13684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642" y="5434002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/>
              <a:t>Lectura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b="1" dirty="0"/>
              <a:t>actor</a:t>
            </a:r>
            <a:r>
              <a:rPr lang="en-US" sz="2000" dirty="0"/>
              <a:t> </a:t>
            </a:r>
            <a:r>
              <a:rPr lang="en-US" sz="2000" dirty="0" err="1"/>
              <a:t>Estudiante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interactuar</a:t>
            </a:r>
            <a:r>
              <a:rPr lang="en-US" sz="2000" dirty="0"/>
              <a:t> con el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Matricular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,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Cursos</a:t>
            </a:r>
            <a:r>
              <a:rPr lang="en-US" sz="2000" dirty="0"/>
              <a:t> y </a:t>
            </a:r>
            <a:r>
              <a:rPr lang="en-US" sz="2000" dirty="0" err="1"/>
              <a:t>Cancelar</a:t>
            </a:r>
            <a:r>
              <a:rPr lang="en-US" sz="2000" dirty="0"/>
              <a:t> </a:t>
            </a:r>
            <a:r>
              <a:rPr lang="en-US" sz="2000" dirty="0" err="1"/>
              <a:t>Semestre</a:t>
            </a:r>
            <a:r>
              <a:rPr lang="en-US" sz="2000" dirty="0"/>
              <a:t>.</a:t>
            </a:r>
          </a:p>
        </p:txBody>
      </p:sp>
      <p:pic>
        <p:nvPicPr>
          <p:cNvPr id="7" name="Picture 11" descr="CasoUs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428868"/>
            <a:ext cx="5041312" cy="2793997"/>
          </a:xfrm>
          <a:prstGeom prst="rect">
            <a:avLst/>
          </a:prstGeom>
          <a:noFill/>
        </p:spPr>
      </p:pic>
      <p:sp>
        <p:nvSpPr>
          <p:cNvPr id="8" name="AutoShape 12"/>
          <p:cNvSpPr>
            <a:spLocks/>
          </p:cNvSpPr>
          <p:nvPr/>
        </p:nvSpPr>
        <p:spPr bwMode="auto">
          <a:xfrm>
            <a:off x="7358042" y="2157402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 rot="5400000">
            <a:off x="7388999" y="334564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dirty="0">
                <a:solidFill>
                  <a:schemeClr val="folHlink"/>
                </a:solidFill>
              </a:rPr>
              <a:t>funcionalidad</a:t>
            </a:r>
            <a:endParaRPr lang="es-ES" dirty="0">
              <a:solidFill>
                <a:schemeClr val="folHlink"/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1538" y="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Relación de comunicación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428596" y="1142984"/>
            <a:ext cx="4429156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 smtClean="0"/>
              <a:t>Línea que conecta un actor a un Caso de Uso 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722312" y="2357864"/>
            <a:ext cx="4135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400" dirty="0" smtClean="0">
                <a:solidFill>
                  <a:prstClr val="black"/>
                </a:solidFill>
              </a:rPr>
              <a:t>Bidireccional o unidireccional</a:t>
            </a:r>
            <a:endParaRPr lang="es-ES" sz="2400" dirty="0">
              <a:solidFill>
                <a:prstClr val="black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429124" y="1714488"/>
            <a:ext cx="3929090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228600"/>
            <a:ext cx="5689600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612900"/>
            <a:ext cx="8915400" cy="3400425"/>
          </a:xfrm>
        </p:spPr>
        <p:txBody>
          <a:bodyPr>
            <a:normAutofit/>
          </a:bodyPr>
          <a:lstStyle/>
          <a:p>
            <a:pPr algn="just"/>
            <a:r>
              <a:rPr lang="es-ES" sz="2600" b="1" dirty="0"/>
              <a:t>Inclusión &lt;&lt;</a:t>
            </a:r>
            <a:r>
              <a:rPr lang="es-ES" sz="2600" b="1" dirty="0" err="1"/>
              <a:t>include</a:t>
            </a:r>
            <a:r>
              <a:rPr lang="es-ES" sz="2600" b="1" dirty="0"/>
              <a:t>&gt;&gt;:</a:t>
            </a:r>
            <a:r>
              <a:rPr lang="es-ES" sz="2600" dirty="0"/>
              <a:t> </a:t>
            </a:r>
            <a:r>
              <a:rPr lang="es-ES" sz="2600" dirty="0" smtClean="0"/>
              <a:t>Incluye </a:t>
            </a:r>
            <a:r>
              <a:rPr lang="es-ES" sz="2600" dirty="0"/>
              <a:t>la funcionalidad de un Caso de Uso en otro.</a:t>
            </a:r>
          </a:p>
          <a:p>
            <a:pPr algn="just"/>
            <a:r>
              <a:rPr lang="es-ES" sz="2600" dirty="0"/>
              <a:t>Un caso de uso base incorpora explícitamente el comportamiento de otro en algún lugar de su secuencia</a:t>
            </a:r>
            <a:r>
              <a:rPr lang="es-ES" sz="2600" dirty="0" smtClean="0"/>
              <a:t>.</a:t>
            </a:r>
          </a:p>
          <a:p>
            <a:pPr algn="just"/>
            <a:r>
              <a:rPr lang="es-ES" dirty="0" smtClean="0"/>
              <a:t>El caso de uso incluido es un caso de uso más que puede darse por sí sólo.</a:t>
            </a:r>
            <a:endParaRPr lang="es-E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6724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28600"/>
            <a:ext cx="5834062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63688"/>
            <a:ext cx="8915400" cy="3305175"/>
          </a:xfrm>
        </p:spPr>
        <p:txBody>
          <a:bodyPr/>
          <a:lstStyle/>
          <a:p>
            <a:pPr algn="just"/>
            <a:r>
              <a:rPr lang="es-ES" sz="2600" b="1" dirty="0"/>
              <a:t>Extensión &lt;&lt;</a:t>
            </a:r>
            <a:r>
              <a:rPr lang="es-ES" sz="2600" b="1" dirty="0" err="1"/>
              <a:t>extend</a:t>
            </a:r>
            <a:r>
              <a:rPr lang="es-ES" sz="2600" b="1" dirty="0"/>
              <a:t>&gt;&gt;:</a:t>
            </a:r>
            <a:r>
              <a:rPr lang="es-ES" sz="2600" dirty="0"/>
              <a:t> Un caso de uso base incorpora implícitamente el comportamiento de otro caso de uso en el lugar especificado indirectamente por este otro caso de uso.</a:t>
            </a:r>
          </a:p>
          <a:p>
            <a:pPr algn="just"/>
            <a:r>
              <a:rPr lang="es-ES" sz="2600" dirty="0"/>
              <a:t>Extiende la funcionalidad de un Caso de Uso a otro bajo unas condiciones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7153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228600"/>
            <a:ext cx="5832475" cy="1409700"/>
          </a:xfrm>
        </p:spPr>
        <p:txBody>
          <a:bodyPr>
            <a:normAutofit/>
          </a:bodyPr>
          <a:lstStyle/>
          <a:p>
            <a:pPr algn="r"/>
            <a:r>
              <a:rPr lang="es-ES"/>
              <a:t>Relaciones de los </a:t>
            </a:r>
            <a:br>
              <a:rPr lang="es-ES"/>
            </a:br>
            <a:r>
              <a:rPr lang="es-ES"/>
              <a:t>Casos de Uso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584325"/>
            <a:ext cx="8915400" cy="272097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s-ES" sz="2600" b="1" dirty="0"/>
              <a:t>Generalización:</a:t>
            </a:r>
            <a:r>
              <a:rPr lang="es-ES" sz="2600" dirty="0"/>
              <a:t> Las Clase se pueden heredar entre si, de igual forma sucede con los Casos de Uso. El Caso de Uso secundario hereda las acciones y significados del Primario, y además agrega sus propias acciones.</a:t>
            </a:r>
          </a:p>
        </p:txBody>
      </p:sp>
      <p:pic>
        <p:nvPicPr>
          <p:cNvPr id="173063" name="Picture 7" descr="herenci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292600"/>
            <a:ext cx="1223962" cy="360363"/>
          </a:xfrm>
          <a:prstGeom prst="rect">
            <a:avLst/>
          </a:prstGeom>
          <a:noFill/>
        </p:spPr>
      </p:pic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013325"/>
            <a:ext cx="3554412" cy="8096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30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933825"/>
            <a:ext cx="3116262" cy="263207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9" ma:contentTypeDescription="Crear nuevo documento." ma:contentTypeScope="" ma:versionID="216ce769c84f20d693aea4874aabc156">
  <xsd:schema xmlns:xsd="http://www.w3.org/2001/XMLSchema" xmlns:xs="http://www.w3.org/2001/XMLSchema" xmlns:p="http://schemas.microsoft.com/office/2006/metadata/properties" xmlns:ns2="d62e857e-94c1-4f0f-87fb-8bd2ee8fb264" xmlns:ns3="50ef88e2-9a0a-401c-af16-8fab2b49b3e5" targetNamespace="http://schemas.microsoft.com/office/2006/metadata/properties" ma:root="true" ma:fieldsID="f17b7898ce9c98c2a7654cd40d5990d7" ns2:_="" ns3:_="">
    <xsd:import namespace="d62e857e-94c1-4f0f-87fb-8bd2ee8fb26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949cc4-351e-4840-ae86-9d224bbe291c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2e857e-94c1-4f0f-87fb-8bd2ee8fb26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15A46C4B-0BEC-427A-ABBB-EDA56429CDBF}"/>
</file>

<file path=customXml/itemProps2.xml><?xml version="1.0" encoding="utf-8"?>
<ds:datastoreItem xmlns:ds="http://schemas.openxmlformats.org/officeDocument/2006/customXml" ds:itemID="{6DC9DE0B-B6AF-4C01-A171-D071EE6EBF4C}"/>
</file>

<file path=customXml/itemProps3.xml><?xml version="1.0" encoding="utf-8"?>
<ds:datastoreItem xmlns:ds="http://schemas.openxmlformats.org/officeDocument/2006/customXml" ds:itemID="{2A735CAA-9ACE-4501-BDD3-80448FA51DE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</TotalTime>
  <Words>630</Words>
  <Application>Microsoft Office PowerPoint</Application>
  <PresentationFormat>Presentación en pantalla (4:3)</PresentationFormat>
  <Paragraphs>160</Paragraphs>
  <Slides>18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Equidad</vt:lpstr>
      <vt:lpstr>Diapositiva 1</vt:lpstr>
      <vt:lpstr>Casos de Uso</vt:lpstr>
      <vt:lpstr>Modelado de Casos de Uso</vt:lpstr>
      <vt:lpstr>Elementos de los  Casos de Uso</vt:lpstr>
      <vt:lpstr>Relación de comunicación</vt:lpstr>
      <vt:lpstr>Diapositiva 6</vt:lpstr>
      <vt:lpstr>Relaciones de los  Casos de Uso</vt:lpstr>
      <vt:lpstr>Relaciones de los  Casos de Uso</vt:lpstr>
      <vt:lpstr>Relaciones de los  Casos de Uso</vt:lpstr>
      <vt:lpstr>Generalización</vt:lpstr>
      <vt:lpstr>Ejemplo diagrama de casos de uso </vt:lpstr>
      <vt:lpstr>Ejemplo</vt:lpstr>
      <vt:lpstr>Descripción de un caso de uso</vt:lpstr>
      <vt:lpstr>Diagrama de un caso de uso</vt:lpstr>
      <vt:lpstr>Descripción de un caso de uso: textual</vt:lpstr>
      <vt:lpstr>Descripción de un caso de uso: textual</vt:lpstr>
      <vt:lpstr>Descripción de un caso de uso: gráfica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lourdes</dc:creator>
  <cp:lastModifiedBy>Alvaro</cp:lastModifiedBy>
  <cp:revision>60</cp:revision>
  <dcterms:created xsi:type="dcterms:W3CDTF">2013-02-23T10:09:17Z</dcterms:created>
  <dcterms:modified xsi:type="dcterms:W3CDTF">2022-02-10T09:26:36Z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