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466" autoAdjust="0"/>
  </p:normalViewPr>
  <p:slideViewPr>
    <p:cSldViewPr snapToGrid="0">
      <p:cViewPr varScale="1">
        <p:scale>
          <a:sx n="91" d="100"/>
          <a:sy n="91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77668-4F59-447F-83FB-2F2B8338298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7CA65-E1BF-437B-ACB7-3110C4EFBC1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7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mi trabajo actual gestiono un equipo de desarrollo, y soy responsable de desarrollo de varias aplicaciones corporativas.</a:t>
            </a:r>
          </a:p>
          <a:p>
            <a:r>
              <a:rPr lang="es-ES" dirty="0"/>
              <a:t>Quien está haciendo qué, en que estado está</a:t>
            </a:r>
          </a:p>
          <a:p>
            <a:r>
              <a:rPr lang="es-ES" dirty="0"/>
              <a:t>Evitar emails, llamadas, mensajes por TEAMS (u otros chats)</a:t>
            </a:r>
          </a:p>
          <a:p>
            <a:r>
              <a:rPr lang="es-ES" dirty="0"/>
              <a:t>Facilitar al usuario reportar cualquier problema.</a:t>
            </a:r>
          </a:p>
          <a:p>
            <a:r>
              <a:rPr lang="es-ES" dirty="0"/>
              <a:t>En un futuro analizar que tipo de incidencias se repiten o asistencias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7CA65-E1BF-437B-ACB7-3110C4EFBC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1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Unificar el reporte de incidencia, solicitud de consultas, extracción informes.</a:t>
            </a:r>
          </a:p>
          <a:p>
            <a:r>
              <a:rPr lang="es-ES" dirty="0"/>
              <a:t>Mediante registros de </a:t>
            </a:r>
            <a:r>
              <a:rPr lang="es-ES" dirty="0" err="1"/>
              <a:t>tickect</a:t>
            </a:r>
            <a:r>
              <a:rPr lang="es-ES" dirty="0"/>
              <a:t> permitiendo configurarlos (estado, prioridad, proyecto)</a:t>
            </a:r>
          </a:p>
          <a:p>
            <a:r>
              <a:rPr lang="es-ES" dirty="0" err="1"/>
              <a:t>Feedback</a:t>
            </a:r>
            <a:r>
              <a:rPr lang="es-ES" dirty="0"/>
              <a:t> por email</a:t>
            </a:r>
          </a:p>
          <a:p>
            <a:r>
              <a:rPr lang="es-ES" dirty="0"/>
              <a:t>Registro de quien ha hecho qué, en un futuro análisis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7CA65-E1BF-437B-ACB7-3110C4EFBC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84B03-7858-4031-896E-C7CCDF7C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7C7F5-6FA9-4108-BF18-F880EEDC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DC355-3FB3-4879-954F-F8B0373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D26E0-AA70-4891-B783-F6CA274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45310-B079-412E-AB21-0DF30D3E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92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C531-E76C-4227-9BF6-89C96AD1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8E5CDD-06C3-48E9-832B-484A9A1A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10A4E-BE06-4266-BA5D-6D891F41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77B26-F01A-4513-AB41-1CE9FC7A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E4654-BEFC-4CD4-BAF7-755498EA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7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42B54-0D99-4448-8FCA-CF1692FC3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5136E2-5085-468B-B784-5847C101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6FCE0-F5CB-4D90-A96D-47370147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765C-DA9F-4C57-AE7C-CB6E4B50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A0F8A-1733-43DF-9BD5-BA5C956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DBC63-E703-4637-A97B-A46944CF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21495-6BEA-46DB-85A0-D83FD270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FCB7B-BC19-4D7D-AF84-F3C8AC21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487D0-FCAE-4ACF-ABF1-0191CC5F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4AFF5-B0BA-4BEE-A324-A5E76378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FA54D-8FC4-4F14-88FE-5DE63014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39FBD1-AB4A-4C68-AD2D-E572DC90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D86C7-2FAF-4E39-9753-5ACEF59C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0EAAE-AA07-4C7B-A838-4E99596A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12B50-910B-4600-8244-1ED0C974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2E014-CE05-4121-BF92-2E8ED729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50D48-D846-4666-BCC5-40BA16E4E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FA9118-69BF-4404-BC5A-8A0E7114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1CF5C-0068-40C0-97D0-A4D3C780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F518F-6C45-49C6-B209-EF309F67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AF8FF4-C755-4021-914B-2C4579DF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1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19C9D-25AB-4388-8021-549EB3B2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DA611-2982-401D-AF2F-E4E8AA806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A2F8AE-B05B-407F-8A6F-A25043FB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FE717E-BA6F-4F21-8022-A3C2B25AE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5E36F2-098A-4ABA-8DB8-4F29D6D8A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3D7864-C552-48BE-8C0D-F8AF68E4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064301-EB88-4B80-BB37-03CF1D0F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A9DF67-8174-4899-BB71-3BD009AB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62837-4CCA-451B-83AF-51F6BF18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D150A2-9FA4-4DF6-A602-E5FAACF3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3EDEC3-15B2-4582-B204-B01999D5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1D35ED-CFA6-41C1-ABD8-3080F7C1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57384A-8F6B-4355-8144-E65593BA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726BDA-E085-44A1-9823-710A1928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A25975-786E-4D76-999D-8E62C83C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C532C-AC0B-48C0-82E8-F3003D61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F98DD-3FF6-409D-994C-320512C5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4F49D1-8991-4D41-9896-6E0B16F1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855F0-ED34-4481-B03F-03DD7693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CFB029-438E-4BBA-A938-BA8A0FB5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C45476-1278-4E79-9DA8-DD9CC110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0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DDC73-0EC3-4D0E-BABC-1F199077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C3632C-8720-4467-B35A-662FEB62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A378C-E61F-43C0-82EA-7C6C69C4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EBAA8D-DC83-447A-A0E0-7EDFF54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D7ADB-42F8-469F-BA4D-853DA4ED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D0549D-ADDA-42FE-AB60-31CD433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ABDA41-FC47-4D09-A548-45EDDAA9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C02934-EEF1-4F47-A592-78CA4078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A3C842-ADEA-491F-998C-C097313D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9CFF-CDB5-4D29-AA1C-0BA292E958D1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6FA49E-3F43-4563-AC0F-4109747BC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E8DE1-DFDD-4C18-80AD-D833427A8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2DC3-ED47-4536-A2F0-4494EAFEF8B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BB6BE8-1130-4747-AE81-CF4275AE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9"/>
            <a:ext cx="12192000" cy="68420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1A8CC2F-5261-4294-B67E-1DC7A1794B61}"/>
              </a:ext>
            </a:extLst>
          </p:cNvPr>
          <p:cNvSpPr/>
          <p:nvPr/>
        </p:nvSpPr>
        <p:spPr>
          <a:xfrm rot="21040559">
            <a:off x="1534028" y="1642806"/>
            <a:ext cx="9556377" cy="1883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>
                <a:solidFill>
                  <a:schemeClr val="tx1"/>
                </a:solidFill>
              </a:rPr>
              <a:t>Presentación proyecto DAM – </a:t>
            </a:r>
            <a:r>
              <a:rPr lang="es-ES" sz="3600" b="1" dirty="0" err="1">
                <a:solidFill>
                  <a:schemeClr val="accent5">
                    <a:lumMod val="50000"/>
                  </a:schemeClr>
                </a:solidFill>
              </a:rPr>
              <a:t>CleverHelpdesk</a:t>
            </a:r>
            <a:endParaRPr lang="es-ES" sz="36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s-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Autor: </a:t>
            </a:r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Victor Garcia Velasco</a:t>
            </a:r>
          </a:p>
          <a:p>
            <a:pPr algn="ctr"/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Tutor: </a:t>
            </a:r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Mario Gago</a:t>
            </a:r>
          </a:p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Convocatória: 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 2021-2021 - Segundo Semestre</a:t>
            </a:r>
            <a:endParaRPr lang="en-GB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FF7E769-C442-440D-8541-D67ED9F2FD2B}"/>
              </a:ext>
            </a:extLst>
          </p:cNvPr>
          <p:cNvSpPr/>
          <p:nvPr/>
        </p:nvSpPr>
        <p:spPr>
          <a:xfrm rot="21040559">
            <a:off x="3263204" y="3501417"/>
            <a:ext cx="7806772" cy="205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2">
                    <a:lumMod val="50000"/>
                  </a:schemeClr>
                </a:solidFill>
              </a:rPr>
              <a:t>Módulo 13: Proyecto de desarrollo de aplicaciones multiplataforma</a:t>
            </a:r>
            <a:endParaRPr lang="en-GB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3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64110BF-6BFD-43BF-B012-1D065D75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31" y="1403065"/>
            <a:ext cx="7060206" cy="454647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A3B1FF-B6F3-4598-A194-3AFA62CAB773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Desarrollo proyecto – Diagrama E-R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92118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783154-F135-482E-AC6C-E41B4A562BB4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Desarrollo proyecto – Implementación</a:t>
            </a:r>
            <a:endParaRPr lang="en-GB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A0556F-6670-4876-BB30-B5A4F320B50F}"/>
              </a:ext>
            </a:extLst>
          </p:cNvPr>
          <p:cNvSpPr txBox="1"/>
          <p:nvPr/>
        </p:nvSpPr>
        <p:spPr>
          <a:xfrm>
            <a:off x="717565" y="2497344"/>
            <a:ext cx="4673832" cy="29221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400" b="1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IntelliJ IDEA</a:t>
            </a:r>
          </a:p>
          <a:p>
            <a:pPr algn="ctr">
              <a:lnSpc>
                <a:spcPct val="150000"/>
              </a:lnSpc>
              <a:buSzPct val="125000"/>
            </a:pPr>
            <a:r>
              <a:rPr lang="en-GB" sz="2400" dirty="0">
                <a:latin typeface="Arial" panose="020B0604020202020204" pitchFamily="34" charset="0"/>
              </a:rPr>
              <a:t>Java</a:t>
            </a:r>
          </a:p>
          <a:p>
            <a:pPr algn="ctr">
              <a:lnSpc>
                <a:spcPct val="150000"/>
              </a:lnSpc>
              <a:buSzPct val="125000"/>
            </a:pPr>
            <a:r>
              <a:rPr lang="en-GB" sz="2400" dirty="0">
                <a:latin typeface="Arial" panose="020B0604020202020204" pitchFamily="34" charset="0"/>
              </a:rPr>
              <a:t>Spring Boot</a:t>
            </a:r>
          </a:p>
          <a:p>
            <a:pPr algn="r">
              <a:lnSpc>
                <a:spcPct val="150000"/>
              </a:lnSpc>
              <a:buSzPct val="125000"/>
            </a:pPr>
            <a:r>
              <a:rPr lang="en-GB" sz="2400" b="1" dirty="0">
                <a:solidFill>
                  <a:srgbClr val="40C0CB"/>
                </a:solidFill>
                <a:latin typeface="Arial" panose="020B0604020202020204" pitchFamily="34" charset="0"/>
              </a:rPr>
              <a:t>API/REST</a:t>
            </a:r>
            <a:endParaRPr lang="en-GB" sz="2400" b="1" dirty="0">
              <a:solidFill>
                <a:srgbClr val="40C0CB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F5488C-BEAE-44B7-9CEC-57635D7F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1" y="2628060"/>
            <a:ext cx="901700" cy="9963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C767A9-A1B1-4CFB-98A1-303BF22CFFC1}"/>
              </a:ext>
            </a:extLst>
          </p:cNvPr>
          <p:cNvSpPr txBox="1"/>
          <p:nvPr/>
        </p:nvSpPr>
        <p:spPr>
          <a:xfrm>
            <a:off x="6335486" y="2497345"/>
            <a:ext cx="5240518" cy="29221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2400" b="1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Delphi 10.4</a:t>
            </a:r>
          </a:p>
          <a:p>
            <a:pPr algn="ctr">
              <a:lnSpc>
                <a:spcPct val="150000"/>
              </a:lnSpc>
              <a:buSzPct val="125000"/>
            </a:pPr>
            <a:r>
              <a:rPr lang="en-GB" sz="2400" dirty="0" err="1">
                <a:latin typeface="Arial" panose="020B0604020202020204" pitchFamily="34" charset="0"/>
              </a:rPr>
              <a:t>Firemonkey</a:t>
            </a:r>
            <a:endParaRPr lang="en-GB" sz="2400" dirty="0">
              <a:latin typeface="Arial" panose="020B0604020202020204" pitchFamily="34" charset="0"/>
            </a:endParaRPr>
          </a:p>
          <a:p>
            <a:pPr algn="r">
              <a:lnSpc>
                <a:spcPct val="150000"/>
              </a:lnSpc>
              <a:buSzPct val="125000"/>
            </a:pPr>
            <a:r>
              <a:rPr lang="en-GB" sz="2400" b="1" dirty="0">
                <a:solidFill>
                  <a:srgbClr val="40C0CB"/>
                </a:solidFill>
                <a:latin typeface="Arial" panose="020B0604020202020204" pitchFamily="34" charset="0"/>
              </a:rPr>
              <a:t>App. WINDOWS</a:t>
            </a:r>
          </a:p>
          <a:p>
            <a:pPr algn="r">
              <a:lnSpc>
                <a:spcPct val="150000"/>
              </a:lnSpc>
              <a:buSzPct val="125000"/>
            </a:pPr>
            <a:r>
              <a:rPr lang="en-GB" sz="2400" b="1" dirty="0">
                <a:solidFill>
                  <a:srgbClr val="40C0CB"/>
                </a:solidFill>
                <a:latin typeface="Arial" panose="020B0604020202020204" pitchFamily="34" charset="0"/>
              </a:rPr>
              <a:t>App. ANDROID</a:t>
            </a:r>
            <a:endParaRPr lang="en-GB" sz="2400" b="1" dirty="0">
              <a:solidFill>
                <a:srgbClr val="40C0CB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5D7F50-E0AE-4CC3-A807-D48405AA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05" y="2592817"/>
            <a:ext cx="965835" cy="1066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4ADF8A9-AE3D-495B-8AE5-A19F22E04731}"/>
              </a:ext>
            </a:extLst>
          </p:cNvPr>
          <p:cNvSpPr txBox="1"/>
          <p:nvPr/>
        </p:nvSpPr>
        <p:spPr>
          <a:xfrm>
            <a:off x="2944761" y="1392219"/>
            <a:ext cx="630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2 aplicaciones</a:t>
            </a:r>
            <a:endParaRPr lang="en-GB" sz="28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2C22F2-123C-4E02-B28D-C10A0CF87D8E}"/>
              </a:ext>
            </a:extLst>
          </p:cNvPr>
          <p:cNvSpPr/>
          <p:nvPr/>
        </p:nvSpPr>
        <p:spPr>
          <a:xfrm>
            <a:off x="717564" y="5571436"/>
            <a:ext cx="4673832" cy="7797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s-ES" sz="3200" b="1" dirty="0"/>
              <a:t>SERVIDOR</a:t>
            </a:r>
            <a:endParaRPr lang="en-GB" sz="32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F5530-809F-4472-BDAF-B699ADDE0DB0}"/>
              </a:ext>
            </a:extLst>
          </p:cNvPr>
          <p:cNvSpPr/>
          <p:nvPr/>
        </p:nvSpPr>
        <p:spPr>
          <a:xfrm>
            <a:off x="6335486" y="5571436"/>
            <a:ext cx="5240518" cy="7797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s-ES" sz="3200" b="1" dirty="0"/>
              <a:t>CLIENTE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52449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5EC1CD-AF62-449F-94BF-0B008CFF820B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Servidor – Aspectos básicos</a:t>
            </a:r>
            <a:endParaRPr lang="en-GB" sz="3200" b="1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27241E2-0B00-4381-A95F-5E154E40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5" y="2450071"/>
            <a:ext cx="2476500" cy="2743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FE718B-B7EA-4FCA-B3AC-8822DD509905}"/>
              </a:ext>
            </a:extLst>
          </p:cNvPr>
          <p:cNvSpPr txBox="1"/>
          <p:nvPr/>
        </p:nvSpPr>
        <p:spPr>
          <a:xfrm>
            <a:off x="300637" y="1926851"/>
            <a:ext cx="383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Organización proyecto</a:t>
            </a:r>
            <a:endParaRPr lang="en-GB" sz="2400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8E1FA9F-60EF-45DB-8F4D-A0E605CE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14" y="1888542"/>
            <a:ext cx="3566795" cy="7010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B25E8B-6396-435B-9060-336796CCCEBE}"/>
              </a:ext>
            </a:extLst>
          </p:cNvPr>
          <p:cNvSpPr txBox="1"/>
          <p:nvPr/>
        </p:nvSpPr>
        <p:spPr>
          <a:xfrm>
            <a:off x="4904672" y="1332206"/>
            <a:ext cx="445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con JPA e HIBERNATE</a:t>
            </a:r>
            <a:endParaRPr lang="en-GB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C999BC-B790-46BF-AA10-58EE5C801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234" y="2589582"/>
            <a:ext cx="5894150" cy="36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84FA41F-A733-4929-B663-3369C75CDF49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Servidor – </a:t>
            </a:r>
            <a:r>
              <a:rPr lang="es-ES" sz="3200" b="1" dirty="0" err="1"/>
              <a:t>Securización</a:t>
            </a:r>
            <a:endParaRPr lang="en-GB" sz="3200" b="1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E6584F9-F627-4528-9853-4D6032B9C41E}"/>
              </a:ext>
            </a:extLst>
          </p:cNvPr>
          <p:cNvSpPr/>
          <p:nvPr/>
        </p:nvSpPr>
        <p:spPr>
          <a:xfrm>
            <a:off x="265807" y="1258784"/>
            <a:ext cx="6562505" cy="243444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JWT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Imagen 1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C77C2A7-750E-4372-8A9C-BCA06B72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71" y="1369591"/>
            <a:ext cx="4600033" cy="2139567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1F84AF-CDC4-4E8E-9708-41251B6F21C4}"/>
              </a:ext>
            </a:extLst>
          </p:cNvPr>
          <p:cNvSpPr/>
          <p:nvPr/>
        </p:nvSpPr>
        <p:spPr>
          <a:xfrm>
            <a:off x="2134192" y="3687288"/>
            <a:ext cx="8042962" cy="162032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Passwords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encriptados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E46A292-E01A-4AE2-AD81-56BB40B1FB5A}"/>
              </a:ext>
            </a:extLst>
          </p:cNvPr>
          <p:cNvSpPr/>
          <p:nvPr/>
        </p:nvSpPr>
        <p:spPr>
          <a:xfrm>
            <a:off x="7065226" y="5609930"/>
            <a:ext cx="4639294" cy="810164"/>
          </a:xfrm>
          <a:prstGeom prst="roundRect">
            <a:avLst/>
          </a:prstGeom>
          <a:noFill/>
          <a:ln w="57150">
            <a:solidFill>
              <a:srgbClr val="40C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vía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futura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utilización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A38C61-B1DA-4023-A180-B54A024F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951" y="4078667"/>
            <a:ext cx="6562505" cy="1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63F918CB-5295-4B0C-9695-EDA955E9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69" y="3908276"/>
            <a:ext cx="5733415" cy="15963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6668C43-E28C-4E26-94EE-105355B5438D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Servidor – ENDPOINT</a:t>
            </a:r>
            <a:endParaRPr lang="en-GB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9FC142D-22FC-42C4-A478-743D4ADEFB66}"/>
              </a:ext>
            </a:extLst>
          </p:cNvPr>
          <p:cNvSpPr txBox="1"/>
          <p:nvPr/>
        </p:nvSpPr>
        <p:spPr>
          <a:xfrm>
            <a:off x="496667" y="1353334"/>
            <a:ext cx="5803280" cy="236811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@RestControler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Configuración por </a:t>
            </a:r>
            <a:r>
              <a:rPr lang="es-ES" sz="2400" dirty="0" err="1"/>
              <a:t>path</a:t>
            </a:r>
            <a:r>
              <a:rPr lang="es-ES" sz="2400" dirty="0"/>
              <a:t> y verbo HTTP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Enlace entre cliente y lógica negocio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11DCAA-5CC3-4537-94BE-F11FCDD8F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815" y="3908276"/>
            <a:ext cx="1534145" cy="9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1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843ABB8-F99B-4F70-BF8A-DEE164B79D28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Servidor – EMAIL</a:t>
            </a:r>
            <a:endParaRPr lang="en-GB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4F6463-E7C5-4EE9-AABB-44C5E87C9BB4}"/>
              </a:ext>
            </a:extLst>
          </p:cNvPr>
          <p:cNvSpPr txBox="1"/>
          <p:nvPr/>
        </p:nvSpPr>
        <p:spPr>
          <a:xfrm>
            <a:off x="1014379" y="1461320"/>
            <a:ext cx="3771377" cy="181412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Envío emails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Recepción emails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8FDC3B9-3F8D-4E0F-B87F-B965A6571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97" y="3604374"/>
            <a:ext cx="5733415" cy="221869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B5957B2-D6FD-413F-8A99-45A8CBC69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481" y="3604374"/>
            <a:ext cx="334581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6CCE59C-D152-4896-AD76-ACF520D6E04D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Cliente – Aspectos Básicos</a:t>
            </a:r>
            <a:endParaRPr lang="en-GB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531164-4F73-4616-9B40-E8C286E5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60" y="1485900"/>
            <a:ext cx="8299040" cy="53721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89E4D43-D22C-428F-BDB4-371E35DF348F}"/>
              </a:ext>
            </a:extLst>
          </p:cNvPr>
          <p:cNvSpPr txBox="1"/>
          <p:nvPr/>
        </p:nvSpPr>
        <p:spPr>
          <a:xfrm>
            <a:off x="294961" y="1535278"/>
            <a:ext cx="3275233" cy="181412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 err="1"/>
              <a:t>Firemonkey</a:t>
            </a:r>
            <a:endParaRPr lang="es-ES" sz="2400" dirty="0"/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7553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BCCE04-D140-4999-A513-A1933D900914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Cliente – Clases Claves</a:t>
            </a:r>
            <a:endParaRPr lang="en-GB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0C0CA5-29D0-45C5-9C9B-14D5D9C76A37}"/>
              </a:ext>
            </a:extLst>
          </p:cNvPr>
          <p:cNvSpPr txBox="1"/>
          <p:nvPr/>
        </p:nvSpPr>
        <p:spPr>
          <a:xfrm>
            <a:off x="439385" y="1469963"/>
            <a:ext cx="3948547" cy="236811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>
              <a:lnSpc>
                <a:spcPct val="150000"/>
              </a:lnSpc>
              <a:buSzPct val="125000"/>
            </a:pPr>
            <a:r>
              <a:rPr lang="es-ES" sz="2400" dirty="0"/>
              <a:t>Utilidad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 err="1"/>
              <a:t>TdmCore</a:t>
            </a:r>
            <a:endParaRPr lang="es-ES" sz="2400" dirty="0"/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 err="1"/>
              <a:t>TConnectionManager</a:t>
            </a:r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456B23-BCD8-4596-916E-D08BD81CD691}"/>
              </a:ext>
            </a:extLst>
          </p:cNvPr>
          <p:cNvSpPr txBox="1"/>
          <p:nvPr/>
        </p:nvSpPr>
        <p:spPr>
          <a:xfrm>
            <a:off x="5034117" y="2654021"/>
            <a:ext cx="3275233" cy="236811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>
              <a:lnSpc>
                <a:spcPct val="150000"/>
              </a:lnSpc>
              <a:buSzPct val="125000"/>
            </a:pPr>
            <a:r>
              <a:rPr lang="es-ES" sz="2400" dirty="0"/>
              <a:t>Formularios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 err="1"/>
              <a:t>TfmMain</a:t>
            </a:r>
            <a:endParaRPr lang="es-ES" sz="2400" dirty="0"/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 err="1"/>
              <a:t>TfmTicket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EBF7F9-B28E-4B97-B3D0-010F2EE1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536" y="1354944"/>
            <a:ext cx="2959245" cy="40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7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D5FB0F5-E714-4F1C-945B-2DD443E26B54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Arquitectura Cliente – Compilación Plataformas</a:t>
            </a:r>
            <a:endParaRPr lang="en-GB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A32A4D-8032-4A1E-9E11-DEAB1763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5" y="1229236"/>
            <a:ext cx="6945301" cy="14518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C08701-30B9-4A26-8742-FF6D47585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073" y="1104245"/>
            <a:ext cx="3591149" cy="51881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679B1E3-7CDF-4E2E-BDB7-8BF181C4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75" y="3244887"/>
            <a:ext cx="4195483" cy="3356386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953D0D4F-17DB-46A5-8F9F-6940F9AD0D17}"/>
              </a:ext>
            </a:extLst>
          </p:cNvPr>
          <p:cNvSpPr/>
          <p:nvPr/>
        </p:nvSpPr>
        <p:spPr>
          <a:xfrm>
            <a:off x="5419165" y="2594758"/>
            <a:ext cx="295835" cy="70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40C3C5E-2BA1-4302-A732-FE8D38181298}"/>
              </a:ext>
            </a:extLst>
          </p:cNvPr>
          <p:cNvSpPr/>
          <p:nvPr/>
        </p:nvSpPr>
        <p:spPr>
          <a:xfrm>
            <a:off x="6371112" y="1935678"/>
            <a:ext cx="1554409" cy="21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D85FDC-D4FF-43DB-8775-E4615CB6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90" y="6102927"/>
            <a:ext cx="648010" cy="6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662AE5-BC01-4F2A-811E-1E8032804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441" y="5876763"/>
            <a:ext cx="946825" cy="9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5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021E2B-01F0-474F-8A9E-0953FC3EF5F6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Demo aplicación ANDROID</a:t>
            </a:r>
            <a:endParaRPr lang="en-GB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1CA3F52-7F0A-4D28-BC52-CA377D28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29" y="1209367"/>
            <a:ext cx="2334676" cy="47711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D976EA-69D5-41A2-811F-44A5D711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02" y="1482212"/>
            <a:ext cx="2340113" cy="4771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34023BA-A98A-471A-94E7-85579A5C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112" y="1758744"/>
            <a:ext cx="2312063" cy="47711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278AF24-8C03-43AE-BF4D-D1BA89E3E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172" y="1960593"/>
            <a:ext cx="2334554" cy="47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0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08252B9-D3D6-4EA6-9688-B8E8471325DB}"/>
              </a:ext>
            </a:extLst>
          </p:cNvPr>
          <p:cNvSpPr txBox="1"/>
          <p:nvPr/>
        </p:nvSpPr>
        <p:spPr>
          <a:xfrm>
            <a:off x="2252002" y="1365502"/>
            <a:ext cx="6749846" cy="487066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Antecedentes y motivación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Introducción 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Objetivos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Tecnologías utilizadas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Desarrollo del proyecto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Arquitectura de la parte servidor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Arquitectura de la parte cliente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Demos aplicación Android y Windows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Conclusiones</a:t>
            </a:r>
            <a:endParaRPr lang="en-GB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C4BAF5A-4E53-4F5B-8577-F294368FAB0E}"/>
              </a:ext>
            </a:extLst>
          </p:cNvPr>
          <p:cNvSpPr/>
          <p:nvPr/>
        </p:nvSpPr>
        <p:spPr>
          <a:xfrm>
            <a:off x="0" y="324465"/>
            <a:ext cx="6803923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Índice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37938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A1FEC6B-0D22-4C94-AB08-2015ECC431B9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Demo aplicación WINDOWS</a:t>
            </a:r>
            <a:endParaRPr lang="en-GB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6736B6-3613-4450-8B68-0A196943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3" y="1191562"/>
            <a:ext cx="3178560" cy="25349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AE7CF6-B4E6-4DC4-BB2A-60D78A7C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55" y="1191562"/>
            <a:ext cx="3178560" cy="25349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B63AF5-8406-419E-8BD3-9E62CF0B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07" y="1211165"/>
            <a:ext cx="3178560" cy="25349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9DD3F0-A274-4D13-87AA-7031177E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56" y="3869083"/>
            <a:ext cx="4416316" cy="29310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BDBE1F4-F2B0-4706-A34A-2E2740DC3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754" y="4060812"/>
            <a:ext cx="2183403" cy="253492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ABD6A04-1066-4596-8153-3CD0609FB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939" y="4060812"/>
            <a:ext cx="3178560" cy="25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8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CDABEB-00CF-4CE5-8FAA-3C2A989BB745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Demo Envío/Recepción emails</a:t>
            </a:r>
            <a:endParaRPr lang="en-GB" sz="3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500C9E-6C35-4FD5-8206-9C0878813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884" y="1283110"/>
            <a:ext cx="2491987" cy="51176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051AC0-9865-4C97-B6FE-DE888538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76" y="1283110"/>
            <a:ext cx="2419861" cy="49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EBECD6-53CA-490F-BAE7-ED0D75C7BF69}"/>
              </a:ext>
            </a:extLst>
          </p:cNvPr>
          <p:cNvSpPr/>
          <p:nvPr/>
        </p:nvSpPr>
        <p:spPr>
          <a:xfrm>
            <a:off x="-1" y="324465"/>
            <a:ext cx="862742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Conclusiones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90924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F2554B9-D5E1-4B19-849B-1EFEF9514440}"/>
              </a:ext>
            </a:extLst>
          </p:cNvPr>
          <p:cNvSpPr/>
          <p:nvPr/>
        </p:nvSpPr>
        <p:spPr>
          <a:xfrm>
            <a:off x="0" y="324465"/>
            <a:ext cx="6803923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 err="1"/>
              <a:t>Antecedendes</a:t>
            </a:r>
            <a:r>
              <a:rPr lang="es-ES" sz="3200" b="1"/>
              <a:t> y motivación</a:t>
            </a:r>
            <a:endParaRPr lang="es-ES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F4D4DF-067B-45E8-995F-0D7607AC8E46}"/>
              </a:ext>
            </a:extLst>
          </p:cNvPr>
          <p:cNvSpPr txBox="1"/>
          <p:nvPr/>
        </p:nvSpPr>
        <p:spPr>
          <a:xfrm>
            <a:off x="3338050" y="1374406"/>
            <a:ext cx="630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¿Por qué se crea </a:t>
            </a:r>
            <a:r>
              <a:rPr lang="es-ES" sz="2800" b="1" dirty="0" err="1"/>
              <a:t>CleverHelpdesk</a:t>
            </a:r>
            <a:r>
              <a:rPr lang="es-ES" sz="2800" b="1" dirty="0"/>
              <a:t>?</a:t>
            </a:r>
            <a:endParaRPr lang="en-GB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1BC6C7-8B55-4AC7-91E1-7D7A49E8B54E}"/>
              </a:ext>
            </a:extLst>
          </p:cNvPr>
          <p:cNvSpPr txBox="1"/>
          <p:nvPr/>
        </p:nvSpPr>
        <p:spPr>
          <a:xfrm>
            <a:off x="2025443" y="2476850"/>
            <a:ext cx="8927691" cy="34761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Solución a medida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Control y gestión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Organizar y delegar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Simplificar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Analizar</a:t>
            </a:r>
          </a:p>
        </p:txBody>
      </p:sp>
    </p:spTree>
    <p:extLst>
      <p:ext uri="{BB962C8B-B14F-4D97-AF65-F5344CB8AC3E}">
        <p14:creationId xmlns:p14="http://schemas.microsoft.com/office/powerpoint/2010/main" val="144698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2402DAE-75C0-494F-A90B-44E94518F1E5}"/>
              </a:ext>
            </a:extLst>
          </p:cNvPr>
          <p:cNvSpPr/>
          <p:nvPr/>
        </p:nvSpPr>
        <p:spPr>
          <a:xfrm>
            <a:off x="0" y="324465"/>
            <a:ext cx="6803923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Introducción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F2D782-44A4-4858-B693-B28EAE240561}"/>
              </a:ext>
            </a:extLst>
          </p:cNvPr>
          <p:cNvSpPr txBox="1"/>
          <p:nvPr/>
        </p:nvSpPr>
        <p:spPr>
          <a:xfrm>
            <a:off x="2025444" y="2565340"/>
            <a:ext cx="8927691" cy="29221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Control asistencias/incidencias SOFTWARE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Registro TICKETS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 err="1"/>
              <a:t>Feedback</a:t>
            </a:r>
            <a:r>
              <a:rPr lang="es-ES" sz="2400" dirty="0"/>
              <a:t> por email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Registro y análisis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29C9E3-51E4-450D-A624-E35CBFA6523D}"/>
              </a:ext>
            </a:extLst>
          </p:cNvPr>
          <p:cNvSpPr txBox="1"/>
          <p:nvPr/>
        </p:nvSpPr>
        <p:spPr>
          <a:xfrm>
            <a:off x="3338050" y="1374406"/>
            <a:ext cx="630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¿Qué es </a:t>
            </a:r>
            <a:r>
              <a:rPr lang="es-ES" sz="2800" b="1" dirty="0" err="1"/>
              <a:t>CleverHelpdesk</a:t>
            </a:r>
            <a:r>
              <a:rPr lang="es-ES" sz="2800" b="1" dirty="0"/>
              <a:t>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75150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3178D6-F3BC-48C7-AA79-DADE0FC62D62}"/>
              </a:ext>
            </a:extLst>
          </p:cNvPr>
          <p:cNvSpPr/>
          <p:nvPr/>
        </p:nvSpPr>
        <p:spPr>
          <a:xfrm>
            <a:off x="0" y="324465"/>
            <a:ext cx="6803923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51F14D-E1F2-4261-847B-059DD59EBA49}"/>
              </a:ext>
            </a:extLst>
          </p:cNvPr>
          <p:cNvSpPr txBox="1"/>
          <p:nvPr/>
        </p:nvSpPr>
        <p:spPr>
          <a:xfrm>
            <a:off x="701041" y="1737360"/>
            <a:ext cx="7670799" cy="403011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Hacer una aplicación funcional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API REST utilizando SPRING BOOT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App multiplataforma utilizando DELPHI/FIREMONKEY</a:t>
            </a:r>
          </a:p>
          <a:p>
            <a:pPr marL="800100" lvl="1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ANDROID</a:t>
            </a:r>
          </a:p>
          <a:p>
            <a:pPr marL="800100" lvl="1" indent="-342900">
              <a:lnSpc>
                <a:spcPct val="150000"/>
              </a:lnSpc>
              <a:buSzPct val="125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400" dirty="0"/>
              <a:t>WINDOWS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B77D62C-02AE-477F-A867-636163AE6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983" y="1236217"/>
            <a:ext cx="3281007" cy="50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7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6068EC-19A4-464A-8DB1-0AEF21FB6188}"/>
              </a:ext>
            </a:extLst>
          </p:cNvPr>
          <p:cNvSpPr/>
          <p:nvPr/>
        </p:nvSpPr>
        <p:spPr>
          <a:xfrm>
            <a:off x="0" y="324465"/>
            <a:ext cx="6803923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Tecnologías utilizadas / Desarrollo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2AF603-71A9-482B-BC9C-00727835C2DC}"/>
              </a:ext>
            </a:extLst>
          </p:cNvPr>
          <p:cNvSpPr txBox="1"/>
          <p:nvPr/>
        </p:nvSpPr>
        <p:spPr>
          <a:xfrm>
            <a:off x="1524000" y="1464191"/>
            <a:ext cx="8052618" cy="12577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GB" sz="24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IntelliJ IDEA 2021.2.3 (Community Edition)</a:t>
            </a:r>
            <a:endParaRPr lang="en-GB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7EE89C-0E54-46E3-A256-A94AA181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1594907"/>
            <a:ext cx="901700" cy="9963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567A707-3CFC-43F6-93B8-F199ACADF4B0}"/>
              </a:ext>
            </a:extLst>
          </p:cNvPr>
          <p:cNvSpPr txBox="1"/>
          <p:nvPr/>
        </p:nvSpPr>
        <p:spPr>
          <a:xfrm>
            <a:off x="1971368" y="2741115"/>
            <a:ext cx="8052618" cy="12577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GB" sz="24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Delphi 10.4 Community Edition</a:t>
            </a:r>
            <a:endParaRPr lang="en-GB" sz="24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6EE8D9D-8557-46C4-B55C-8018D99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56" y="2852656"/>
            <a:ext cx="965835" cy="10668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D44CDBEC-1A55-467B-AE8C-D39BBE921F28}"/>
              </a:ext>
            </a:extLst>
          </p:cNvPr>
          <p:cNvSpPr txBox="1"/>
          <p:nvPr/>
        </p:nvSpPr>
        <p:spPr>
          <a:xfrm>
            <a:off x="2595716" y="4018039"/>
            <a:ext cx="8052618" cy="12577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GB" sz="2400" dirty="0" err="1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endParaRPr lang="en-GB" sz="24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CF2D1FB-C45F-448C-8A26-38BD405B3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506" y="4143040"/>
            <a:ext cx="984250" cy="100774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A22240E-AE5A-455D-8D58-68276AA603D2}"/>
              </a:ext>
            </a:extLst>
          </p:cNvPr>
          <p:cNvSpPr txBox="1"/>
          <p:nvPr/>
        </p:nvSpPr>
        <p:spPr>
          <a:xfrm>
            <a:off x="3279058" y="5275786"/>
            <a:ext cx="8052618" cy="12577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GB" sz="24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Postman</a:t>
            </a:r>
            <a:endParaRPr lang="en-GB" sz="24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4F8B268-8640-453E-8CCA-E1D55E4EB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32" y="5400648"/>
            <a:ext cx="1009650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51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09637CC-F20E-4089-AC94-A364662551BC}"/>
              </a:ext>
            </a:extLst>
          </p:cNvPr>
          <p:cNvSpPr/>
          <p:nvPr/>
        </p:nvSpPr>
        <p:spPr>
          <a:xfrm>
            <a:off x="0" y="324465"/>
            <a:ext cx="6803923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Tecnologías utilizadas / Persistencia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E1EF96-3014-4CAB-901F-8E806CD0B2FB}"/>
              </a:ext>
            </a:extLst>
          </p:cNvPr>
          <p:cNvSpPr txBox="1"/>
          <p:nvPr/>
        </p:nvSpPr>
        <p:spPr>
          <a:xfrm>
            <a:off x="2310581" y="2171251"/>
            <a:ext cx="6361471" cy="12577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GB" sz="24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Oracle 11XE</a:t>
            </a:r>
            <a:endParaRPr lang="en-GB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E9E35A-BD6D-4A10-835C-14F339790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98" y="2389280"/>
            <a:ext cx="622300" cy="8216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8295B0-B77A-4116-8B66-8BB01A63BBC9}"/>
              </a:ext>
            </a:extLst>
          </p:cNvPr>
          <p:cNvSpPr txBox="1"/>
          <p:nvPr/>
        </p:nvSpPr>
        <p:spPr>
          <a:xfrm>
            <a:off x="2910348" y="3428999"/>
            <a:ext cx="6459794" cy="1257749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algn="ctr">
              <a:lnSpc>
                <a:spcPct val="150000"/>
              </a:lnSpc>
              <a:buSzPct val="125000"/>
            </a:pPr>
            <a:r>
              <a:rPr lang="en-GB" sz="18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</a:t>
            </a:r>
            <a:r>
              <a:rPr lang="en-GB" sz="2400" dirty="0">
                <a:effectLst/>
                <a:latin typeface="Arial" panose="020B06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Oracle SQL Developer</a:t>
            </a:r>
            <a:endParaRPr lang="en-GB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C9E029-A8BB-4F52-8959-BD5A3AE1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98" y="3632740"/>
            <a:ext cx="746125" cy="850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2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A6568F-DEAE-483E-9A0B-C840D93AF1A6}"/>
              </a:ext>
            </a:extLst>
          </p:cNvPr>
          <p:cNvSpPr/>
          <p:nvPr/>
        </p:nvSpPr>
        <p:spPr>
          <a:xfrm>
            <a:off x="0" y="324465"/>
            <a:ext cx="7967382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Desarrollo del proyecto - METODOLOGÍA</a:t>
            </a:r>
            <a:endParaRPr lang="en-GB" sz="32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959113-CE18-43DB-9CC2-16558D2B912B}"/>
              </a:ext>
            </a:extLst>
          </p:cNvPr>
          <p:cNvSpPr txBox="1"/>
          <p:nvPr/>
        </p:nvSpPr>
        <p:spPr>
          <a:xfrm>
            <a:off x="2944761" y="1367682"/>
            <a:ext cx="630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Modelo en Cascada</a:t>
            </a:r>
            <a:endParaRPr lang="en-GB" sz="2800" b="1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2E2330A0-45D3-4B4C-980E-CF8ECFFA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76" y="2251150"/>
            <a:ext cx="2207260" cy="31356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57DDCF2-3FEC-4CC9-9596-5CD311F7E21E}"/>
              </a:ext>
            </a:extLst>
          </p:cNvPr>
          <p:cNvSpPr txBox="1"/>
          <p:nvPr/>
        </p:nvSpPr>
        <p:spPr>
          <a:xfrm>
            <a:off x="5087616" y="2357907"/>
            <a:ext cx="5759531" cy="292211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lIns="396000" tIns="360000" rIns="396000" bIns="396000" rtlCol="0">
            <a:spAutoFit/>
          </a:bodyPr>
          <a:lstStyle/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Poco tiempo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Los requerimientos cerrados y claros</a:t>
            </a:r>
          </a:p>
          <a:p>
            <a:pPr marL="342900" indent="-342900">
              <a:lnSpc>
                <a:spcPct val="150000"/>
              </a:lnSpc>
              <a:buSzPct val="125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s-ES" sz="2400" dirty="0"/>
              <a:t>Fácil de entender, planificar y realizar seguimiento</a:t>
            </a:r>
          </a:p>
        </p:txBody>
      </p:sp>
    </p:spTree>
    <p:extLst>
      <p:ext uri="{BB962C8B-B14F-4D97-AF65-F5344CB8AC3E}">
        <p14:creationId xmlns:p14="http://schemas.microsoft.com/office/powerpoint/2010/main" val="137150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1FA383-C05E-4501-BDF9-92B5D3E2B919}"/>
              </a:ext>
            </a:extLst>
          </p:cNvPr>
          <p:cNvSpPr/>
          <p:nvPr/>
        </p:nvSpPr>
        <p:spPr>
          <a:xfrm>
            <a:off x="-1" y="324465"/>
            <a:ext cx="10177154" cy="779780"/>
          </a:xfrm>
          <a:prstGeom prst="rect">
            <a:avLst/>
          </a:prstGeom>
          <a:solidFill>
            <a:srgbClr val="40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s-ES" sz="3200" b="1" dirty="0"/>
              <a:t>Desarrollo proyecto – Estimación / Planificación Inicial</a:t>
            </a:r>
            <a:endParaRPr lang="en-GB" sz="3200" b="1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9ADF6CE-4906-439E-84A0-F216F174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0" y="1463845"/>
            <a:ext cx="4449397" cy="48293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148E8D-D626-4121-9720-F217C5671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26" y="1364982"/>
            <a:ext cx="6218436" cy="47231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36FD9F-4077-4D01-B469-E9F1EE3CC770}"/>
              </a:ext>
            </a:extLst>
          </p:cNvPr>
          <p:cNvSpPr txBox="1"/>
          <p:nvPr/>
        </p:nvSpPr>
        <p:spPr>
          <a:xfrm>
            <a:off x="294700" y="6348869"/>
            <a:ext cx="43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Desde el 7 marzo, 25h semanales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07383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404</Words>
  <Application>Microsoft Office PowerPoint</Application>
  <PresentationFormat>Panorámica</PresentationFormat>
  <Paragraphs>103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Garcia Velasco</dc:creator>
  <cp:lastModifiedBy>Victor Garcia Velasco</cp:lastModifiedBy>
  <cp:revision>8</cp:revision>
  <dcterms:created xsi:type="dcterms:W3CDTF">2022-05-09T08:41:25Z</dcterms:created>
  <dcterms:modified xsi:type="dcterms:W3CDTF">2022-05-09T19:33:37Z</dcterms:modified>
</cp:coreProperties>
</file>