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C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760B2-F606-4308-8B95-AEEEA5916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6EBFEA-9584-4DA0-A28B-F69817BCD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8BECF6-A075-479D-94B2-CEE433218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3E62-1F80-4B59-B982-238B1957610A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D9BF4A-46E6-4B41-A9E7-7892DD9D0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21BBFF-33A5-47C1-A3A3-B1A0A793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B4A1-1020-4437-BE14-BCE5B205137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14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4AC85-2286-43BA-80F8-F193DE57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224E04-3544-4DB3-9125-8DB7A27E3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03F9A8-1932-4574-837C-15AD5F18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3E62-1F80-4B59-B982-238B1957610A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10C39C-9D42-49A3-878A-DD7ABF1D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4587A5-896C-49C0-9BB2-C9A8C17B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B4A1-1020-4437-BE14-BCE5B205137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65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05B930-7523-4F4E-8043-11FDAEEFC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2C0557-5803-4DB9-B62A-59DE6233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85BB6D-125A-4CD8-8C2C-07406BDD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3E62-1F80-4B59-B982-238B1957610A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8662F4-CE0B-4302-AD5C-8D1E8378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CB8B4-46FF-433D-B1A0-782AE231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B4A1-1020-4437-BE14-BCE5B205137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52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F0866-2A06-45D6-83AD-EA211EE7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3683AD-99E6-4E94-A04A-239F3E044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0AF2EE-6D99-4CF8-99E5-71BABB8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3E62-1F80-4B59-B982-238B1957610A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BB8B4D-6D51-4BFB-8CCE-60FA633AB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721CD7-7FF2-4200-BBD5-1240E1BC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B4A1-1020-4437-BE14-BCE5B205137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70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A614D-5181-4446-BEB4-5B83C288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09319E-5693-48BC-BEFF-476899BE6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ED1AD8-4303-42F0-A5C8-CB6A01D1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3E62-1F80-4B59-B982-238B1957610A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5A36E5-7C6E-4FA9-ABB9-8CECDD89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C7DF7C-0271-4F5C-8942-1E8DE485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B4A1-1020-4437-BE14-BCE5B205137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97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9A188-3587-4639-B27F-860970E2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662FFF-ABE1-4CB5-BC77-47A10CC09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8ADF56-74E3-4B8F-9A24-C90770C01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472E8C-E937-4E9B-9E8D-B747E20A6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3E62-1F80-4B59-B982-238B1957610A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F1500E-88A4-4F6D-A486-73473377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7492A0-510D-4CE5-A44C-A4087E2F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B4A1-1020-4437-BE14-BCE5B205137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55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81A64-300E-4A2E-AD6F-EFAB5503A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0EA4FC-D6EE-4923-A282-B9801181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896A94-BD9E-4A30-8359-DB977D985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9B37B73-60F4-4D59-BFB4-C0BE203FB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BA9D37-4B5B-4D41-9D54-627F85A3F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2B2454-13B6-499C-A562-1D50280D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3E62-1F80-4B59-B982-238B1957610A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E8267FF-75D6-40E2-A60F-1EADE14E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0D8138E-E011-4209-B6AE-A98A9C7A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B4A1-1020-4437-BE14-BCE5B205137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07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40B81-39D5-4929-8366-469C61A0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A9EE20A-239F-4CDC-9851-3A535147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3E62-1F80-4B59-B982-238B1957610A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4CF164-5D9D-4B37-9E82-625C900F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DD0A9B-A805-4432-AE22-61707FE9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B4A1-1020-4437-BE14-BCE5B205137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7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53B2492-BB87-4EDC-9151-DD347A61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3E62-1F80-4B59-B982-238B1957610A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B5E8B3-3853-47D4-9A7E-E1FE37B29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CEFF72-10ED-4AB5-AA5C-518C0785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B4A1-1020-4437-BE14-BCE5B205137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79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816E9-1CCA-42AA-AD25-FA757E85E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8BECA9-DB3A-4B8D-ABBE-34591A302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C2D086-8F97-4E28-AC85-A0CD2C3CB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97AA6E-9306-4C23-B892-7C559EED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3E62-1F80-4B59-B982-238B1957610A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237E18-F32C-4D80-B482-06BD6BA54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8F4A4A-B51A-4B2A-8ED7-49060B24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B4A1-1020-4437-BE14-BCE5B205137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30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62BEC-1B59-4EA9-86CF-5622FEC9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8D5004A-574E-4507-B47A-F363090C7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9B0A60-E900-4096-B65A-57C4E8FBD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0835BE-4F4F-4C37-9A2B-E67A1466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3E62-1F80-4B59-B982-238B1957610A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DB154E-0F5E-4FC2-9EA6-609E7F2F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514702-2946-4013-A873-9A3B44EA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B4A1-1020-4437-BE14-BCE5B205137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11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5D46F1-1D3E-4151-A167-922B4D256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048599-D46B-4F3C-B11D-6B2C034C7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911C42-1518-413D-8A35-E4DDA1DBE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43E62-1F80-4B59-B982-238B1957610A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730C7B-01AE-44AA-B12C-D7DCF1784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F2E26A-C5DE-4B13-B546-23224B94E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0B4A1-1020-4437-BE14-BCE5B205137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53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mailto:zeta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CFA2EAD-3385-480B-AAB3-48568E5BA95D}"/>
              </a:ext>
            </a:extLst>
          </p:cNvPr>
          <p:cNvSpPr/>
          <p:nvPr/>
        </p:nvSpPr>
        <p:spPr>
          <a:xfrm>
            <a:off x="3307975" y="679076"/>
            <a:ext cx="3846907" cy="27499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548D842-CAA0-48EE-A528-920867ED870B}"/>
              </a:ext>
            </a:extLst>
          </p:cNvPr>
          <p:cNvSpPr/>
          <p:nvPr/>
        </p:nvSpPr>
        <p:spPr>
          <a:xfrm>
            <a:off x="3307976" y="679076"/>
            <a:ext cx="3846906" cy="425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Bienvenido</a:t>
            </a:r>
            <a:endParaRPr lang="en-GB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9DC17D7-3877-45CE-A2C9-6464D2B17A75}"/>
              </a:ext>
            </a:extLst>
          </p:cNvPr>
          <p:cNvSpPr/>
          <p:nvPr/>
        </p:nvSpPr>
        <p:spPr>
          <a:xfrm>
            <a:off x="4515942" y="1427222"/>
            <a:ext cx="1371600" cy="2731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>
                    <a:lumMod val="85000"/>
                  </a:schemeClr>
                </a:solidFill>
              </a:rPr>
              <a:t>Email</a:t>
            </a:r>
            <a:endParaRPr lang="en-GB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7EBB055-121A-443A-B903-0A9274BF03F6}"/>
              </a:ext>
            </a:extLst>
          </p:cNvPr>
          <p:cNvSpPr/>
          <p:nvPr/>
        </p:nvSpPr>
        <p:spPr>
          <a:xfrm>
            <a:off x="4515942" y="1840879"/>
            <a:ext cx="1371600" cy="2731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bg1">
                    <a:lumMod val="85000"/>
                  </a:schemeClr>
                </a:solidFill>
              </a:rPr>
              <a:t>Password</a:t>
            </a:r>
            <a:endParaRPr lang="en-GB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774C67F-EAB3-4B56-9591-024F98B8A5B0}"/>
              </a:ext>
            </a:extLst>
          </p:cNvPr>
          <p:cNvSpPr/>
          <p:nvPr/>
        </p:nvSpPr>
        <p:spPr>
          <a:xfrm>
            <a:off x="4515942" y="2579129"/>
            <a:ext cx="1371600" cy="3859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 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647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B61A972-3FE0-48C7-BAFA-ED56C5675DA9}"/>
              </a:ext>
            </a:extLst>
          </p:cNvPr>
          <p:cNvSpPr/>
          <p:nvPr/>
        </p:nvSpPr>
        <p:spPr>
          <a:xfrm>
            <a:off x="267892" y="391099"/>
            <a:ext cx="5141319" cy="30379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1" name="Tabla 11">
            <a:extLst>
              <a:ext uri="{FF2B5EF4-FFF2-40B4-BE49-F238E27FC236}">
                <a16:creationId xmlns:a16="http://schemas.microsoft.com/office/drawing/2014/main" id="{4B835C8B-5E06-4407-A152-605559D12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233733"/>
              </p:ext>
            </p:extLst>
          </p:nvPr>
        </p:nvGraphicFramePr>
        <p:xfrm>
          <a:off x="267893" y="435631"/>
          <a:ext cx="5141320" cy="2982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569">
                  <a:extLst>
                    <a:ext uri="{9D8B030D-6E8A-4147-A177-3AD203B41FA5}">
                      <a16:colId xmlns:a16="http://schemas.microsoft.com/office/drawing/2014/main" val="249871207"/>
                    </a:ext>
                  </a:extLst>
                </a:gridCol>
                <a:gridCol w="973777">
                  <a:extLst>
                    <a:ext uri="{9D8B030D-6E8A-4147-A177-3AD203B41FA5}">
                      <a16:colId xmlns:a16="http://schemas.microsoft.com/office/drawing/2014/main" val="4226096560"/>
                    </a:ext>
                  </a:extLst>
                </a:gridCol>
                <a:gridCol w="1098468">
                  <a:extLst>
                    <a:ext uri="{9D8B030D-6E8A-4147-A177-3AD203B41FA5}">
                      <a16:colId xmlns:a16="http://schemas.microsoft.com/office/drawing/2014/main" val="3295134188"/>
                    </a:ext>
                  </a:extLst>
                </a:gridCol>
                <a:gridCol w="2428506">
                  <a:extLst>
                    <a:ext uri="{9D8B030D-6E8A-4147-A177-3AD203B41FA5}">
                      <a16:colId xmlns:a16="http://schemas.microsoft.com/office/drawing/2014/main" val="3832300697"/>
                    </a:ext>
                  </a:extLst>
                </a:gridCol>
              </a:tblGrid>
              <a:tr h="35403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864078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123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CERRADO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01/02/2022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Petición permisos accesos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829336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22213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ABIERTO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04/03/2022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Error al generar informe personal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60084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3234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ASIGNADO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09/03/2022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Datos incorrectos en el cálculo cierre mensual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080118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3235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CERRADO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10/03/2022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Deadlock</a:t>
                      </a:r>
                      <a:r>
                        <a:rPr lang="es-ES" sz="1400" dirty="0"/>
                        <a:t> en el PL </a:t>
                      </a:r>
                      <a:r>
                        <a:rPr lang="es-ES" sz="1400" dirty="0" err="1"/>
                        <a:t>reinspección</a:t>
                      </a:r>
                      <a:r>
                        <a:rPr lang="es-ES" sz="1400" dirty="0"/>
                        <a:t> equipajes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158363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3236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ABIERTO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19/03/2022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Lentitud cálculo turnos MAD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891864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3237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ABIERTO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19/03/2022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No se reciben los télex de VY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012103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BABB4444-E8B7-4E17-BCEB-2CDDEA298C56}"/>
              </a:ext>
            </a:extLst>
          </p:cNvPr>
          <p:cNvSpPr/>
          <p:nvPr/>
        </p:nvSpPr>
        <p:spPr>
          <a:xfrm>
            <a:off x="267890" y="390312"/>
            <a:ext cx="5141318" cy="425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Clever</a:t>
            </a:r>
            <a:r>
              <a:rPr lang="es-ES" dirty="0"/>
              <a:t> </a:t>
            </a:r>
            <a:r>
              <a:rPr lang="es-ES" dirty="0" err="1"/>
              <a:t>Help</a:t>
            </a:r>
            <a:r>
              <a:rPr lang="es-ES" dirty="0"/>
              <a:t> Desk</a:t>
            </a:r>
            <a:endParaRPr lang="en-GB" dirty="0"/>
          </a:p>
        </p:txBody>
      </p:sp>
      <p:pic>
        <p:nvPicPr>
          <p:cNvPr id="10" name="Gráfico 9" descr="Icono de menú de hamburguesa con relleno sólido">
            <a:extLst>
              <a:ext uri="{FF2B5EF4-FFF2-40B4-BE49-F238E27FC236}">
                <a16:creationId xmlns:a16="http://schemas.microsoft.com/office/drawing/2014/main" id="{CCA3E003-9319-47EE-8C60-AC6522BCE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394" y="435631"/>
            <a:ext cx="336264" cy="336264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56883E7E-91DF-47E3-B496-EBC502A4ACDD}"/>
              </a:ext>
            </a:extLst>
          </p:cNvPr>
          <p:cNvSpPr/>
          <p:nvPr/>
        </p:nvSpPr>
        <p:spPr>
          <a:xfrm>
            <a:off x="5633560" y="391099"/>
            <a:ext cx="5141319" cy="30379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3" name="Tabla 11">
            <a:extLst>
              <a:ext uri="{FF2B5EF4-FFF2-40B4-BE49-F238E27FC236}">
                <a16:creationId xmlns:a16="http://schemas.microsoft.com/office/drawing/2014/main" id="{952707D3-14F5-486B-82D4-50CCD2787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231729"/>
              </p:ext>
            </p:extLst>
          </p:nvPr>
        </p:nvGraphicFramePr>
        <p:xfrm>
          <a:off x="5633561" y="435631"/>
          <a:ext cx="5141320" cy="2982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569">
                  <a:extLst>
                    <a:ext uri="{9D8B030D-6E8A-4147-A177-3AD203B41FA5}">
                      <a16:colId xmlns:a16="http://schemas.microsoft.com/office/drawing/2014/main" val="249871207"/>
                    </a:ext>
                  </a:extLst>
                </a:gridCol>
                <a:gridCol w="973777">
                  <a:extLst>
                    <a:ext uri="{9D8B030D-6E8A-4147-A177-3AD203B41FA5}">
                      <a16:colId xmlns:a16="http://schemas.microsoft.com/office/drawing/2014/main" val="4226096560"/>
                    </a:ext>
                  </a:extLst>
                </a:gridCol>
                <a:gridCol w="1098468">
                  <a:extLst>
                    <a:ext uri="{9D8B030D-6E8A-4147-A177-3AD203B41FA5}">
                      <a16:colId xmlns:a16="http://schemas.microsoft.com/office/drawing/2014/main" val="3295134188"/>
                    </a:ext>
                  </a:extLst>
                </a:gridCol>
                <a:gridCol w="2428506">
                  <a:extLst>
                    <a:ext uri="{9D8B030D-6E8A-4147-A177-3AD203B41FA5}">
                      <a16:colId xmlns:a16="http://schemas.microsoft.com/office/drawing/2014/main" val="3832300697"/>
                    </a:ext>
                  </a:extLst>
                </a:gridCol>
              </a:tblGrid>
              <a:tr h="35403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864078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123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CERRADO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01/02/2022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Petición permisos accesos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829336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22213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ABIERTO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04/03/2022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Error al generar informe personal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60084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3234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ASIGNADO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09/03/2022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Datos incorrectos en el cálculo cierre mensual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080118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3235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CERRADO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10/03/2022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Deadlock</a:t>
                      </a:r>
                      <a:r>
                        <a:rPr lang="es-ES" sz="1400" dirty="0"/>
                        <a:t> en el PL </a:t>
                      </a:r>
                      <a:r>
                        <a:rPr lang="es-ES" sz="1400" dirty="0" err="1"/>
                        <a:t>reinspección</a:t>
                      </a:r>
                      <a:r>
                        <a:rPr lang="es-ES" sz="1400" dirty="0"/>
                        <a:t> equipajes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158363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3236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ABIERTO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19/03/2022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Lentitud cálculo turnos MAD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891864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3237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ABIERTO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19/03/2022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No se reciben los télex de VY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012103"/>
                  </a:ext>
                </a:extLst>
              </a:tr>
            </a:tbl>
          </a:graphicData>
        </a:graphic>
      </p:graphicFrame>
      <p:sp>
        <p:nvSpPr>
          <p:cNvPr id="14" name="Rectángulo 13">
            <a:extLst>
              <a:ext uri="{FF2B5EF4-FFF2-40B4-BE49-F238E27FC236}">
                <a16:creationId xmlns:a16="http://schemas.microsoft.com/office/drawing/2014/main" id="{47EFDCAB-D96C-4FE8-9ACC-49A18636BC6A}"/>
              </a:ext>
            </a:extLst>
          </p:cNvPr>
          <p:cNvSpPr/>
          <p:nvPr/>
        </p:nvSpPr>
        <p:spPr>
          <a:xfrm>
            <a:off x="5633558" y="390312"/>
            <a:ext cx="5141318" cy="425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Clever</a:t>
            </a:r>
            <a:r>
              <a:rPr lang="es-ES" dirty="0"/>
              <a:t> </a:t>
            </a:r>
            <a:r>
              <a:rPr lang="es-ES" dirty="0" err="1"/>
              <a:t>Help</a:t>
            </a:r>
            <a:r>
              <a:rPr lang="es-ES" dirty="0"/>
              <a:t> Desk</a:t>
            </a:r>
            <a:endParaRPr lang="en-GB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F8B6449-5F4B-4A58-9912-CFDAE84AA5D0}"/>
              </a:ext>
            </a:extLst>
          </p:cNvPr>
          <p:cNvSpPr/>
          <p:nvPr/>
        </p:nvSpPr>
        <p:spPr>
          <a:xfrm>
            <a:off x="5633553" y="390312"/>
            <a:ext cx="3853543" cy="2464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5" name="Gráfico 14" descr="Icono de menú de hamburguesa con relleno sólido">
            <a:extLst>
              <a:ext uri="{FF2B5EF4-FFF2-40B4-BE49-F238E27FC236}">
                <a16:creationId xmlns:a16="http://schemas.microsoft.com/office/drawing/2014/main" id="{249869D6-445F-4F3B-9D66-92F5F55A4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681062" y="435631"/>
            <a:ext cx="336264" cy="336264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A9C9DCD-1012-4207-8FDA-22335F72D9E9}"/>
              </a:ext>
            </a:extLst>
          </p:cNvPr>
          <p:cNvSpPr txBox="1"/>
          <p:nvPr/>
        </p:nvSpPr>
        <p:spPr>
          <a:xfrm>
            <a:off x="5973288" y="427511"/>
            <a:ext cx="326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VICTOR GARCIA VELASCO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9" name="Gráfico 18" descr="Bloquear con relleno sólido">
            <a:extLst>
              <a:ext uri="{FF2B5EF4-FFF2-40B4-BE49-F238E27FC236}">
                <a16:creationId xmlns:a16="http://schemas.microsoft.com/office/drawing/2014/main" id="{0B7647A3-4F2F-44B1-A14A-25974F42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3548" y="780015"/>
            <a:ext cx="443437" cy="443437"/>
          </a:xfrm>
          <a:prstGeom prst="rect">
            <a:avLst/>
          </a:prstGeom>
        </p:spPr>
      </p:pic>
      <p:pic>
        <p:nvPicPr>
          <p:cNvPr id="21" name="Gráfico 20" descr="Usuario con relleno sólido">
            <a:extLst>
              <a:ext uri="{FF2B5EF4-FFF2-40B4-BE49-F238E27FC236}">
                <a16:creationId xmlns:a16="http://schemas.microsoft.com/office/drawing/2014/main" id="{A3159E1F-F8D2-4539-A4AB-72E8B3FC03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0" y="796843"/>
            <a:ext cx="409699" cy="409699"/>
          </a:xfrm>
          <a:prstGeom prst="rect">
            <a:avLst/>
          </a:prstGeom>
        </p:spPr>
      </p:pic>
      <p:pic>
        <p:nvPicPr>
          <p:cNvPr id="23" name="Gráfico 22" descr="Inventario con relleno sólido">
            <a:extLst>
              <a:ext uri="{FF2B5EF4-FFF2-40B4-BE49-F238E27FC236}">
                <a16:creationId xmlns:a16="http://schemas.microsoft.com/office/drawing/2014/main" id="{FE5E938C-66D0-43B3-A08C-F11DD69E57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39649" y="810154"/>
            <a:ext cx="383076" cy="383076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72D12CAF-11AB-412A-9358-79446664448C}"/>
              </a:ext>
            </a:extLst>
          </p:cNvPr>
          <p:cNvSpPr/>
          <p:nvPr/>
        </p:nvSpPr>
        <p:spPr>
          <a:xfrm>
            <a:off x="5735781" y="1497027"/>
            <a:ext cx="118753" cy="124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X</a:t>
            </a:r>
            <a:endParaRPr lang="en-GB" sz="105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D29B72E-B6C1-4D7A-9445-12DD6E205314}"/>
              </a:ext>
            </a:extLst>
          </p:cNvPr>
          <p:cNvSpPr txBox="1"/>
          <p:nvPr/>
        </p:nvSpPr>
        <p:spPr>
          <a:xfrm>
            <a:off x="5817530" y="1407488"/>
            <a:ext cx="2345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Mis tickets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D00980F-3BE6-4CEF-9BA7-1CEF81AA7B02}"/>
              </a:ext>
            </a:extLst>
          </p:cNvPr>
          <p:cNvSpPr txBox="1"/>
          <p:nvPr/>
        </p:nvSpPr>
        <p:spPr>
          <a:xfrm>
            <a:off x="5633548" y="1185759"/>
            <a:ext cx="2345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Desde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B7904B8-5021-4E97-BC43-92897D8CB0CE}"/>
              </a:ext>
            </a:extLst>
          </p:cNvPr>
          <p:cNvSpPr/>
          <p:nvPr/>
        </p:nvSpPr>
        <p:spPr>
          <a:xfrm>
            <a:off x="6274734" y="1232762"/>
            <a:ext cx="1070154" cy="237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01/03/2022</a:t>
            </a:r>
            <a:endParaRPr lang="en-GB" sz="14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EE1DAFF-A7C4-407F-A3EC-371B44B3FC9C}"/>
              </a:ext>
            </a:extLst>
          </p:cNvPr>
          <p:cNvSpPr txBox="1"/>
          <p:nvPr/>
        </p:nvSpPr>
        <p:spPr>
          <a:xfrm>
            <a:off x="7344888" y="1187944"/>
            <a:ext cx="634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hasta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2BCFA74-0F6B-4F56-A9A3-099E642B35C5}"/>
              </a:ext>
            </a:extLst>
          </p:cNvPr>
          <p:cNvSpPr/>
          <p:nvPr/>
        </p:nvSpPr>
        <p:spPr>
          <a:xfrm>
            <a:off x="7879965" y="1239790"/>
            <a:ext cx="1070154" cy="237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25/03/2022</a:t>
            </a:r>
            <a:endParaRPr lang="en-GB" sz="1400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3035A20-43E3-4E27-8EEE-2768122CC9DF}"/>
              </a:ext>
            </a:extLst>
          </p:cNvPr>
          <p:cNvSpPr/>
          <p:nvPr/>
        </p:nvSpPr>
        <p:spPr>
          <a:xfrm>
            <a:off x="5735781" y="1704887"/>
            <a:ext cx="2427128" cy="237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Desplegable por ESTADO </a:t>
            </a:r>
            <a:endParaRPr lang="en-GB" sz="1400" dirty="0"/>
          </a:p>
        </p:txBody>
      </p:sp>
      <p:pic>
        <p:nvPicPr>
          <p:cNvPr id="32" name="Gráfico 31" descr="Reproducir con relleno sólido">
            <a:extLst>
              <a:ext uri="{FF2B5EF4-FFF2-40B4-BE49-F238E27FC236}">
                <a16:creationId xmlns:a16="http://schemas.microsoft.com/office/drawing/2014/main" id="{2A02870A-9318-4738-99A4-23CED573F3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7903836" y="1694581"/>
            <a:ext cx="259073" cy="259073"/>
          </a:xfrm>
          <a:prstGeom prst="rect">
            <a:avLst/>
          </a:prstGeom>
        </p:spPr>
      </p:pic>
      <p:sp>
        <p:nvSpPr>
          <p:cNvPr id="33" name="Rectángulo 32">
            <a:extLst>
              <a:ext uri="{FF2B5EF4-FFF2-40B4-BE49-F238E27FC236}">
                <a16:creationId xmlns:a16="http://schemas.microsoft.com/office/drawing/2014/main" id="{0C8CEE0F-9801-4CE3-BC3E-7BF3DCE600E0}"/>
              </a:ext>
            </a:extLst>
          </p:cNvPr>
          <p:cNvSpPr/>
          <p:nvPr/>
        </p:nvSpPr>
        <p:spPr>
          <a:xfrm>
            <a:off x="5735781" y="1971320"/>
            <a:ext cx="2427128" cy="237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Desplegable por Tipo </a:t>
            </a:r>
            <a:endParaRPr lang="en-GB" sz="1400" dirty="0"/>
          </a:p>
        </p:txBody>
      </p:sp>
      <p:pic>
        <p:nvPicPr>
          <p:cNvPr id="34" name="Gráfico 33" descr="Reproducir con relleno sólido">
            <a:extLst>
              <a:ext uri="{FF2B5EF4-FFF2-40B4-BE49-F238E27FC236}">
                <a16:creationId xmlns:a16="http://schemas.microsoft.com/office/drawing/2014/main" id="{9EF5C66A-A485-4F50-8CD2-86A475034A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7903836" y="1961014"/>
            <a:ext cx="259073" cy="259073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41D0A305-6284-4880-98C3-CD4F8071AD2C}"/>
              </a:ext>
            </a:extLst>
          </p:cNvPr>
          <p:cNvSpPr/>
          <p:nvPr/>
        </p:nvSpPr>
        <p:spPr>
          <a:xfrm>
            <a:off x="5735781" y="2242300"/>
            <a:ext cx="2427128" cy="237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Desplegable por Proyecto </a:t>
            </a:r>
            <a:endParaRPr lang="en-GB" sz="1400" dirty="0"/>
          </a:p>
        </p:txBody>
      </p:sp>
      <p:pic>
        <p:nvPicPr>
          <p:cNvPr id="36" name="Gráfico 35" descr="Reproducir con relleno sólido">
            <a:extLst>
              <a:ext uri="{FF2B5EF4-FFF2-40B4-BE49-F238E27FC236}">
                <a16:creationId xmlns:a16="http://schemas.microsoft.com/office/drawing/2014/main" id="{DD909C23-F5D0-4ABB-9FED-5AC40342C8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7903836" y="2231994"/>
            <a:ext cx="259073" cy="259073"/>
          </a:xfrm>
          <a:prstGeom prst="rect">
            <a:avLst/>
          </a:prstGeom>
        </p:spPr>
      </p:pic>
      <p:sp>
        <p:nvSpPr>
          <p:cNvPr id="37" name="Rectángulo 36">
            <a:extLst>
              <a:ext uri="{FF2B5EF4-FFF2-40B4-BE49-F238E27FC236}">
                <a16:creationId xmlns:a16="http://schemas.microsoft.com/office/drawing/2014/main" id="{6E3F1C79-3144-47BD-840E-98E1F41FE673}"/>
              </a:ext>
            </a:extLst>
          </p:cNvPr>
          <p:cNvSpPr/>
          <p:nvPr/>
        </p:nvSpPr>
        <p:spPr>
          <a:xfrm>
            <a:off x="5735781" y="2519265"/>
            <a:ext cx="2427128" cy="237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Desplegable por AGENTE </a:t>
            </a:r>
            <a:endParaRPr lang="en-GB" sz="1400" dirty="0"/>
          </a:p>
        </p:txBody>
      </p:sp>
      <p:pic>
        <p:nvPicPr>
          <p:cNvPr id="38" name="Gráfico 37" descr="Reproducir con relleno sólido">
            <a:extLst>
              <a:ext uri="{FF2B5EF4-FFF2-40B4-BE49-F238E27FC236}">
                <a16:creationId xmlns:a16="http://schemas.microsoft.com/office/drawing/2014/main" id="{1CFF02F0-A960-488B-855D-92CD975721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7903836" y="2508959"/>
            <a:ext cx="259073" cy="25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7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97B37A1-33F1-451D-8490-863D9739BBD1}"/>
              </a:ext>
            </a:extLst>
          </p:cNvPr>
          <p:cNvSpPr/>
          <p:nvPr/>
        </p:nvSpPr>
        <p:spPr>
          <a:xfrm>
            <a:off x="267892" y="391099"/>
            <a:ext cx="5141319" cy="30379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E83BB31-07C2-411F-A471-1D3083F6C0A2}"/>
              </a:ext>
            </a:extLst>
          </p:cNvPr>
          <p:cNvSpPr/>
          <p:nvPr/>
        </p:nvSpPr>
        <p:spPr>
          <a:xfrm>
            <a:off x="267890" y="390312"/>
            <a:ext cx="5141318" cy="425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1234 – Título </a:t>
            </a:r>
            <a:r>
              <a:rPr lang="es-ES" dirty="0" err="1"/>
              <a:t>p.e</a:t>
            </a:r>
            <a:r>
              <a:rPr lang="es-ES" dirty="0"/>
              <a:t>. Error comunicación web </a:t>
            </a:r>
            <a:r>
              <a:rPr lang="es-ES" dirty="0" err="1"/>
              <a:t>service</a:t>
            </a:r>
            <a:endParaRPr lang="en-GB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D2B4BA6-5297-470A-A123-9337D3868E63}"/>
              </a:ext>
            </a:extLst>
          </p:cNvPr>
          <p:cNvSpPr txBox="1"/>
          <p:nvPr/>
        </p:nvSpPr>
        <p:spPr>
          <a:xfrm>
            <a:off x="1422422" y="780506"/>
            <a:ext cx="783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Abierto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CB762DB-44D9-4FFE-812C-EBD2FE7E458F}"/>
              </a:ext>
            </a:extLst>
          </p:cNvPr>
          <p:cNvSpPr/>
          <p:nvPr/>
        </p:nvSpPr>
        <p:spPr>
          <a:xfrm>
            <a:off x="2105939" y="815641"/>
            <a:ext cx="1516035" cy="237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25/03/2022 11:11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3AC4075-A569-49E5-B13F-DA5856277FB0}"/>
              </a:ext>
            </a:extLst>
          </p:cNvPr>
          <p:cNvSpPr/>
          <p:nvPr/>
        </p:nvSpPr>
        <p:spPr>
          <a:xfrm>
            <a:off x="267887" y="815641"/>
            <a:ext cx="1227714" cy="2375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ESTADO</a:t>
            </a:r>
            <a:endParaRPr lang="en-GB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74E4196-C817-48FE-8AE1-7F9C53E007EA}"/>
              </a:ext>
            </a:extLst>
          </p:cNvPr>
          <p:cNvSpPr txBox="1"/>
          <p:nvPr/>
        </p:nvSpPr>
        <p:spPr>
          <a:xfrm>
            <a:off x="3559975" y="780506"/>
            <a:ext cx="783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Cerrado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18D3790-1B34-4145-8EE5-4781B0FB25A6}"/>
              </a:ext>
            </a:extLst>
          </p:cNvPr>
          <p:cNvSpPr/>
          <p:nvPr/>
        </p:nvSpPr>
        <p:spPr>
          <a:xfrm>
            <a:off x="4281052" y="815641"/>
            <a:ext cx="1128156" cy="237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25/03/2022</a:t>
            </a:r>
            <a:endParaRPr lang="en-GB" sz="14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43DC630-0672-439D-A30F-5EC5FC90F7A6}"/>
              </a:ext>
            </a:extLst>
          </p:cNvPr>
          <p:cNvSpPr/>
          <p:nvPr/>
        </p:nvSpPr>
        <p:spPr>
          <a:xfrm>
            <a:off x="2982080" y="1121430"/>
            <a:ext cx="2427128" cy="237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AGENTE ASIGNADO</a:t>
            </a:r>
            <a:endParaRPr lang="en-GB" sz="1400" dirty="0"/>
          </a:p>
        </p:txBody>
      </p:sp>
      <p:pic>
        <p:nvPicPr>
          <p:cNvPr id="14" name="Gráfico 13" descr="Reproducir con relleno sólido">
            <a:extLst>
              <a:ext uri="{FF2B5EF4-FFF2-40B4-BE49-F238E27FC236}">
                <a16:creationId xmlns:a16="http://schemas.microsoft.com/office/drawing/2014/main" id="{14DBC1BE-70A9-48C1-97A6-C7908A4DD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150135" y="1111124"/>
            <a:ext cx="259073" cy="259073"/>
          </a:xfrm>
          <a:prstGeom prst="rect">
            <a:avLst/>
          </a:prstGeom>
        </p:spPr>
      </p:pic>
      <p:pic>
        <p:nvPicPr>
          <p:cNvPr id="15" name="Gráfico 14" descr="Reproducir con relleno sólido">
            <a:extLst>
              <a:ext uri="{FF2B5EF4-FFF2-40B4-BE49-F238E27FC236}">
                <a16:creationId xmlns:a16="http://schemas.microsoft.com/office/drawing/2014/main" id="{492D9CDA-CC39-40E3-9EBA-A6C3DBEC3F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236529" y="799704"/>
            <a:ext cx="259073" cy="259073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3ECB4D25-9393-4C0A-983B-2C3D32AFC75B}"/>
              </a:ext>
            </a:extLst>
          </p:cNvPr>
          <p:cNvSpPr/>
          <p:nvPr/>
        </p:nvSpPr>
        <p:spPr>
          <a:xfrm>
            <a:off x="267887" y="1126089"/>
            <a:ext cx="2427128" cy="237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Tipología</a:t>
            </a:r>
            <a:endParaRPr lang="en-GB" sz="1400" dirty="0"/>
          </a:p>
        </p:txBody>
      </p:sp>
      <p:pic>
        <p:nvPicPr>
          <p:cNvPr id="18" name="Gráfico 17" descr="Reproducir con relleno sólido">
            <a:extLst>
              <a:ext uri="{FF2B5EF4-FFF2-40B4-BE49-F238E27FC236}">
                <a16:creationId xmlns:a16="http://schemas.microsoft.com/office/drawing/2014/main" id="{46BA5BE2-DAE2-411C-9712-AF9E14352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435942" y="1115783"/>
            <a:ext cx="259073" cy="259073"/>
          </a:xfrm>
          <a:prstGeom prst="rect">
            <a:avLst/>
          </a:prstGeom>
        </p:spPr>
      </p:pic>
      <p:graphicFrame>
        <p:nvGraphicFramePr>
          <p:cNvPr id="20" name="Tabla 11">
            <a:extLst>
              <a:ext uri="{FF2B5EF4-FFF2-40B4-BE49-F238E27FC236}">
                <a16:creationId xmlns:a16="http://schemas.microsoft.com/office/drawing/2014/main" id="{AA6FF214-3A10-4DFE-B66E-A2AD6542F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156171"/>
              </p:ext>
            </p:extLst>
          </p:nvPr>
        </p:nvGraphicFramePr>
        <p:xfrm>
          <a:off x="1422421" y="1830632"/>
          <a:ext cx="3986201" cy="1617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698">
                  <a:extLst>
                    <a:ext uri="{9D8B030D-6E8A-4147-A177-3AD203B41FA5}">
                      <a16:colId xmlns:a16="http://schemas.microsoft.com/office/drawing/2014/main" val="249871207"/>
                    </a:ext>
                  </a:extLst>
                </a:gridCol>
                <a:gridCol w="930027">
                  <a:extLst>
                    <a:ext uri="{9D8B030D-6E8A-4147-A177-3AD203B41FA5}">
                      <a16:colId xmlns:a16="http://schemas.microsoft.com/office/drawing/2014/main" val="4226096560"/>
                    </a:ext>
                  </a:extLst>
                </a:gridCol>
                <a:gridCol w="2394476">
                  <a:extLst>
                    <a:ext uri="{9D8B030D-6E8A-4147-A177-3AD203B41FA5}">
                      <a16:colId xmlns:a16="http://schemas.microsoft.com/office/drawing/2014/main" val="3832300697"/>
                    </a:ext>
                  </a:extLst>
                </a:gridCol>
              </a:tblGrid>
              <a:tr h="25191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864078"/>
                  </a:ext>
                </a:extLst>
              </a:tr>
              <a:tr h="314896">
                <a:tc>
                  <a:txBody>
                    <a:bodyPr/>
                    <a:lstStyle/>
                    <a:p>
                      <a:r>
                        <a:rPr lang="es-ES" sz="1200" dirty="0"/>
                        <a:t>VICTOR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26/03/2022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Se detecta el fallo, se corrige y prueba en desarrollo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829336"/>
                  </a:ext>
                </a:extLst>
              </a:tr>
              <a:tr h="337819">
                <a:tc>
                  <a:txBody>
                    <a:bodyPr/>
                    <a:lstStyle/>
                    <a:p>
                      <a:r>
                        <a:rPr lang="es-ES" sz="1200" dirty="0"/>
                        <a:t>PABLO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25/03/2022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Cliente reclama incidencia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60084"/>
                  </a:ext>
                </a:extLst>
              </a:tr>
              <a:tr h="337819">
                <a:tc>
                  <a:txBody>
                    <a:bodyPr/>
                    <a:lstStyle/>
                    <a:p>
                      <a:r>
                        <a:rPr lang="es-ES" sz="1200" dirty="0"/>
                        <a:t>VICTOR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25/03/2022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En los logs del servicio se puede obtener más información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080118"/>
                  </a:ext>
                </a:extLst>
              </a:tr>
            </a:tbl>
          </a:graphicData>
        </a:graphic>
      </p:graphicFrame>
      <p:sp>
        <p:nvSpPr>
          <p:cNvPr id="19" name="Rectángulo 18">
            <a:extLst>
              <a:ext uri="{FF2B5EF4-FFF2-40B4-BE49-F238E27FC236}">
                <a16:creationId xmlns:a16="http://schemas.microsoft.com/office/drawing/2014/main" id="{262FA83E-2A26-4186-94E5-2A909B876E09}"/>
              </a:ext>
            </a:extLst>
          </p:cNvPr>
          <p:cNvSpPr/>
          <p:nvPr/>
        </p:nvSpPr>
        <p:spPr>
          <a:xfrm>
            <a:off x="267886" y="1452456"/>
            <a:ext cx="5141317" cy="756353"/>
          </a:xfrm>
          <a:prstGeom prst="rect">
            <a:avLst/>
          </a:prstGeom>
          <a:solidFill>
            <a:srgbClr val="A7C4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dirty="0"/>
              <a:t>*** DESCRIPCIÓN *** se detecta en el web Service de ALTEA cuando hay más de 300 </a:t>
            </a:r>
            <a:r>
              <a:rPr lang="es-ES" sz="1400" dirty="0" err="1"/>
              <a:t>pax</a:t>
            </a:r>
            <a:r>
              <a:rPr lang="es-ES" sz="1400" dirty="0"/>
              <a:t> en los logs guarda un error buffer </a:t>
            </a:r>
            <a:r>
              <a:rPr lang="es-ES" sz="1400" dirty="0" err="1"/>
              <a:t>overflow</a:t>
            </a:r>
            <a:r>
              <a:rPr lang="es-ES" sz="1400" dirty="0"/>
              <a:t>, parece que solo aparece en vuelos de UX</a:t>
            </a:r>
            <a:endParaRPr lang="en-GB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5F69677-2243-4C34-B55E-AF85C4C5937B}"/>
              </a:ext>
            </a:extLst>
          </p:cNvPr>
          <p:cNvSpPr txBox="1"/>
          <p:nvPr/>
        </p:nvSpPr>
        <p:spPr>
          <a:xfrm>
            <a:off x="210639" y="2154841"/>
            <a:ext cx="1154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Comentarios </a:t>
            </a:r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23" name="Gráfico 22" descr="Agregar con relleno sólido">
            <a:extLst>
              <a:ext uri="{FF2B5EF4-FFF2-40B4-BE49-F238E27FC236}">
                <a16:creationId xmlns:a16="http://schemas.microsoft.com/office/drawing/2014/main" id="{C98E5D79-B2F3-4B69-ADF6-9AB7F65923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36529" y="2234642"/>
            <a:ext cx="177904" cy="1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8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944844A-BB9B-4D47-8E95-2E313BAFAC1F}"/>
              </a:ext>
            </a:extLst>
          </p:cNvPr>
          <p:cNvSpPr/>
          <p:nvPr/>
        </p:nvSpPr>
        <p:spPr>
          <a:xfrm>
            <a:off x="267892" y="391099"/>
            <a:ext cx="5141319" cy="30379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" name="Tabla 11">
            <a:extLst>
              <a:ext uri="{FF2B5EF4-FFF2-40B4-BE49-F238E27FC236}">
                <a16:creationId xmlns:a16="http://schemas.microsoft.com/office/drawing/2014/main" id="{E04AF64A-CC97-44F7-8CFE-F02568F98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409637"/>
              </p:ext>
            </p:extLst>
          </p:nvPr>
        </p:nvGraphicFramePr>
        <p:xfrm>
          <a:off x="267893" y="435631"/>
          <a:ext cx="5141315" cy="2489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1315">
                  <a:extLst>
                    <a:ext uri="{9D8B030D-6E8A-4147-A177-3AD203B41FA5}">
                      <a16:colId xmlns:a16="http://schemas.microsoft.com/office/drawing/2014/main" val="249871207"/>
                    </a:ext>
                  </a:extLst>
                </a:gridCol>
              </a:tblGrid>
              <a:tr h="35403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864078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(SEG) Seguimiento de la Operación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829336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(PER) Personal Handling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60084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(CMI) Cuadro de Mando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080118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(ASP) Asignación en Tiempo Real PASAJE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158363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(HLD) </a:t>
                      </a:r>
                      <a:r>
                        <a:rPr lang="es-ES" sz="1400" dirty="0" err="1"/>
                        <a:t>Handheld</a:t>
                      </a:r>
                      <a:r>
                        <a:rPr lang="es-ES" sz="1400" dirty="0"/>
                        <a:t> Coordinación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891864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(BRS) Sistema Reconciliación Equipajes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012103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CE61608B-8476-4838-9E5C-D92E70641ECE}"/>
              </a:ext>
            </a:extLst>
          </p:cNvPr>
          <p:cNvSpPr/>
          <p:nvPr/>
        </p:nvSpPr>
        <p:spPr>
          <a:xfrm>
            <a:off x="267890" y="391098"/>
            <a:ext cx="5141318" cy="425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Mantenimiento de proyectos</a:t>
            </a:r>
            <a:endParaRPr lang="en-GB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380370-9B63-4B41-9AD1-9519F56E19EE}"/>
              </a:ext>
            </a:extLst>
          </p:cNvPr>
          <p:cNvSpPr txBox="1"/>
          <p:nvPr/>
        </p:nvSpPr>
        <p:spPr>
          <a:xfrm>
            <a:off x="4971899" y="342152"/>
            <a:ext cx="688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+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68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8C3EA07-E93B-440E-9D2C-12E9BB4171B6}"/>
              </a:ext>
            </a:extLst>
          </p:cNvPr>
          <p:cNvSpPr/>
          <p:nvPr/>
        </p:nvSpPr>
        <p:spPr>
          <a:xfrm>
            <a:off x="267892" y="391099"/>
            <a:ext cx="5141319" cy="30379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" name="Tabla 11">
            <a:extLst>
              <a:ext uri="{FF2B5EF4-FFF2-40B4-BE49-F238E27FC236}">
                <a16:creationId xmlns:a16="http://schemas.microsoft.com/office/drawing/2014/main" id="{08E01BA3-A754-42FF-BEC7-02D41CAB0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686509"/>
              </p:ext>
            </p:extLst>
          </p:nvPr>
        </p:nvGraphicFramePr>
        <p:xfrm>
          <a:off x="267893" y="435631"/>
          <a:ext cx="5141320" cy="2489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954">
                  <a:extLst>
                    <a:ext uri="{9D8B030D-6E8A-4147-A177-3AD203B41FA5}">
                      <a16:colId xmlns:a16="http://schemas.microsoft.com/office/drawing/2014/main" val="249871207"/>
                    </a:ext>
                  </a:extLst>
                </a:gridCol>
                <a:gridCol w="1395350">
                  <a:extLst>
                    <a:ext uri="{9D8B030D-6E8A-4147-A177-3AD203B41FA5}">
                      <a16:colId xmlns:a16="http://schemas.microsoft.com/office/drawing/2014/main" val="4226096560"/>
                    </a:ext>
                  </a:extLst>
                </a:gridCol>
                <a:gridCol w="2090058">
                  <a:extLst>
                    <a:ext uri="{9D8B030D-6E8A-4147-A177-3AD203B41FA5}">
                      <a16:colId xmlns:a16="http://schemas.microsoft.com/office/drawing/2014/main" val="3295134188"/>
                    </a:ext>
                  </a:extLst>
                </a:gridCol>
                <a:gridCol w="670958">
                  <a:extLst>
                    <a:ext uri="{9D8B030D-6E8A-4147-A177-3AD203B41FA5}">
                      <a16:colId xmlns:a16="http://schemas.microsoft.com/office/drawing/2014/main" val="3832300697"/>
                    </a:ext>
                  </a:extLst>
                </a:gridCol>
              </a:tblGrid>
              <a:tr h="35403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864078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VICTORGV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Victor Garcia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victorgv00@gmail.com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Admin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829336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MARIA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Maria Sanchez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msanchez@gmail.com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User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60084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ALBERTO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Alberto Zeta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hlinkClick r:id="rId2"/>
                        </a:rPr>
                        <a:t>zeta@gmail.com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User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080118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158363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891864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012103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5FF74980-09F8-4262-9792-53390C23E1DD}"/>
              </a:ext>
            </a:extLst>
          </p:cNvPr>
          <p:cNvSpPr/>
          <p:nvPr/>
        </p:nvSpPr>
        <p:spPr>
          <a:xfrm>
            <a:off x="267890" y="390312"/>
            <a:ext cx="5141318" cy="425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Gestión Usuarios</a:t>
            </a:r>
            <a:endParaRPr lang="en-GB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C2B9A81-001E-4B97-AB47-39EC471E2EB3}"/>
              </a:ext>
            </a:extLst>
          </p:cNvPr>
          <p:cNvSpPr/>
          <p:nvPr/>
        </p:nvSpPr>
        <p:spPr>
          <a:xfrm>
            <a:off x="5985861" y="435631"/>
            <a:ext cx="3846907" cy="2533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9B49031-0F3E-460F-B5B0-615B96802661}"/>
              </a:ext>
            </a:extLst>
          </p:cNvPr>
          <p:cNvSpPr/>
          <p:nvPr/>
        </p:nvSpPr>
        <p:spPr>
          <a:xfrm>
            <a:off x="5985862" y="435631"/>
            <a:ext cx="3846906" cy="425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Inserción/Modificación Usuario</a:t>
            </a:r>
            <a:endParaRPr lang="en-GB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B0338C4-E7FE-4D05-8727-8F8F007CC575}"/>
              </a:ext>
            </a:extLst>
          </p:cNvPr>
          <p:cNvSpPr/>
          <p:nvPr/>
        </p:nvSpPr>
        <p:spPr>
          <a:xfrm>
            <a:off x="6508028" y="995750"/>
            <a:ext cx="1080304" cy="2731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>
                    <a:lumMod val="85000"/>
                  </a:schemeClr>
                </a:solidFill>
              </a:rPr>
              <a:t>ID</a:t>
            </a:r>
            <a:endParaRPr lang="en-GB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FB60F65-C306-4194-A868-D4FB1AF685D5}"/>
              </a:ext>
            </a:extLst>
          </p:cNvPr>
          <p:cNvSpPr/>
          <p:nvPr/>
        </p:nvSpPr>
        <p:spPr>
          <a:xfrm>
            <a:off x="7588332" y="995750"/>
            <a:ext cx="1662896" cy="2731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bg1">
                    <a:lumMod val="85000"/>
                  </a:schemeClr>
                </a:solidFill>
              </a:rPr>
              <a:t>UserName</a:t>
            </a:r>
            <a:endParaRPr lang="en-GB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9206AA93-22B0-43B2-98A7-67AF7AF5E388}"/>
              </a:ext>
            </a:extLst>
          </p:cNvPr>
          <p:cNvSpPr/>
          <p:nvPr/>
        </p:nvSpPr>
        <p:spPr>
          <a:xfrm>
            <a:off x="6291303" y="2307376"/>
            <a:ext cx="1371600" cy="3859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Grabar</a:t>
            </a:r>
            <a:endParaRPr lang="en-GB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B8A95E9-9E38-472F-895F-245D6BA03A6F}"/>
              </a:ext>
            </a:extLst>
          </p:cNvPr>
          <p:cNvSpPr/>
          <p:nvPr/>
        </p:nvSpPr>
        <p:spPr>
          <a:xfrm>
            <a:off x="6508026" y="1268882"/>
            <a:ext cx="2743201" cy="2731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>
                    <a:lumMod val="85000"/>
                  </a:schemeClr>
                </a:solidFill>
              </a:rPr>
              <a:t>Nombre completo</a:t>
            </a:r>
            <a:endParaRPr lang="en-GB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BBB54A0-C469-4163-8260-B34D888CE554}"/>
              </a:ext>
            </a:extLst>
          </p:cNvPr>
          <p:cNvSpPr/>
          <p:nvPr/>
        </p:nvSpPr>
        <p:spPr>
          <a:xfrm>
            <a:off x="6508028" y="1542014"/>
            <a:ext cx="1080304" cy="2731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>
                    <a:lumMod val="85000"/>
                  </a:schemeClr>
                </a:solidFill>
              </a:rPr>
              <a:t>Perfil      </a:t>
            </a:r>
            <a:endParaRPr lang="en-GB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1B2CDCC-31E6-4EED-98B9-6074717725E9}"/>
              </a:ext>
            </a:extLst>
          </p:cNvPr>
          <p:cNvSpPr/>
          <p:nvPr/>
        </p:nvSpPr>
        <p:spPr>
          <a:xfrm>
            <a:off x="7588332" y="1542014"/>
            <a:ext cx="1662896" cy="2731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>
                    <a:lumMod val="85000"/>
                  </a:schemeClr>
                </a:solidFill>
              </a:rPr>
              <a:t>Email</a:t>
            </a:r>
            <a:endParaRPr lang="en-GB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6" name="Gráfico 15" descr="Reproducir con relleno sólido">
            <a:extLst>
              <a:ext uri="{FF2B5EF4-FFF2-40B4-BE49-F238E27FC236}">
                <a16:creationId xmlns:a16="http://schemas.microsoft.com/office/drawing/2014/main" id="{AF600331-58EC-4CB3-A9C1-C8FDA603A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7329259" y="1565477"/>
            <a:ext cx="259073" cy="259073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98A90147-D7B0-48E9-964A-73A3CA8E8FB4}"/>
              </a:ext>
            </a:extLst>
          </p:cNvPr>
          <p:cNvSpPr/>
          <p:nvPr/>
        </p:nvSpPr>
        <p:spPr>
          <a:xfrm>
            <a:off x="6508027" y="1806985"/>
            <a:ext cx="1080304" cy="2731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>
                    <a:lumMod val="85000"/>
                  </a:schemeClr>
                </a:solidFill>
              </a:rPr>
              <a:t>Baja</a:t>
            </a:r>
            <a:endParaRPr lang="en-GB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6B56D56-A385-49E9-B2CE-A388F670C472}"/>
              </a:ext>
            </a:extLst>
          </p:cNvPr>
          <p:cNvSpPr/>
          <p:nvPr/>
        </p:nvSpPr>
        <p:spPr>
          <a:xfrm>
            <a:off x="7588331" y="1806985"/>
            <a:ext cx="1662896" cy="2731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bg1">
                    <a:lumMod val="85000"/>
                  </a:schemeClr>
                </a:solidFill>
              </a:rPr>
              <a:t>Password</a:t>
            </a:r>
            <a:endParaRPr lang="en-GB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9" name="Gráfico 18" descr="Reproducir con relleno sólido">
            <a:extLst>
              <a:ext uri="{FF2B5EF4-FFF2-40B4-BE49-F238E27FC236}">
                <a16:creationId xmlns:a16="http://schemas.microsoft.com/office/drawing/2014/main" id="{250DC5A2-4D58-409E-9E9C-28F2448D6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7329257" y="1823202"/>
            <a:ext cx="259073" cy="259073"/>
          </a:xfrm>
          <a:prstGeom prst="rect">
            <a:avLst/>
          </a:prstGeom>
        </p:spPr>
      </p:pic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A178D142-A441-49C8-9C9E-E07A0651A513}"/>
              </a:ext>
            </a:extLst>
          </p:cNvPr>
          <p:cNvSpPr/>
          <p:nvPr/>
        </p:nvSpPr>
        <p:spPr>
          <a:xfrm>
            <a:off x="7968345" y="2307376"/>
            <a:ext cx="1371600" cy="3859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Cancelar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3827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302</Words>
  <Application>Microsoft Office PowerPoint</Application>
  <PresentationFormat>Panorámica</PresentationFormat>
  <Paragraphs>115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Garcia Velasco</dc:creator>
  <cp:lastModifiedBy>Victor Garcia Velasco</cp:lastModifiedBy>
  <cp:revision>4</cp:revision>
  <dcterms:created xsi:type="dcterms:W3CDTF">2022-03-29T19:34:28Z</dcterms:created>
  <dcterms:modified xsi:type="dcterms:W3CDTF">2022-05-05T19:46:08Z</dcterms:modified>
</cp:coreProperties>
</file>