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swald" panose="00000500000000000000" pitchFamily="2" charset="0"/>
      <p:regular r:id="rId17"/>
      <p:bold r:id="rId18"/>
    </p:embeddedFont>
    <p:embeddedFont>
      <p:font typeface="Roboto" panose="02000000000000000000" pitchFamily="2" charset="0"/>
      <p:regular r:id="rId19"/>
      <p:bold r:id="rId20"/>
      <p:italic r:id="rId21"/>
      <p:boldItalic r:id="rId22"/>
    </p:embeddedFont>
    <p:embeddedFont>
      <p:font typeface="Titillium Web" panose="00000500000000000000" pitchFamily="2" charset="0"/>
      <p:regular r:id="rId23"/>
      <p:bold r:id="rId24"/>
      <p:italic r:id="rId25"/>
      <p:boldItalic r:id="rId26"/>
    </p:embeddedFont>
    <p:embeddedFont>
      <p:font typeface="Titillium Web ExtraLight" panose="00000300000000000000" pitchFamily="2" charset="0"/>
      <p:regular r:id="rId27"/>
      <p:bold r:id="rId28"/>
      <p:italic r:id="rId29"/>
      <p:boldItalic r:id="rId30"/>
    </p:embeddedFont>
    <p:embeddedFont>
      <p:font typeface="Titillium Web SemiBold" panose="000007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AE4E01-ED3F-4247-8E96-8B70FBFD701F}">
  <a:tblStyle styleId="{CFAE4E01-ED3F-4247-8E96-8B70FBFD70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25de7c51ea1_0_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25de7c51ea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25de7c51ea1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25de7c51ea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25de7c51ea1_0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25de7c51ea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5de7c51ea1_0_1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25de7c51ea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25de7c51ea1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25de7c51ea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25de7c51ea1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25de7c51ea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e10566ab40_0_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25de7c51ea1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25de7c51ea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25de7c51ea1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25de7c51ea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25de7c51ea1_0_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25de7c51e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25de7c51ea1_0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25de7c51ea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5de7c51ea1_0_7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5de7c51ea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707400" y="232016"/>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Oswald"/>
                <a:ea typeface="Oswald"/>
                <a:cs typeface="Oswald"/>
                <a:sym typeface="Oswald"/>
              </a:rPr>
              <a:t>Assessing Crime Rates and Drug Decriminalization</a:t>
            </a:r>
            <a:endParaRPr sz="3400">
              <a:latin typeface="Oswald"/>
              <a:ea typeface="Oswald"/>
              <a:cs typeface="Oswald"/>
              <a:sym typeface="Oswald"/>
            </a:endParaRPr>
          </a:p>
          <a:p>
            <a:pPr marL="0" lvl="0" indent="0" algn="l" rtl="0">
              <a:spcBef>
                <a:spcPts val="0"/>
              </a:spcBef>
              <a:spcAft>
                <a:spcPts val="0"/>
              </a:spcAft>
              <a:buNone/>
            </a:pPr>
            <a:endParaRPr/>
          </a:p>
        </p:txBody>
      </p:sp>
      <p:sp>
        <p:nvSpPr>
          <p:cNvPr id="780" name="Google Shape;780;p15"/>
          <p:cNvSpPr txBox="1"/>
          <p:nvPr/>
        </p:nvSpPr>
        <p:spPr>
          <a:xfrm>
            <a:off x="707400" y="1484950"/>
            <a:ext cx="6702900" cy="927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chemeClr val="lt1"/>
                </a:solidFill>
                <a:latin typeface="Titillium Web"/>
                <a:ea typeface="Titillium Web"/>
                <a:cs typeface="Titillium Web"/>
                <a:sym typeface="Titillium Web"/>
              </a:rPr>
              <a:t>Project Group 3</a:t>
            </a:r>
            <a:endParaRPr>
              <a:latin typeface="Titillium Web"/>
              <a:ea typeface="Titillium Web"/>
              <a:cs typeface="Titillium Web"/>
              <a:sym typeface="Titillium Web"/>
            </a:endParaRPr>
          </a:p>
          <a:p>
            <a:pPr marL="0" lvl="0" indent="0" algn="l" rtl="0">
              <a:lnSpc>
                <a:spcPct val="150000"/>
              </a:lnSpc>
              <a:spcBef>
                <a:spcPts val="0"/>
              </a:spcBef>
              <a:spcAft>
                <a:spcPts val="0"/>
              </a:spcAft>
              <a:buNone/>
            </a:pPr>
            <a:r>
              <a:rPr lang="en">
                <a:solidFill>
                  <a:schemeClr val="lt1"/>
                </a:solidFill>
              </a:rPr>
              <a:t>Victor H. Bolima T. Arjay T. Amie Lynn S. Amber A.</a:t>
            </a:r>
            <a:endParaRPr>
              <a:latin typeface="Titillium Web"/>
              <a:ea typeface="Titillium Web"/>
              <a:cs typeface="Titillium Web"/>
              <a:sym typeface="Titillium Web"/>
            </a:endParaRPr>
          </a:p>
        </p:txBody>
      </p:sp>
      <p:cxnSp>
        <p:nvCxnSpPr>
          <p:cNvPr id="781" name="Google Shape;781;p15"/>
          <p:cNvCxnSpPr/>
          <p:nvPr/>
        </p:nvCxnSpPr>
        <p:spPr>
          <a:xfrm>
            <a:off x="784325" y="1840625"/>
            <a:ext cx="3777900" cy="21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883" name="Google Shape;883;p24"/>
          <p:cNvSpPr/>
          <p:nvPr/>
        </p:nvSpPr>
        <p:spPr>
          <a:xfrm>
            <a:off x="1525800" y="657725"/>
            <a:ext cx="6066900" cy="43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txBox="1"/>
          <p:nvPr/>
        </p:nvSpPr>
        <p:spPr>
          <a:xfrm>
            <a:off x="213825" y="235450"/>
            <a:ext cx="87207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Roboto"/>
                <a:ea typeface="Roboto"/>
                <a:cs typeface="Roboto"/>
                <a:sym typeface="Roboto"/>
              </a:rPr>
              <a:t>How does </a:t>
            </a:r>
            <a:r>
              <a:rPr lang="en" sz="1800" b="1">
                <a:solidFill>
                  <a:schemeClr val="lt1"/>
                </a:solidFill>
                <a:latin typeface="Roboto"/>
                <a:ea typeface="Roboto"/>
                <a:cs typeface="Roboto"/>
                <a:sym typeface="Roboto"/>
              </a:rPr>
              <a:t>Oregon </a:t>
            </a:r>
            <a:r>
              <a:rPr lang="en" sz="1800">
                <a:solidFill>
                  <a:schemeClr val="lt1"/>
                </a:solidFill>
                <a:latin typeface="Roboto"/>
                <a:ea typeface="Roboto"/>
                <a:cs typeface="Roboto"/>
                <a:sym typeface="Roboto"/>
              </a:rPr>
              <a:t>and </a:t>
            </a:r>
            <a:r>
              <a:rPr lang="en" sz="1800" b="1">
                <a:solidFill>
                  <a:schemeClr val="lt1"/>
                </a:solidFill>
                <a:latin typeface="Roboto"/>
                <a:ea typeface="Roboto"/>
                <a:cs typeface="Roboto"/>
                <a:sym typeface="Roboto"/>
              </a:rPr>
              <a:t>Washington </a:t>
            </a:r>
            <a:r>
              <a:rPr lang="en" sz="1800">
                <a:solidFill>
                  <a:schemeClr val="lt1"/>
                </a:solidFill>
                <a:latin typeface="Roboto"/>
                <a:ea typeface="Roboto"/>
                <a:cs typeface="Roboto"/>
                <a:sym typeface="Roboto"/>
              </a:rPr>
              <a:t>compare to the </a:t>
            </a:r>
            <a:r>
              <a:rPr lang="en" sz="1800" b="1">
                <a:solidFill>
                  <a:schemeClr val="lt1"/>
                </a:solidFill>
                <a:latin typeface="Roboto"/>
                <a:ea typeface="Roboto"/>
                <a:cs typeface="Roboto"/>
                <a:sym typeface="Roboto"/>
              </a:rPr>
              <a:t>national </a:t>
            </a:r>
            <a:r>
              <a:rPr lang="en" sz="1800">
                <a:solidFill>
                  <a:schemeClr val="lt1"/>
                </a:solidFill>
                <a:latin typeface="Roboto"/>
                <a:ea typeface="Roboto"/>
                <a:cs typeface="Roboto"/>
                <a:sym typeface="Roboto"/>
              </a:rPr>
              <a:t>crime rate?</a:t>
            </a:r>
            <a:endParaRPr sz="1800">
              <a:solidFill>
                <a:schemeClr val="lt1"/>
              </a:solidFill>
              <a:latin typeface="Roboto"/>
              <a:ea typeface="Roboto"/>
              <a:cs typeface="Roboto"/>
              <a:sym typeface="Roboto"/>
            </a:endParaRPr>
          </a:p>
        </p:txBody>
      </p:sp>
      <p:pic>
        <p:nvPicPr>
          <p:cNvPr id="885" name="Google Shape;885;p24"/>
          <p:cNvPicPr preferRelativeResize="0"/>
          <p:nvPr/>
        </p:nvPicPr>
        <p:blipFill>
          <a:blip r:embed="rId3">
            <a:alphaModFix/>
          </a:blip>
          <a:stretch>
            <a:fillRect/>
          </a:stretch>
        </p:blipFill>
        <p:spPr>
          <a:xfrm>
            <a:off x="1962750" y="797125"/>
            <a:ext cx="5218505" cy="411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891" name="Google Shape;891;p25"/>
          <p:cNvSpPr/>
          <p:nvPr/>
        </p:nvSpPr>
        <p:spPr>
          <a:xfrm>
            <a:off x="930900" y="657725"/>
            <a:ext cx="7282200" cy="43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5"/>
          <p:cNvSpPr txBox="1"/>
          <p:nvPr/>
        </p:nvSpPr>
        <p:spPr>
          <a:xfrm>
            <a:off x="213825" y="103250"/>
            <a:ext cx="84840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Titillium Web"/>
                <a:ea typeface="Titillium Web"/>
                <a:cs typeface="Titillium Web"/>
                <a:sym typeface="Titillium Web"/>
              </a:rPr>
              <a:t>Continue…</a:t>
            </a:r>
            <a:endParaRPr sz="2400">
              <a:solidFill>
                <a:schemeClr val="lt1"/>
              </a:solidFill>
              <a:latin typeface="Titillium Web"/>
              <a:ea typeface="Titillium Web"/>
              <a:cs typeface="Titillium Web"/>
              <a:sym typeface="Titillium Web"/>
            </a:endParaRPr>
          </a:p>
        </p:txBody>
      </p:sp>
      <p:pic>
        <p:nvPicPr>
          <p:cNvPr id="893" name="Google Shape;893;p25"/>
          <p:cNvPicPr preferRelativeResize="0"/>
          <p:nvPr/>
        </p:nvPicPr>
        <p:blipFill>
          <a:blip r:embed="rId3">
            <a:alphaModFix/>
          </a:blip>
          <a:stretch>
            <a:fillRect/>
          </a:stretch>
        </p:blipFill>
        <p:spPr>
          <a:xfrm>
            <a:off x="1615751" y="779150"/>
            <a:ext cx="6146850" cy="415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899" name="Google Shape;899;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2400"/>
              <a:buFont typeface="Arial"/>
              <a:buNone/>
            </a:pPr>
            <a:r>
              <a:rPr lang="en" sz="2400" b="1">
                <a:latin typeface="Titillium Web"/>
                <a:ea typeface="Titillium Web"/>
                <a:cs typeface="Titillium Web"/>
                <a:sym typeface="Titillium Web"/>
              </a:rPr>
              <a:t>Final Analysis</a:t>
            </a:r>
            <a:endParaRPr b="1">
              <a:latin typeface="Titillium Web"/>
              <a:ea typeface="Titillium Web"/>
              <a:cs typeface="Titillium Web"/>
              <a:sym typeface="Titillium Web"/>
            </a:endParaRPr>
          </a:p>
        </p:txBody>
      </p:sp>
      <p:sp>
        <p:nvSpPr>
          <p:cNvPr id="900" name="Google Shape;900;p26"/>
          <p:cNvSpPr txBox="1">
            <a:spLocks noGrp="1"/>
          </p:cNvSpPr>
          <p:nvPr>
            <p:ph type="body" idx="4294967295"/>
          </p:nvPr>
        </p:nvSpPr>
        <p:spPr>
          <a:xfrm>
            <a:off x="5" y="829045"/>
            <a:ext cx="8318700" cy="415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accent3"/>
                </a:solidFill>
              </a:rPr>
              <a:t>KEY TAKEAWAYS</a:t>
            </a:r>
            <a:endParaRPr sz="1200" b="1">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More  than half of the violation counts for drug abuse that dropped in the year of 2020 (10,000) in comparison to 2011-2012 (20,000), 2020 happens to be the same year that Oregon decriminalized all drugs</a:t>
            </a:r>
            <a:endParaRPr sz="12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Not much of a significant difference for the numbers when it comes to aggravated assault, weapon carrying, and other crime violations as the numbers range from 1,000 to 3,000 over the decade. The lowest the numbers ever got for these crime violations happened in 2013 which was way before the other drugs have been decriminalized for Oregon</a:t>
            </a:r>
            <a:endParaRPr sz="12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Washington state legalized the recreational use of marijuana in 2012. Which is the same year that shows where the drug abuse violation count goes from 14,000 which was just a year before, down to a little below 12,000. These numbers progressively went down to 8,000 in 2020. </a:t>
            </a:r>
            <a:endParaRPr sz="12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In the same year that Washington legalized the recreational use of marijuana, the aggravated assault violation count rises over 1,000 which does increase a little over the decade but doesn’t go over 6,000. As for weapon carrying, and the other crime violation counts they were kept at 2,000 or less for the decade in the state of Washington</a:t>
            </a:r>
            <a:endParaRPr sz="11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The national crime rates is quite similar when we compare it to both Oregon and Washington state, given the fact that the count for drug abuse violations were high during the year of 2011 but significantly dropping the count down to half of that in the year 2020</a:t>
            </a:r>
            <a:endParaRPr sz="12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As for the violation counts for the aggravated assault, weapon carrying, and other crime violations, it was kept at a steady rate in comparison to Oregon and Washington which both states numbers were fluctuating</a:t>
            </a:r>
            <a:endParaRPr sz="1300">
              <a:solidFill>
                <a:schemeClr val="accent3"/>
              </a:solidFill>
            </a:endParaRPr>
          </a:p>
          <a:p>
            <a:pPr marL="0" lvl="0" indent="0" algn="l" rtl="0">
              <a:lnSpc>
                <a:spcPct val="115000"/>
              </a:lnSpc>
              <a:spcBef>
                <a:spcPts val="0"/>
              </a:spcBef>
              <a:spcAft>
                <a:spcPts val="0"/>
              </a:spcAft>
              <a:buNone/>
            </a:pPr>
            <a:endParaRPr sz="1200">
              <a:solidFill>
                <a:schemeClr val="accent3"/>
              </a:solidFill>
              <a:latin typeface="Arial"/>
              <a:ea typeface="Arial"/>
              <a:cs typeface="Arial"/>
              <a:sym typeface="Arial"/>
            </a:endParaRPr>
          </a:p>
          <a:p>
            <a:pPr marL="0" lvl="0" indent="0" algn="l" rtl="0">
              <a:lnSpc>
                <a:spcPct val="115000"/>
              </a:lnSpc>
              <a:spcBef>
                <a:spcPts val="0"/>
              </a:spcBef>
              <a:spcAft>
                <a:spcPts val="0"/>
              </a:spcAft>
              <a:buNone/>
            </a:pPr>
            <a:endParaRPr sz="800">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27"/>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Titillium Web"/>
                <a:ea typeface="Titillium Web"/>
                <a:cs typeface="Titillium Web"/>
                <a:sym typeface="Titillium Web"/>
              </a:rPr>
              <a:t>Conclusion</a:t>
            </a:r>
            <a:endParaRPr b="1">
              <a:latin typeface="Titillium Web"/>
              <a:ea typeface="Titillium Web"/>
              <a:cs typeface="Titillium Web"/>
              <a:sym typeface="Titillium Web"/>
            </a:endParaRPr>
          </a:p>
        </p:txBody>
      </p:sp>
      <p:sp>
        <p:nvSpPr>
          <p:cNvPr id="906" name="Google Shape;906;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907" name="Google Shape;907;p27"/>
          <p:cNvGraphicFramePr/>
          <p:nvPr/>
        </p:nvGraphicFramePr>
        <p:xfrm>
          <a:off x="1969277" y="1902304"/>
          <a:ext cx="3000000" cy="3000000"/>
        </p:xfrm>
        <a:graphic>
          <a:graphicData uri="http://schemas.openxmlformats.org/drawingml/2006/table">
            <a:tbl>
              <a:tblPr>
                <a:noFill/>
                <a:tableStyleId>{CFAE4E01-ED3F-4247-8E96-8B70FBFD701F}</a:tableStyleId>
              </a:tblPr>
              <a:tblGrid>
                <a:gridCol w="1387150">
                  <a:extLst>
                    <a:ext uri="{9D8B030D-6E8A-4147-A177-3AD203B41FA5}">
                      <a16:colId xmlns:a16="http://schemas.microsoft.com/office/drawing/2014/main" val="20000"/>
                    </a:ext>
                  </a:extLst>
                </a:gridCol>
                <a:gridCol w="1372500">
                  <a:extLst>
                    <a:ext uri="{9D8B030D-6E8A-4147-A177-3AD203B41FA5}">
                      <a16:colId xmlns:a16="http://schemas.microsoft.com/office/drawing/2014/main" val="20001"/>
                    </a:ext>
                  </a:extLst>
                </a:gridCol>
                <a:gridCol w="1038250">
                  <a:extLst>
                    <a:ext uri="{9D8B030D-6E8A-4147-A177-3AD203B41FA5}">
                      <a16:colId xmlns:a16="http://schemas.microsoft.com/office/drawing/2014/main" val="20002"/>
                    </a:ext>
                  </a:extLst>
                </a:gridCol>
                <a:gridCol w="1750725">
                  <a:extLst>
                    <a:ext uri="{9D8B030D-6E8A-4147-A177-3AD203B41FA5}">
                      <a16:colId xmlns:a16="http://schemas.microsoft.com/office/drawing/2014/main" val="20003"/>
                    </a:ext>
                  </a:extLst>
                </a:gridCol>
              </a:tblGrid>
              <a:tr h="449425">
                <a:tc gridSpan="4">
                  <a:txBody>
                    <a:bodyPr/>
                    <a:lstStyle/>
                    <a:p>
                      <a:pPr marL="0" lvl="0" indent="0" algn="ctr" rtl="0">
                        <a:spcBef>
                          <a:spcPts val="0"/>
                        </a:spcBef>
                        <a:spcAft>
                          <a:spcPts val="0"/>
                        </a:spcAft>
                        <a:buNone/>
                      </a:pPr>
                      <a:r>
                        <a:rPr lang="en" sz="1800" b="1">
                          <a:solidFill>
                            <a:schemeClr val="lt1"/>
                          </a:solidFill>
                          <a:latin typeface="Titillium Web"/>
                          <a:ea typeface="Titillium Web"/>
                          <a:cs typeface="Titillium Web"/>
                          <a:sym typeface="Titillium Web"/>
                        </a:rPr>
                        <a:t> p-Values</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57075">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Aggravated Assault</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Drug Abuse Violation</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Weapons: Carrying, Etc.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1"/>
                  </a:ext>
                </a:extLst>
              </a:tr>
              <a:tr h="495225">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Oregon</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.05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.13</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.03</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2"/>
                  </a:ext>
                </a:extLst>
              </a:tr>
              <a:tr h="495225">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Washington</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.00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.05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3"/>
                  </a:ext>
                </a:extLst>
              </a:tr>
              <a:tr h="495225">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National</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.41</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.61</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.06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4"/>
                  </a:ext>
                </a:extLst>
              </a:tr>
            </a:tbl>
          </a:graphicData>
        </a:graphic>
      </p:graphicFrame>
      <p:sp>
        <p:nvSpPr>
          <p:cNvPr id="908" name="Google Shape;908;p27"/>
          <p:cNvSpPr txBox="1"/>
          <p:nvPr/>
        </p:nvSpPr>
        <p:spPr>
          <a:xfrm>
            <a:off x="664400" y="1028700"/>
            <a:ext cx="8372400" cy="5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1"/>
                </a:solidFill>
                <a:latin typeface="Titillium Web"/>
                <a:ea typeface="Titillium Web"/>
                <a:cs typeface="Titillium Web"/>
                <a:sym typeface="Titillium Web"/>
              </a:rPr>
              <a:t>Given that 81% of our p-Values are greater than .05, we are comfortable stating that decriminalization of drugs do not have an impact on the crime rate. </a:t>
            </a:r>
            <a:endParaRPr sz="1500" b="1">
              <a:solidFill>
                <a:schemeClr val="lt1"/>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914" name="Google Shape;914;p28"/>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915" name="Google Shape;915;p28"/>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457200" lvl="0" indent="0" algn="l" rtl="0">
              <a:spcBef>
                <a:spcPts val="600"/>
              </a:spcBef>
              <a:spcAft>
                <a:spcPts val="0"/>
              </a:spcAft>
              <a:buNone/>
            </a:pPr>
            <a:endParaRPr/>
          </a:p>
        </p:txBody>
      </p:sp>
      <p:pic>
        <p:nvPicPr>
          <p:cNvPr id="916" name="Google Shape;916;p28"/>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6"/>
          <p:cNvSpPr txBox="1">
            <a:spLocks noGrp="1"/>
          </p:cNvSpPr>
          <p:nvPr>
            <p:ph type="ctrTitle"/>
          </p:nvPr>
        </p:nvSpPr>
        <p:spPr>
          <a:xfrm>
            <a:off x="685800" y="390680"/>
            <a:ext cx="7772400" cy="1943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000"/>
              <a:t>Hypothesis  </a:t>
            </a:r>
            <a:endParaRPr sz="3000"/>
          </a:p>
          <a:p>
            <a:pPr marL="0" lvl="0" indent="0" algn="ctr" rtl="0">
              <a:spcBef>
                <a:spcPts val="600"/>
              </a:spcBef>
              <a:spcAft>
                <a:spcPts val="0"/>
              </a:spcAft>
              <a:buNone/>
            </a:pPr>
            <a:r>
              <a:rPr lang="en" sz="3000"/>
              <a:t>Decriminalization of drugs impact </a:t>
            </a:r>
            <a:endParaRPr sz="3000"/>
          </a:p>
          <a:p>
            <a:pPr marL="0" lvl="0" indent="0" algn="ctr" rtl="0">
              <a:spcBef>
                <a:spcPts val="600"/>
              </a:spcBef>
              <a:spcAft>
                <a:spcPts val="0"/>
              </a:spcAft>
              <a:buNone/>
            </a:pPr>
            <a:r>
              <a:rPr lang="en" sz="3000"/>
              <a:t>crime rates</a:t>
            </a:r>
            <a:endParaRPr/>
          </a:p>
        </p:txBody>
      </p:sp>
      <p:pic>
        <p:nvPicPr>
          <p:cNvPr id="787" name="Google Shape;787;p16"/>
          <p:cNvPicPr preferRelativeResize="0"/>
          <p:nvPr/>
        </p:nvPicPr>
        <p:blipFill>
          <a:blip r:embed="rId3">
            <a:alphaModFix/>
          </a:blip>
          <a:stretch>
            <a:fillRect/>
          </a:stretch>
        </p:blipFill>
        <p:spPr>
          <a:xfrm>
            <a:off x="2037150" y="1888650"/>
            <a:ext cx="5069700" cy="3180025"/>
          </a:xfrm>
          <a:prstGeom prst="rect">
            <a:avLst/>
          </a:prstGeom>
          <a:noFill/>
          <a:ln>
            <a:noFill/>
          </a:ln>
        </p:spPr>
      </p:pic>
      <p:cxnSp>
        <p:nvCxnSpPr>
          <p:cNvPr id="788" name="Google Shape;788;p16"/>
          <p:cNvCxnSpPr/>
          <p:nvPr/>
        </p:nvCxnSpPr>
        <p:spPr>
          <a:xfrm>
            <a:off x="3442950" y="1046475"/>
            <a:ext cx="2258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body" idx="1"/>
          </p:nvPr>
        </p:nvSpPr>
        <p:spPr>
          <a:xfrm>
            <a:off x="48750" y="2318100"/>
            <a:ext cx="6504000" cy="2727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chemeClr val="accent3"/>
                </a:solidFill>
                <a:latin typeface="Roboto"/>
                <a:ea typeface="Roboto"/>
                <a:cs typeface="Roboto"/>
                <a:sym typeface="Roboto"/>
              </a:rPr>
              <a:t>Oregon</a:t>
            </a:r>
            <a:endParaRPr sz="1400" b="1">
              <a:solidFill>
                <a:schemeClr val="accent3"/>
              </a:solidFill>
              <a:latin typeface="Roboto"/>
              <a:ea typeface="Roboto"/>
              <a:cs typeface="Roboto"/>
              <a:sym typeface="Roboto"/>
            </a:endParaRPr>
          </a:p>
          <a:p>
            <a:pPr marL="457200" lvl="0" indent="-317500" algn="l" rtl="0">
              <a:lnSpc>
                <a:spcPct val="115000"/>
              </a:lnSpc>
              <a:spcBef>
                <a:spcPts val="0"/>
              </a:spcBef>
              <a:spcAft>
                <a:spcPts val="0"/>
              </a:spcAft>
              <a:buClr>
                <a:schemeClr val="accent3"/>
              </a:buClr>
              <a:buSzPts val="1400"/>
              <a:buFont typeface="Roboto"/>
              <a:buChar char="●"/>
            </a:pPr>
            <a:r>
              <a:rPr lang="en" sz="1400">
                <a:solidFill>
                  <a:schemeClr val="accent3"/>
                </a:solidFill>
                <a:latin typeface="Roboto"/>
                <a:ea typeface="Roboto"/>
                <a:cs typeface="Roboto"/>
                <a:sym typeface="Roboto"/>
              </a:rPr>
              <a:t>Decriminalized Marijuana: 1973</a:t>
            </a:r>
            <a:endParaRPr sz="1400">
              <a:solidFill>
                <a:schemeClr val="accent3"/>
              </a:solidFill>
              <a:latin typeface="Roboto"/>
              <a:ea typeface="Roboto"/>
              <a:cs typeface="Roboto"/>
              <a:sym typeface="Roboto"/>
            </a:endParaRPr>
          </a:p>
          <a:p>
            <a:pPr marL="457200" lvl="0" indent="-317500" algn="l" rtl="0">
              <a:lnSpc>
                <a:spcPct val="115000"/>
              </a:lnSpc>
              <a:spcBef>
                <a:spcPts val="0"/>
              </a:spcBef>
              <a:spcAft>
                <a:spcPts val="0"/>
              </a:spcAft>
              <a:buClr>
                <a:schemeClr val="accent3"/>
              </a:buClr>
              <a:buSzPts val="1400"/>
              <a:buFont typeface="Roboto"/>
              <a:buChar char="●"/>
            </a:pPr>
            <a:r>
              <a:rPr lang="en" sz="1400">
                <a:solidFill>
                  <a:schemeClr val="accent3"/>
                </a:solidFill>
                <a:latin typeface="Roboto"/>
                <a:ea typeface="Roboto"/>
                <a:cs typeface="Roboto"/>
                <a:sym typeface="Roboto"/>
              </a:rPr>
              <a:t>Decriminalized All drugs: 2020</a:t>
            </a:r>
            <a:endParaRPr sz="1400">
              <a:solidFill>
                <a:schemeClr val="accent3"/>
              </a:solidFill>
              <a:latin typeface="Roboto"/>
              <a:ea typeface="Roboto"/>
              <a:cs typeface="Roboto"/>
              <a:sym typeface="Roboto"/>
            </a:endParaRPr>
          </a:p>
          <a:p>
            <a:pPr marL="0" lvl="0" indent="0" algn="l" rtl="0">
              <a:spcBef>
                <a:spcPts val="0"/>
              </a:spcBef>
              <a:spcAft>
                <a:spcPts val="0"/>
              </a:spcAft>
              <a:buNone/>
            </a:pPr>
            <a:endParaRPr sz="1400">
              <a:solidFill>
                <a:schemeClr val="accent3"/>
              </a:solidFill>
              <a:latin typeface="Roboto"/>
              <a:ea typeface="Roboto"/>
              <a:cs typeface="Roboto"/>
              <a:sym typeface="Roboto"/>
            </a:endParaRPr>
          </a:p>
          <a:p>
            <a:pPr marL="0" lvl="0" indent="0" algn="l" rtl="0">
              <a:lnSpc>
                <a:spcPct val="115000"/>
              </a:lnSpc>
              <a:spcBef>
                <a:spcPts val="0"/>
              </a:spcBef>
              <a:spcAft>
                <a:spcPts val="0"/>
              </a:spcAft>
              <a:buNone/>
            </a:pPr>
            <a:r>
              <a:rPr lang="en" sz="1400" b="1">
                <a:solidFill>
                  <a:schemeClr val="accent3"/>
                </a:solidFill>
                <a:latin typeface="Roboto"/>
                <a:ea typeface="Roboto"/>
                <a:cs typeface="Roboto"/>
                <a:sym typeface="Roboto"/>
              </a:rPr>
              <a:t>Washington </a:t>
            </a:r>
            <a:endParaRPr sz="1400" b="1">
              <a:solidFill>
                <a:schemeClr val="accent3"/>
              </a:solidFill>
              <a:latin typeface="Roboto"/>
              <a:ea typeface="Roboto"/>
              <a:cs typeface="Roboto"/>
              <a:sym typeface="Roboto"/>
            </a:endParaRPr>
          </a:p>
          <a:p>
            <a:pPr marL="457200" lvl="0" indent="-317500" algn="l" rtl="0">
              <a:lnSpc>
                <a:spcPct val="115000"/>
              </a:lnSpc>
              <a:spcBef>
                <a:spcPts val="0"/>
              </a:spcBef>
              <a:spcAft>
                <a:spcPts val="0"/>
              </a:spcAft>
              <a:buClr>
                <a:schemeClr val="accent3"/>
              </a:buClr>
              <a:buSzPts val="1400"/>
              <a:buFont typeface="Roboto"/>
              <a:buChar char="●"/>
            </a:pPr>
            <a:r>
              <a:rPr lang="en" sz="1400">
                <a:solidFill>
                  <a:schemeClr val="accent3"/>
                </a:solidFill>
                <a:latin typeface="Roboto"/>
                <a:ea typeface="Roboto"/>
                <a:cs typeface="Roboto"/>
                <a:sym typeface="Roboto"/>
              </a:rPr>
              <a:t>Decriminalized Marijuana: 2012</a:t>
            </a:r>
            <a:endParaRPr sz="1400">
              <a:solidFill>
                <a:schemeClr val="accent3"/>
              </a:solidFill>
              <a:latin typeface="Roboto"/>
              <a:ea typeface="Roboto"/>
              <a:cs typeface="Roboto"/>
              <a:sym typeface="Roboto"/>
            </a:endParaRPr>
          </a:p>
          <a:p>
            <a:pPr marL="457200" lvl="0" indent="-317500" algn="l" rtl="0">
              <a:lnSpc>
                <a:spcPct val="115000"/>
              </a:lnSpc>
              <a:spcBef>
                <a:spcPts val="0"/>
              </a:spcBef>
              <a:spcAft>
                <a:spcPts val="0"/>
              </a:spcAft>
              <a:buClr>
                <a:schemeClr val="accent3"/>
              </a:buClr>
              <a:buSzPts val="1400"/>
              <a:buFont typeface="Roboto"/>
              <a:buChar char="●"/>
            </a:pPr>
            <a:r>
              <a:rPr lang="en" sz="1400">
                <a:solidFill>
                  <a:schemeClr val="accent3"/>
                </a:solidFill>
                <a:latin typeface="Roboto"/>
                <a:ea typeface="Roboto"/>
                <a:cs typeface="Roboto"/>
                <a:sym typeface="Roboto"/>
              </a:rPr>
              <a:t>Decriminalized Possession of small amounts of other drugs: 2021</a:t>
            </a:r>
            <a:endParaRPr sz="1400">
              <a:solidFill>
                <a:schemeClr val="accent3"/>
              </a:solidFill>
              <a:latin typeface="Roboto"/>
              <a:ea typeface="Roboto"/>
              <a:cs typeface="Roboto"/>
              <a:sym typeface="Roboto"/>
            </a:endParaRPr>
          </a:p>
          <a:p>
            <a:pPr marL="0" lvl="0" indent="0" algn="l" rtl="0">
              <a:spcBef>
                <a:spcPts val="0"/>
              </a:spcBef>
              <a:spcAft>
                <a:spcPts val="0"/>
              </a:spcAft>
              <a:buNone/>
            </a:pPr>
            <a:endParaRPr sz="1400">
              <a:solidFill>
                <a:schemeClr val="accent3"/>
              </a:solidFill>
              <a:latin typeface="Roboto"/>
              <a:ea typeface="Roboto"/>
              <a:cs typeface="Roboto"/>
              <a:sym typeface="Roboto"/>
            </a:endParaRPr>
          </a:p>
          <a:p>
            <a:pPr marL="0" lvl="0" indent="0" algn="l" rtl="0">
              <a:spcBef>
                <a:spcPts val="0"/>
              </a:spcBef>
              <a:spcAft>
                <a:spcPts val="0"/>
              </a:spcAft>
              <a:buNone/>
            </a:pPr>
            <a:r>
              <a:rPr lang="en" sz="1400" b="1">
                <a:solidFill>
                  <a:schemeClr val="accent3"/>
                </a:solidFill>
                <a:latin typeface="Roboto"/>
                <a:ea typeface="Roboto"/>
                <a:cs typeface="Roboto"/>
                <a:sym typeface="Roboto"/>
              </a:rPr>
              <a:t>National</a:t>
            </a:r>
            <a:endParaRPr sz="1400" b="1">
              <a:solidFill>
                <a:schemeClr val="accent3"/>
              </a:solidFill>
              <a:latin typeface="Roboto"/>
              <a:ea typeface="Roboto"/>
              <a:cs typeface="Roboto"/>
              <a:sym typeface="Roboto"/>
            </a:endParaRPr>
          </a:p>
          <a:p>
            <a:pPr marL="457200" lvl="0" indent="-317500" algn="l" rtl="0">
              <a:lnSpc>
                <a:spcPct val="115000"/>
              </a:lnSpc>
              <a:spcBef>
                <a:spcPts val="0"/>
              </a:spcBef>
              <a:spcAft>
                <a:spcPts val="0"/>
              </a:spcAft>
              <a:buClr>
                <a:schemeClr val="accent3"/>
              </a:buClr>
              <a:buSzPts val="1400"/>
              <a:buFont typeface="Roboto"/>
              <a:buChar char="●"/>
            </a:pPr>
            <a:r>
              <a:rPr lang="en" sz="1400">
                <a:solidFill>
                  <a:schemeClr val="accent3"/>
                </a:solidFill>
                <a:latin typeface="Roboto"/>
                <a:ea typeface="Roboto"/>
                <a:cs typeface="Roboto"/>
                <a:sym typeface="Roboto"/>
              </a:rPr>
              <a:t>Though states are able to decide for themselves on the legalization of certain drugs, all drugs are still illegal at the Federal level</a:t>
            </a:r>
            <a:endParaRPr>
              <a:solidFill>
                <a:schemeClr val="accent3"/>
              </a:solidFill>
            </a:endParaRPr>
          </a:p>
        </p:txBody>
      </p:sp>
      <p:sp>
        <p:nvSpPr>
          <p:cNvPr id="794" name="Google Shape;794;p17"/>
          <p:cNvSpPr txBox="1"/>
          <p:nvPr/>
        </p:nvSpPr>
        <p:spPr>
          <a:xfrm>
            <a:off x="81750" y="1615650"/>
            <a:ext cx="87078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3"/>
                </a:solidFill>
                <a:latin typeface="Titillium Web"/>
                <a:ea typeface="Titillium Web"/>
                <a:cs typeface="Titillium Web"/>
                <a:sym typeface="Titillium Web"/>
              </a:rPr>
              <a:t>We have chosen to compare data sourced from the FBI Open Source API between Oregon, Washington State and the National average in this data set:</a:t>
            </a:r>
            <a:endParaRPr sz="1600">
              <a:solidFill>
                <a:schemeClr val="accent3"/>
              </a:solidFill>
              <a:latin typeface="Titillium Web"/>
              <a:ea typeface="Titillium Web"/>
              <a:cs typeface="Titillium Web"/>
              <a:sym typeface="Titillium Web"/>
            </a:endParaRPr>
          </a:p>
        </p:txBody>
      </p:sp>
      <p:sp>
        <p:nvSpPr>
          <p:cNvPr id="795" name="Google Shape;795;p17"/>
          <p:cNvSpPr txBox="1"/>
          <p:nvPr/>
        </p:nvSpPr>
        <p:spPr>
          <a:xfrm>
            <a:off x="273000" y="237525"/>
            <a:ext cx="3375000" cy="4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2"/>
                </a:solidFill>
                <a:latin typeface="Titillium Web"/>
                <a:ea typeface="Titillium Web"/>
                <a:cs typeface="Titillium Web"/>
                <a:sym typeface="Titillium Web"/>
              </a:rPr>
              <a:t>Background:</a:t>
            </a:r>
            <a:endParaRPr sz="2500">
              <a:solidFill>
                <a:schemeClr val="dk2"/>
              </a:solidFill>
              <a:latin typeface="Titillium Web"/>
              <a:ea typeface="Titillium Web"/>
              <a:cs typeface="Titillium Web"/>
              <a:sym typeface="Titillium Web"/>
            </a:endParaRPr>
          </a:p>
        </p:txBody>
      </p:sp>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title"/>
          </p:nvPr>
        </p:nvSpPr>
        <p:spPr>
          <a:xfrm>
            <a:off x="729000" y="31380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Titillium Web"/>
                <a:ea typeface="Titillium Web"/>
                <a:cs typeface="Titillium Web"/>
                <a:sym typeface="Titillium Web"/>
              </a:rPr>
              <a:t>TIMELINE</a:t>
            </a:r>
            <a:endParaRPr b="1">
              <a:latin typeface="Titillium Web"/>
              <a:ea typeface="Titillium Web"/>
              <a:cs typeface="Titillium Web"/>
              <a:sym typeface="Titillium Web"/>
            </a:endParaRP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803" name="Google Shape;803;p18"/>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2021</a:t>
            </a:r>
            <a:endParaRPr sz="1000">
              <a:solidFill>
                <a:schemeClr val="lt1"/>
              </a:solidFill>
              <a:latin typeface="Titillium Web"/>
              <a:ea typeface="Titillium Web"/>
              <a:cs typeface="Titillium Web"/>
              <a:sym typeface="Titillium Web"/>
            </a:endParaRPr>
          </a:p>
        </p:txBody>
      </p:sp>
      <p:sp>
        <p:nvSpPr>
          <p:cNvPr id="804" name="Google Shape;804;p18"/>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2020</a:t>
            </a:r>
            <a:endParaRPr sz="1000">
              <a:solidFill>
                <a:schemeClr val="lt1"/>
              </a:solidFill>
              <a:latin typeface="Titillium Web"/>
              <a:ea typeface="Titillium Web"/>
              <a:cs typeface="Titillium Web"/>
              <a:sym typeface="Titillium Web"/>
            </a:endParaRPr>
          </a:p>
        </p:txBody>
      </p:sp>
      <p:sp>
        <p:nvSpPr>
          <p:cNvPr id="805" name="Google Shape;805;p18"/>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2019</a:t>
            </a:r>
            <a:endParaRPr sz="1000">
              <a:solidFill>
                <a:schemeClr val="lt1"/>
              </a:solidFill>
              <a:latin typeface="Titillium Web"/>
              <a:ea typeface="Titillium Web"/>
              <a:cs typeface="Titillium Web"/>
              <a:sym typeface="Titillium Web"/>
            </a:endParaRPr>
          </a:p>
        </p:txBody>
      </p:sp>
      <p:sp>
        <p:nvSpPr>
          <p:cNvPr id="806" name="Google Shape;806;p18"/>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2018</a:t>
            </a:r>
            <a:endParaRPr sz="1000">
              <a:solidFill>
                <a:schemeClr val="lt1"/>
              </a:solidFill>
              <a:latin typeface="Titillium Web"/>
              <a:ea typeface="Titillium Web"/>
              <a:cs typeface="Titillium Web"/>
              <a:sym typeface="Titillium Web"/>
            </a:endParaRPr>
          </a:p>
        </p:txBody>
      </p:sp>
      <p:sp>
        <p:nvSpPr>
          <p:cNvPr id="807" name="Google Shape;807;p18"/>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2017</a:t>
            </a:r>
            <a:endParaRPr sz="1000">
              <a:solidFill>
                <a:schemeClr val="lt1"/>
              </a:solidFill>
              <a:latin typeface="Titillium Web"/>
              <a:ea typeface="Titillium Web"/>
              <a:cs typeface="Titillium Web"/>
              <a:sym typeface="Titillium Web"/>
            </a:endParaRPr>
          </a:p>
        </p:txBody>
      </p:sp>
      <p:sp>
        <p:nvSpPr>
          <p:cNvPr id="808" name="Google Shape;808;p18"/>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2016</a:t>
            </a:r>
            <a:endParaRPr sz="1000">
              <a:solidFill>
                <a:schemeClr val="lt1"/>
              </a:solidFill>
              <a:latin typeface="Titillium Web"/>
              <a:ea typeface="Titillium Web"/>
              <a:cs typeface="Titillium Web"/>
              <a:sym typeface="Titillium Web"/>
            </a:endParaRPr>
          </a:p>
        </p:txBody>
      </p:sp>
      <p:sp>
        <p:nvSpPr>
          <p:cNvPr id="809" name="Google Shape;809;p18"/>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2015</a:t>
            </a:r>
            <a:endParaRPr sz="1000">
              <a:solidFill>
                <a:schemeClr val="lt1"/>
              </a:solidFill>
              <a:latin typeface="Titillium Web"/>
              <a:ea typeface="Titillium Web"/>
              <a:cs typeface="Titillium Web"/>
              <a:sym typeface="Titillium Web"/>
            </a:endParaRPr>
          </a:p>
        </p:txBody>
      </p:sp>
      <p:sp>
        <p:nvSpPr>
          <p:cNvPr id="810" name="Google Shape;810;p18"/>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2014</a:t>
            </a:r>
            <a:endParaRPr sz="1000">
              <a:solidFill>
                <a:schemeClr val="lt1"/>
              </a:solidFill>
              <a:latin typeface="Titillium Web"/>
              <a:ea typeface="Titillium Web"/>
              <a:cs typeface="Titillium Web"/>
              <a:sym typeface="Titillium Web"/>
            </a:endParaRPr>
          </a:p>
        </p:txBody>
      </p:sp>
      <p:sp>
        <p:nvSpPr>
          <p:cNvPr id="811" name="Google Shape;811;p18"/>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2013</a:t>
            </a:r>
            <a:endParaRPr sz="1000">
              <a:solidFill>
                <a:schemeClr val="lt1"/>
              </a:solidFill>
              <a:latin typeface="Titillium Web"/>
              <a:ea typeface="Titillium Web"/>
              <a:cs typeface="Titillium Web"/>
              <a:sym typeface="Titillium Web"/>
            </a:endParaRPr>
          </a:p>
        </p:txBody>
      </p:sp>
      <p:sp>
        <p:nvSpPr>
          <p:cNvPr id="812" name="Google Shape;812;p18"/>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2012</a:t>
            </a:r>
            <a:endParaRPr sz="1000">
              <a:solidFill>
                <a:schemeClr val="lt1"/>
              </a:solidFill>
              <a:latin typeface="Titillium Web"/>
              <a:ea typeface="Titillium Web"/>
              <a:cs typeface="Titillium Web"/>
              <a:sym typeface="Titillium Web"/>
            </a:endParaRPr>
          </a:p>
        </p:txBody>
      </p:sp>
      <p:sp>
        <p:nvSpPr>
          <p:cNvPr id="813" name="Google Shape;813;p18"/>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2011</a:t>
            </a:r>
            <a:endParaRPr sz="1000">
              <a:solidFill>
                <a:schemeClr val="lt1"/>
              </a:solidFill>
              <a:latin typeface="Titillium Web"/>
              <a:ea typeface="Titillium Web"/>
              <a:cs typeface="Titillium Web"/>
              <a:sym typeface="Titillium Web"/>
            </a:endParaRPr>
          </a:p>
        </p:txBody>
      </p:sp>
      <p:sp>
        <p:nvSpPr>
          <p:cNvPr id="814" name="Google Shape;814;p18"/>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1973</a:t>
            </a:r>
            <a:endParaRPr sz="1000">
              <a:solidFill>
                <a:schemeClr val="lt1"/>
              </a:solidFill>
              <a:latin typeface="Titillium Web"/>
              <a:ea typeface="Titillium Web"/>
              <a:cs typeface="Titillium Web"/>
              <a:sym typeface="Titillium Web"/>
            </a:endParaRPr>
          </a:p>
        </p:txBody>
      </p:sp>
      <p:sp>
        <p:nvSpPr>
          <p:cNvPr id="815" name="Google Shape;815;p18"/>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816" name="Google Shape;816;p18"/>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817" name="Google Shape;817;p18"/>
          <p:cNvSpPr txBox="1"/>
          <p:nvPr/>
        </p:nvSpPr>
        <p:spPr>
          <a:xfrm>
            <a:off x="2129800" y="1291325"/>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a:solidFill>
                  <a:schemeClr val="dk2"/>
                </a:solidFill>
                <a:latin typeface="Titillium Web"/>
                <a:ea typeface="Titillium Web"/>
                <a:cs typeface="Titillium Web"/>
                <a:sym typeface="Titillium Web"/>
              </a:rPr>
              <a:t>Washington:</a:t>
            </a:r>
            <a:endParaRPr sz="900" b="1">
              <a:solidFill>
                <a:schemeClr val="dk2"/>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Decriminalized Marijuana</a:t>
            </a:r>
            <a:endParaRPr sz="900">
              <a:solidFill>
                <a:schemeClr val="dk2"/>
              </a:solidFill>
              <a:latin typeface="Titillium Web"/>
              <a:ea typeface="Titillium Web"/>
              <a:cs typeface="Titillium Web"/>
              <a:sym typeface="Titillium Web"/>
            </a:endParaRPr>
          </a:p>
        </p:txBody>
      </p:sp>
      <p:cxnSp>
        <p:nvCxnSpPr>
          <p:cNvPr id="818" name="Google Shape;818;p18"/>
          <p:cNvCxnSpPr/>
          <p:nvPr/>
        </p:nvCxnSpPr>
        <p:spPr>
          <a:xfrm rot="10800000">
            <a:off x="6166388" y="2667781"/>
            <a:ext cx="0" cy="498600"/>
          </a:xfrm>
          <a:prstGeom prst="straightConnector1">
            <a:avLst/>
          </a:prstGeom>
          <a:noFill/>
          <a:ln w="9525" cap="flat" cmpd="sng">
            <a:solidFill>
              <a:schemeClr val="lt2"/>
            </a:solidFill>
            <a:prstDash val="solid"/>
            <a:round/>
            <a:headEnd type="oval" w="med" len="med"/>
            <a:tailEnd type="oval" w="med" len="med"/>
          </a:ln>
        </p:spPr>
      </p:cxnSp>
      <p:sp>
        <p:nvSpPr>
          <p:cNvPr id="819" name="Google Shape;819;p18"/>
          <p:cNvSpPr txBox="1"/>
          <p:nvPr/>
        </p:nvSpPr>
        <p:spPr>
          <a:xfrm>
            <a:off x="6126650" y="3187700"/>
            <a:ext cx="1179900" cy="7053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a:solidFill>
                  <a:schemeClr val="dk2"/>
                </a:solidFill>
                <a:latin typeface="Titillium Web"/>
                <a:ea typeface="Titillium Web"/>
                <a:cs typeface="Titillium Web"/>
                <a:sym typeface="Titillium Web"/>
              </a:rPr>
              <a:t>National:</a:t>
            </a:r>
            <a:r>
              <a:rPr lang="en" sz="900">
                <a:solidFill>
                  <a:schemeClr val="dk2"/>
                </a:solidFill>
                <a:latin typeface="Titillium Web"/>
                <a:ea typeface="Titillium Web"/>
                <a:cs typeface="Titillium Web"/>
                <a:sym typeface="Titillium Web"/>
              </a:rPr>
              <a:t> </a:t>
            </a:r>
            <a:endParaRPr sz="900">
              <a:solidFill>
                <a:schemeClr val="dk2"/>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The First Step Act:</a:t>
            </a:r>
            <a:endParaRPr sz="900">
              <a:solidFill>
                <a:schemeClr val="dk2"/>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Reduced minimum sentences for some drug offenses</a:t>
            </a:r>
            <a:endParaRPr sz="900">
              <a:solidFill>
                <a:schemeClr val="dk2"/>
              </a:solidFill>
              <a:latin typeface="Titillium Web"/>
              <a:ea typeface="Titillium Web"/>
              <a:cs typeface="Titillium Web"/>
              <a:sym typeface="Titillium Web"/>
            </a:endParaRPr>
          </a:p>
        </p:txBody>
      </p:sp>
      <p:cxnSp>
        <p:nvCxnSpPr>
          <p:cNvPr id="820" name="Google Shape;820;p18"/>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821" name="Google Shape;821;p18"/>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a:solidFill>
                  <a:schemeClr val="dk2"/>
                </a:solidFill>
                <a:latin typeface="Titillium Web"/>
                <a:ea typeface="Titillium Web"/>
                <a:cs typeface="Titillium Web"/>
                <a:sym typeface="Titillium Web"/>
              </a:rPr>
              <a:t>Oregon: </a:t>
            </a:r>
            <a:endParaRPr sz="900" b="1">
              <a:solidFill>
                <a:schemeClr val="dk2"/>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Decriminalized All Drugs</a:t>
            </a:r>
            <a:endParaRPr sz="900" b="1">
              <a:solidFill>
                <a:schemeClr val="dk2"/>
              </a:solidFill>
              <a:latin typeface="Titillium Web"/>
              <a:ea typeface="Titillium Web"/>
              <a:cs typeface="Titillium Web"/>
              <a:sym typeface="Titillium Web"/>
            </a:endParaRPr>
          </a:p>
        </p:txBody>
      </p:sp>
      <p:sp>
        <p:nvSpPr>
          <p:cNvPr id="822" name="Google Shape;822;p18"/>
          <p:cNvSpPr txBox="1"/>
          <p:nvPr/>
        </p:nvSpPr>
        <p:spPr>
          <a:xfrm>
            <a:off x="1425198" y="3245875"/>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b="1">
                <a:solidFill>
                  <a:schemeClr val="dk2"/>
                </a:solidFill>
                <a:latin typeface="Titillium Web"/>
                <a:ea typeface="Titillium Web"/>
                <a:cs typeface="Titillium Web"/>
                <a:sym typeface="Titillium Web"/>
              </a:rPr>
              <a:t>Start of data</a:t>
            </a:r>
            <a:endParaRPr sz="900">
              <a:solidFill>
                <a:schemeClr val="dk2"/>
              </a:solidFill>
              <a:latin typeface="Titillium Web"/>
              <a:ea typeface="Titillium Web"/>
              <a:cs typeface="Titillium Web"/>
              <a:sym typeface="Titillium Web"/>
            </a:endParaRPr>
          </a:p>
        </p:txBody>
      </p:sp>
      <p:cxnSp>
        <p:nvCxnSpPr>
          <p:cNvPr id="823" name="Google Shape;823;p18"/>
          <p:cNvCxnSpPr/>
          <p:nvPr/>
        </p:nvCxnSpPr>
        <p:spPr>
          <a:xfrm rot="10800000">
            <a:off x="2181572" y="1824719"/>
            <a:ext cx="0" cy="498600"/>
          </a:xfrm>
          <a:prstGeom prst="straightConnector1">
            <a:avLst/>
          </a:prstGeom>
          <a:noFill/>
          <a:ln w="9525" cap="flat" cmpd="sng">
            <a:solidFill>
              <a:schemeClr val="lt2"/>
            </a:solidFill>
            <a:prstDash val="solid"/>
            <a:round/>
            <a:headEnd type="oval" w="med" len="med"/>
            <a:tailEnd type="oval" w="med" len="med"/>
          </a:ln>
        </p:spPr>
      </p:cxnSp>
      <p:cxnSp>
        <p:nvCxnSpPr>
          <p:cNvPr id="824" name="Google Shape;824;p18"/>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825" name="Google Shape;825;p18"/>
          <p:cNvSpPr txBox="1"/>
          <p:nvPr/>
        </p:nvSpPr>
        <p:spPr>
          <a:xfrm>
            <a:off x="7687500" y="3187700"/>
            <a:ext cx="1410300" cy="857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b="1">
                <a:solidFill>
                  <a:schemeClr val="dk2"/>
                </a:solidFill>
                <a:latin typeface="Titillium Web"/>
                <a:ea typeface="Titillium Web"/>
                <a:cs typeface="Titillium Web"/>
                <a:sym typeface="Titillium Web"/>
              </a:rPr>
              <a:t>Washington:</a:t>
            </a:r>
            <a:endParaRPr sz="900" b="1">
              <a:solidFill>
                <a:schemeClr val="dk2"/>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Decriminalized possession of small amount of other drugs</a:t>
            </a:r>
            <a:endParaRPr sz="900">
              <a:solidFill>
                <a:schemeClr val="dk2"/>
              </a:solidFill>
              <a:latin typeface="Titillium Web"/>
              <a:ea typeface="Titillium Web"/>
              <a:cs typeface="Titillium Web"/>
              <a:sym typeface="Titillium Web"/>
            </a:endParaRPr>
          </a:p>
        </p:txBody>
      </p:sp>
      <p:cxnSp>
        <p:nvCxnSpPr>
          <p:cNvPr id="826" name="Google Shape;826;p18"/>
          <p:cNvCxnSpPr/>
          <p:nvPr/>
        </p:nvCxnSpPr>
        <p:spPr>
          <a:xfrm rot="10800000">
            <a:off x="1499572" y="2692344"/>
            <a:ext cx="0" cy="498600"/>
          </a:xfrm>
          <a:prstGeom prst="straightConnector1">
            <a:avLst/>
          </a:prstGeom>
          <a:noFill/>
          <a:ln w="9525" cap="flat" cmpd="sng">
            <a:solidFill>
              <a:schemeClr val="lt2"/>
            </a:solidFill>
            <a:prstDash val="solid"/>
            <a:round/>
            <a:headEnd type="oval" w="med" len="med"/>
            <a:tailEnd type="oval" w="med" len="med"/>
          </a:ln>
        </p:spPr>
      </p:cxnSp>
      <p:sp>
        <p:nvSpPr>
          <p:cNvPr id="827" name="Google Shape;827;p18"/>
          <p:cNvSpPr txBox="1"/>
          <p:nvPr/>
        </p:nvSpPr>
        <p:spPr>
          <a:xfrm>
            <a:off x="260975" y="126675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a:solidFill>
                  <a:schemeClr val="dk2"/>
                </a:solidFill>
                <a:latin typeface="Titillium Web"/>
                <a:ea typeface="Titillium Web"/>
                <a:cs typeface="Titillium Web"/>
                <a:sym typeface="Titillium Web"/>
              </a:rPr>
              <a:t>Oregon:</a:t>
            </a:r>
            <a:endParaRPr sz="900" b="1">
              <a:solidFill>
                <a:schemeClr val="dk2"/>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Decriminalized Marijuana</a:t>
            </a:r>
            <a:endParaRPr sz="900">
              <a:solidFill>
                <a:schemeClr val="dk2"/>
              </a:solidFill>
              <a:latin typeface="Titillium Web"/>
              <a:ea typeface="Titillium Web"/>
              <a:cs typeface="Titillium Web"/>
              <a:sym typeface="Titillium Web"/>
            </a:endParaRPr>
          </a:p>
        </p:txBody>
      </p:sp>
      <p:sp>
        <p:nvSpPr>
          <p:cNvPr id="828" name="Google Shape;828;p18"/>
          <p:cNvSpPr txBox="1"/>
          <p:nvPr/>
        </p:nvSpPr>
        <p:spPr>
          <a:xfrm>
            <a:off x="7407600" y="1902200"/>
            <a:ext cx="11175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2"/>
                </a:solidFill>
                <a:latin typeface="Titillium Web"/>
                <a:ea typeface="Titillium Web"/>
                <a:cs typeface="Titillium Web"/>
                <a:sym typeface="Titillium Web"/>
              </a:rPr>
              <a:t>End of data</a:t>
            </a:r>
            <a:endParaRPr>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34" name="Google Shape;834;p19"/>
          <p:cNvSpPr txBox="1">
            <a:spLocks noGrp="1"/>
          </p:cNvSpPr>
          <p:nvPr>
            <p:ph type="title"/>
          </p:nvPr>
        </p:nvSpPr>
        <p:spPr>
          <a:xfrm>
            <a:off x="381775" y="16137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latin typeface="Titillium Web SemiBold"/>
                <a:ea typeface="Titillium Web SemiBold"/>
                <a:cs typeface="Titillium Web SemiBold"/>
                <a:sym typeface="Titillium Web SemiBold"/>
              </a:rPr>
              <a:t>Questions</a:t>
            </a:r>
            <a:endParaRPr sz="1800">
              <a:latin typeface="Titillium Web SemiBold"/>
              <a:ea typeface="Titillium Web SemiBold"/>
              <a:cs typeface="Titillium Web SemiBold"/>
              <a:sym typeface="Titillium Web SemiBold"/>
            </a:endParaRPr>
          </a:p>
        </p:txBody>
      </p:sp>
      <p:sp>
        <p:nvSpPr>
          <p:cNvPr id="835" name="Google Shape;835;p19"/>
          <p:cNvSpPr/>
          <p:nvPr/>
        </p:nvSpPr>
        <p:spPr>
          <a:xfrm>
            <a:off x="1281098" y="3280223"/>
            <a:ext cx="7517100" cy="621300"/>
          </a:xfrm>
          <a:prstGeom prst="roundRect">
            <a:avLst>
              <a:gd name="adj" fmla="val 16667"/>
            </a:avLst>
          </a:prstGeom>
          <a:solidFill>
            <a:srgbClr val="F2F5F9"/>
          </a:solidFill>
          <a:ln>
            <a:noFill/>
          </a:ln>
        </p:spPr>
        <p:txBody>
          <a:bodyPr spcFirstLastPara="1" wrap="square" lIns="228600"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i="0" u="none" strike="noStrike" cap="none">
                <a:solidFill>
                  <a:srgbClr val="043461"/>
                </a:solidFill>
                <a:latin typeface="Titillium Web"/>
                <a:ea typeface="Titillium Web"/>
                <a:cs typeface="Titillium Web"/>
                <a:sym typeface="Titillium Web"/>
              </a:rPr>
              <a:t>How does Oregon and Washington compare to the national *crime rate?</a:t>
            </a:r>
            <a:endParaRPr sz="1800" i="0" u="none" strike="noStrike" cap="none">
              <a:solidFill>
                <a:srgbClr val="043461"/>
              </a:solidFill>
              <a:latin typeface="Titillium Web"/>
              <a:ea typeface="Titillium Web"/>
              <a:cs typeface="Titillium Web"/>
              <a:sym typeface="Titillium Web"/>
            </a:endParaRPr>
          </a:p>
        </p:txBody>
      </p:sp>
      <p:sp>
        <p:nvSpPr>
          <p:cNvPr id="836" name="Google Shape;836;p19"/>
          <p:cNvSpPr/>
          <p:nvPr/>
        </p:nvSpPr>
        <p:spPr>
          <a:xfrm rot="10800000" flipH="1">
            <a:off x="381781" y="361675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7" name="Google Shape;837;p19"/>
          <p:cNvSpPr/>
          <p:nvPr/>
        </p:nvSpPr>
        <p:spPr>
          <a:xfrm>
            <a:off x="381781" y="3338186"/>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8" name="Google Shape;838;p19"/>
          <p:cNvSpPr/>
          <p:nvPr/>
        </p:nvSpPr>
        <p:spPr>
          <a:xfrm rot="10800000" flipH="1">
            <a:off x="381781" y="270663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9" name="Google Shape;839;p19"/>
          <p:cNvSpPr/>
          <p:nvPr/>
        </p:nvSpPr>
        <p:spPr>
          <a:xfrm>
            <a:off x="381781" y="241902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0" name="Google Shape;840;p19"/>
          <p:cNvSpPr/>
          <p:nvPr/>
        </p:nvSpPr>
        <p:spPr>
          <a:xfrm rot="10800000" flipH="1">
            <a:off x="381782" y="1836497"/>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1" name="Google Shape;841;p19"/>
          <p:cNvSpPr/>
          <p:nvPr/>
        </p:nvSpPr>
        <p:spPr>
          <a:xfrm>
            <a:off x="381782" y="153933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2" name="Google Shape;842;p19"/>
          <p:cNvSpPr/>
          <p:nvPr/>
        </p:nvSpPr>
        <p:spPr>
          <a:xfrm>
            <a:off x="1281098" y="2399272"/>
            <a:ext cx="7517100" cy="621300"/>
          </a:xfrm>
          <a:prstGeom prst="roundRect">
            <a:avLst>
              <a:gd name="adj" fmla="val 16667"/>
            </a:avLst>
          </a:prstGeom>
          <a:solidFill>
            <a:srgbClr val="F2F5F9"/>
          </a:solidFill>
          <a:ln>
            <a:noFill/>
          </a:ln>
        </p:spPr>
        <p:txBody>
          <a:bodyPr spcFirstLastPara="1" wrap="square" lIns="228600"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i="0" u="none" strike="noStrike" cap="none">
                <a:solidFill>
                  <a:srgbClr val="043461"/>
                </a:solidFill>
                <a:latin typeface="Titillium Web"/>
                <a:ea typeface="Titillium Web"/>
                <a:cs typeface="Titillium Web"/>
                <a:sym typeface="Titillium Web"/>
              </a:rPr>
              <a:t>Did the *crime rate in Washington state change after the decriminalization of drugs?</a:t>
            </a:r>
            <a:endParaRPr>
              <a:latin typeface="Titillium Web"/>
              <a:ea typeface="Titillium Web"/>
              <a:cs typeface="Titillium Web"/>
              <a:sym typeface="Titillium Web"/>
            </a:endParaRPr>
          </a:p>
        </p:txBody>
      </p:sp>
      <p:sp>
        <p:nvSpPr>
          <p:cNvPr id="843" name="Google Shape;843;p19"/>
          <p:cNvSpPr/>
          <p:nvPr/>
        </p:nvSpPr>
        <p:spPr>
          <a:xfrm>
            <a:off x="1281112" y="1518318"/>
            <a:ext cx="7517100" cy="621300"/>
          </a:xfrm>
          <a:prstGeom prst="roundRect">
            <a:avLst>
              <a:gd name="adj" fmla="val 16667"/>
            </a:avLst>
          </a:prstGeom>
          <a:solidFill>
            <a:srgbClr val="F2F5F9"/>
          </a:solidFill>
          <a:ln>
            <a:noFill/>
          </a:ln>
        </p:spPr>
        <p:txBody>
          <a:bodyPr spcFirstLastPara="1" wrap="square" lIns="228600"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i="0" u="none" strike="noStrike" cap="none">
                <a:solidFill>
                  <a:srgbClr val="043461"/>
                </a:solidFill>
                <a:latin typeface="Titillium Web"/>
                <a:ea typeface="Titillium Web"/>
                <a:cs typeface="Titillium Web"/>
                <a:sym typeface="Titillium Web"/>
              </a:rPr>
              <a:t>Did the *crime rate in Oregon change after the decriminalization of drugs?</a:t>
            </a:r>
            <a:endParaRPr sz="1800" i="0" u="none" strike="noStrike" cap="none">
              <a:solidFill>
                <a:srgbClr val="043461"/>
              </a:solidFill>
              <a:latin typeface="Titillium Web"/>
              <a:ea typeface="Titillium Web"/>
              <a:cs typeface="Titillium Web"/>
              <a:sym typeface="Titillium Web"/>
            </a:endParaRPr>
          </a:p>
        </p:txBody>
      </p:sp>
      <p:sp>
        <p:nvSpPr>
          <p:cNvPr id="844" name="Google Shape;844;p19"/>
          <p:cNvSpPr/>
          <p:nvPr/>
        </p:nvSpPr>
        <p:spPr>
          <a:xfrm>
            <a:off x="189975" y="4894900"/>
            <a:ext cx="5064900" cy="206700"/>
          </a:xfrm>
          <a:prstGeom prst="roundRect">
            <a:avLst>
              <a:gd name="adj" fmla="val 16667"/>
            </a:avLst>
          </a:prstGeom>
          <a:solidFill>
            <a:srgbClr val="F2F5F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txBox="1"/>
          <p:nvPr/>
        </p:nvSpPr>
        <p:spPr>
          <a:xfrm>
            <a:off x="189975" y="4839875"/>
            <a:ext cx="7284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rgbClr val="043461"/>
                </a:solidFill>
                <a:latin typeface="Titillium Web"/>
                <a:ea typeface="Titillium Web"/>
                <a:cs typeface="Titillium Web"/>
                <a:sym typeface="Titillium Web"/>
              </a:rPr>
              <a:t>* The crimes we are analyzing are Aggravated Assault, Drug Abuse Violations and Weapons crimes</a:t>
            </a:r>
            <a:endParaRPr sz="900" b="1">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20"/>
          <p:cNvSpPr/>
          <p:nvPr/>
        </p:nvSpPr>
        <p:spPr>
          <a:xfrm>
            <a:off x="930900" y="657725"/>
            <a:ext cx="7282200" cy="43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852" name="Google Shape;852;p20"/>
          <p:cNvSpPr txBox="1"/>
          <p:nvPr/>
        </p:nvSpPr>
        <p:spPr>
          <a:xfrm>
            <a:off x="213825" y="235450"/>
            <a:ext cx="84840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Titillium Web"/>
                <a:ea typeface="Titillium Web"/>
                <a:cs typeface="Titillium Web"/>
                <a:sym typeface="Titillium Web"/>
              </a:rPr>
              <a:t>Question</a:t>
            </a:r>
            <a:r>
              <a:rPr lang="en" sz="1800">
                <a:solidFill>
                  <a:schemeClr val="lt1"/>
                </a:solidFill>
                <a:latin typeface="Titillium Web"/>
                <a:ea typeface="Titillium Web"/>
                <a:cs typeface="Titillium Web"/>
                <a:sym typeface="Titillium Web"/>
              </a:rPr>
              <a:t>: Did the crime rate in </a:t>
            </a:r>
            <a:r>
              <a:rPr lang="en" sz="1800" b="1">
                <a:solidFill>
                  <a:schemeClr val="lt1"/>
                </a:solidFill>
                <a:latin typeface="Titillium Web"/>
                <a:ea typeface="Titillium Web"/>
                <a:cs typeface="Titillium Web"/>
                <a:sym typeface="Titillium Web"/>
              </a:rPr>
              <a:t>Oregon </a:t>
            </a:r>
            <a:r>
              <a:rPr lang="en" sz="1800">
                <a:solidFill>
                  <a:schemeClr val="lt1"/>
                </a:solidFill>
                <a:latin typeface="Titillium Web"/>
                <a:ea typeface="Titillium Web"/>
                <a:cs typeface="Titillium Web"/>
                <a:sym typeface="Titillium Web"/>
              </a:rPr>
              <a:t>change after the decriminalization of drugs?</a:t>
            </a:r>
            <a:endParaRPr sz="1800">
              <a:solidFill>
                <a:schemeClr val="lt1"/>
              </a:solidFill>
              <a:latin typeface="Titillium Web"/>
              <a:ea typeface="Titillium Web"/>
              <a:cs typeface="Titillium Web"/>
              <a:sym typeface="Titillium Web"/>
            </a:endParaRPr>
          </a:p>
        </p:txBody>
      </p:sp>
      <p:pic>
        <p:nvPicPr>
          <p:cNvPr id="853" name="Google Shape;853;p20"/>
          <p:cNvPicPr preferRelativeResize="0"/>
          <p:nvPr/>
        </p:nvPicPr>
        <p:blipFill>
          <a:blip r:embed="rId3">
            <a:alphaModFix/>
          </a:blip>
          <a:stretch>
            <a:fillRect/>
          </a:stretch>
        </p:blipFill>
        <p:spPr>
          <a:xfrm>
            <a:off x="1318167" y="812075"/>
            <a:ext cx="6507665" cy="40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859" name="Google Shape;859;p21"/>
          <p:cNvSpPr/>
          <p:nvPr/>
        </p:nvSpPr>
        <p:spPr>
          <a:xfrm>
            <a:off x="930900" y="657725"/>
            <a:ext cx="7282200" cy="43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txBox="1"/>
          <p:nvPr/>
        </p:nvSpPr>
        <p:spPr>
          <a:xfrm>
            <a:off x="213825" y="235450"/>
            <a:ext cx="84840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Titillium Web"/>
                <a:ea typeface="Titillium Web"/>
                <a:cs typeface="Titillium Web"/>
                <a:sym typeface="Titillium Web"/>
              </a:rPr>
              <a:t>Continue…</a:t>
            </a:r>
            <a:endParaRPr sz="1800">
              <a:solidFill>
                <a:schemeClr val="lt1"/>
              </a:solidFill>
              <a:latin typeface="Titillium Web"/>
              <a:ea typeface="Titillium Web"/>
              <a:cs typeface="Titillium Web"/>
              <a:sym typeface="Titillium Web"/>
            </a:endParaRPr>
          </a:p>
        </p:txBody>
      </p:sp>
      <p:pic>
        <p:nvPicPr>
          <p:cNvPr id="861" name="Google Shape;861;p21"/>
          <p:cNvPicPr preferRelativeResize="0"/>
          <p:nvPr/>
        </p:nvPicPr>
        <p:blipFill>
          <a:blip r:embed="rId3">
            <a:alphaModFix/>
          </a:blip>
          <a:stretch>
            <a:fillRect/>
          </a:stretch>
        </p:blipFill>
        <p:spPr>
          <a:xfrm>
            <a:off x="1169637" y="928250"/>
            <a:ext cx="6804724" cy="385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67" name="Google Shape;867;p22"/>
          <p:cNvSpPr/>
          <p:nvPr/>
        </p:nvSpPr>
        <p:spPr>
          <a:xfrm>
            <a:off x="930900" y="657725"/>
            <a:ext cx="7282200" cy="43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txBox="1"/>
          <p:nvPr/>
        </p:nvSpPr>
        <p:spPr>
          <a:xfrm>
            <a:off x="213825" y="235450"/>
            <a:ext cx="8720700" cy="67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lt1"/>
                </a:solidFill>
                <a:latin typeface="Roboto"/>
                <a:ea typeface="Roboto"/>
                <a:cs typeface="Roboto"/>
                <a:sym typeface="Roboto"/>
              </a:rPr>
              <a:t>Did the crime rate in </a:t>
            </a:r>
            <a:r>
              <a:rPr lang="en" sz="1800" b="1">
                <a:solidFill>
                  <a:schemeClr val="lt1"/>
                </a:solidFill>
                <a:latin typeface="Roboto"/>
                <a:ea typeface="Roboto"/>
                <a:cs typeface="Roboto"/>
                <a:sym typeface="Roboto"/>
              </a:rPr>
              <a:t>Washington </a:t>
            </a:r>
            <a:r>
              <a:rPr lang="en" sz="1800">
                <a:solidFill>
                  <a:schemeClr val="lt1"/>
                </a:solidFill>
                <a:latin typeface="Roboto"/>
                <a:ea typeface="Roboto"/>
                <a:cs typeface="Roboto"/>
                <a:sym typeface="Roboto"/>
              </a:rPr>
              <a:t>state change after the decriminalization of drugs?</a:t>
            </a:r>
            <a:endParaRPr sz="1800" b="1">
              <a:solidFill>
                <a:schemeClr val="lt1"/>
              </a:solidFill>
              <a:latin typeface="Titillium Web"/>
              <a:ea typeface="Titillium Web"/>
              <a:cs typeface="Titillium Web"/>
              <a:sym typeface="Titillium Web"/>
            </a:endParaRPr>
          </a:p>
        </p:txBody>
      </p:sp>
      <p:pic>
        <p:nvPicPr>
          <p:cNvPr id="869" name="Google Shape;869;p22"/>
          <p:cNvPicPr preferRelativeResize="0"/>
          <p:nvPr/>
        </p:nvPicPr>
        <p:blipFill>
          <a:blip r:embed="rId3">
            <a:alphaModFix/>
          </a:blip>
          <a:stretch>
            <a:fillRect/>
          </a:stretch>
        </p:blipFill>
        <p:spPr>
          <a:xfrm>
            <a:off x="1462175" y="725875"/>
            <a:ext cx="6225875" cy="428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875" name="Google Shape;875;p23"/>
          <p:cNvSpPr/>
          <p:nvPr/>
        </p:nvSpPr>
        <p:spPr>
          <a:xfrm>
            <a:off x="930900" y="657725"/>
            <a:ext cx="7282200" cy="43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txBox="1"/>
          <p:nvPr/>
        </p:nvSpPr>
        <p:spPr>
          <a:xfrm>
            <a:off x="213825" y="235450"/>
            <a:ext cx="84840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Titillium Web"/>
                <a:ea typeface="Titillium Web"/>
                <a:cs typeface="Titillium Web"/>
                <a:sym typeface="Titillium Web"/>
              </a:rPr>
              <a:t>Continue…</a:t>
            </a:r>
            <a:endParaRPr sz="1800">
              <a:solidFill>
                <a:schemeClr val="lt1"/>
              </a:solidFill>
              <a:latin typeface="Titillium Web"/>
              <a:ea typeface="Titillium Web"/>
              <a:cs typeface="Titillium Web"/>
              <a:sym typeface="Titillium Web"/>
            </a:endParaRPr>
          </a:p>
        </p:txBody>
      </p:sp>
      <p:pic>
        <p:nvPicPr>
          <p:cNvPr id="877" name="Google Shape;877;p23"/>
          <p:cNvPicPr preferRelativeResize="0"/>
          <p:nvPr/>
        </p:nvPicPr>
        <p:blipFill>
          <a:blip r:embed="rId3">
            <a:alphaModFix/>
          </a:blip>
          <a:stretch>
            <a:fillRect/>
          </a:stretch>
        </p:blipFill>
        <p:spPr>
          <a:xfrm>
            <a:off x="1293625" y="803475"/>
            <a:ext cx="6556751" cy="4091424"/>
          </a:xfrm>
          <a:prstGeom prst="rect">
            <a:avLst/>
          </a:prstGeom>
          <a:noFill/>
          <a:ln>
            <a:noFill/>
          </a:ln>
        </p:spPr>
      </p:pic>
    </p:spTree>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On-screen Show (16:9)</PresentationFormat>
  <Paragraphs>96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Titillium Web</vt:lpstr>
      <vt:lpstr>Oswald</vt:lpstr>
      <vt:lpstr>Titillium Web SemiBold</vt:lpstr>
      <vt:lpstr>Titillium Web ExtraLight</vt:lpstr>
      <vt:lpstr>Roboto</vt:lpstr>
      <vt:lpstr>Arial</vt:lpstr>
      <vt:lpstr>Thaliard template</vt:lpstr>
      <vt:lpstr>Assessing Crime Rates and Drug Decriminalization </vt:lpstr>
      <vt:lpstr>Hypothesis   Decriminalization of drugs impact  crime rates</vt:lpstr>
      <vt:lpstr>PowerPoint Presentation</vt:lpstr>
      <vt:lpstr>TIMELINE</vt:lpstr>
      <vt:lpstr>Questions</vt:lpstr>
      <vt:lpstr>PowerPoint Presentation</vt:lpstr>
      <vt:lpstr>PowerPoint Presentation</vt:lpstr>
      <vt:lpstr>PowerPoint Presentation</vt:lpstr>
      <vt:lpstr>PowerPoint Presentation</vt:lpstr>
      <vt:lpstr>PowerPoint Presentation</vt:lpstr>
      <vt:lpstr>PowerPoint Presentation</vt:lpstr>
      <vt:lpstr>Final Analysis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Crime Rates and Drug Decriminalization </dc:title>
  <dc:creator>Amie Lynn Shank</dc:creator>
  <cp:lastModifiedBy>Amie Lynn Shank</cp:lastModifiedBy>
  <cp:revision>1</cp:revision>
  <dcterms:modified xsi:type="dcterms:W3CDTF">2023-08-02T22:59:55Z</dcterms:modified>
</cp:coreProperties>
</file>