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60" r:id="rId8"/>
    <p:sldId id="262" r:id="rId9"/>
    <p:sldId id="265" r:id="rId10"/>
    <p:sldId id="263" r:id="rId1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2">
        <a:schemeClr val="bg2"/>
      </p:bgRef>
    </p:bg>
    <p:spTree>
      <p:nvGrpSpPr>
        <p:cNvPr id="1" name=""/>
        <p:cNvGrpSpPr/>
        <p:nvPr/>
      </p:nvGrpSpPr>
      <p:grpSpPr>
        <a:xfrm>
          <a:off x="0" y="0"/>
          <a:ext cx="0" cy="0"/>
          <a:chOff x="0" y="0"/>
          <a:chExt cx="0" cy="0"/>
        </a:xfrm>
      </p:grpSpPr>
      <p:sp>
        <p:nvSpPr>
          <p:cNvPr id="9" name="Retângulo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ítulo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pt-BR" smtClean="0"/>
              <a:t>Clique para editar o estilo do título mestre</a:t>
            </a:r>
            <a:endParaRPr kumimoji="0" lang="en-US"/>
          </a:p>
        </p:txBody>
      </p:sp>
      <p:sp>
        <p:nvSpPr>
          <p:cNvPr id="3" name="Subtítulo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pt-BR" smtClean="0"/>
              <a:t>Clique para editar o estilo do subtítulo mestre</a:t>
            </a:r>
            <a:endParaRPr kumimoji="0" lang="en-US"/>
          </a:p>
        </p:txBody>
      </p:sp>
      <p:sp>
        <p:nvSpPr>
          <p:cNvPr id="4" name="Espaço Reservado para Data 3"/>
          <p:cNvSpPr>
            <a:spLocks noGrp="1"/>
          </p:cNvSpPr>
          <p:nvPr>
            <p:ph type="dt" sz="half" idx="10"/>
          </p:nvPr>
        </p:nvSpPr>
        <p:spPr/>
        <p:txBody>
          <a:bodyPr/>
          <a:lstStyle/>
          <a:p>
            <a:fld id="{095220BE-86E2-4FAE-8D09-4129F66F1678}" type="datetimeFigureOut">
              <a:rPr lang="pt-BR" smtClean="0"/>
              <a:pPr/>
              <a:t>20/03/2018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BA30750-1CE3-4F61-81DC-61E04EAEAC83}" type="slidenum">
              <a:rPr lang="pt-BR" smtClean="0"/>
              <a:pPr/>
              <a:t>‹nº›</a:t>
            </a:fld>
            <a:endParaRPr lang="pt-BR"/>
          </a:p>
        </p:txBody>
      </p:sp>
      <p:sp>
        <p:nvSpPr>
          <p:cNvPr id="10" name="Retângulo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095220BE-86E2-4FAE-8D09-4129F66F1678}" type="datetimeFigureOut">
              <a:rPr lang="pt-BR" smtClean="0"/>
              <a:pPr/>
              <a:t>20/03/2018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BA30750-1CE3-4F61-81DC-61E04EAEAC83}"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9" name="Retângulo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tângulo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ítulo Vertical 1"/>
          <p:cNvSpPr>
            <a:spLocks noGrp="1"/>
          </p:cNvSpPr>
          <p:nvPr>
            <p:ph type="title" orient="vert"/>
          </p:nvPr>
        </p:nvSpPr>
        <p:spPr>
          <a:xfrm>
            <a:off x="6781800" y="274640"/>
            <a:ext cx="1905000" cy="5851525"/>
          </a:xfrm>
        </p:spPr>
        <p:txBody>
          <a:bodyPr vert="eaVert"/>
          <a:lstStyle>
            <a:extLs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304800"/>
            <a:ext cx="6019800" cy="5851525"/>
          </a:xfrm>
        </p:spPr>
        <p:txBody>
          <a:bodyPr vert="eaVert"/>
          <a:lstStyle>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095220BE-86E2-4FAE-8D09-4129F66F1678}" type="datetimeFigureOut">
              <a:rPr lang="pt-BR" smtClean="0"/>
              <a:pPr/>
              <a:t>20/03/2018</a:t>
            </a:fld>
            <a:endParaRPr lang="pt-BR"/>
          </a:p>
        </p:txBody>
      </p:sp>
      <p:sp>
        <p:nvSpPr>
          <p:cNvPr id="5" name="Espaço Reservado para Rodapé 4"/>
          <p:cNvSpPr>
            <a:spLocks noGrp="1"/>
          </p:cNvSpPr>
          <p:nvPr>
            <p:ph type="ftr" sz="quarter" idx="11"/>
          </p:nvPr>
        </p:nvSpPr>
        <p:spPr>
          <a:xfrm>
            <a:off x="2640597" y="6377459"/>
            <a:ext cx="3836404" cy="365125"/>
          </a:xfrm>
        </p:spPr>
        <p:txBody>
          <a:bodyPr/>
          <a:lstStyle/>
          <a:p>
            <a:endParaRPr lang="pt-BR"/>
          </a:p>
        </p:txBody>
      </p:sp>
      <p:sp>
        <p:nvSpPr>
          <p:cNvPr id="6" name="Espaço Reservado para Número de Slide 5"/>
          <p:cNvSpPr>
            <a:spLocks noGrp="1"/>
          </p:cNvSpPr>
          <p:nvPr>
            <p:ph type="sldNum" sz="quarter" idx="12"/>
          </p:nvPr>
        </p:nvSpPr>
        <p:spPr/>
        <p:txBody>
          <a:bodyPr/>
          <a:lstStyle/>
          <a:p>
            <a:fld id="{CBA30750-1CE3-4F61-81DC-61E04EAEAC83}"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155448"/>
            <a:ext cx="8229600" cy="1252728"/>
          </a:xfrm>
        </p:spPr>
        <p:txBody>
          <a:bodyPr/>
          <a:lstStyle>
            <a:extLst/>
          </a:lstStyle>
          <a:p>
            <a:r>
              <a:rPr kumimoji="0" lang="pt-BR" smtClean="0"/>
              <a:t>Clique para editar o estilo do título mestre</a:t>
            </a:r>
            <a:endParaRPr kumimoji="0" lang="en-US"/>
          </a:p>
        </p:txBody>
      </p:sp>
      <p:sp>
        <p:nvSpPr>
          <p:cNvPr id="3" name="Espaço Reservado para Conteúdo 2"/>
          <p:cNvSpPr>
            <a:spLocks noGrp="1"/>
          </p:cNvSpPr>
          <p:nvPr>
            <p:ph idx="1"/>
          </p:nvPr>
        </p:nvSpPr>
        <p:spPr/>
        <p:txBody>
          <a:bodyPr/>
          <a:lstStyle>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095220BE-86E2-4FAE-8D09-4129F66F1678}" type="datetimeFigureOut">
              <a:rPr lang="pt-BR" smtClean="0"/>
              <a:pPr/>
              <a:t>20/03/2018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BA30750-1CE3-4F61-81DC-61E04EAEAC83}"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2">
        <a:schemeClr val="bg2"/>
      </p:bgRef>
    </p:bg>
    <p:spTree>
      <p:nvGrpSpPr>
        <p:cNvPr id="1" name=""/>
        <p:cNvGrpSpPr/>
        <p:nvPr/>
      </p:nvGrpSpPr>
      <p:grpSpPr>
        <a:xfrm>
          <a:off x="0" y="0"/>
          <a:ext cx="0" cy="0"/>
          <a:chOff x="0" y="0"/>
          <a:chExt cx="0" cy="0"/>
        </a:xfrm>
      </p:grpSpPr>
      <p:sp>
        <p:nvSpPr>
          <p:cNvPr id="9" name="Retângulo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tângulo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ítulo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p:txBody>
          <a:bodyPr/>
          <a:lstStyle/>
          <a:p>
            <a:fld id="{095220BE-86E2-4FAE-8D09-4129F66F1678}" type="datetimeFigureOut">
              <a:rPr lang="pt-BR" smtClean="0"/>
              <a:pPr/>
              <a:t>20/03/2018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CBA30750-1CE3-4F61-81DC-61E04EAEAC83}" type="slidenum">
              <a:rPr lang="pt-BR" smtClean="0"/>
              <a:pPr/>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kumimoji="0" lang="pt-BR" smtClean="0"/>
              <a:t>Clique para editar o estilo do título mestre</a:t>
            </a:r>
            <a:endParaRPr kumimoji="0" lang="en-US"/>
          </a:p>
        </p:txBody>
      </p:sp>
      <p:sp>
        <p:nvSpPr>
          <p:cNvPr id="3" name="Espaço Reservado para Conteúdo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095220BE-86E2-4FAE-8D09-4129F66F1678}" type="datetimeFigureOut">
              <a:rPr lang="pt-BR" smtClean="0"/>
              <a:pPr/>
              <a:t>20/03/2018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CBA30750-1CE3-4F61-81DC-61E04EAEAC83}"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extLst/>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pt-BR" smtClean="0"/>
              <a:t>Clique para editar os estilos do texto mestre</a:t>
            </a:r>
          </a:p>
        </p:txBody>
      </p:sp>
      <p:sp>
        <p:nvSpPr>
          <p:cNvPr id="4" name="Espaço Reservado para Conteúdo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Texto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pt-BR" smtClean="0"/>
              <a:t>Clique para editar os estilos do texto mestre</a:t>
            </a:r>
          </a:p>
        </p:txBody>
      </p:sp>
      <p:sp>
        <p:nvSpPr>
          <p:cNvPr id="6" name="Espaço Reservado para Conteúdo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0"/>
          </p:nvPr>
        </p:nvSpPr>
        <p:spPr/>
        <p:txBody>
          <a:bodyPr/>
          <a:lstStyle/>
          <a:p>
            <a:fld id="{095220BE-86E2-4FAE-8D09-4129F66F1678}" type="datetimeFigureOut">
              <a:rPr lang="pt-BR" smtClean="0"/>
              <a:pPr/>
              <a:t>20/03/2018</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CBA30750-1CE3-4F61-81DC-61E04EAEAC83}"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kumimoji="0" lang="pt-BR" smtClean="0"/>
              <a:t>Clique para editar o estilo do título mestre</a:t>
            </a:r>
            <a:endParaRPr kumimoji="0" lang="en-US"/>
          </a:p>
        </p:txBody>
      </p:sp>
      <p:sp>
        <p:nvSpPr>
          <p:cNvPr id="3" name="Espaço Reservado para Data 2"/>
          <p:cNvSpPr>
            <a:spLocks noGrp="1"/>
          </p:cNvSpPr>
          <p:nvPr>
            <p:ph type="dt" sz="half" idx="10"/>
          </p:nvPr>
        </p:nvSpPr>
        <p:spPr/>
        <p:txBody>
          <a:bodyPr/>
          <a:lstStyle/>
          <a:p>
            <a:fld id="{095220BE-86E2-4FAE-8D09-4129F66F1678}" type="datetimeFigureOut">
              <a:rPr lang="pt-BR" smtClean="0"/>
              <a:pPr/>
              <a:t>20/03/2018</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CBA30750-1CE3-4F61-81DC-61E04EAEAC83}"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095220BE-86E2-4FAE-8D09-4129F66F1678}" type="datetimeFigureOut">
              <a:rPr lang="pt-BR" smtClean="0"/>
              <a:pPr/>
              <a:t>20/03/2018</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CBA30750-1CE3-4F61-81DC-61E04EAEAC83}"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pt-BR" smtClean="0"/>
              <a:t>Clique para editar o estilo do título mestre</a:t>
            </a:r>
            <a:endParaRPr kumimoji="0" lang="en-US"/>
          </a:p>
        </p:txBody>
      </p:sp>
      <p:sp>
        <p:nvSpPr>
          <p:cNvPr id="3" name="Espaço Reservado para Conteúdo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Texto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pt-BR" smtClean="0"/>
              <a:t>Clique para editar os estilos do texto mestre</a:t>
            </a:r>
          </a:p>
        </p:txBody>
      </p:sp>
      <p:sp>
        <p:nvSpPr>
          <p:cNvPr id="5" name="Espaço Reservado para Data 4"/>
          <p:cNvSpPr>
            <a:spLocks noGrp="1"/>
          </p:cNvSpPr>
          <p:nvPr>
            <p:ph type="dt" sz="half" idx="10"/>
          </p:nvPr>
        </p:nvSpPr>
        <p:spPr/>
        <p:txBody>
          <a:bodyPr/>
          <a:lstStyle/>
          <a:p>
            <a:fld id="{095220BE-86E2-4FAE-8D09-4129F66F1678}" type="datetimeFigureOut">
              <a:rPr lang="pt-BR" smtClean="0"/>
              <a:pPr/>
              <a:t>20/03/2018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CBA30750-1CE3-4F61-81DC-61E04EAEAC83}" type="slidenum">
              <a:rPr lang="pt-BR" smtClean="0"/>
              <a:pPr/>
              <a:t>‹nº›</a:t>
            </a:fld>
            <a:endParaRPr lang="pt-BR"/>
          </a:p>
        </p:txBody>
      </p:sp>
      <p:sp>
        <p:nvSpPr>
          <p:cNvPr id="12" name="Retângulo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tângulo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pt-BR" smtClean="0"/>
              <a:t>Clique para editar o estilo do título mestre</a:t>
            </a:r>
            <a:endParaRPr kumimoji="0" lang="en-US"/>
          </a:p>
        </p:txBody>
      </p:sp>
      <p:sp>
        <p:nvSpPr>
          <p:cNvPr id="3" name="Espaço Reservado para Imagem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pt-BR" smtClean="0"/>
              <a:t>Clique no ícone para adicionar uma imagem</a:t>
            </a:r>
            <a:endParaRPr kumimoji="0" lang="en-US" dirty="0"/>
          </a:p>
        </p:txBody>
      </p:sp>
      <p:sp>
        <p:nvSpPr>
          <p:cNvPr id="4" name="Espaço Reservado para Texto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pt-BR" smtClean="0"/>
              <a:t>Clique para editar os estilos do texto mestre</a:t>
            </a:r>
          </a:p>
        </p:txBody>
      </p:sp>
      <p:sp>
        <p:nvSpPr>
          <p:cNvPr id="5" name="Espaço Reservado para Data 4"/>
          <p:cNvSpPr>
            <a:spLocks noGrp="1"/>
          </p:cNvSpPr>
          <p:nvPr>
            <p:ph type="dt" sz="half" idx="10"/>
          </p:nvPr>
        </p:nvSpPr>
        <p:spPr>
          <a:xfrm>
            <a:off x="164592" y="1170432"/>
            <a:ext cx="2523744" cy="201168"/>
          </a:xfrm>
        </p:spPr>
        <p:txBody>
          <a:bodyPr/>
          <a:lstStyle/>
          <a:p>
            <a:fld id="{095220BE-86E2-4FAE-8D09-4129F66F1678}" type="datetimeFigureOut">
              <a:rPr lang="pt-BR" smtClean="0"/>
              <a:pPr/>
              <a:t>20/03/2018</a:t>
            </a:fld>
            <a:endParaRPr lang="pt-BR"/>
          </a:p>
        </p:txBody>
      </p:sp>
      <p:sp>
        <p:nvSpPr>
          <p:cNvPr id="11" name="Retângulo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tângulo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Espaço Reservado para Rodapé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pt-BR"/>
          </a:p>
        </p:txBody>
      </p:sp>
      <p:sp>
        <p:nvSpPr>
          <p:cNvPr id="7" name="Espaço Reservado para Número de Slide 6"/>
          <p:cNvSpPr>
            <a:spLocks noGrp="1"/>
          </p:cNvSpPr>
          <p:nvPr>
            <p:ph type="sldNum" sz="quarter" idx="12"/>
          </p:nvPr>
        </p:nvSpPr>
        <p:spPr>
          <a:xfrm>
            <a:off x="8339328" y="1170432"/>
            <a:ext cx="733864" cy="201168"/>
          </a:xfrm>
        </p:spPr>
        <p:txBody>
          <a:bodyPr/>
          <a:lstStyle/>
          <a:p>
            <a:fld id="{CBA30750-1CE3-4F61-81DC-61E04EAEAC83}" type="slidenum">
              <a:rPr lang="pt-BR" smtClean="0"/>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tângulo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tângulo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Espaço Reservado para Título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4" name="Espaço Reservado para Data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095220BE-86E2-4FAE-8D09-4129F66F1678}" type="datetimeFigureOut">
              <a:rPr lang="pt-BR" smtClean="0"/>
              <a:pPr/>
              <a:t>20/03/2018</a:t>
            </a:fld>
            <a:endParaRPr lang="pt-BR"/>
          </a:p>
        </p:txBody>
      </p:sp>
      <p:sp>
        <p:nvSpPr>
          <p:cNvPr id="5" name="Espaço Reservado para Rodapé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pt-BR"/>
          </a:p>
        </p:txBody>
      </p:sp>
      <p:sp>
        <p:nvSpPr>
          <p:cNvPr id="6" name="Espaço Reservado para Número de Slide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CBA30750-1CE3-4F61-81DC-61E04EAEAC83}"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oficinadanet.com.br/post/15657-diferencas-entre-http-e-https" TargetMode="External"/><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oficinadanet.com.br/post/15657-diferencas-entre-http-e-https" TargetMode="External"/><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hyperlink" Target="https://pt.khanacademy.org/computing/computer-science/cryptography" TargetMode="External"/><Relationship Id="rId5" Type="http://schemas.openxmlformats.org/officeDocument/2006/relationships/hyperlink" Target="https://www.welivesecurity.com/br/2017/08/31/tudo-sobre-criptografia-quando-usar/" TargetMode="External"/><Relationship Id="rId4" Type="http://schemas.openxmlformats.org/officeDocument/2006/relationships/hyperlink" Target="https://www.oficinadanet.com.br/artigo/443/o_que_e_criptografi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sp>
        <p:nvSpPr>
          <p:cNvPr id="7" name="Retângulo 6"/>
          <p:cNvSpPr/>
          <p:nvPr/>
        </p:nvSpPr>
        <p:spPr>
          <a:xfrm>
            <a:off x="6429388" y="1571612"/>
            <a:ext cx="2714612" cy="1446550"/>
          </a:xfrm>
          <a:prstGeom prst="rect">
            <a:avLst/>
          </a:prstGeom>
          <a:noFill/>
        </p:spPr>
        <p:txBody>
          <a:bodyPr wrap="square" lIns="91440" tIns="45720" rIns="91440" bIns="45720">
            <a:spAutoFit/>
          </a:bodyPr>
          <a:lstStyle/>
          <a:p>
            <a:pPr algn="ctr"/>
            <a:r>
              <a:rPr lang="pt-BR"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Impact" pitchFamily="34" charset="0"/>
                <a:cs typeface="Aharoni" pitchFamily="2" charset="-79"/>
              </a:rPr>
              <a:t>EU ESTOU </a:t>
            </a:r>
            <a:r>
              <a:rPr lang="pt-BR"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Impact" pitchFamily="34" charset="0"/>
                <a:cs typeface="Aharoni" pitchFamily="2" charset="-79"/>
              </a:rPr>
              <a:t>SGURO</a:t>
            </a:r>
            <a:r>
              <a:rPr lang="pt-BR"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Impact" pitchFamily="34" charset="0"/>
                <a:cs typeface="Aharoni" pitchFamily="2" charset="-79"/>
              </a:rPr>
              <a:t>?</a:t>
            </a:r>
            <a:endParaRPr lang="pt-BR" sz="4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Impact" pitchFamily="34" charset="0"/>
              <a:cs typeface="Aharoni" pitchFamily="2" charset="-79"/>
            </a:endParaRPr>
          </a:p>
        </p:txBody>
      </p:sp>
      <p:pic>
        <p:nvPicPr>
          <p:cNvPr id="8" name="Imagem 7" descr="Matrix-reboot-trilogia.jpg"/>
          <p:cNvPicPr>
            <a:picLocks noChangeAspect="1"/>
          </p:cNvPicPr>
          <p:nvPr/>
        </p:nvPicPr>
        <p:blipFill>
          <a:blip r:embed="rId2"/>
          <a:stretch>
            <a:fillRect/>
          </a:stretch>
        </p:blipFill>
        <p:spPr>
          <a:xfrm>
            <a:off x="0" y="0"/>
            <a:ext cx="9144000" cy="6858000"/>
          </a:xfrm>
          <a:prstGeom prst="rect">
            <a:avLst/>
          </a:prstGeom>
        </p:spPr>
      </p:pic>
      <p:sp>
        <p:nvSpPr>
          <p:cNvPr id="9" name="Retângulo 8"/>
          <p:cNvSpPr/>
          <p:nvPr/>
        </p:nvSpPr>
        <p:spPr>
          <a:xfrm>
            <a:off x="428596" y="1846660"/>
            <a:ext cx="9110757" cy="1754326"/>
          </a:xfrm>
          <a:prstGeom prst="rect">
            <a:avLst/>
          </a:prstGeom>
          <a:noFill/>
        </p:spPr>
        <p:txBody>
          <a:bodyPr wrap="square" lIns="91440" tIns="45720" rIns="91440" bIns="45720">
            <a:spAutoFit/>
          </a:bodyPr>
          <a:lstStyle/>
          <a:p>
            <a:pPr algn="ctr"/>
            <a:endParaRPr lang="pt-BR" sz="5400" dirty="0" smtClean="0">
              <a:ln w="18415" cmpd="sng">
                <a:solidFill>
                  <a:srgbClr val="00B050"/>
                </a:solidFill>
                <a:prstDash val="solid"/>
              </a:ln>
              <a:effectLst>
                <a:outerShdw blurRad="63500" dir="3600000" algn="tl" rotWithShape="0">
                  <a:srgbClr val="000000">
                    <a:alpha val="70000"/>
                  </a:srgbClr>
                </a:outerShdw>
              </a:effectLst>
              <a:latin typeface="Impact" pitchFamily="34" charset="0"/>
            </a:endParaRPr>
          </a:p>
          <a:p>
            <a:pPr algn="ctr"/>
            <a:r>
              <a:rPr lang="pt-BR" sz="5400" dirty="0" smtClean="0">
                <a:ln w="18415" cmpd="sng">
                  <a:solidFill>
                    <a:srgbClr val="00B050"/>
                  </a:solidFill>
                  <a:prstDash val="solid"/>
                </a:ln>
                <a:effectLst>
                  <a:outerShdw blurRad="63500" dir="3600000" algn="tl" rotWithShape="0">
                    <a:srgbClr val="000000">
                      <a:alpha val="70000"/>
                    </a:srgbClr>
                  </a:outerShdw>
                </a:effectLst>
                <a:latin typeface="Impact" pitchFamily="34" charset="0"/>
              </a:rPr>
              <a:t>Trabalho de Criptografia</a:t>
            </a:r>
            <a:endParaRPr lang="pt-BR" sz="5400" dirty="0">
              <a:ln w="18415" cmpd="sng">
                <a:solidFill>
                  <a:srgbClr val="00B050"/>
                </a:solidFill>
                <a:prstDash val="solid"/>
              </a:ln>
              <a:effectLst>
                <a:outerShdw blurRad="63500" dir="3600000" algn="tl" rotWithShape="0">
                  <a:srgbClr val="000000">
                    <a:alpha val="70000"/>
                  </a:srgbClr>
                </a:outerShdw>
              </a:effectLst>
              <a:latin typeface="Impact" pitchFamily="34" charset="0"/>
            </a:endParaRPr>
          </a:p>
        </p:txBody>
      </p:sp>
      <p:sp>
        <p:nvSpPr>
          <p:cNvPr id="11" name="Retângulo 10"/>
          <p:cNvSpPr/>
          <p:nvPr/>
        </p:nvSpPr>
        <p:spPr>
          <a:xfrm>
            <a:off x="857224" y="3357562"/>
            <a:ext cx="7910381" cy="1477328"/>
          </a:xfrm>
          <a:prstGeom prst="rect">
            <a:avLst/>
          </a:prstGeom>
          <a:noFill/>
        </p:spPr>
        <p:txBody>
          <a:bodyPr wrap="square" lIns="91440" tIns="45720" rIns="91440" bIns="45720">
            <a:spAutoFit/>
          </a:bodyPr>
          <a:lstStyle/>
          <a:p>
            <a:pPr algn="ctr"/>
            <a:endParaRPr lang="pt-BR"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algn="ctr"/>
            <a:r>
              <a:rPr lang="pt-BR" sz="3600" b="0" cap="none" spc="0" dirty="0" smtClean="0">
                <a:ln w="18415" cmpd="sng">
                  <a:solidFill>
                    <a:srgbClr val="00B050"/>
                  </a:solidFill>
                  <a:prstDash val="solid"/>
                </a:ln>
                <a:solidFill>
                  <a:srgbClr val="FFFFFF"/>
                </a:solidFill>
                <a:effectLst>
                  <a:outerShdw blurRad="63500" dir="3600000" algn="tl" rotWithShape="0">
                    <a:srgbClr val="000000">
                      <a:alpha val="70000"/>
                    </a:srgbClr>
                  </a:outerShdw>
                </a:effectLst>
                <a:latin typeface="Impact" pitchFamily="34" charset="0"/>
              </a:rPr>
              <a:t>Nome:Victor Almeida</a:t>
            </a:r>
            <a:endParaRPr lang="pt-BR" sz="3600" b="0" cap="none" spc="0" dirty="0">
              <a:ln w="18415" cmpd="sng">
                <a:solidFill>
                  <a:srgbClr val="00B050"/>
                </a:solidFill>
                <a:prstDash val="solid"/>
              </a:ln>
              <a:solidFill>
                <a:srgbClr val="FFFFFF"/>
              </a:solidFill>
              <a:effectLst>
                <a:outerShdw blurRad="63500" dir="3600000" algn="tl" rotWithShape="0">
                  <a:srgbClr val="000000">
                    <a:alpha val="70000"/>
                  </a:srgbClr>
                </a:outerShdw>
              </a:effectLst>
              <a:latin typeface="Impact" pitchFamily="34" charset="0"/>
            </a:endParaRPr>
          </a:p>
        </p:txBody>
      </p:sp>
      <p:pic>
        <p:nvPicPr>
          <p:cNvPr id="13" name="Imagem 12" descr="matrix_1.jpg"/>
          <p:cNvPicPr>
            <a:picLocks noChangeAspect="1"/>
          </p:cNvPicPr>
          <p:nvPr/>
        </p:nvPicPr>
        <p:blipFill>
          <a:blip r:embed="rId3">
            <a:lum bright="-20000"/>
          </a:blip>
          <a:stretch>
            <a:fillRect/>
          </a:stretch>
        </p:blipFill>
        <p:spPr>
          <a:xfrm>
            <a:off x="0" y="0"/>
            <a:ext cx="9982338" cy="6858000"/>
          </a:xfrm>
          <a:prstGeom prst="rect">
            <a:avLst/>
          </a:prstGeom>
        </p:spPr>
      </p:pic>
      <p:sp>
        <p:nvSpPr>
          <p:cNvPr id="14" name="Retângulo 13"/>
          <p:cNvSpPr/>
          <p:nvPr/>
        </p:nvSpPr>
        <p:spPr>
          <a:xfrm>
            <a:off x="428596" y="2786058"/>
            <a:ext cx="9110757" cy="1107996"/>
          </a:xfrm>
          <a:prstGeom prst="rect">
            <a:avLst/>
          </a:prstGeom>
          <a:noFill/>
        </p:spPr>
        <p:txBody>
          <a:bodyPr wrap="square" lIns="91440" tIns="45720" rIns="91440" bIns="45720">
            <a:spAutoFit/>
          </a:bodyPr>
          <a:lstStyle/>
          <a:p>
            <a:pPr algn="ctr"/>
            <a:r>
              <a:rPr lang="pt-BR" sz="66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Trabalho de Criptografia</a:t>
            </a:r>
            <a:endParaRPr lang="pt-BR" sz="6600" b="1"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Retângulo 14"/>
          <p:cNvSpPr/>
          <p:nvPr/>
        </p:nvSpPr>
        <p:spPr>
          <a:xfrm>
            <a:off x="1071539" y="6072206"/>
            <a:ext cx="7786742" cy="707886"/>
          </a:xfrm>
          <a:prstGeom prst="rect">
            <a:avLst/>
          </a:prstGeom>
          <a:noFill/>
        </p:spPr>
        <p:txBody>
          <a:bodyPr wrap="square" lIns="91440" tIns="45720" rIns="91440" bIns="45720">
            <a:spAutoFit/>
          </a:bodyPr>
          <a:lstStyle/>
          <a:p>
            <a:pPr algn="ctr"/>
            <a:r>
              <a:rPr lang="pt-BR" sz="4000" b="1"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Nome:Victor Almeida</a:t>
            </a:r>
            <a:endParaRPr lang="pt-BR" sz="4000" b="1"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p:cNvSpPr txBox="1"/>
          <p:nvPr/>
        </p:nvSpPr>
        <p:spPr>
          <a:xfrm>
            <a:off x="0" y="0"/>
            <a:ext cx="8858280" cy="6370975"/>
          </a:xfrm>
          <a:prstGeom prst="rect">
            <a:avLst/>
          </a:prstGeom>
          <a:noFill/>
        </p:spPr>
        <p:txBody>
          <a:bodyPr wrap="square" rtlCol="0">
            <a:spAutoFit/>
          </a:bodyPr>
          <a:lstStyle/>
          <a:p>
            <a:r>
              <a:rPr lang="pt-BR" sz="2400" b="1" dirty="0" smtClean="0"/>
              <a:t>Criptografia </a:t>
            </a:r>
            <a:r>
              <a:rPr lang="pt-BR" sz="2400" b="1" dirty="0" smtClean="0"/>
              <a:t>é um método de proteção e privacidade de dados muito importante e cada vez mais presente. Do ponto de vista prático para quem usa Internet e dispositivos que oferecem proteção criptográfica, há tipos ou termos, que é preciso conhecer: criptografia simétrica e assimétrica (ou de ponta a ponta</a:t>
            </a:r>
            <a:r>
              <a:rPr lang="pt-BR" sz="2400" b="1" dirty="0" smtClean="0"/>
              <a:t>);</a:t>
            </a:r>
          </a:p>
          <a:p>
            <a:endParaRPr lang="pt-BR" sz="2400" b="1" dirty="0" smtClean="0"/>
          </a:p>
          <a:p>
            <a:r>
              <a:rPr lang="pt-BR" sz="2400" b="1" u="sng" dirty="0" smtClean="0"/>
              <a:t>Criptografia simétrica</a:t>
            </a:r>
          </a:p>
          <a:p>
            <a:r>
              <a:rPr lang="pt-BR" sz="2400" dirty="0" smtClean="0"/>
              <a:t>Criptografia </a:t>
            </a:r>
            <a:r>
              <a:rPr lang="pt-BR" sz="2400" dirty="0" smtClean="0"/>
              <a:t>simétrica é o mais comum e pressupõe que uma mesma chave usada para ocultar informação precisa ser aplicada para </a:t>
            </a:r>
            <a:r>
              <a:rPr lang="pt-BR" sz="2400" dirty="0" smtClean="0"/>
              <a:t>revelá-la </a:t>
            </a:r>
            <a:r>
              <a:rPr lang="pt-BR" sz="2400" dirty="0" smtClean="0"/>
              <a:t>na outra ponta. É o tipo de criptografia usada na época da Segunda Guerra Mundial, por exemplo, e protagonista da história da invenção do computador, como conhecemos </a:t>
            </a:r>
            <a:r>
              <a:rPr lang="pt-BR" sz="2400" dirty="0" smtClean="0"/>
              <a:t>hoje;</a:t>
            </a:r>
            <a:endParaRPr lang="pt-BR" sz="2400" b="1" u="sng" dirty="0" smtClean="0"/>
          </a:p>
          <a:p>
            <a:endParaRPr lang="pt-BR" sz="2400" b="1" u="sng" dirty="0" smtClean="0"/>
          </a:p>
          <a:p>
            <a:endParaRPr lang="pt-BR" sz="2400" b="1" u="sng" dirty="0" smtClean="0"/>
          </a:p>
          <a:p>
            <a:endParaRPr lang="pt-BR" sz="2400" b="1" dirty="0" smtClean="0"/>
          </a:p>
          <a:p>
            <a:endParaRPr lang="pt-BR" sz="2400" b="1" dirty="0"/>
          </a:p>
        </p:txBody>
      </p:sp>
      <p:pic>
        <p:nvPicPr>
          <p:cNvPr id="7" name="Imagem 6" descr="DQmbt6RdzLkTYqTksex2dZBb2J2X78NygyBGK1Gqxj7Fqha.jpg"/>
          <p:cNvPicPr>
            <a:picLocks noChangeAspect="1"/>
          </p:cNvPicPr>
          <p:nvPr/>
        </p:nvPicPr>
        <p:blipFill>
          <a:blip r:embed="rId2">
            <a:lum bright="-20000" contrast="-40000"/>
          </a:blip>
          <a:stretch>
            <a:fillRect/>
          </a:stretch>
        </p:blipFill>
        <p:spPr>
          <a:xfrm>
            <a:off x="1" y="0"/>
            <a:ext cx="9143999" cy="6858000"/>
          </a:xfrm>
          <a:prstGeom prst="rect">
            <a:avLst/>
          </a:prstGeom>
        </p:spPr>
      </p:pic>
      <p:sp>
        <p:nvSpPr>
          <p:cNvPr id="8" name="CaixaDeTexto 7"/>
          <p:cNvSpPr txBox="1"/>
          <p:nvPr/>
        </p:nvSpPr>
        <p:spPr>
          <a:xfrm>
            <a:off x="357158" y="285728"/>
            <a:ext cx="8429684" cy="6463308"/>
          </a:xfrm>
          <a:prstGeom prst="rect">
            <a:avLst/>
          </a:prstGeom>
          <a:noFill/>
        </p:spPr>
        <p:txBody>
          <a:bodyPr wrap="square" rtlCol="0">
            <a:spAutoFit/>
          </a:bodyPr>
          <a:lstStyle/>
          <a:p>
            <a:r>
              <a:rPr lang="pt-BR" sz="2600" b="1" dirty="0" smtClean="0"/>
              <a:t>Criptografia </a:t>
            </a:r>
            <a:r>
              <a:rPr lang="pt-BR" sz="2600" b="1" dirty="0" smtClean="0"/>
              <a:t>é um método de proteção e privacidade de dados muito importante e cada vez mais presente. Do ponto de vista prático para quem usa Internet e dispositivos que oferecem proteção criptográfica, há tipos ou termos, que é preciso conhecer: criptografia simétrica e assimétrica (ou de ponta a ponta</a:t>
            </a:r>
            <a:r>
              <a:rPr lang="pt-BR" sz="2600" b="1" dirty="0" smtClean="0"/>
              <a:t>).</a:t>
            </a:r>
          </a:p>
          <a:p>
            <a:endParaRPr lang="pt-BR" sz="2600" b="1" dirty="0" smtClean="0"/>
          </a:p>
          <a:p>
            <a:pPr fontAlgn="base"/>
            <a:endParaRPr lang="pt-BR" sz="2600" b="1" u="sng" dirty="0" smtClean="0"/>
          </a:p>
          <a:p>
            <a:pPr fontAlgn="base"/>
            <a:r>
              <a:rPr lang="pt-BR" sz="2600" b="1" u="sng" dirty="0" smtClean="0"/>
              <a:t>Criptografia </a:t>
            </a:r>
            <a:r>
              <a:rPr lang="pt-BR" sz="2600" b="1" u="sng" dirty="0" smtClean="0"/>
              <a:t>simétrica</a:t>
            </a:r>
            <a:r>
              <a:rPr lang="pt-BR" sz="2600" b="1" dirty="0" smtClean="0"/>
              <a:t/>
            </a:r>
            <a:br>
              <a:rPr lang="pt-BR" sz="2600" b="1" dirty="0" smtClean="0"/>
            </a:br>
            <a:r>
              <a:rPr lang="pt-BR" sz="2600" b="1" dirty="0" smtClean="0"/>
              <a:t>O </a:t>
            </a:r>
            <a:r>
              <a:rPr lang="pt-BR" sz="2600" b="1" dirty="0" smtClean="0"/>
              <a:t>tipo de criptografia simétrica é o mais comum e pressupõe que uma mesma chave usada para ocultar informação precisa ser aplicada para </a:t>
            </a:r>
            <a:r>
              <a:rPr lang="pt-BR" sz="2600" b="1" dirty="0" smtClean="0"/>
              <a:t>revelá-la </a:t>
            </a:r>
            <a:r>
              <a:rPr lang="pt-BR" sz="2600" b="1" dirty="0" smtClean="0"/>
              <a:t>na outra ponta. É o tipo de criptografia usada na época da Segunda Guerra Mundial, por exemplo, e protagonista da história da invenção do computador, como conhecemos hoje.</a:t>
            </a:r>
          </a:p>
          <a:p>
            <a:endParaRPr lang="pt-BR"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p:cNvSpPr txBox="1"/>
          <p:nvPr/>
        </p:nvSpPr>
        <p:spPr>
          <a:xfrm>
            <a:off x="0" y="0"/>
            <a:ext cx="8858280" cy="6370975"/>
          </a:xfrm>
          <a:prstGeom prst="rect">
            <a:avLst/>
          </a:prstGeom>
          <a:noFill/>
        </p:spPr>
        <p:txBody>
          <a:bodyPr wrap="square" rtlCol="0">
            <a:spAutoFit/>
          </a:bodyPr>
          <a:lstStyle/>
          <a:p>
            <a:r>
              <a:rPr lang="pt-BR" sz="2400" b="1" dirty="0" smtClean="0"/>
              <a:t>Criptografia </a:t>
            </a:r>
            <a:r>
              <a:rPr lang="pt-BR" sz="2400" b="1" dirty="0" smtClean="0"/>
              <a:t>é um método de proteção e privacidade de dados muito importante e cada vez mais presente. Do ponto de vista prático para quem usa Internet e dispositivos que oferecem proteção criptográfica, há tipos ou termos, que é preciso conhecer: criptografia simétrica e assimétrica (ou de ponta a ponta</a:t>
            </a:r>
            <a:r>
              <a:rPr lang="pt-BR" sz="2400" b="1" dirty="0" smtClean="0"/>
              <a:t>);</a:t>
            </a:r>
          </a:p>
          <a:p>
            <a:endParaRPr lang="pt-BR" sz="2400" b="1" dirty="0" smtClean="0"/>
          </a:p>
          <a:p>
            <a:r>
              <a:rPr lang="pt-BR" sz="2400" b="1" u="sng" dirty="0" smtClean="0"/>
              <a:t>Criptografia simétrica</a:t>
            </a:r>
          </a:p>
          <a:p>
            <a:r>
              <a:rPr lang="pt-BR" sz="2400" dirty="0" smtClean="0"/>
              <a:t>Criptografia </a:t>
            </a:r>
            <a:r>
              <a:rPr lang="pt-BR" sz="2400" dirty="0" smtClean="0"/>
              <a:t>simétrica é o mais comum e pressupõe que uma mesma chave usada para ocultar informação precisa ser aplicada para </a:t>
            </a:r>
            <a:r>
              <a:rPr lang="pt-BR" sz="2400" dirty="0" smtClean="0"/>
              <a:t>revelá-la </a:t>
            </a:r>
            <a:r>
              <a:rPr lang="pt-BR" sz="2400" dirty="0" smtClean="0"/>
              <a:t>na outra ponta. É o tipo de criptografia usada na época da Segunda Guerra Mundial, por exemplo, e protagonista da história da invenção do computador, como conhecemos </a:t>
            </a:r>
            <a:r>
              <a:rPr lang="pt-BR" sz="2400" dirty="0" smtClean="0"/>
              <a:t>hoje;</a:t>
            </a:r>
            <a:endParaRPr lang="pt-BR" sz="2400" b="1" u="sng" dirty="0" smtClean="0"/>
          </a:p>
          <a:p>
            <a:endParaRPr lang="pt-BR" sz="2400" b="1" u="sng" dirty="0" smtClean="0"/>
          </a:p>
          <a:p>
            <a:endParaRPr lang="pt-BR" sz="2400" b="1" u="sng" dirty="0" smtClean="0"/>
          </a:p>
          <a:p>
            <a:endParaRPr lang="pt-BR" sz="2400" b="1" dirty="0" smtClean="0"/>
          </a:p>
          <a:p>
            <a:endParaRPr lang="pt-BR" sz="2400" b="1" dirty="0"/>
          </a:p>
        </p:txBody>
      </p:sp>
      <p:pic>
        <p:nvPicPr>
          <p:cNvPr id="7" name="Imagem 6" descr="DQmbt6RdzLkTYqTksex2dZBb2J2X78NygyBGK1Gqxj7Fqha.jpg"/>
          <p:cNvPicPr>
            <a:picLocks noChangeAspect="1"/>
          </p:cNvPicPr>
          <p:nvPr/>
        </p:nvPicPr>
        <p:blipFill>
          <a:blip r:embed="rId2">
            <a:lum bright="-20000" contrast="-40000"/>
          </a:blip>
          <a:stretch>
            <a:fillRect/>
          </a:stretch>
        </p:blipFill>
        <p:spPr>
          <a:xfrm>
            <a:off x="1" y="0"/>
            <a:ext cx="9143999" cy="6858000"/>
          </a:xfrm>
          <a:prstGeom prst="rect">
            <a:avLst/>
          </a:prstGeom>
        </p:spPr>
      </p:pic>
      <p:sp>
        <p:nvSpPr>
          <p:cNvPr id="8" name="CaixaDeTexto 7"/>
          <p:cNvSpPr txBox="1"/>
          <p:nvPr/>
        </p:nvSpPr>
        <p:spPr>
          <a:xfrm>
            <a:off x="357158" y="0"/>
            <a:ext cx="8429684" cy="6494085"/>
          </a:xfrm>
          <a:prstGeom prst="rect">
            <a:avLst/>
          </a:prstGeom>
          <a:noFill/>
        </p:spPr>
        <p:txBody>
          <a:bodyPr wrap="square" rtlCol="0">
            <a:spAutoFit/>
          </a:bodyPr>
          <a:lstStyle/>
          <a:p>
            <a:pPr fontAlgn="base"/>
            <a:endParaRPr lang="pt-BR" sz="2800" b="1" dirty="0" smtClean="0"/>
          </a:p>
          <a:p>
            <a:pPr fontAlgn="base"/>
            <a:r>
              <a:rPr lang="pt-BR" sz="2800" b="1" dirty="0" smtClean="0"/>
              <a:t>Atualmente</a:t>
            </a:r>
            <a:r>
              <a:rPr lang="pt-BR" sz="2800" b="1" dirty="0" smtClean="0"/>
              <a:t>, os dois protocolos mais usados para proteção de dados na Internet, o SSL (</a:t>
            </a:r>
            <a:r>
              <a:rPr lang="pt-BR" sz="2800" b="1" dirty="0" err="1" smtClean="0"/>
              <a:t>Secure</a:t>
            </a:r>
            <a:r>
              <a:rPr lang="pt-BR" sz="2800" b="1" dirty="0" smtClean="0"/>
              <a:t> </a:t>
            </a:r>
            <a:r>
              <a:rPr lang="pt-BR" sz="2800" b="1" dirty="0" err="1" smtClean="0"/>
              <a:t>Sockets</a:t>
            </a:r>
            <a:r>
              <a:rPr lang="pt-BR" sz="2800" b="1" dirty="0" smtClean="0"/>
              <a:t> </a:t>
            </a:r>
            <a:r>
              <a:rPr lang="pt-BR" sz="2800" b="1" dirty="0" err="1" smtClean="0"/>
              <a:t>Layer</a:t>
            </a:r>
            <a:r>
              <a:rPr lang="pt-BR" sz="2800" b="1" dirty="0" smtClean="0"/>
              <a:t>) e o TLS (</a:t>
            </a:r>
            <a:r>
              <a:rPr lang="pt-BR" sz="2800" b="1" dirty="0" err="1" smtClean="0"/>
              <a:t>Transport</a:t>
            </a:r>
            <a:r>
              <a:rPr lang="pt-BR" sz="2800" b="1" dirty="0" smtClean="0"/>
              <a:t> </a:t>
            </a:r>
            <a:r>
              <a:rPr lang="pt-BR" sz="2800" b="1" dirty="0" err="1" smtClean="0"/>
              <a:t>Layer</a:t>
            </a:r>
            <a:r>
              <a:rPr lang="pt-BR" sz="2800" b="1" dirty="0" smtClean="0"/>
              <a:t> </a:t>
            </a:r>
            <a:r>
              <a:rPr lang="pt-BR" sz="2800" b="1" dirty="0" err="1" smtClean="0"/>
              <a:t>Security</a:t>
            </a:r>
            <a:r>
              <a:rPr lang="pt-BR" sz="2800" b="1" dirty="0" smtClean="0"/>
              <a:t>) utilizam a criptografia simétrica para proteger os dados transmitidos e </a:t>
            </a:r>
            <a:r>
              <a:rPr lang="pt-BR" sz="2800" b="1" dirty="0" smtClean="0"/>
              <a:t>armazenados</a:t>
            </a:r>
            <a:r>
              <a:rPr lang="pt-BR" sz="2800" b="1" dirty="0" smtClean="0"/>
              <a:t>;</a:t>
            </a:r>
            <a:br>
              <a:rPr lang="pt-BR" sz="2800" b="1" dirty="0" smtClean="0"/>
            </a:br>
            <a:endParaRPr lang="pt-BR" sz="2800" b="1" dirty="0" smtClean="0"/>
          </a:p>
          <a:p>
            <a:pPr fontAlgn="base"/>
            <a:r>
              <a:rPr lang="pt-BR" sz="2800" b="1" dirty="0" smtClean="0"/>
              <a:t>No entanto, a criptografia simétrica possui um desafio conceitual importante e impossível de ser resolvido. Como combinar uma chave secreta entre duas pessoas que querem se comunicar através da Internet de forma que ela não possa ser obtida por um invasor? Essa pergunta não teve solução até a década de </a:t>
            </a:r>
            <a:r>
              <a:rPr lang="pt-BR" sz="2800" b="1" dirty="0" smtClean="0"/>
              <a:t>1970;</a:t>
            </a:r>
            <a:endParaRPr lang="pt-BR" sz="2800" b="1" dirty="0" smtClean="0"/>
          </a:p>
          <a:p>
            <a:endParaRPr lang="pt-BR"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p:cNvSpPr txBox="1"/>
          <p:nvPr/>
        </p:nvSpPr>
        <p:spPr>
          <a:xfrm>
            <a:off x="0" y="0"/>
            <a:ext cx="8858280" cy="6370975"/>
          </a:xfrm>
          <a:prstGeom prst="rect">
            <a:avLst/>
          </a:prstGeom>
          <a:noFill/>
        </p:spPr>
        <p:txBody>
          <a:bodyPr wrap="square" rtlCol="0">
            <a:spAutoFit/>
          </a:bodyPr>
          <a:lstStyle/>
          <a:p>
            <a:r>
              <a:rPr lang="pt-BR" sz="2400" b="1" dirty="0" smtClean="0"/>
              <a:t>Criptografia </a:t>
            </a:r>
            <a:r>
              <a:rPr lang="pt-BR" sz="2400" b="1" dirty="0" smtClean="0"/>
              <a:t>é um método de proteção e privacidade de dados muito importante e cada vez mais presente. Do ponto de vista prático para quem usa Internet e dispositivos que oferecem proteção criptográfica, há tipos ou termos, que é preciso conhecer: criptografia simétrica e assimétrica (ou de ponta a ponta</a:t>
            </a:r>
            <a:r>
              <a:rPr lang="pt-BR" sz="2400" b="1" dirty="0" smtClean="0"/>
              <a:t>);</a:t>
            </a:r>
          </a:p>
          <a:p>
            <a:endParaRPr lang="pt-BR" sz="2400" b="1" dirty="0" smtClean="0"/>
          </a:p>
          <a:p>
            <a:r>
              <a:rPr lang="pt-BR" sz="2400" b="1" u="sng" dirty="0" smtClean="0"/>
              <a:t>Criptografia simétrica</a:t>
            </a:r>
          </a:p>
          <a:p>
            <a:r>
              <a:rPr lang="pt-BR" sz="2400" dirty="0" smtClean="0"/>
              <a:t>Criptografia </a:t>
            </a:r>
            <a:r>
              <a:rPr lang="pt-BR" sz="2400" dirty="0" smtClean="0"/>
              <a:t>simétrica é o mais comum e pressupõe que uma mesma chave usada para ocultar informação precisa ser aplicada para </a:t>
            </a:r>
            <a:r>
              <a:rPr lang="pt-BR" sz="2400" dirty="0" smtClean="0"/>
              <a:t>revelá-la </a:t>
            </a:r>
            <a:r>
              <a:rPr lang="pt-BR" sz="2400" dirty="0" smtClean="0"/>
              <a:t>na outra ponta. É o tipo de criptografia usada na época da Segunda Guerra Mundial, por exemplo, e protagonista da história da invenção do computador, como conhecemos </a:t>
            </a:r>
            <a:r>
              <a:rPr lang="pt-BR" sz="2400" dirty="0" smtClean="0"/>
              <a:t>hoje;</a:t>
            </a:r>
            <a:endParaRPr lang="pt-BR" sz="2400" b="1" u="sng" dirty="0" smtClean="0"/>
          </a:p>
          <a:p>
            <a:endParaRPr lang="pt-BR" sz="2400" b="1" u="sng" dirty="0" smtClean="0"/>
          </a:p>
          <a:p>
            <a:endParaRPr lang="pt-BR" sz="2400" b="1" u="sng" dirty="0" smtClean="0"/>
          </a:p>
          <a:p>
            <a:endParaRPr lang="pt-BR" sz="2400" b="1" dirty="0" smtClean="0"/>
          </a:p>
          <a:p>
            <a:endParaRPr lang="pt-BR" sz="2400" b="1" dirty="0"/>
          </a:p>
        </p:txBody>
      </p:sp>
      <p:pic>
        <p:nvPicPr>
          <p:cNvPr id="7" name="Imagem 6" descr="DQmbt6RdzLkTYqTksex2dZBb2J2X78NygyBGK1Gqxj7Fqha.jpg"/>
          <p:cNvPicPr>
            <a:picLocks noChangeAspect="1"/>
          </p:cNvPicPr>
          <p:nvPr/>
        </p:nvPicPr>
        <p:blipFill>
          <a:blip r:embed="rId2">
            <a:lum bright="-20000" contrast="-40000"/>
          </a:blip>
          <a:stretch>
            <a:fillRect/>
          </a:stretch>
        </p:blipFill>
        <p:spPr>
          <a:xfrm>
            <a:off x="1" y="0"/>
            <a:ext cx="9143999" cy="6858000"/>
          </a:xfrm>
          <a:prstGeom prst="rect">
            <a:avLst/>
          </a:prstGeom>
        </p:spPr>
      </p:pic>
      <p:sp>
        <p:nvSpPr>
          <p:cNvPr id="8" name="CaixaDeTexto 7"/>
          <p:cNvSpPr txBox="1"/>
          <p:nvPr/>
        </p:nvSpPr>
        <p:spPr>
          <a:xfrm>
            <a:off x="357158" y="0"/>
            <a:ext cx="8429684" cy="7355860"/>
          </a:xfrm>
          <a:prstGeom prst="rect">
            <a:avLst/>
          </a:prstGeom>
          <a:noFill/>
        </p:spPr>
        <p:txBody>
          <a:bodyPr wrap="square" rtlCol="0">
            <a:spAutoFit/>
          </a:bodyPr>
          <a:lstStyle/>
          <a:p>
            <a:pPr fontAlgn="base"/>
            <a:r>
              <a:rPr lang="pt-BR" sz="2800" b="1" u="sng" dirty="0" smtClean="0"/>
              <a:t>Criptografia </a:t>
            </a:r>
            <a:r>
              <a:rPr lang="pt-BR" sz="2800" b="1" u="sng" dirty="0" smtClean="0"/>
              <a:t>assimétrica</a:t>
            </a:r>
            <a:endParaRPr lang="pt-BR" sz="2800" b="1" u="sng" dirty="0" smtClean="0"/>
          </a:p>
          <a:p>
            <a:pPr fontAlgn="base"/>
            <a:r>
              <a:rPr lang="pt-BR" sz="2800" b="1" dirty="0" smtClean="0"/>
              <a:t>A </a:t>
            </a:r>
            <a:r>
              <a:rPr lang="pt-BR" sz="2800" b="1" dirty="0" smtClean="0"/>
              <a:t>solução foi dada pela criptografia assimétrica, na qual utiliza-se duas chaves distintas, mas que se complementam. Por essa propriedade, dá-se o nome de par de chaves, que é composto pela chave pública e pela chave privada. A chave pública é liberada para todos que desejam se comunicar com o emissor da chave enquanto a chave privada fica em poder de quem a </a:t>
            </a:r>
            <a:r>
              <a:rPr lang="pt-BR" sz="2800" b="1" dirty="0" smtClean="0"/>
              <a:t>emitiu;</a:t>
            </a:r>
            <a:r>
              <a:rPr lang="pt-BR" sz="2800" b="1" dirty="0" smtClean="0"/>
              <a:t/>
            </a:r>
            <a:br>
              <a:rPr lang="pt-BR" sz="2800" b="1" dirty="0" smtClean="0"/>
            </a:br>
            <a:endParaRPr lang="pt-BR" sz="2800" b="1" dirty="0" smtClean="0"/>
          </a:p>
          <a:p>
            <a:pPr fontAlgn="base"/>
            <a:r>
              <a:rPr lang="pt-BR" sz="2800" b="1" dirty="0" smtClean="0"/>
              <a:t>O algoritmo de criptografia mais usado atualmente é o RSA, denominado pelas iniciais dos seus criadores, Ronald </a:t>
            </a:r>
            <a:r>
              <a:rPr lang="pt-BR" sz="2800" b="1" dirty="0" err="1" smtClean="0"/>
              <a:t>Rivest</a:t>
            </a:r>
            <a:r>
              <a:rPr lang="pt-BR" sz="2800" b="1" dirty="0" smtClean="0"/>
              <a:t>, Adi </a:t>
            </a:r>
            <a:r>
              <a:rPr lang="pt-BR" sz="2800" b="1" dirty="0" err="1" smtClean="0"/>
              <a:t>Shamir</a:t>
            </a:r>
            <a:r>
              <a:rPr lang="pt-BR" sz="2800" b="1" dirty="0" smtClean="0"/>
              <a:t> e Leonard </a:t>
            </a:r>
            <a:r>
              <a:rPr lang="pt-BR" sz="2800" b="1" dirty="0" err="1" smtClean="0"/>
              <a:t>Adleman</a:t>
            </a:r>
            <a:r>
              <a:rPr lang="pt-BR" sz="2800" b="1" dirty="0" smtClean="0"/>
              <a:t>. Uma desvantagem dos algoritmos de criptografia assimétrica existentes é o seu desempenho, que são mais lentos que os métodos </a:t>
            </a:r>
            <a:r>
              <a:rPr lang="pt-BR" sz="2800" b="1" dirty="0" smtClean="0"/>
              <a:t>simétricos</a:t>
            </a:r>
            <a:r>
              <a:rPr lang="pt-BR" sz="2800" b="1" dirty="0" smtClean="0"/>
              <a:t>;</a:t>
            </a:r>
          </a:p>
          <a:p>
            <a:endParaRPr lang="pt-BR"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p:cNvSpPr txBox="1"/>
          <p:nvPr/>
        </p:nvSpPr>
        <p:spPr>
          <a:xfrm>
            <a:off x="0" y="0"/>
            <a:ext cx="8858280" cy="6370975"/>
          </a:xfrm>
          <a:prstGeom prst="rect">
            <a:avLst/>
          </a:prstGeom>
          <a:noFill/>
        </p:spPr>
        <p:txBody>
          <a:bodyPr wrap="square" rtlCol="0">
            <a:spAutoFit/>
          </a:bodyPr>
          <a:lstStyle/>
          <a:p>
            <a:r>
              <a:rPr lang="pt-BR" sz="2400" b="1" dirty="0" smtClean="0"/>
              <a:t>Criptografia </a:t>
            </a:r>
            <a:r>
              <a:rPr lang="pt-BR" sz="2400" b="1" dirty="0" smtClean="0"/>
              <a:t>é um método de proteção e privacidade de dados muito importante e cada vez mais presente. Do ponto de vista prático para quem usa Internet e dispositivos que oferecem proteção criptográfica, há tipos ou termos, que é preciso conhecer: criptografia simétrica e assimétrica (ou de ponta a ponta</a:t>
            </a:r>
            <a:r>
              <a:rPr lang="pt-BR" sz="2400" b="1" dirty="0" smtClean="0"/>
              <a:t>);</a:t>
            </a:r>
          </a:p>
          <a:p>
            <a:endParaRPr lang="pt-BR" sz="2400" b="1" dirty="0" smtClean="0"/>
          </a:p>
          <a:p>
            <a:r>
              <a:rPr lang="pt-BR" sz="2400" b="1" u="sng" dirty="0" smtClean="0"/>
              <a:t>Criptografia simétrica</a:t>
            </a:r>
          </a:p>
          <a:p>
            <a:r>
              <a:rPr lang="pt-BR" sz="2400" dirty="0" smtClean="0"/>
              <a:t>Criptografia </a:t>
            </a:r>
            <a:r>
              <a:rPr lang="pt-BR" sz="2400" dirty="0" smtClean="0"/>
              <a:t>simétrica é o mais comum e pressupõe que uma mesma chave usada para ocultar informação precisa ser aplicada para </a:t>
            </a:r>
            <a:r>
              <a:rPr lang="pt-BR" sz="2400" dirty="0" smtClean="0"/>
              <a:t>revelá-la </a:t>
            </a:r>
            <a:r>
              <a:rPr lang="pt-BR" sz="2400" dirty="0" smtClean="0"/>
              <a:t>na outra ponta. É o tipo de criptografia usada na época da Segunda Guerra Mundial, por exemplo, e protagonista da história da invenção do computador, como conhecemos </a:t>
            </a:r>
            <a:r>
              <a:rPr lang="pt-BR" sz="2400" dirty="0" smtClean="0"/>
              <a:t>hoje;</a:t>
            </a:r>
            <a:endParaRPr lang="pt-BR" sz="2400" b="1" u="sng" dirty="0" smtClean="0"/>
          </a:p>
          <a:p>
            <a:endParaRPr lang="pt-BR" sz="2400" b="1" u="sng" dirty="0" smtClean="0"/>
          </a:p>
          <a:p>
            <a:endParaRPr lang="pt-BR" sz="2400" b="1" u="sng" dirty="0" smtClean="0"/>
          </a:p>
          <a:p>
            <a:endParaRPr lang="pt-BR" sz="2400" b="1" dirty="0" smtClean="0"/>
          </a:p>
          <a:p>
            <a:endParaRPr lang="pt-BR" sz="2400" b="1" dirty="0"/>
          </a:p>
        </p:txBody>
      </p:sp>
      <p:pic>
        <p:nvPicPr>
          <p:cNvPr id="7" name="Imagem 6" descr="DQmbt6RdzLkTYqTksex2dZBb2J2X78NygyBGK1Gqxj7Fqha.jpg"/>
          <p:cNvPicPr>
            <a:picLocks noChangeAspect="1"/>
          </p:cNvPicPr>
          <p:nvPr/>
        </p:nvPicPr>
        <p:blipFill>
          <a:blip r:embed="rId2">
            <a:lum bright="-20000" contrast="-40000"/>
          </a:blip>
          <a:stretch>
            <a:fillRect/>
          </a:stretch>
        </p:blipFill>
        <p:spPr>
          <a:xfrm>
            <a:off x="1" y="0"/>
            <a:ext cx="9143999" cy="6858000"/>
          </a:xfrm>
          <a:prstGeom prst="rect">
            <a:avLst/>
          </a:prstGeom>
        </p:spPr>
      </p:pic>
      <p:sp>
        <p:nvSpPr>
          <p:cNvPr id="8" name="CaixaDeTexto 7"/>
          <p:cNvSpPr txBox="1"/>
          <p:nvPr/>
        </p:nvSpPr>
        <p:spPr>
          <a:xfrm>
            <a:off x="357158" y="0"/>
            <a:ext cx="8429684" cy="6494085"/>
          </a:xfrm>
          <a:prstGeom prst="rect">
            <a:avLst/>
          </a:prstGeom>
          <a:noFill/>
        </p:spPr>
        <p:txBody>
          <a:bodyPr wrap="square" rtlCol="0">
            <a:spAutoFit/>
          </a:bodyPr>
          <a:lstStyle/>
          <a:p>
            <a:r>
              <a:rPr lang="pt-BR" sz="2800" b="1" u="sng" dirty="0" smtClean="0"/>
              <a:t>Por </a:t>
            </a:r>
            <a:r>
              <a:rPr lang="pt-BR" sz="2800" b="1" u="sng" dirty="0" smtClean="0"/>
              <a:t>meio do uso da criptografia você pode</a:t>
            </a:r>
            <a:r>
              <a:rPr lang="pt-BR" sz="2800" b="1" u="sng" dirty="0" smtClean="0"/>
              <a:t>:</a:t>
            </a:r>
          </a:p>
          <a:p>
            <a:endParaRPr lang="pt-BR" sz="2800" b="1" dirty="0" smtClean="0"/>
          </a:p>
          <a:p>
            <a:r>
              <a:rPr lang="pt-BR" sz="2800" b="1" dirty="0" smtClean="0"/>
              <a:t>Proteger </a:t>
            </a:r>
            <a:r>
              <a:rPr lang="pt-BR" sz="2800" b="1" dirty="0" smtClean="0"/>
              <a:t>os dados sigilosos armazenados em seu computador, como o seu arquivo de senhas e a sua declaração de Imposto de Renda</a:t>
            </a:r>
            <a:r>
              <a:rPr lang="pt-BR" sz="2800" b="1" dirty="0" smtClean="0"/>
              <a:t>;</a:t>
            </a:r>
          </a:p>
          <a:p>
            <a:endParaRPr lang="pt-BR" sz="2800" b="1" dirty="0" smtClean="0"/>
          </a:p>
          <a:p>
            <a:r>
              <a:rPr lang="pt-BR" sz="2800" b="1" dirty="0" smtClean="0"/>
              <a:t>Criar </a:t>
            </a:r>
            <a:r>
              <a:rPr lang="pt-BR" sz="2800" b="1" dirty="0" smtClean="0"/>
              <a:t>uma área (partição) específica no seu computador, na qual todas as informações que forem lá gravadas serão automaticamente criptografadas</a:t>
            </a:r>
            <a:r>
              <a:rPr lang="pt-BR" sz="2800" b="1" dirty="0" smtClean="0"/>
              <a:t>;</a:t>
            </a:r>
          </a:p>
          <a:p>
            <a:endParaRPr lang="pt-BR" sz="2800" b="1" dirty="0" smtClean="0"/>
          </a:p>
          <a:p>
            <a:r>
              <a:rPr lang="pt-BR" sz="2800" b="1" dirty="0" smtClean="0"/>
              <a:t>Proteger </a:t>
            </a:r>
            <a:r>
              <a:rPr lang="pt-BR" sz="2800" b="1" dirty="0" smtClean="0"/>
              <a:t>seus </a:t>
            </a:r>
            <a:r>
              <a:rPr lang="pt-BR" sz="2800" b="1" i="1" dirty="0" smtClean="0"/>
              <a:t>backups</a:t>
            </a:r>
            <a:r>
              <a:rPr lang="pt-BR" sz="2800" b="1" dirty="0" smtClean="0"/>
              <a:t> contra acesso indevido, principalmente aqueles enviados para áreas de armazenamento externo de mídias</a:t>
            </a:r>
            <a:r>
              <a:rPr lang="pt-BR" sz="2800" b="1" dirty="0" smtClean="0"/>
              <a:t>;</a:t>
            </a:r>
          </a:p>
          <a:p>
            <a:endParaRPr lang="pt-BR" sz="2800" dirty="0" smtClean="0"/>
          </a:p>
          <a:p>
            <a:endParaRPr lang="pt-BR"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p:cNvSpPr txBox="1"/>
          <p:nvPr/>
        </p:nvSpPr>
        <p:spPr>
          <a:xfrm>
            <a:off x="0" y="0"/>
            <a:ext cx="8858280" cy="6370975"/>
          </a:xfrm>
          <a:prstGeom prst="rect">
            <a:avLst/>
          </a:prstGeom>
          <a:noFill/>
        </p:spPr>
        <p:txBody>
          <a:bodyPr wrap="square" rtlCol="0">
            <a:spAutoFit/>
          </a:bodyPr>
          <a:lstStyle/>
          <a:p>
            <a:r>
              <a:rPr lang="pt-BR" sz="2400" b="1" dirty="0" smtClean="0"/>
              <a:t>Criptografia </a:t>
            </a:r>
            <a:r>
              <a:rPr lang="pt-BR" sz="2400" b="1" dirty="0" smtClean="0"/>
              <a:t>é um método de proteção e privacidade de dados muito importante e cada vez mais presente. Do ponto de vista prático para quem usa Internet e dispositivos que oferecem proteção criptográfica, há tipos ou termos, que é preciso conhecer: criptografia simétrica e assimétrica (ou de ponta a ponta</a:t>
            </a:r>
            <a:r>
              <a:rPr lang="pt-BR" sz="2400" b="1" dirty="0" smtClean="0"/>
              <a:t>);</a:t>
            </a:r>
          </a:p>
          <a:p>
            <a:endParaRPr lang="pt-BR" sz="2400" b="1" dirty="0" smtClean="0"/>
          </a:p>
          <a:p>
            <a:r>
              <a:rPr lang="pt-BR" sz="2400" b="1" u="sng" dirty="0" smtClean="0"/>
              <a:t>Criptografia simétrica</a:t>
            </a:r>
          </a:p>
          <a:p>
            <a:r>
              <a:rPr lang="pt-BR" sz="2400" dirty="0" smtClean="0"/>
              <a:t>Criptografia </a:t>
            </a:r>
            <a:r>
              <a:rPr lang="pt-BR" sz="2400" dirty="0" smtClean="0"/>
              <a:t>simétrica é o mais comum e pressupõe que uma mesma chave usada para ocultar informação precisa ser aplicada para </a:t>
            </a:r>
            <a:r>
              <a:rPr lang="pt-BR" sz="2400" dirty="0" smtClean="0"/>
              <a:t>revelá-la </a:t>
            </a:r>
            <a:r>
              <a:rPr lang="pt-BR" sz="2400" dirty="0" smtClean="0"/>
              <a:t>na outra ponta. É o tipo de criptografia usada na época da Segunda Guerra Mundial, por exemplo, e protagonista da história da invenção do computador, como conhecemos </a:t>
            </a:r>
            <a:r>
              <a:rPr lang="pt-BR" sz="2400" dirty="0" smtClean="0"/>
              <a:t>hoje;</a:t>
            </a:r>
            <a:endParaRPr lang="pt-BR" sz="2400" b="1" u="sng" dirty="0" smtClean="0"/>
          </a:p>
          <a:p>
            <a:endParaRPr lang="pt-BR" sz="2400" b="1" u="sng" dirty="0" smtClean="0"/>
          </a:p>
          <a:p>
            <a:endParaRPr lang="pt-BR" sz="2400" b="1" u="sng" dirty="0" smtClean="0"/>
          </a:p>
          <a:p>
            <a:endParaRPr lang="pt-BR" sz="2400" b="1" dirty="0" smtClean="0"/>
          </a:p>
          <a:p>
            <a:endParaRPr lang="pt-BR" sz="2400" b="1" dirty="0"/>
          </a:p>
        </p:txBody>
      </p:sp>
      <p:pic>
        <p:nvPicPr>
          <p:cNvPr id="7" name="Imagem 6" descr="DQmbt6RdzLkTYqTksex2dZBb2J2X78NygyBGK1Gqxj7Fqha.jpg"/>
          <p:cNvPicPr>
            <a:picLocks noChangeAspect="1"/>
          </p:cNvPicPr>
          <p:nvPr/>
        </p:nvPicPr>
        <p:blipFill>
          <a:blip r:embed="rId2">
            <a:lum bright="-20000" contrast="-40000"/>
          </a:blip>
          <a:stretch>
            <a:fillRect/>
          </a:stretch>
        </p:blipFill>
        <p:spPr>
          <a:xfrm>
            <a:off x="1" y="0"/>
            <a:ext cx="9143999" cy="6858000"/>
          </a:xfrm>
          <a:prstGeom prst="rect">
            <a:avLst/>
          </a:prstGeom>
        </p:spPr>
      </p:pic>
      <p:sp>
        <p:nvSpPr>
          <p:cNvPr id="8" name="CaixaDeTexto 7"/>
          <p:cNvSpPr txBox="1"/>
          <p:nvPr/>
        </p:nvSpPr>
        <p:spPr>
          <a:xfrm>
            <a:off x="357158" y="0"/>
            <a:ext cx="8429684" cy="5632311"/>
          </a:xfrm>
          <a:prstGeom prst="rect">
            <a:avLst/>
          </a:prstGeom>
          <a:noFill/>
        </p:spPr>
        <p:txBody>
          <a:bodyPr wrap="square" rtlCol="0">
            <a:spAutoFit/>
          </a:bodyPr>
          <a:lstStyle/>
          <a:p>
            <a:r>
              <a:rPr lang="pt-BR" sz="2800" b="1" u="sng" dirty="0" smtClean="0"/>
              <a:t>Criptografia na rede de internet</a:t>
            </a:r>
          </a:p>
          <a:p>
            <a:endParaRPr lang="pt-BR" sz="2800" b="1" dirty="0" smtClean="0">
              <a:hlinkClick r:id="rId3"/>
            </a:endParaRPr>
          </a:p>
          <a:p>
            <a:r>
              <a:rPr lang="pt-BR" sz="2800" b="1" dirty="0" smtClean="0">
                <a:hlinkClick r:id="rId3"/>
              </a:rPr>
              <a:t>Diferenças </a:t>
            </a:r>
            <a:r>
              <a:rPr lang="pt-BR" sz="2800" b="1" dirty="0" smtClean="0">
                <a:hlinkClick r:id="rId3"/>
              </a:rPr>
              <a:t>entre HTTP e HTTPS</a:t>
            </a:r>
            <a:r>
              <a:rPr lang="pt-BR" sz="2800" b="1" dirty="0" smtClean="0">
                <a:hlinkClick r:id="rId3"/>
              </a:rPr>
              <a:t>?</a:t>
            </a:r>
          </a:p>
          <a:p>
            <a:endParaRPr lang="pt-BR" sz="2800" b="1" dirty="0" smtClean="0">
              <a:hlinkClick r:id="rId3"/>
            </a:endParaRPr>
          </a:p>
          <a:p>
            <a:r>
              <a:rPr lang="pt-BR" sz="2800" b="1" dirty="0" smtClean="0"/>
              <a:t>Na internet, os sites ditos seguros, são os que utilizam o protocolo HTTPS, que é uma versão idêntica do protocolo HTTP sobre uma camada SSL. Essa camada adicional permite que os dados sejam transmitidos através de uma conexão criptografada e que se verifique a autenticidade do servidor e do cliente através de certificados digitais. A porta TCP usada por norma para o protocolo HTTPS é a </a:t>
            </a:r>
            <a:r>
              <a:rPr lang="pt-BR" sz="2800" b="1" dirty="0" smtClean="0"/>
              <a:t>443.</a:t>
            </a:r>
            <a:endParaRPr lang="pt-BR" sz="2800" b="1" dirty="0" smtClean="0"/>
          </a:p>
          <a:p>
            <a:endParaRPr lang="pt-BR" sz="2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p:cNvSpPr txBox="1"/>
          <p:nvPr/>
        </p:nvSpPr>
        <p:spPr>
          <a:xfrm>
            <a:off x="0" y="0"/>
            <a:ext cx="8858280" cy="6370975"/>
          </a:xfrm>
          <a:prstGeom prst="rect">
            <a:avLst/>
          </a:prstGeom>
          <a:noFill/>
        </p:spPr>
        <p:txBody>
          <a:bodyPr wrap="square" rtlCol="0">
            <a:spAutoFit/>
          </a:bodyPr>
          <a:lstStyle/>
          <a:p>
            <a:r>
              <a:rPr lang="pt-BR" sz="2400" b="1" dirty="0" smtClean="0"/>
              <a:t>Criptografia </a:t>
            </a:r>
            <a:r>
              <a:rPr lang="pt-BR" sz="2400" b="1" dirty="0" smtClean="0"/>
              <a:t>é um método de proteção e privacidade de dados muito importante e cada vez mais presente. Do ponto de vista prático para quem usa Internet e dispositivos que oferecem proteção criptográfica, há tipos ou termos, que é preciso conhecer: criptografia simétrica e assimétrica (ou de ponta a ponta</a:t>
            </a:r>
            <a:r>
              <a:rPr lang="pt-BR" sz="2400" b="1" dirty="0" smtClean="0"/>
              <a:t>);</a:t>
            </a:r>
          </a:p>
          <a:p>
            <a:endParaRPr lang="pt-BR" sz="2400" b="1" dirty="0" smtClean="0"/>
          </a:p>
          <a:p>
            <a:r>
              <a:rPr lang="pt-BR" sz="2400" b="1" u="sng" dirty="0" smtClean="0"/>
              <a:t>Criptografia simétrica</a:t>
            </a:r>
          </a:p>
          <a:p>
            <a:r>
              <a:rPr lang="pt-BR" sz="2400" dirty="0" smtClean="0"/>
              <a:t>Criptografia </a:t>
            </a:r>
            <a:r>
              <a:rPr lang="pt-BR" sz="2400" dirty="0" smtClean="0"/>
              <a:t>simétrica é o mais comum e pressupõe que uma mesma chave usada para ocultar informação precisa ser aplicada para </a:t>
            </a:r>
            <a:r>
              <a:rPr lang="pt-BR" sz="2400" dirty="0" smtClean="0"/>
              <a:t>revelá-la </a:t>
            </a:r>
            <a:r>
              <a:rPr lang="pt-BR" sz="2400" dirty="0" smtClean="0"/>
              <a:t>na outra ponta. É o tipo de criptografia usada na época da Segunda Guerra Mundial, por exemplo, e protagonista da história da invenção do computador, como conhecemos </a:t>
            </a:r>
            <a:r>
              <a:rPr lang="pt-BR" sz="2400" dirty="0" smtClean="0"/>
              <a:t>hoje;</a:t>
            </a:r>
            <a:endParaRPr lang="pt-BR" sz="2400" b="1" u="sng" dirty="0" smtClean="0"/>
          </a:p>
          <a:p>
            <a:endParaRPr lang="pt-BR" sz="2400" b="1" u="sng" dirty="0" smtClean="0"/>
          </a:p>
          <a:p>
            <a:endParaRPr lang="pt-BR" sz="2400" b="1" u="sng" dirty="0" smtClean="0"/>
          </a:p>
          <a:p>
            <a:endParaRPr lang="pt-BR" sz="2400" b="1" dirty="0" smtClean="0"/>
          </a:p>
          <a:p>
            <a:endParaRPr lang="pt-BR" sz="2400" b="1" dirty="0"/>
          </a:p>
        </p:txBody>
      </p:sp>
      <p:pic>
        <p:nvPicPr>
          <p:cNvPr id="7" name="Imagem 6" descr="DQmbt6RdzLkTYqTksex2dZBb2J2X78NygyBGK1Gqxj7Fqha.jpg"/>
          <p:cNvPicPr>
            <a:picLocks noChangeAspect="1"/>
          </p:cNvPicPr>
          <p:nvPr/>
        </p:nvPicPr>
        <p:blipFill>
          <a:blip r:embed="rId2">
            <a:lum bright="-20000" contrast="-40000"/>
          </a:blip>
          <a:stretch>
            <a:fillRect/>
          </a:stretch>
        </p:blipFill>
        <p:spPr>
          <a:xfrm>
            <a:off x="1" y="0"/>
            <a:ext cx="9143999" cy="6858000"/>
          </a:xfrm>
          <a:prstGeom prst="rect">
            <a:avLst/>
          </a:prstGeom>
        </p:spPr>
      </p:pic>
      <p:sp>
        <p:nvSpPr>
          <p:cNvPr id="8" name="CaixaDeTexto 7"/>
          <p:cNvSpPr txBox="1"/>
          <p:nvPr/>
        </p:nvSpPr>
        <p:spPr>
          <a:xfrm>
            <a:off x="357158" y="0"/>
            <a:ext cx="8429684" cy="6863417"/>
          </a:xfrm>
          <a:prstGeom prst="rect">
            <a:avLst/>
          </a:prstGeom>
          <a:noFill/>
        </p:spPr>
        <p:txBody>
          <a:bodyPr wrap="square" rtlCol="0">
            <a:spAutoFit/>
          </a:bodyPr>
          <a:lstStyle/>
          <a:p>
            <a:r>
              <a:rPr lang="pt-BR" sz="3600" b="1" u="sng" dirty="0" smtClean="0"/>
              <a:t>Bibliografia</a:t>
            </a:r>
            <a:endParaRPr lang="pt-BR" sz="3600" b="1" u="sng" dirty="0" smtClean="0"/>
          </a:p>
          <a:p>
            <a:endParaRPr lang="pt-BR" sz="3600" b="1" dirty="0" smtClean="0">
              <a:hlinkClick r:id="rId3"/>
            </a:endParaRPr>
          </a:p>
          <a:p>
            <a:r>
              <a:rPr lang="pt-BR" sz="3200" b="1" dirty="0" smtClean="0"/>
              <a:t>Sites:</a:t>
            </a:r>
          </a:p>
          <a:p>
            <a:endParaRPr lang="pt-BR" sz="3200" b="1" dirty="0" smtClean="0"/>
          </a:p>
          <a:p>
            <a:r>
              <a:rPr lang="pt-BR" sz="3200" b="1" dirty="0" smtClean="0">
                <a:hlinkClick r:id="rId4"/>
              </a:rPr>
              <a:t>https://</a:t>
            </a:r>
            <a:r>
              <a:rPr lang="pt-BR" sz="3200" b="1" dirty="0" smtClean="0">
                <a:hlinkClick r:id="rId4"/>
              </a:rPr>
              <a:t>www.oficinadanet.com.br/artigo/443/o_que_e_criptografia</a:t>
            </a:r>
            <a:endParaRPr lang="pt-BR" sz="3200" b="1" dirty="0" smtClean="0"/>
          </a:p>
          <a:p>
            <a:endParaRPr lang="pt-BR" sz="3200" b="1" dirty="0" smtClean="0"/>
          </a:p>
          <a:p>
            <a:r>
              <a:rPr lang="pt-BR" sz="3200" b="1" dirty="0" smtClean="0">
                <a:hlinkClick r:id="rId5"/>
              </a:rPr>
              <a:t>https://www.welivesecurity.com/br/2017/08/31/tudo-sobre-criptografia-quando-usar</a:t>
            </a:r>
            <a:r>
              <a:rPr lang="pt-BR" sz="3200" b="1" dirty="0" smtClean="0">
                <a:hlinkClick r:id="rId5"/>
              </a:rPr>
              <a:t>/</a:t>
            </a:r>
            <a:endParaRPr lang="pt-BR" sz="3200" b="1" dirty="0" smtClean="0"/>
          </a:p>
          <a:p>
            <a:endParaRPr lang="pt-BR" sz="3200" b="1" dirty="0" smtClean="0"/>
          </a:p>
          <a:p>
            <a:r>
              <a:rPr lang="pt-BR" sz="3200" b="1" dirty="0" smtClean="0">
                <a:hlinkClick r:id="rId6"/>
              </a:rPr>
              <a:t>https://</a:t>
            </a:r>
            <a:r>
              <a:rPr lang="pt-BR" sz="3200" b="1" dirty="0" smtClean="0">
                <a:hlinkClick r:id="rId6"/>
              </a:rPr>
              <a:t>pt.khanacademy.org/computing/computer-science/cryptography</a:t>
            </a:r>
            <a:endParaRPr lang="pt-BR" sz="3200" b="1" dirty="0" smtClean="0"/>
          </a:p>
          <a:p>
            <a:endParaRPr lang="pt-BR" sz="2400" b="1" dirty="0" smtClean="0"/>
          </a:p>
          <a:p>
            <a:endParaRPr lang="pt-BR" sz="2400"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ódulo">
  <a:themeElements>
    <a:clrScheme name="Módulo">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ódulo">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ódul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PCommandLine xmlns="e5d022ff-4ce9-4922-b5a4-f245e35e2aac">{PP} /n {FilePath}</TPCommandLine>
    <UACurrentWords xmlns="e5d022ff-4ce9-4922-b5a4-f245e35e2aac" xsi:nil="true"/>
    <TPApplication xmlns="e5d022ff-4ce9-4922-b5a4-f245e35e2aac">PowerPoint</TPApplication>
    <AssetId xmlns="e5d022ff-4ce9-4922-b5a4-f245e35e2aac">TP030008212</AssetId>
    <DirectSourceMarket xmlns="e5d022ff-4ce9-4922-b5a4-f245e35e2aac">english</DirectSourceMarket>
    <NumericId xmlns="e5d022ff-4ce9-4922-b5a4-f245e35e2aac">-1</NumericId>
    <OOCacheId xmlns="e5d022ff-4ce9-4922-b5a4-f245e35e2aac" xsi:nil="true"/>
    <AcquiredFrom xmlns="e5d022ff-4ce9-4922-b5a4-f245e35e2aac" xsi:nil="true"/>
    <IsSearchable xmlns="e5d022ff-4ce9-4922-b5a4-f245e35e2aac">true</IsSearchable>
    <Downloads xmlns="e5d022ff-4ce9-4922-b5a4-f245e35e2aac">0</Downloads>
    <ApprovalStatus xmlns="e5d022ff-4ce9-4922-b5a4-f245e35e2aac">InProgress</ApprovalStatus>
    <AssetStart xmlns="e5d022ff-4ce9-4922-b5a4-f245e35e2aac">2010-04-16T15:45:21+00:00</AssetStart>
    <CrawlForDependencies xmlns="e5d022ff-4ce9-4922-b5a4-f245e35e2aac">false</CrawlForDependencies>
    <EditorialTags xmlns="e5d022ff-4ce9-4922-b5a4-f245e35e2aac" xsi:nil="true"/>
    <TPExecutable xmlns="e5d022ff-4ce9-4922-b5a4-f245e35e2aac" xsi:nil="true"/>
    <LastHandOff xmlns="e5d022ff-4ce9-4922-b5a4-f245e35e2aac" xsi:nil="true"/>
    <LastModifiedDateTime xmlns="e5d022ff-4ce9-4922-b5a4-f245e35e2aac" xsi:nil="true"/>
    <LastPublishResultLookup xmlns="e5d022ff-4ce9-4922-b5a4-f245e35e2aac" xsi:nil="true"/>
    <VoteCount xmlns="e5d022ff-4ce9-4922-b5a4-f245e35e2aac" xsi:nil="true"/>
    <CSXUpdate xmlns="e5d022ff-4ce9-4922-b5a4-f245e35e2aac">false</CSXUpdate>
    <AssetExpire xmlns="e5d022ff-4ce9-4922-b5a4-f245e35e2aac">2100-01-01T00:00:00+00:00</AssetExpire>
    <APEditor xmlns="e5d022ff-4ce9-4922-b5a4-f245e35e2aac">
      <UserInfo>
        <DisplayName>_o14migrate</DisplayName>
        <AccountId>171</AccountId>
        <AccountType/>
      </UserInfo>
    </APEditor>
    <MachineTranslated xmlns="e5d022ff-4ce9-4922-b5a4-f245e35e2aac">false</MachineTranslated>
    <Manager xmlns="e5d022ff-4ce9-4922-b5a4-f245e35e2aac" xsi:nil="true"/>
    <OriginAsset xmlns="e5d022ff-4ce9-4922-b5a4-f245e35e2aac" xsi:nil="true"/>
    <ArtSampleDocs xmlns="e5d022ff-4ce9-4922-b5a4-f245e35e2aac" xsi:nil="true"/>
    <ThumbnailAssetId xmlns="e5d022ff-4ce9-4922-b5a4-f245e35e2aac" xsi:nil="true"/>
    <TrustLevel xmlns="e5d022ff-4ce9-4922-b5a4-f245e35e2aac">2 Community Trusted</TrustLevel>
    <UALocComments xmlns="e5d022ff-4ce9-4922-b5a4-f245e35e2aac" xsi:nil="true"/>
    <BugNumber xmlns="e5d022ff-4ce9-4922-b5a4-f245e35e2aac" xsi:nil="true"/>
    <TPNamespace xmlns="e5d022ff-4ce9-4922-b5a4-f245e35e2aac" xsi:nil="true"/>
    <BusinessGroup xmlns="e5d022ff-4ce9-4922-b5a4-f245e35e2aac" xsi:nil="true"/>
    <TimesCloned xmlns="e5d022ff-4ce9-4922-b5a4-f245e35e2aac" xsi:nil="true"/>
    <TPAppVersion xmlns="e5d022ff-4ce9-4922-b5a4-f245e35e2aac">12</TPAppVersion>
    <OpenTemplate xmlns="e5d022ff-4ce9-4922-b5a4-f245e35e2aac">true</OpenTemplate>
    <CSXSubmissionDate xmlns="e5d022ff-4ce9-4922-b5a4-f245e35e2aac">2009-12-08T08:00:00+00:00</CSXSubmissionDate>
    <CSXHash xmlns="e5d022ff-4ce9-4922-b5a4-f245e35e2aac">o9E6ADPYsVH1j3pd697ryv9bqro=</CSXHash>
    <DSATActionTaken xmlns="e5d022ff-4ce9-4922-b5a4-f245e35e2aac" xsi:nil="true"/>
    <ParentAssetId xmlns="e5d022ff-4ce9-4922-b5a4-f245e35e2aac" xsi:nil="true"/>
    <OriginalSourceMarket xmlns="e5d022ff-4ce9-4922-b5a4-f245e35e2aac">english</OriginalSourceMarket>
    <MarketSpecific xmlns="e5d022ff-4ce9-4922-b5a4-f245e35e2aac">true</MarketSpecific>
    <SourceTitle xmlns="e5d022ff-4ce9-4922-b5a4-f245e35e2aac">Design de Estética e Cosmética</SourceTitle>
    <UANotes xmlns="e5d022ff-4ce9-4922-b5a4-f245e35e2aac" xsi:nil="true"/>
    <ClipArtFilename xmlns="e5d022ff-4ce9-4922-b5a4-f245e35e2aac" xsi:nil="true"/>
    <IntlLocPriority xmlns="e5d022ff-4ce9-4922-b5a4-f245e35e2aac" xsi:nil="true"/>
    <Provider xmlns="e5d022ff-4ce9-4922-b5a4-f245e35e2aac" xsi:nil="true"/>
    <TPClientViewer xmlns="e5d022ff-4ce9-4922-b5a4-f245e35e2aac" xsi:nil="true"/>
    <IntlLangReview xmlns="e5d022ff-4ce9-4922-b5a4-f245e35e2aac" xsi:nil="true"/>
    <OutputCachingOn xmlns="e5d022ff-4ce9-4922-b5a4-f245e35e2aac">false</OutputCachingOn>
    <ContentItem xmlns="e5d022ff-4ce9-4922-b5a4-f245e35e2aac" xsi:nil="true"/>
    <IsDeleted xmlns="e5d022ff-4ce9-4922-b5a4-f245e35e2aac">false</IsDeleted>
    <EditorialStatus xmlns="e5d022ff-4ce9-4922-b5a4-f245e35e2aac">Complete</EditorialStatus>
    <HandoffToMSDN xmlns="e5d022ff-4ce9-4922-b5a4-f245e35e2aac" xsi:nil="true"/>
    <ShowIn xmlns="e5d022ff-4ce9-4922-b5a4-f245e35e2aac">Show everywhere</ShowIn>
    <UALocRecommendation xmlns="e5d022ff-4ce9-4922-b5a4-f245e35e2aac">Localize</UALocRecommendation>
    <LegacyData xmlns="e5d022ff-4ce9-4922-b5a4-f245e35e2aac">ListingID:;Manager:;BuildStatus:Publish Passed;MockupPath:</LegacyData>
    <TPLaunchHelpLink xmlns="e5d022ff-4ce9-4922-b5a4-f245e35e2aac" xsi:nil="true"/>
    <Milestone xmlns="e5d022ff-4ce9-4922-b5a4-f245e35e2aac" xsi:nil="true"/>
    <Providers xmlns="e5d022ff-4ce9-4922-b5a4-f245e35e2aac">1|PN030003943| |</Providers>
    <PublishStatusLookup xmlns="e5d022ff-4ce9-4922-b5a4-f245e35e2aac">
      <Value>239616</Value>
      <Value>422736</Value>
    </PublishStatusLookup>
    <APAuthor xmlns="e5d022ff-4ce9-4922-b5a4-f245e35e2aac">
      <UserInfo>
        <DisplayName>_o14migrate</DisplayName>
        <AccountId>171</AccountId>
        <AccountType/>
      </UserInfo>
    </APAuthor>
    <APDescription xmlns="e5d022ff-4ce9-4922-b5a4-f245e35e2aac" xsi:nil="true"/>
    <IntlLangReviewer xmlns="e5d022ff-4ce9-4922-b5a4-f245e35e2aac" xsi:nil="true"/>
    <UAProjectedTotalWords xmlns="e5d022ff-4ce9-4922-b5a4-f245e35e2aac" xsi:nil="true"/>
    <AssetType xmlns="e5d022ff-4ce9-4922-b5a4-f245e35e2aac">TP</AssetType>
    <IntlLangReviewDate xmlns="e5d022ff-4ce9-4922-b5a4-f245e35e2aac" xsi:nil="true"/>
    <TPFriendlyName xmlns="e5d022ff-4ce9-4922-b5a4-f245e35e2aac">Design de Estética e Cosmética</TPFriendlyName>
    <PrimaryImageGen xmlns="e5d022ff-4ce9-4922-b5a4-f245e35e2aac">true</PrimaryImageGen>
    <TPInstallLocation xmlns="e5d022ff-4ce9-4922-b5a4-f245e35e2aac">{My Templates}</TPInstallLocation>
    <PlannedPubDate xmlns="e5d022ff-4ce9-4922-b5a4-f245e35e2aac" xsi:nil="true"/>
    <PolicheckWords xmlns="e5d022ff-4ce9-4922-b5a4-f245e35e2aac" xsi:nil="true"/>
    <SubmitterId xmlns="e5d022ff-4ce9-4922-b5a4-f245e35e2aac">dbc0796d-6858-4985-93b2-fae340c7b458</SubmitterId>
    <TemplateStatus xmlns="e5d022ff-4ce9-4922-b5a4-f245e35e2aac">Complete</TemplateStatus>
    <CSXSubmissionMarket xmlns="e5d022ff-4ce9-4922-b5a4-f245e35e2aac" xsi:nil="true"/>
    <Markets xmlns="e5d022ff-4ce9-4922-b5a4-f245e35e2aac">
      <Value>2</Value>
    </Markets>
    <PublishTargets xmlns="e5d022ff-4ce9-4922-b5a4-f245e35e2aac">OfficeOnline</PublishTargets>
    <ApprovalLog xmlns="e5d022ff-4ce9-4922-b5a4-f245e35e2aac" xsi:nil="true"/>
    <TPComponent xmlns="e5d022ff-4ce9-4922-b5a4-f245e35e2aac">PPTFiles</TPComponent>
    <FriendlyTitle xmlns="e5d022ff-4ce9-4922-b5a4-f245e35e2aac" xsi:nil="true"/>
    <TPLaunchHelpLinkType xmlns="e5d022ff-4ce9-4922-b5a4-f245e35e2aac" xsi:nil="true"/>
    <TemplateTemplateType xmlns="e5d022ff-4ce9-4922-b5a4-f245e35e2aac">PowerPoint 12 Default</TemplateTemplateType>
    <BlockPublish xmlns="e5d022ff-4ce9-4922-b5a4-f245e35e2aac" xsi:nil="true"/>
    <InternalTagsTaxHTField0 xmlns="e5d022ff-4ce9-4922-b5a4-f245e35e2aac">
      <Terms xmlns="http://schemas.microsoft.com/office/infopath/2007/PartnerControls"/>
    </InternalTagsTaxHTField0>
    <LocComments xmlns="e5d022ff-4ce9-4922-b5a4-f245e35e2aac" xsi:nil="true"/>
    <RecommendationsModifier xmlns="e5d022ff-4ce9-4922-b5a4-f245e35e2aac" xsi:nil="true"/>
    <LocLastLocAttemptVersionLookup xmlns="e5d022ff-4ce9-4922-b5a4-f245e35e2aac">204939</LocLastLocAttemptVersionLookup>
    <LocManualTestRequired xmlns="e5d022ff-4ce9-4922-b5a4-f245e35e2aac">false</LocManualTestRequired>
    <LocalizationTagsTaxHTField0 xmlns="e5d022ff-4ce9-4922-b5a4-f245e35e2aac">
      <Terms xmlns="http://schemas.microsoft.com/office/infopath/2007/PartnerControls"/>
    </LocalizationTagsTaxHTField0>
    <ScenarioTagsTaxHTField0 xmlns="e5d022ff-4ce9-4922-b5a4-f245e35e2aac">
      <Terms xmlns="http://schemas.microsoft.com/office/infopath/2007/PartnerControls"/>
    </ScenarioTagsTaxHTField0>
    <LocRecommendedHandoff xmlns="e5d022ff-4ce9-4922-b5a4-f245e35e2aac" xsi:nil="true"/>
    <OriginalRelease xmlns="e5d022ff-4ce9-4922-b5a4-f245e35e2aac">14</OriginalRelease>
    <FeatureTagsTaxHTField0 xmlns="e5d022ff-4ce9-4922-b5a4-f245e35e2aac">
      <Terms xmlns="http://schemas.microsoft.com/office/infopath/2007/PartnerControls"/>
    </FeatureTagsTaxHTField0>
    <TaxCatchAll xmlns="e5d022ff-4ce9-4922-b5a4-f245e35e2aac"/>
    <CampaignTagsTaxHTField0 xmlns="e5d022ff-4ce9-4922-b5a4-f245e35e2aac">
      <Terms xmlns="http://schemas.microsoft.com/office/infopath/2007/PartnerControls"/>
    </CampaignTagsTaxHTField0>
    <LocMarketGroupTiers2 xmlns="e5d022ff-4ce9-4922-b5a4-f245e35e2aa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2057737089D604C8995D725789FFFFD0400C05BDBFCDB0BE84BA6AEC1D1A4F5E4CE" ma:contentTypeVersion="56" ma:contentTypeDescription="Create a new document." ma:contentTypeScope="" ma:versionID="c5c786f17e9890b7d2875e0bb647f603">
  <xsd:schema xmlns:xsd="http://www.w3.org/2001/XMLSchema" xmlns:xs="http://www.w3.org/2001/XMLSchema" xmlns:p="http://schemas.microsoft.com/office/2006/metadata/properties" xmlns:ns2="e5d022ff-4ce9-4922-b5a4-f245e35e2aac" targetNamespace="http://schemas.microsoft.com/office/2006/metadata/properties" ma:root="true" ma:fieldsID="3dddc4782ba87b44f6678511fd2b89e9" ns2:_="">
    <xsd:import namespace="e5d022ff-4ce9-4922-b5a4-f245e35e2aa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d022ff-4ce9-4922-b5a4-f245e35e2aa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BlockPublish" ma:index="12" nillable="true" ma:displayName="Block from Publishing?" ma:default="" ma:internalName="BlockPublish" ma:readOnly="false">
      <xsd:simpleType>
        <xsd:restriction base="dms:Boolean"/>
      </xsd:simpleType>
    </xsd:element>
    <xsd:element name="BugNumber" ma:index="13" nillable="true" ma:displayName="Bug Number" ma:default="" ma:internalName="BugNumber" ma:readOnly="false">
      <xsd:simpleType>
        <xsd:restriction base="dms:Text"/>
      </xsd:simpleType>
    </xsd:element>
    <xsd:element name="CampaignTagsTaxHTField0" ma:index="15" nillable="true" ma:taxonomy="true" ma:internalName="CampaignTagsTaxHTField0" ma:taxonomyFieldName="CampaignTags" ma:displayName="Campaigns" ma:readOnly="false" ma:default="" ma:fieldId="{ae2f8e70-a23c-4d77-9ad6-ea38e2352880}"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6" nillable="true" ma:displayName="Client Viewer" ma:default="" ma:internalName="TPClientViewer">
      <xsd:simpleType>
        <xsd:restriction base="dms:Text"/>
      </xsd:simpleType>
    </xsd:element>
    <xsd:element name="ClipArtFilename" ma:index="17" nillable="true" ma:displayName="Clip Art Name" ma:default="" ma:internalName="ClipArtFilename" ma:readOnly="false">
      <xsd:simpleType>
        <xsd:restriction base="dms:Text"/>
      </xsd:simpleType>
    </xsd:element>
    <xsd:element name="TPCommandLine" ma:index="18" nillable="true" ma:displayName="Command Line" ma:default="" ma:internalName="TPCommandLine">
      <xsd:simpleType>
        <xsd:restriction base="dms:Text"/>
      </xsd:simpleType>
    </xsd:element>
    <xsd:element name="TPComponent" ma:index="19" nillable="true" ma:displayName="Component" ma:default="" ma:internalName="TPComponent">
      <xsd:simpleType>
        <xsd:restriction base="dms:Text"/>
      </xsd:simpleType>
    </xsd:element>
    <xsd:element name="ContentItem" ma:index="20" nillable="true" ma:displayName="Content Item" ma:default="" ma:hidden="true" ma:internalName="ContentItem" ma:readOnly="false">
      <xsd:simpleType>
        <xsd:restriction base="dms:Unknown"/>
      </xsd:simpleType>
    </xsd:element>
    <xsd:element name="CrawlForDependencies" ma:index="22" nillable="true" ma:displayName="Crawl for Dependencies?" ma:default="true" ma:internalName="CrawlForDependencies" ma:readOnly="false">
      <xsd:simpleType>
        <xsd:restriction base="dms:Boolean"/>
      </xsd:simpleType>
    </xsd:element>
    <xsd:element name="CSXHash" ma:index="25" nillable="true" ma:displayName="CSX Hash" ma:default="" ma:indexed="true" ma:internalName="CSXHash" ma:readOnly="false">
      <xsd:simpleType>
        <xsd:restriction base="dms:Text"/>
      </xsd:simpleType>
    </xsd:element>
    <xsd:element name="CSXSubmissionMarket" ma:index="26" nillable="true" ma:displayName="CSX Submission Market" ma:default="" ma:list="{5E053CDA-25E6-45C3-8DB3-AEDB8C2D0B9A}" ma:internalName="CSXSubmissionMarket" ma:readOnly="false" ma:showField="MarketName" ma:web="e5d022ff-4ce9-4922-b5a4-f245e35e2aac">
      <xsd:simpleType>
        <xsd:restriction base="dms:Lookup"/>
      </xsd:simpleType>
    </xsd:element>
    <xsd:element name="CSXUpdate" ma:index="27" nillable="true" ma:displayName="CSX Updated?" ma:default="false" ma:internalName="CSXUpdate" ma:readOnly="false">
      <xsd:simpleType>
        <xsd:restriction base="dms:Boolean"/>
      </xsd:simpleType>
    </xsd:element>
    <xsd:element name="IntlLangReviewDate" ma:index="28" nillable="true" ma:displayName="Date to Complete Intl QA" ma:default="" ma:internalName="IntlLangReviewDate" ma:readOnly="false">
      <xsd:simpleType>
        <xsd:restriction base="dms:DateTime"/>
      </xsd:simpleType>
    </xsd:element>
    <xsd:element name="IsDeleted" ma:index="29" nillable="true" ma:displayName="Deleted?" ma:default="" ma:internalName="IsDeleted" ma:readOnly="false">
      <xsd:simpleType>
        <xsd:restriction base="dms:Boolean"/>
      </xsd:simpleType>
    </xsd:element>
    <xsd:element name="APDescription" ma:index="30" nillable="true" ma:displayName="Description" ma:default="" ma:internalName="APDescription" ma:readOnly="false">
      <xsd:simpleType>
        <xsd:restriction base="dms:Note"/>
      </xsd:simpleType>
    </xsd:element>
    <xsd:element name="DirectSourceMarket" ma:index="31" nillable="true" ma:displayName="Direct Source Market Group" ma:default="" ma:internalName="DirectSourceMarket" ma:readOnly="false">
      <xsd:simpleType>
        <xsd:restriction base="dms:Text"/>
      </xsd:simpleType>
    </xsd:element>
    <xsd:element name="Downloads" ma:index="32" nillable="true" ma:displayName="Downloads" ma:default="0" ma:hidden="true" ma:internalName="Downloads" ma:readOnly="false">
      <xsd:simpleType>
        <xsd:restriction base="dms:Unknown"/>
      </xsd:simpleType>
    </xsd:element>
    <xsd:element name="DSATActionTaken" ma:index="33"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4"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5" nillable="true" ma:displayName="Editorial Status" ma:default="" ma:internalName="EditorialStatus" ma:readOnly="false">
      <xsd:simpleType>
        <xsd:restriction base="dms:Unknown"/>
      </xsd:simpleType>
    </xsd:element>
    <xsd:element name="EditorialTags" ma:index="36" nillable="true" ma:displayName="Editorial Tags" ma:default="" ma:internalName="EditorialTags">
      <xsd:simpleType>
        <xsd:restriction base="dms:Unknown"/>
      </xsd:simpleType>
    </xsd:element>
    <xsd:element name="TPExecutable" ma:index="37" nillable="true" ma:displayName="Executable" ma:default="" ma:internalName="TPExecutable">
      <xsd:simpleType>
        <xsd:restriction base="dms:Text"/>
      </xsd:simpleType>
    </xsd:element>
    <xsd:element name="FeatureTagsTaxHTField0" ma:index="39" nillable="true" ma:taxonomy="true" ma:internalName="FeatureTagsTaxHTField0" ma:taxonomyFieldName="FeatureTags" ma:displayName="Features" ma:readOnly="false" ma:default="" ma:fieldId="{0e79027b-5c14-42ce-a448-02002c169e4a}"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0" nillable="true" ma:displayName="Friendly Name" ma:default="" ma:internalName="TPFriendlyName">
      <xsd:simpleType>
        <xsd:restriction base="dms:Text"/>
      </xsd:simpleType>
    </xsd:element>
    <xsd:element name="FriendlyTitle" ma:index="41" nillable="true" ma:displayName="Friendly Title" ma:default="" ma:description="Shorter title to be used when displaying search results" ma:internalName="FriendlyTitle" ma:readOnly="false">
      <xsd:simpleType>
        <xsd:restriction base="dms:Text"/>
      </xsd:simpleType>
    </xsd:element>
    <xsd:element name="PrimaryImageGen" ma:index="42" nillable="true" ma:displayName="Generate Images?" ma:default="true" ma:internalName="PrimaryImageGen">
      <xsd:simpleType>
        <xsd:restriction base="dms:Boolean"/>
      </xsd:simpleType>
    </xsd:element>
    <xsd:element name="HandoffToMSDN" ma:index="43" nillable="true" ma:displayName="Handoff To MSDN Date" ma:default="" ma:internalName="HandoffToMSDN" ma:readOnly="false">
      <xsd:simpleType>
        <xsd:restriction base="dms:DateTime"/>
      </xsd:simpleType>
    </xsd:element>
    <xsd:element name="InProjectListLookup" ma:index="44" nillable="true" ma:displayName="InProjectListLookup" ma:list="{E1DF242F-2A85-4892-885C-E072ACF78A23}" ma:internalName="InProjectListLookup" ma:readOnly="true" ma:showField="InProjectList" ma:web="e5d022ff-4ce9-4922-b5a4-f245e35e2aac">
      <xsd:complexType>
        <xsd:complexContent>
          <xsd:extension base="dms:MultiChoiceLookup">
            <xsd:sequence>
              <xsd:element name="Value" type="dms:Lookup" maxOccurs="unbounded" minOccurs="0" nillable="true"/>
            </xsd:sequence>
          </xsd:extension>
        </xsd:complexContent>
      </xsd:complexType>
    </xsd:element>
    <xsd:element name="TPInstallLocation" ma:index="45" nillable="true" ma:displayName="Install Location" ma:default="" ma:internalName="TPInstallLocation">
      <xsd:simpleType>
        <xsd:restriction base="dms:Text"/>
      </xsd:simpleType>
    </xsd:element>
    <xsd:element name="InternalTagsTaxHTField0" ma:index="47" nillable="true" ma:taxonomy="true" ma:internalName="InternalTagsTaxHTField0" ma:taxonomyFieldName="InternalTags" ma:displayName="Internal Tags" ma:readOnly="false" ma:default="" ma:fieldId="{e822bdd4-da07-482e-8962-d405657c171a}"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8" nillable="true" ma:displayName="Intl Lang QA Review Required?" ma:default="" ma:internalName="IntlLangReview" ma:readOnly="false">
      <xsd:simpleType>
        <xsd:restriction base="dms:Boolean"/>
      </xsd:simpleType>
    </xsd:element>
    <xsd:element name="IntlLangReviewer" ma:index="49" nillable="true" ma:displayName="Intl Lang QA Reviewer" ma:default="" ma:internalName="IntlLangReviewer" ma:readOnly="false">
      <xsd:simpleType>
        <xsd:restriction base="dms:Text"/>
      </xsd:simpleType>
    </xsd:element>
    <xsd:element name="MarketSpecific" ma:index="50" nillable="true" ma:displayName="Is Market Specific?" ma:default="" ma:internalName="MarketSpecific" ma:readOnly="false">
      <xsd:simpleType>
        <xsd:restriction base="dms:Boolean"/>
      </xsd:simpleType>
    </xsd:element>
    <xsd:element name="LastCompleteVersionLookup" ma:index="51" nillable="true" ma:displayName="Last Complete Version Lookup" ma:default="" ma:list="{E1DF242F-2A85-4892-885C-E072ACF78A23}" ma:internalName="LastCompleteVersionLookup" ma:readOnly="true" ma:showField="LastCompleteVersion" ma:web="e5d022ff-4ce9-4922-b5a4-f245e35e2aac">
      <xsd:complexType>
        <xsd:complexContent>
          <xsd:extension base="dms:MultiChoiceLookup">
            <xsd:sequence>
              <xsd:element name="Value" type="dms:Lookup" maxOccurs="unbounded" minOccurs="0" nillable="true"/>
            </xsd:sequence>
          </xsd:extension>
        </xsd:complexContent>
      </xsd:complexType>
    </xsd:element>
    <xsd:element name="LastHandOff" ma:index="52" nillable="true" ma:displayName="Last Hand-off" ma:default="" ma:internalName="LastHandOff" ma:readOnly="false">
      <xsd:simpleType>
        <xsd:restriction base="dms:DateTime"/>
      </xsd:simpleType>
    </xsd:element>
    <xsd:element name="LastModifiedDateTime" ma:index="53" nillable="true" ma:displayName="Last Modified Date" ma:default="" ma:internalName="LastModifiedDateTime" ma:readOnly="false">
      <xsd:simpleType>
        <xsd:restriction base="dms:DateTime"/>
      </xsd:simpleType>
    </xsd:element>
    <xsd:element name="LastPreviewErrorLookup" ma:index="54" nillable="true" ma:displayName="Last Preview Attempt Error" ma:default="" ma:list="{E1DF242F-2A85-4892-885C-E072ACF78A23}" ma:internalName="LastPreviewErrorLookup" ma:readOnly="true" ma:showField="LastPreviewError" ma:web="e5d022ff-4ce9-4922-b5a4-f245e35e2aac">
      <xsd:complexType>
        <xsd:complexContent>
          <xsd:extension base="dms:MultiChoiceLookup">
            <xsd:sequence>
              <xsd:element name="Value" type="dms:Lookup" maxOccurs="unbounded" minOccurs="0" nillable="true"/>
            </xsd:sequence>
          </xsd:extension>
        </xsd:complexContent>
      </xsd:complexType>
    </xsd:element>
    <xsd:element name="LastPreviewResultLookup" ma:index="55" nillable="true" ma:displayName="Last Preview Attempt Result" ma:default="" ma:list="{E1DF242F-2A85-4892-885C-E072ACF78A23}" ma:internalName="LastPreviewResultLookup" ma:readOnly="true" ma:showField="LastPreviewResult" ma:web="e5d022ff-4ce9-4922-b5a4-f245e35e2aa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6" nillable="true" ma:displayName="Last Preview Attempted On" ma:default="" ma:list="{E1DF242F-2A85-4892-885C-E072ACF78A23}" ma:internalName="LastPreviewAttemptDateLookup" ma:readOnly="true" ma:showField="LastPreviewAttemptDate" ma:web="e5d022ff-4ce9-4922-b5a4-f245e35e2aac">
      <xsd:complexType>
        <xsd:complexContent>
          <xsd:extension base="dms:MultiChoiceLookup">
            <xsd:sequence>
              <xsd:element name="Value" type="dms:Lookup" maxOccurs="unbounded" minOccurs="0" nillable="true"/>
            </xsd:sequence>
          </xsd:extension>
        </xsd:complexContent>
      </xsd:complexType>
    </xsd:element>
    <xsd:element name="LastPreviewedByLookup" ma:index="57" nillable="true" ma:displayName="Last Previewed By" ma:default="" ma:list="{E1DF242F-2A85-4892-885C-E072ACF78A23}" ma:internalName="LastPreviewedByLookup" ma:readOnly="true" ma:showField="LastPreviewedBy" ma:web="e5d022ff-4ce9-4922-b5a4-f245e35e2aac">
      <xsd:complexType>
        <xsd:complexContent>
          <xsd:extension base="dms:MultiChoiceLookup">
            <xsd:sequence>
              <xsd:element name="Value" type="dms:Lookup" maxOccurs="unbounded" minOccurs="0" nillable="true"/>
            </xsd:sequence>
          </xsd:extension>
        </xsd:complexContent>
      </xsd:complexType>
    </xsd:element>
    <xsd:element name="LastPreviewTimeLookup" ma:index="58" nillable="true" ma:displayName="Last Previewed Date" ma:default="" ma:list="{E1DF242F-2A85-4892-885C-E072ACF78A23}" ma:internalName="LastPreviewTimeLookup" ma:readOnly="true" ma:showField="LastPreviewTime" ma:web="e5d022ff-4ce9-4922-b5a4-f245e35e2aac">
      <xsd:complexType>
        <xsd:complexContent>
          <xsd:extension base="dms:MultiChoiceLookup">
            <xsd:sequence>
              <xsd:element name="Value" type="dms:Lookup" maxOccurs="unbounded" minOccurs="0" nillable="true"/>
            </xsd:sequence>
          </xsd:extension>
        </xsd:complexContent>
      </xsd:complexType>
    </xsd:element>
    <xsd:element name="LastPreviewVersionLookup" ma:index="59" nillable="true" ma:displayName="Last Previewed Version" ma:default="" ma:list="{E1DF242F-2A85-4892-885C-E072ACF78A23}" ma:internalName="LastPreviewVersionLookup" ma:readOnly="true" ma:showField="LastPreviewVersion" ma:web="e5d022ff-4ce9-4922-b5a4-f245e35e2aac">
      <xsd:complexType>
        <xsd:complexContent>
          <xsd:extension base="dms:MultiChoiceLookup">
            <xsd:sequence>
              <xsd:element name="Value" type="dms:Lookup" maxOccurs="unbounded" minOccurs="0" nillable="true"/>
            </xsd:sequence>
          </xsd:extension>
        </xsd:complexContent>
      </xsd:complexType>
    </xsd:element>
    <xsd:element name="LastPublishErrorLookup" ma:index="60" nillable="true" ma:displayName="Last Publish Attempt Error" ma:default="" ma:list="{E1DF242F-2A85-4892-885C-E072ACF78A23}" ma:internalName="LastPublishErrorLookup" ma:readOnly="true" ma:showField="LastPublishError" ma:web="e5d022ff-4ce9-4922-b5a4-f245e35e2aac">
      <xsd:complexType>
        <xsd:complexContent>
          <xsd:extension base="dms:MultiChoiceLookup">
            <xsd:sequence>
              <xsd:element name="Value" type="dms:Lookup" maxOccurs="unbounded" minOccurs="0" nillable="true"/>
            </xsd:sequence>
          </xsd:extension>
        </xsd:complexContent>
      </xsd:complexType>
    </xsd:element>
    <xsd:element name="LastPublishResultLookup" ma:index="61" nillable="true" ma:displayName="Last Publish Attempt Result" ma:default="" ma:list="{E1DF242F-2A85-4892-885C-E072ACF78A23}" ma:internalName="LastPublishResultLookup" ma:readOnly="true" ma:showField="LastPublishResult" ma:web="e5d022ff-4ce9-4922-b5a4-f245e35e2aa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2" nillable="true" ma:displayName="Last Publish Attempted On" ma:default="" ma:list="{E1DF242F-2A85-4892-885C-E072ACF78A23}" ma:internalName="LastPublishAttemptDateLookup" ma:readOnly="true" ma:showField="LastPublishAttemptDate" ma:web="e5d022ff-4ce9-4922-b5a4-f245e35e2aac">
      <xsd:complexType>
        <xsd:complexContent>
          <xsd:extension base="dms:MultiChoiceLookup">
            <xsd:sequence>
              <xsd:element name="Value" type="dms:Lookup" maxOccurs="unbounded" minOccurs="0" nillable="true"/>
            </xsd:sequence>
          </xsd:extension>
        </xsd:complexContent>
      </xsd:complexType>
    </xsd:element>
    <xsd:element name="LastPublishedByLookup" ma:index="63" nillable="true" ma:displayName="Last Published By" ma:default="" ma:list="{E1DF242F-2A85-4892-885C-E072ACF78A23}" ma:internalName="LastPublishedByLookup" ma:readOnly="true" ma:showField="LastPublishedBy" ma:web="e5d022ff-4ce9-4922-b5a4-f245e35e2aac">
      <xsd:complexType>
        <xsd:complexContent>
          <xsd:extension base="dms:MultiChoiceLookup">
            <xsd:sequence>
              <xsd:element name="Value" type="dms:Lookup" maxOccurs="unbounded" minOccurs="0" nillable="true"/>
            </xsd:sequence>
          </xsd:extension>
        </xsd:complexContent>
      </xsd:complexType>
    </xsd:element>
    <xsd:element name="LastPublishTimeLookup" ma:index="64" nillable="true" ma:displayName="Last Published Date" ma:default="" ma:list="{E1DF242F-2A85-4892-885C-E072ACF78A23}" ma:internalName="LastPublishTimeLookup" ma:readOnly="true" ma:showField="LastPublishTime" ma:web="e5d022ff-4ce9-4922-b5a4-f245e35e2aa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5" nillable="true" ma:displayName="Last Published Version" ma:default="" ma:list="{E1DF242F-2A85-4892-885C-E072ACF78A23}" ma:internalName="LastPublishVersionLookup" ma:readOnly="true" ma:showField="LastPublishVersion" ma:web="e5d022ff-4ce9-4922-b5a4-f245e35e2aac">
      <xsd:complexType>
        <xsd:complexContent>
          <xsd:extension base="dms:MultiChoiceLookup">
            <xsd:sequence>
              <xsd:element name="Value" type="dms:Lookup" maxOccurs="unbounded" minOccurs="0" nillable="true"/>
            </xsd:sequence>
          </xsd:extension>
        </xsd:complexContent>
      </xsd:complexType>
    </xsd:element>
    <xsd:element name="TPLaunchHelpLinkType" ma:index="66"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7" nillable="true" ma:displayName="Legacy Data" ma:default="" ma:internalName="LegacyData" ma:readOnly="false">
      <xsd:simpleType>
        <xsd:restriction base="dms:Note"/>
      </xsd:simpleType>
    </xsd:element>
    <xsd:element name="TPLaunchHelpLink" ma:index="68" nillable="true" ma:displayName="Link to Launch Help Topic" ma:default="" ma:internalName="TPLaunchHelpLink">
      <xsd:simpleType>
        <xsd:restriction base="dms:Text"/>
      </xsd:simpleType>
    </xsd:element>
    <xsd:element name="LocComments" ma:index="69" nillable="true" ma:displayName="Loc Approval Comments" ma:default="" ma:internalName="LocComments" ma:readOnly="false">
      <xsd:simpleType>
        <xsd:restriction base="dms:Note"/>
      </xsd:simpleType>
    </xsd:element>
    <xsd:element name="LocLastLocAttemptVersionLookup" ma:index="70" nillable="true" ma:displayName="Loc Last Loc Attempt Version" ma:default="" ma:list="{D8789D1B-66E7-4538-930C-3B8C6A9D68AA}" ma:internalName="LocLastLocAttemptVersionLookup" ma:readOnly="false" ma:showField="LastLocAttemptVersion" ma:web="e5d022ff-4ce9-4922-b5a4-f245e35e2aac">
      <xsd:simpleType>
        <xsd:restriction base="dms:Lookup"/>
      </xsd:simpleType>
    </xsd:element>
    <xsd:element name="LocLastLocAttemptVersionTypeLookup" ma:index="71" nillable="true" ma:displayName="Loc Last Loc Attempt Version Type" ma:default="" ma:list="{D8789D1B-66E7-4538-930C-3B8C6A9D68AA}" ma:internalName="LocLastLocAttemptVersionTypeLookup" ma:readOnly="true" ma:showField="LastLocAttemptVersionType" ma:web="e5d022ff-4ce9-4922-b5a4-f245e35e2aac">
      <xsd:simpleType>
        <xsd:restriction base="dms:Lookup"/>
      </xsd:simpleType>
    </xsd:element>
    <xsd:element name="LocManualTestRequired" ma:index="72" nillable="true" ma:displayName="Loc Manual Test Required" ma:default="" ma:internalName="LocManualTestRequired" ma:readOnly="false">
      <xsd:simpleType>
        <xsd:restriction base="dms:Boolean"/>
      </xsd:simpleType>
    </xsd:element>
    <xsd:element name="LocMarketGroupTiers2" ma:index="73" nillable="true" ma:displayName="Loc Market Group Tiers" ma:internalName="LocMarketGroupTiers2" ma:readOnly="false">
      <xsd:simpleType>
        <xsd:restriction base="dms:Unknown"/>
      </xsd:simpleType>
    </xsd:element>
    <xsd:element name="LocNewPublishedVersionLookup" ma:index="74" nillable="true" ma:displayName="Loc New Published Version Lookup" ma:default="" ma:list="{D8789D1B-66E7-4538-930C-3B8C6A9D68AA}" ma:internalName="LocNewPublishedVersionLookup" ma:readOnly="true" ma:showField="NewPublishedVersion" ma:web="e5d022ff-4ce9-4922-b5a4-f245e35e2aac">
      <xsd:simpleType>
        <xsd:restriction base="dms:Lookup"/>
      </xsd:simpleType>
    </xsd:element>
    <xsd:element name="LocOverallHandbackStatusLookup" ma:index="75" nillable="true" ma:displayName="Loc Overall Handback Status" ma:default="" ma:list="{D8789D1B-66E7-4538-930C-3B8C6A9D68AA}" ma:internalName="LocOverallHandbackStatusLookup" ma:readOnly="true" ma:showField="OverallHandbackStatus" ma:web="e5d022ff-4ce9-4922-b5a4-f245e35e2aac">
      <xsd:simpleType>
        <xsd:restriction base="dms:Lookup"/>
      </xsd:simpleType>
    </xsd:element>
    <xsd:element name="LocOverallLocStatusLookup" ma:index="76" nillable="true" ma:displayName="Loc Overall Localize Status" ma:default="" ma:list="{D8789D1B-66E7-4538-930C-3B8C6A9D68AA}" ma:internalName="LocOverallLocStatusLookup" ma:readOnly="true" ma:showField="OverallLocStatus" ma:web="e5d022ff-4ce9-4922-b5a4-f245e35e2aac">
      <xsd:simpleType>
        <xsd:restriction base="dms:Lookup"/>
      </xsd:simpleType>
    </xsd:element>
    <xsd:element name="LocOverallPreviewStatusLookup" ma:index="77" nillable="true" ma:displayName="Loc Overall Preview Status" ma:default="" ma:list="{D8789D1B-66E7-4538-930C-3B8C6A9D68AA}" ma:internalName="LocOverallPreviewStatusLookup" ma:readOnly="true" ma:showField="OverallPreviewStatus" ma:web="e5d022ff-4ce9-4922-b5a4-f245e35e2aac">
      <xsd:simpleType>
        <xsd:restriction base="dms:Lookup"/>
      </xsd:simpleType>
    </xsd:element>
    <xsd:element name="LocOverallPublishStatusLookup" ma:index="78" nillable="true" ma:displayName="Loc Overall Publish Status" ma:default="" ma:list="{D8789D1B-66E7-4538-930C-3B8C6A9D68AA}" ma:internalName="LocOverallPublishStatusLookup" ma:readOnly="true" ma:showField="OverallPublishStatus" ma:web="e5d022ff-4ce9-4922-b5a4-f245e35e2aac">
      <xsd:simpleType>
        <xsd:restriction base="dms:Lookup"/>
      </xsd:simpleType>
    </xsd:element>
    <xsd:element name="IntlLocPriority" ma:index="79" nillable="true" ma:displayName="Loc Priority" ma:default="" ma:internalName="IntlLocPriority" ma:readOnly="false">
      <xsd:simpleType>
        <xsd:restriction base="dms:Unknown"/>
      </xsd:simpleType>
    </xsd:element>
    <xsd:element name="LocProcessedForHandoffsLookup" ma:index="80" nillable="true" ma:displayName="Loc Processed For Handoffs" ma:default="" ma:list="{D8789D1B-66E7-4538-930C-3B8C6A9D68AA}" ma:internalName="LocProcessedForHandoffsLookup" ma:readOnly="true" ma:showField="ProcessedForHandoffs" ma:web="e5d022ff-4ce9-4922-b5a4-f245e35e2aac">
      <xsd:simpleType>
        <xsd:restriction base="dms:Lookup"/>
      </xsd:simpleType>
    </xsd:element>
    <xsd:element name="LocProcessedForMarketsLookup" ma:index="81" nillable="true" ma:displayName="Loc Processed For Markets" ma:default="" ma:list="{D8789D1B-66E7-4538-930C-3B8C6A9D68AA}" ma:internalName="LocProcessedForMarketsLookup" ma:readOnly="true" ma:showField="ProcessedForMarkets" ma:web="e5d022ff-4ce9-4922-b5a4-f245e35e2aac">
      <xsd:simpleType>
        <xsd:restriction base="dms:Lookup"/>
      </xsd:simpleType>
    </xsd:element>
    <xsd:element name="LocPublishedDependentAssetsLookup" ma:index="82" nillable="true" ma:displayName="Loc Published Dependent Assets" ma:default="" ma:list="{D8789D1B-66E7-4538-930C-3B8C6A9D68AA}" ma:internalName="LocPublishedDependentAssetsLookup" ma:readOnly="true" ma:showField="PublishedDependentAssets" ma:web="e5d022ff-4ce9-4922-b5a4-f245e35e2aac">
      <xsd:simpleType>
        <xsd:restriction base="dms:Lookup"/>
      </xsd:simpleType>
    </xsd:element>
    <xsd:element name="LocPublishedLinkedAssetsLookup" ma:index="83" nillable="true" ma:displayName="Loc Published Linked Assets" ma:default="" ma:list="{D8789D1B-66E7-4538-930C-3B8C6A9D68AA}" ma:internalName="LocPublishedLinkedAssetsLookup" ma:readOnly="true" ma:showField="PublishedLinkedAssets" ma:web="e5d022ff-4ce9-4922-b5a4-f245e35e2aac">
      <xsd:simpleType>
        <xsd:restriction base="dms:Lookup"/>
      </xsd:simpleType>
    </xsd:element>
    <xsd:element name="LocRecommendedHandoff" ma:index="84" nillable="true" ma:displayName="Loc Recommended Handoff" ma:default="" ma:indexed="true" ma:internalName="LocRecommendedHandoff" ma:readOnly="false">
      <xsd:simpleType>
        <xsd:restriction base="dms:Text"/>
      </xsd:simpleType>
    </xsd:element>
    <xsd:element name="LocalizationTagsTaxHTField0" ma:index="86" nillable="true" ma:taxonomy="true" ma:internalName="LocalizationTagsTaxHTField0" ma:taxonomyFieldName="LocalizationTags" ma:displayName="Localization Tags" ma:readOnly="false" ma:default="" ma:fieldId="{63236a87-6c6d-4a5b-9fe1-c805ecae0bb8}"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7" nillable="true" ma:displayName="Machine Translated" ma:default="" ma:internalName="MachineTranslated" ma:readOnly="false">
      <xsd:simpleType>
        <xsd:restriction base="dms:Boolean"/>
      </xsd:simpleType>
    </xsd:element>
    <xsd:element name="Manager" ma:index="88" nillable="true" ma:displayName="Manager" ma:hidden="true" ma:internalName="Manager" ma:readOnly="false">
      <xsd:simpleType>
        <xsd:restriction base="dms:Text"/>
      </xsd:simpleType>
    </xsd:element>
    <xsd:element name="Markets" ma:index="89" nillable="true" ma:displayName="Markets" ma:default="" ma:description="Leave blank to show in all markets" ma:list="{5E053CDA-25E6-45C3-8DB3-AEDB8C2D0B9A}" ma:internalName="Markets" ma:readOnly="false" ma:showField="MarketName" ma:web="e5d022ff-4ce9-4922-b5a4-f245e35e2aac">
      <xsd:complexType>
        <xsd:complexContent>
          <xsd:extension base="dms:MultiChoiceLookup">
            <xsd:sequence>
              <xsd:element name="Value" type="dms:Lookup" maxOccurs="unbounded" minOccurs="0" nillable="true"/>
            </xsd:sequence>
          </xsd:extension>
        </xsd:complexContent>
      </xsd:complexType>
    </xsd:element>
    <xsd:element name="Milestone" ma:index="90" nillable="true" ma:displayName="Milestone" ma:default="" ma:internalName="Milestone" ma:readOnly="false">
      <xsd:simpleType>
        <xsd:restriction base="dms:Unknown"/>
      </xsd:simpleType>
    </xsd:element>
    <xsd:element name="TPNamespace" ma:index="93" nillable="true" ma:displayName="Namespace" ma:default="" ma:internalName="TPNamespace">
      <xsd:simpleType>
        <xsd:restriction base="dms:Text"/>
      </xsd:simpleType>
    </xsd:element>
    <xsd:element name="NumericId" ma:index="94" nillable="true" ma:displayName="Numeric ID" ma:default="" ma:indexed="true" ma:internalName="NumericId" ma:readOnly="false">
      <xsd:simpleType>
        <xsd:restriction base="dms:Number"/>
      </xsd:simpleType>
    </xsd:element>
    <xsd:element name="NumOfRatingsLookup" ma:index="95" nillable="true" ma:displayName="NumOfRatings" ma:default="" ma:list="{E1DF242F-2A85-4892-885C-E072ACF78A23}" ma:internalName="NumOfRatingsLookup" ma:readOnly="true" ma:showField="NumOfRatings" ma:web="e5d022ff-4ce9-4922-b5a4-f245e35e2aac">
      <xsd:complexType>
        <xsd:complexContent>
          <xsd:extension base="dms:MultiChoiceLookup">
            <xsd:sequence>
              <xsd:element name="Value" type="dms:Lookup" maxOccurs="unbounded" minOccurs="0" nillable="true"/>
            </xsd:sequence>
          </xsd:extension>
        </xsd:complexContent>
      </xsd:complexType>
    </xsd:element>
    <xsd:element name="OOCacheId" ma:index="96" nillable="true" ma:displayName="OOCacheId" ma:internalName="OOCacheId" ma:readOnly="false">
      <xsd:simpleType>
        <xsd:restriction base="dms:Text"/>
      </xsd:simpleType>
    </xsd:element>
    <xsd:element name="OpenTemplate" ma:index="97" nillable="true" ma:displayName="Open Template" ma:default="true" ma:internalName="OpenTemplate">
      <xsd:simpleType>
        <xsd:restriction base="dms:Boolean"/>
      </xsd:simpleType>
    </xsd:element>
    <xsd:element name="OriginAsset" ma:index="98" nillable="true" ma:displayName="Origin Asset" ma:default="" ma:internalName="OriginAsset" ma:readOnly="false">
      <xsd:simpleType>
        <xsd:restriction base="dms:Text"/>
      </xsd:simpleType>
    </xsd:element>
    <xsd:element name="OriginalRelease" ma:index="99"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0" nillable="true" ma:displayName="Original Source Market Group" ma:default="" ma:internalName="OriginalSourceMarket" ma:readOnly="false">
      <xsd:simpleType>
        <xsd:restriction base="dms:Text"/>
      </xsd:simpleType>
    </xsd:element>
    <xsd:element name="OutputCachingOn" ma:index="101" nillable="true" ma:displayName="Output Caching" ma:default="true" ma:hidden="true" ma:internalName="OutputCachingOn" ma:readOnly="false">
      <xsd:simpleType>
        <xsd:restriction base="dms:Boolean"/>
      </xsd:simpleType>
    </xsd:element>
    <xsd:element name="ParentAssetId" ma:index="102" nillable="true" ma:displayName="Parent Asset Id" ma:default="" ma:internalName="ParentAssetId" ma:readOnly="false">
      <xsd:simpleType>
        <xsd:restriction base="dms:Text"/>
      </xsd:simpleType>
    </xsd:element>
    <xsd:element name="PlannedPubDate" ma:index="103" nillable="true" ma:displayName="Planned Publish Date" ma:default="" ma:indexed="true" ma:internalName="PlannedPubDate" ma:readOnly="false">
      <xsd:simpleType>
        <xsd:restriction base="dms:DateTime"/>
      </xsd:simpleType>
    </xsd:element>
    <xsd:element name="PolicheckWords" ma:index="104" nillable="true" ma:displayName="Policheck Words" ma:default="" ma:internalName="PolicheckWords" ma:readOnly="false">
      <xsd:simpleType>
        <xsd:restriction base="dms:Text"/>
      </xsd:simpleType>
    </xsd:element>
    <xsd:element name="BusinessGroup" ma:index="105" nillable="true" ma:displayName="Product Division Owner" ma:default="" ma:internalName="BusinessGroup" ma:readOnly="false">
      <xsd:simpleType>
        <xsd:restriction base="dms:Unknown"/>
      </xsd:simpleType>
    </xsd:element>
    <xsd:element name="UAProjectedTotalWords" ma:index="106" nillable="true" ma:displayName="Projected Word Count" ma:default="" ma:internalName="UAProjectedTotalWords" ma:readOnly="false">
      <xsd:simpleType>
        <xsd:restriction base="dms:Unknown"/>
      </xsd:simpleType>
    </xsd:element>
    <xsd:element name="Provider" ma:index="107" nillable="true" ma:displayName="Provider" ma:default="" ma:internalName="Provider" ma:readOnly="false">
      <xsd:simpleType>
        <xsd:restriction base="dms:Unknown"/>
      </xsd:simpleType>
    </xsd:element>
    <xsd:element name="Providers" ma:index="108" nillable="true" ma:displayName="Providers" ma:default="" ma:internalName="Providers">
      <xsd:simpleType>
        <xsd:restriction base="dms:Unknown"/>
      </xsd:simpleType>
    </xsd:element>
    <xsd:element name="PublishStatusLookup" ma:index="109" nillable="true" ma:displayName="Publish Status" ma:default="" ma:list="{E1DF242F-2A85-4892-885C-E072ACF78A23}" ma:internalName="PublishStatusLookup" ma:readOnly="false" ma:showField="PublishStatus" ma:web="e5d022ff-4ce9-4922-b5a4-f245e35e2aac">
      <xsd:complexType>
        <xsd:complexContent>
          <xsd:extension base="dms:MultiChoiceLookup">
            <xsd:sequence>
              <xsd:element name="Value" type="dms:Lookup" maxOccurs="unbounded" minOccurs="0" nillable="true"/>
            </xsd:sequence>
          </xsd:extension>
        </xsd:complexContent>
      </xsd:complexType>
    </xsd:element>
    <xsd:element name="PublishTargets" ma:index="110" nillable="true" ma:displayName="Publish Target" ma:default="OfficeOnlineVNext" ma:internalName="PublishTargets" ma:readOnly="false">
      <xsd:simpleType>
        <xsd:restriction base="dms:Unknown"/>
      </xsd:simpleType>
    </xsd:element>
    <xsd:element name="RecommendationsModifier" ma:index="111" nillable="true" ma:displayName="Recommendations Modifier" ma:default="" ma:internalName="RecommendationsModifier" ma:readOnly="false">
      <xsd:simpleType>
        <xsd:restriction base="dms:Number"/>
      </xsd:simpleType>
    </xsd:element>
    <xsd:element name="ArtSampleDocs" ma:index="112" nillable="true" ma:displayName="Sample Docs" ma:default="" ma:hidden="true" ma:internalName="ArtSampleDocs" ma:readOnly="false">
      <xsd:simpleType>
        <xsd:restriction base="dms:Text"/>
      </xsd:simpleType>
    </xsd:element>
    <xsd:element name="ScenarioTagsTaxHTField0" ma:index="114" nillable="true" ma:taxonomy="true" ma:internalName="ScenarioTagsTaxHTField0" ma:taxonomyFieldName="ScenarioTags" ma:displayName="Scenarios" ma:readOnly="false" ma:default="" ma:fieldId="{67a15031-dfad-40a3-960d-7cc941d4a986}"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6"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7" nillable="true" ma:displayName="Source Title" ma:default="" ma:indexed="true" ma:internalName="SourceTitle" ma:readOnly="false">
      <xsd:simpleType>
        <xsd:restriction base="dms:Text"/>
      </xsd:simpleType>
    </xsd:element>
    <xsd:element name="CSXSubmissionDate" ma:index="118" nillable="true" ma:displayName="Submission Date" ma:default="" ma:internalName="CSXSubmissionDate" ma:readOnly="false">
      <xsd:simpleType>
        <xsd:restriction base="dms:DateTime"/>
      </xsd:simpleType>
    </xsd:element>
    <xsd:element name="SubmitterId" ma:index="119" nillable="true" ma:displayName="Submitter ID" ma:default="" ma:internalName="SubmitterId" ma:readOnly="false">
      <xsd:simpleType>
        <xsd:restriction base="dms:Text"/>
      </xsd:simpleType>
    </xsd:element>
    <xsd:element name="TaxCatchAll" ma:index="120" nillable="true" ma:displayName="Taxonomy Catch All Column" ma:hidden="true" ma:list="{2f397b98-bdf6-47da-a1ac-484548f5e091}" ma:internalName="TaxCatchAll" ma:showField="CatchAllData" ma:web="e5d022ff-4ce9-4922-b5a4-f245e35e2aac">
      <xsd:complexType>
        <xsd:complexContent>
          <xsd:extension base="dms:MultiChoiceLookup">
            <xsd:sequence>
              <xsd:element name="Value" type="dms:Lookup" maxOccurs="unbounded" minOccurs="0" nillable="true"/>
            </xsd:sequence>
          </xsd:extension>
        </xsd:complexContent>
      </xsd:complexType>
    </xsd:element>
    <xsd:element name="TaxCatchAllLabel" ma:index="121" nillable="true" ma:displayName="Taxonomy Catch All Column1" ma:hidden="true" ma:list="{2f397b98-bdf6-47da-a1ac-484548f5e091}" ma:internalName="TaxCatchAllLabel" ma:readOnly="true" ma:showField="CatchAllDataLabel" ma:web="e5d022ff-4ce9-4922-b5a4-f245e35e2aac">
      <xsd:complexType>
        <xsd:complexContent>
          <xsd:extension base="dms:MultiChoiceLookup">
            <xsd:sequence>
              <xsd:element name="Value" type="dms:Lookup" maxOccurs="unbounded" minOccurs="0" nillable="true"/>
            </xsd:sequence>
          </xsd:extension>
        </xsd:complexContent>
      </xsd:complexType>
    </xsd:element>
    <xsd:element name="TemplateStatus" ma:index="122" nillable="true" ma:displayName="Template Status" ma:default="" ma:internalName="TemplateStatus">
      <xsd:simpleType>
        <xsd:restriction base="dms:Unknown"/>
      </xsd:simpleType>
    </xsd:element>
    <xsd:element name="TemplateTemplateType" ma:index="123" nillable="true" ma:displayName="Template Type" ma:default="" ma:internalName="TemplateTemplateType">
      <xsd:simpleType>
        <xsd:restriction base="dms:Unknown"/>
      </xsd:simpleType>
    </xsd:element>
    <xsd:element name="ThumbnailAssetId" ma:index="124" nillable="true" ma:displayName="Thumbnail Image Asset" ma:default="" ma:internalName="ThumbnailAssetId" ma:readOnly="false">
      <xsd:simpleType>
        <xsd:restriction base="dms:Text"/>
      </xsd:simpleType>
    </xsd:element>
    <xsd:element name="TimesCloned" ma:index="125" nillable="true" ma:displayName="Times Cloned" ma:default="" ma:internalName="TimesCloned" ma:readOnly="false">
      <xsd:simpleType>
        <xsd:restriction base="dms:Number"/>
      </xsd:simpleType>
    </xsd:element>
    <xsd:element name="TrustLevel" ma:index="127" nillable="true" ma:displayName="Trust Level" ma:default="1 Microsoft Managed Content" ma:internalName="TrustLevel" ma:readOnly="false">
      <xsd:simpleType>
        <xsd:restriction base="dms:Unknown"/>
      </xsd:simpleType>
    </xsd:element>
    <xsd:element name="UALocComments" ma:index="128" nillable="true" ma:displayName="UA Loc Comments" ma:default="" ma:internalName="UALocComments" ma:readOnly="false">
      <xsd:simpleType>
        <xsd:restriction base="dms:Note"/>
      </xsd:simpleType>
    </xsd:element>
    <xsd:element name="UALocRecommendation" ma:index="129"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0" nillable="true" ma:displayName="UA Notes" ma:default="" ma:internalName="UANotes" ma:readOnly="false">
      <xsd:simpleType>
        <xsd:restriction base="dms:Note"/>
      </xsd:simpleType>
    </xsd:element>
    <xsd:element name="TPAppVersion" ma:index="131" nillable="true" ma:displayName="Version" ma:default="" ma:internalName="TPAppVersion">
      <xsd:simpleType>
        <xsd:restriction base="dms:Text"/>
      </xsd:simpleType>
    </xsd:element>
    <xsd:element name="VoteCount" ma:index="132"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1" ma:displayName="Content Type"/>
        <xsd:element ref="dc:title" minOccurs="0" maxOccurs="1" ma:index="126"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ADD7B5-C3FB-4C32-9F34-5AED33B3F1FC}">
  <ds:schemaRefs>
    <ds:schemaRef ds:uri="http://schemas.microsoft.com/sharepoint/v3/contenttype/forms"/>
  </ds:schemaRefs>
</ds:datastoreItem>
</file>

<file path=customXml/itemProps2.xml><?xml version="1.0" encoding="utf-8"?>
<ds:datastoreItem xmlns:ds="http://schemas.openxmlformats.org/officeDocument/2006/customXml" ds:itemID="{E5357A1E-3C32-4FAD-B4B2-12C0049F127E}">
  <ds:schemaRefs>
    <ds:schemaRef ds:uri="http://schemas.microsoft.com/office/2006/metadata/properties"/>
    <ds:schemaRef ds:uri="http://schemas.microsoft.com/office/infopath/2007/PartnerControls"/>
    <ds:schemaRef ds:uri="e5d022ff-4ce9-4922-b5a4-f245e35e2aac"/>
  </ds:schemaRefs>
</ds:datastoreItem>
</file>

<file path=customXml/itemProps3.xml><?xml version="1.0" encoding="utf-8"?>
<ds:datastoreItem xmlns:ds="http://schemas.openxmlformats.org/officeDocument/2006/customXml" ds:itemID="{A4DD6579-B18C-4D63-88C3-E52D7FF15E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d022ff-4ce9-4922-b5a4-f245e35e2a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Module</Template>
  <TotalTime>51</TotalTime>
  <Words>1007</Words>
  <Application>Microsoft Office PowerPoint</Application>
  <PresentationFormat>Apresentação na tela (4:3)</PresentationFormat>
  <Paragraphs>74</Paragraphs>
  <Slides>7</Slides>
  <Notes>0</Notes>
  <HiddenSlides>0</HiddenSlides>
  <MMClips>0</MMClips>
  <ScaleCrop>false</ScaleCrop>
  <HeadingPairs>
    <vt:vector size="4" baseType="variant">
      <vt:variant>
        <vt:lpstr>Tema</vt:lpstr>
      </vt:variant>
      <vt:variant>
        <vt:i4>1</vt:i4>
      </vt:variant>
      <vt:variant>
        <vt:lpstr>Títulos de slides</vt:lpstr>
      </vt:variant>
      <vt:variant>
        <vt:i4>7</vt:i4>
      </vt:variant>
    </vt:vector>
  </HeadingPairs>
  <TitlesOfParts>
    <vt:vector size="8" baseType="lpstr">
      <vt:lpstr>Módulo</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Rotciv</dc:creator>
  <cp:lastModifiedBy>Rotciv</cp:lastModifiedBy>
  <cp:revision>6</cp:revision>
  <dcterms:created xsi:type="dcterms:W3CDTF">2018-03-20T03:05:51Z</dcterms:created>
  <dcterms:modified xsi:type="dcterms:W3CDTF">2018-03-20T03:57:08Z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0x01010062057737089D604C8995D725789FFFFD0400C05BDBFCDB0BE84BA6AEC1D1A4F5E4CE</vt:lpwstr>
  </property>
  <property fmtid="{D5CDD505-2E9C-101B-9397-08002B2CF9AE}" pid="3" name="Applications">
    <vt:lpwstr>53;#PowerPoint 12</vt:lpwstr>
  </property>
  <property fmtid="{D5CDD505-2E9C-101B-9397-08002B2CF9AE}" pid="4" name="Order">
    <vt:r8>7344400</vt:r8>
  </property>
  <property fmtid="{D5CDD505-2E9C-101B-9397-08002B2CF9AE}" pid="5" name="APTrustLevel">
    <vt:r8>3</vt:r8>
  </property>
</Properties>
</file>