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sldIdLst>
    <p:sldId id="256" r:id="rId5"/>
    <p:sldId id="257" r:id="rId6"/>
    <p:sldId id="258" r:id="rId7"/>
    <p:sldId id="277" r:id="rId8"/>
    <p:sldId id="261" r:id="rId9"/>
    <p:sldId id="276" r:id="rId10"/>
    <p:sldId id="260" r:id="rId11"/>
    <p:sldId id="275" r:id="rId12"/>
    <p:sldId id="27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3" autoAdjust="0"/>
    <p:restoredTop sz="94718"/>
  </p:normalViewPr>
  <p:slideViewPr>
    <p:cSldViewPr snapToGrid="0">
      <p:cViewPr varScale="1">
        <p:scale>
          <a:sx n="93" d="100"/>
          <a:sy n="93" d="100"/>
        </p:scale>
        <p:origin x="245" y="8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ltLang="zh-TW"/>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ltLang="zh-TW"/>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ltLang="zh-TW"/>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ltLang="zh-TW"/>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ltLang="zh-TW"/>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ltLang="zh-TW"/>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ltLang="zh-TW"/>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TW"/>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1/5/2022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ltLang="zh-TW"/>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ltLang="zh-TW"/>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ltLang="zh-TW"/>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ltLang="zh-TW"/>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ltLang="zh-TW"/>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1/5/2022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ltLang="zh-TW"/>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ltLang="zh-TW"/>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ltLang="zh-TW"/>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ltLang="zh-TW"/>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ltLang="zh-TW"/>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1/5/2022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ltLang="zh-TW"/>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ltLang="zh-TW"/>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ltLang="zh-TW"/>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ltLang="zh-TW"/>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ltLang="zh-TW"/>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ltLang="zh-TW"/>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ltLang="zh-TW"/>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ltLang="zh-TW"/>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ltLang="zh-TW"/>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1/5/2022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ltLang="zh-TW"/>
              <a:t>Click to edit Master title style</a:t>
            </a:r>
            <a:endParaRPr lang="en-US"/>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1/5/2022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sv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sv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svg"/></Relationships>
</file>

<file path=ppt/slides/_rels/slide6.xml.rels><?xml version="1.0" encoding="UTF-8" standalone="yes"?>
<Relationships xmlns="http://schemas.openxmlformats.org/package/2006/relationships"><Relationship Id="rId2" Type="http://schemas.openxmlformats.org/officeDocument/2006/relationships/hyperlink" Target="https://foodyproductapp.us-e2.cloudhub.io/api/products"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594770" y="1214438"/>
            <a:ext cx="9134116" cy="2387600"/>
          </a:xfrm>
        </p:spPr>
        <p:txBody>
          <a:bodyPr/>
          <a:lstStyle/>
          <a:p>
            <a:r>
              <a:rPr lang="en-US" altLang="zh-TW" sz="4800" dirty="0"/>
              <a:t>Technical Exercise</a:t>
            </a:r>
            <a:br>
              <a:rPr lang="en-US" altLang="zh-TW" sz="4800" dirty="0"/>
            </a:br>
            <a:r>
              <a:rPr lang="en-US" altLang="zh-TW" sz="4800" dirty="0"/>
              <a:t>Part 2- Mule API and Application</a:t>
            </a:r>
            <a:endParaRPr lang="en-US" sz="4800"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664985" y="3799747"/>
            <a:ext cx="9500507" cy="806675"/>
          </a:xfrm>
        </p:spPr>
        <p:txBody>
          <a:bodyPr/>
          <a:lstStyle/>
          <a:p>
            <a:r>
              <a:rPr lang="en-US" dirty="0"/>
              <a:t>Victor Ho</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a:t>
            </a:r>
          </a:p>
          <a:p>
            <a:r>
              <a:rPr lang="en-US" dirty="0"/>
              <a:t>Foody Web App - SPA</a:t>
            </a:r>
          </a:p>
          <a:p>
            <a:r>
              <a:rPr lang="en-US" dirty="0"/>
              <a:t>Architecture Overview</a:t>
            </a:r>
          </a:p>
          <a:p>
            <a:r>
              <a:rPr lang="en-US" dirty="0"/>
              <a:t>Foody APIs</a:t>
            </a:r>
          </a:p>
          <a:p>
            <a:r>
              <a:rPr lang="en-US" dirty="0"/>
              <a:t>Login Flow</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1/5/2022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
        <p:nvSpPr>
          <p:cNvPr id="8" name="TextBox 7">
            <a:extLst>
              <a:ext uri="{FF2B5EF4-FFF2-40B4-BE49-F238E27FC236}">
                <a16:creationId xmlns:a16="http://schemas.microsoft.com/office/drawing/2014/main" id="{BD72C6D8-306D-41CE-ACBC-07358B2DAADA}"/>
              </a:ext>
            </a:extLst>
          </p:cNvPr>
          <p:cNvSpPr txBox="1"/>
          <p:nvPr/>
        </p:nvSpPr>
        <p:spPr>
          <a:xfrm>
            <a:off x="1167492" y="5295038"/>
            <a:ext cx="6096000" cy="461665"/>
          </a:xfrm>
          <a:prstGeom prst="rect">
            <a:avLst/>
          </a:prstGeom>
          <a:noFill/>
        </p:spPr>
        <p:txBody>
          <a:bodyPr wrap="square">
            <a:spAutoFit/>
          </a:bodyPr>
          <a:lstStyle/>
          <a:p>
            <a:r>
              <a:rPr lang="zh-TW" altLang="en-US" sz="2400" b="1" dirty="0"/>
              <a:t>https://github.com/victorho33/part2</a:t>
            </a: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At Foody, we provide the best collection of local snack to food lovers who can buy online anytime. By closing the loop and leveraging the same day delivery, we help food supplier’s business grow foster and serving a consumer first mindset.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1/5/2022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9410-4003-4E21-8DA7-E4A0974EE742}"/>
              </a:ext>
            </a:extLst>
          </p:cNvPr>
          <p:cNvSpPr>
            <a:spLocks noGrp="1"/>
          </p:cNvSpPr>
          <p:nvPr>
            <p:ph type="title"/>
          </p:nvPr>
        </p:nvSpPr>
        <p:spPr>
          <a:xfrm>
            <a:off x="392097" y="0"/>
            <a:ext cx="11407805" cy="1465554"/>
          </a:xfrm>
        </p:spPr>
        <p:txBody>
          <a:bodyPr/>
          <a:lstStyle/>
          <a:p>
            <a:r>
              <a:rPr lang="en-US" altLang="zh-TW" sz="4000" dirty="0"/>
              <a:t>Foody Web App - Single Page Application </a:t>
            </a:r>
            <a:br>
              <a:rPr lang="en-US" altLang="zh-TW" sz="4000" dirty="0"/>
            </a:br>
            <a:r>
              <a:rPr lang="en-US" altLang="zh-TW" sz="4000" dirty="0"/>
              <a:t>(OAuth and OIDC with Auth0)</a:t>
            </a:r>
            <a:endParaRPr lang="zh-TW" altLang="en-US" sz="4000" dirty="0"/>
          </a:p>
        </p:txBody>
      </p:sp>
      <p:sp>
        <p:nvSpPr>
          <p:cNvPr id="4" name="Date Placeholder 3">
            <a:extLst>
              <a:ext uri="{FF2B5EF4-FFF2-40B4-BE49-F238E27FC236}">
                <a16:creationId xmlns:a16="http://schemas.microsoft.com/office/drawing/2014/main" id="{98A5320A-D44C-4AB4-82E5-86698B586951}"/>
              </a:ext>
            </a:extLst>
          </p:cNvPr>
          <p:cNvSpPr>
            <a:spLocks noGrp="1"/>
          </p:cNvSpPr>
          <p:nvPr>
            <p:ph type="dt" sz="half" idx="2"/>
          </p:nvPr>
        </p:nvSpPr>
        <p:spPr/>
        <p:txBody>
          <a:bodyPr/>
          <a:lstStyle/>
          <a:p>
            <a:fld id="{8CE9AC2A-20AD-8C48-B5EB-B5322BDBCDEE}" type="datetime1">
              <a:rPr lang="en-US" smtClean="0"/>
              <a:pPr/>
              <a:t>1/5/2022</a:t>
            </a:fld>
            <a:endParaRPr lang="en-US" dirty="0"/>
          </a:p>
        </p:txBody>
      </p:sp>
      <p:sp>
        <p:nvSpPr>
          <p:cNvPr id="5" name="Footer Placeholder 4">
            <a:extLst>
              <a:ext uri="{FF2B5EF4-FFF2-40B4-BE49-F238E27FC236}">
                <a16:creationId xmlns:a16="http://schemas.microsoft.com/office/drawing/2014/main" id="{D60EEF5D-6D9D-4EF0-AA6B-AEEB86471A74}"/>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2988D87-D3AE-49FC-9EB8-1640E2A1E280}"/>
              </a:ext>
            </a:extLst>
          </p:cNvPr>
          <p:cNvSpPr>
            <a:spLocks noGrp="1"/>
          </p:cNvSpPr>
          <p:nvPr>
            <p:ph type="sldNum" sz="quarter" idx="4"/>
          </p:nvPr>
        </p:nvSpPr>
        <p:spPr/>
        <p:txBody>
          <a:bodyPr/>
          <a:lstStyle/>
          <a:p>
            <a:fld id="{294A09A9-5501-47C1-A89A-A340965A2BE2}" type="slidenum">
              <a:rPr lang="en-US" smtClean="0"/>
              <a:pPr/>
              <a:t>4</a:t>
            </a:fld>
            <a:endParaRPr lang="en-US" dirty="0"/>
          </a:p>
        </p:txBody>
      </p:sp>
      <p:pic>
        <p:nvPicPr>
          <p:cNvPr id="10" name="Picture 9">
            <a:extLst>
              <a:ext uri="{FF2B5EF4-FFF2-40B4-BE49-F238E27FC236}">
                <a16:creationId xmlns:a16="http://schemas.microsoft.com/office/drawing/2014/main" id="{6CA074ED-F63B-4A8E-967A-92AE3D3A0BB0}"/>
              </a:ext>
            </a:extLst>
          </p:cNvPr>
          <p:cNvPicPr>
            <a:picLocks noChangeAspect="1"/>
          </p:cNvPicPr>
          <p:nvPr/>
        </p:nvPicPr>
        <p:blipFill>
          <a:blip r:embed="rId2"/>
          <a:stretch>
            <a:fillRect/>
          </a:stretch>
        </p:blipFill>
        <p:spPr>
          <a:xfrm>
            <a:off x="1359823" y="1500464"/>
            <a:ext cx="9472351" cy="4884738"/>
          </a:xfrm>
          <a:prstGeom prst="rect">
            <a:avLst/>
          </a:prstGeom>
        </p:spPr>
      </p:pic>
    </p:spTree>
    <p:extLst>
      <p:ext uri="{BB962C8B-B14F-4D97-AF65-F5344CB8AC3E}">
        <p14:creationId xmlns:p14="http://schemas.microsoft.com/office/powerpoint/2010/main" val="744246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907402" y="379134"/>
            <a:ext cx="9779183" cy="644896"/>
          </a:xfrm>
        </p:spPr>
        <p:txBody>
          <a:bodyPr/>
          <a:lstStyle/>
          <a:p>
            <a:r>
              <a:rPr lang="en-US" dirty="0"/>
              <a:t>Architecture Overview</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1/5/2022</a:t>
            </a:fld>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10" name="Cloud 9">
            <a:extLst>
              <a:ext uri="{FF2B5EF4-FFF2-40B4-BE49-F238E27FC236}">
                <a16:creationId xmlns:a16="http://schemas.microsoft.com/office/drawing/2014/main" id="{5EE5BEB2-B7F7-4987-A13C-381AA57F86AD}"/>
              </a:ext>
            </a:extLst>
          </p:cNvPr>
          <p:cNvSpPr/>
          <p:nvPr/>
        </p:nvSpPr>
        <p:spPr>
          <a:xfrm>
            <a:off x="5439997" y="2054065"/>
            <a:ext cx="2284899" cy="847789"/>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pic>
        <p:nvPicPr>
          <p:cNvPr id="11" name="Picture 10">
            <a:extLst>
              <a:ext uri="{FF2B5EF4-FFF2-40B4-BE49-F238E27FC236}">
                <a16:creationId xmlns:a16="http://schemas.microsoft.com/office/drawing/2014/main" id="{56188F1C-03C1-4484-A342-FCF0C4248B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5963" y="1944455"/>
            <a:ext cx="540406" cy="540406"/>
          </a:xfrm>
          <a:prstGeom prst="rect">
            <a:avLst/>
          </a:prstGeom>
        </p:spPr>
      </p:pic>
      <p:pic>
        <p:nvPicPr>
          <p:cNvPr id="14" name="Picture 13">
            <a:extLst>
              <a:ext uri="{FF2B5EF4-FFF2-40B4-BE49-F238E27FC236}">
                <a16:creationId xmlns:a16="http://schemas.microsoft.com/office/drawing/2014/main" id="{57B6BE40-B537-4FA3-A69A-6E50E3B95C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6290" y="4411019"/>
            <a:ext cx="556326" cy="556326"/>
          </a:xfrm>
          <a:prstGeom prst="rect">
            <a:avLst/>
          </a:prstGeom>
        </p:spPr>
      </p:pic>
      <p:cxnSp>
        <p:nvCxnSpPr>
          <p:cNvPr id="15" name="Straight Arrow Connector 14">
            <a:extLst>
              <a:ext uri="{FF2B5EF4-FFF2-40B4-BE49-F238E27FC236}">
                <a16:creationId xmlns:a16="http://schemas.microsoft.com/office/drawing/2014/main" id="{1CCB2F07-FCCD-4958-94D2-46F361FBD3F2}"/>
              </a:ext>
            </a:extLst>
          </p:cNvPr>
          <p:cNvCxnSpPr>
            <a:cxnSpLocks/>
          </p:cNvCxnSpPr>
          <p:nvPr/>
        </p:nvCxnSpPr>
        <p:spPr>
          <a:xfrm>
            <a:off x="3267668" y="4603266"/>
            <a:ext cx="46591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1BA2D33C-0EE9-4DCB-882E-73FF779CF1A1}"/>
              </a:ext>
            </a:extLst>
          </p:cNvPr>
          <p:cNvSpPr/>
          <p:nvPr/>
        </p:nvSpPr>
        <p:spPr>
          <a:xfrm>
            <a:off x="3774312" y="4307937"/>
            <a:ext cx="1064177" cy="5906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Foody</a:t>
            </a:r>
          </a:p>
          <a:p>
            <a:pPr algn="ctr"/>
            <a:r>
              <a:rPr lang="en-US" altLang="zh-TW" sz="1400" dirty="0"/>
              <a:t>Web App</a:t>
            </a:r>
            <a:endParaRPr lang="zh-TW" altLang="en-US" sz="1400" dirty="0"/>
          </a:p>
        </p:txBody>
      </p:sp>
      <p:cxnSp>
        <p:nvCxnSpPr>
          <p:cNvPr id="18" name="Straight Arrow Connector 17">
            <a:extLst>
              <a:ext uri="{FF2B5EF4-FFF2-40B4-BE49-F238E27FC236}">
                <a16:creationId xmlns:a16="http://schemas.microsoft.com/office/drawing/2014/main" id="{62536CDB-C091-480E-89A1-D7AFDF25F2BC}"/>
              </a:ext>
            </a:extLst>
          </p:cNvPr>
          <p:cNvCxnSpPr>
            <a:cxnSpLocks/>
            <a:endCxn id="11" idx="2"/>
          </p:cNvCxnSpPr>
          <p:nvPr/>
        </p:nvCxnSpPr>
        <p:spPr>
          <a:xfrm flipV="1">
            <a:off x="4523030" y="2484861"/>
            <a:ext cx="1133136" cy="17409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9CB6EDF-32F1-495D-80F4-2918911A0C36}"/>
              </a:ext>
            </a:extLst>
          </p:cNvPr>
          <p:cNvSpPr/>
          <p:nvPr/>
        </p:nvSpPr>
        <p:spPr>
          <a:xfrm>
            <a:off x="6736635" y="4013510"/>
            <a:ext cx="1602979" cy="1435513"/>
          </a:xfrm>
          <a:prstGeom prst="rect">
            <a:avLst/>
          </a:pr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ln w="0"/>
                <a:solidFill>
                  <a:schemeClr val="accent5"/>
                </a:solidFill>
              </a:rPr>
              <a:t>VPC</a:t>
            </a:r>
          </a:p>
        </p:txBody>
      </p:sp>
      <p:pic>
        <p:nvPicPr>
          <p:cNvPr id="27" name="Graphic 26">
            <a:extLst>
              <a:ext uri="{FF2B5EF4-FFF2-40B4-BE49-F238E27FC236}">
                <a16:creationId xmlns:a16="http://schemas.microsoft.com/office/drawing/2014/main" id="{B6EBA21A-3265-4D20-A82D-EE47547EC81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29675" y="4016392"/>
            <a:ext cx="330200" cy="330200"/>
          </a:xfrm>
          <a:prstGeom prst="rect">
            <a:avLst/>
          </a:prstGeom>
        </p:spPr>
      </p:pic>
      <p:sp>
        <p:nvSpPr>
          <p:cNvPr id="28" name="Rectangle 27">
            <a:extLst>
              <a:ext uri="{FF2B5EF4-FFF2-40B4-BE49-F238E27FC236}">
                <a16:creationId xmlns:a16="http://schemas.microsoft.com/office/drawing/2014/main" id="{24FE8400-B762-4355-A1AF-F392993B150B}"/>
              </a:ext>
            </a:extLst>
          </p:cNvPr>
          <p:cNvSpPr/>
          <p:nvPr/>
        </p:nvSpPr>
        <p:spPr>
          <a:xfrm>
            <a:off x="5682951" y="3717881"/>
            <a:ext cx="2872541" cy="215130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ysClr val="windowText" lastClr="000000"/>
                </a:solidFill>
              </a:rPr>
              <a:t>AWS Cloud</a:t>
            </a:r>
          </a:p>
        </p:txBody>
      </p:sp>
      <p:pic>
        <p:nvPicPr>
          <p:cNvPr id="29" name="Graphic 28">
            <a:extLst>
              <a:ext uri="{FF2B5EF4-FFF2-40B4-BE49-F238E27FC236}">
                <a16:creationId xmlns:a16="http://schemas.microsoft.com/office/drawing/2014/main" id="{93F417C7-6DAE-4A3D-885A-E96D46F84C8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96731" y="3728863"/>
            <a:ext cx="330200" cy="330200"/>
          </a:xfrm>
          <a:prstGeom prst="rect">
            <a:avLst/>
          </a:prstGeom>
        </p:spPr>
      </p:pic>
      <p:sp>
        <p:nvSpPr>
          <p:cNvPr id="36" name="TextBox 35">
            <a:extLst>
              <a:ext uri="{FF2B5EF4-FFF2-40B4-BE49-F238E27FC236}">
                <a16:creationId xmlns:a16="http://schemas.microsoft.com/office/drawing/2014/main" id="{2F9546FE-560E-4D89-9965-B692233A1177}"/>
              </a:ext>
            </a:extLst>
          </p:cNvPr>
          <p:cNvSpPr txBox="1"/>
          <p:nvPr/>
        </p:nvSpPr>
        <p:spPr>
          <a:xfrm>
            <a:off x="7474742" y="4914365"/>
            <a:ext cx="793373" cy="461665"/>
          </a:xfrm>
          <a:prstGeom prst="rect">
            <a:avLst/>
          </a:prstGeom>
          <a:noFill/>
        </p:spPr>
        <p:txBody>
          <a:bodyPr wrap="square" rtlCol="0">
            <a:spAutoFit/>
          </a:bodyPr>
          <a:lstStyle/>
          <a:p>
            <a:pPr algn="ctr"/>
            <a:r>
              <a:rPr lang="en-US" sz="1200" dirty="0"/>
              <a:t>MySQL instance</a:t>
            </a:r>
          </a:p>
        </p:txBody>
      </p:sp>
      <p:pic>
        <p:nvPicPr>
          <p:cNvPr id="37" name="Graphic 36">
            <a:extLst>
              <a:ext uri="{FF2B5EF4-FFF2-40B4-BE49-F238E27FC236}">
                <a16:creationId xmlns:a16="http://schemas.microsoft.com/office/drawing/2014/main" id="{4F773ABB-478A-49DD-A793-C42325319A0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36479" y="4441684"/>
            <a:ext cx="469900" cy="469900"/>
          </a:xfrm>
          <a:prstGeom prst="rect">
            <a:avLst/>
          </a:prstGeom>
        </p:spPr>
      </p:pic>
      <p:cxnSp>
        <p:nvCxnSpPr>
          <p:cNvPr id="38" name="Straight Arrow Connector 37">
            <a:extLst>
              <a:ext uri="{FF2B5EF4-FFF2-40B4-BE49-F238E27FC236}">
                <a16:creationId xmlns:a16="http://schemas.microsoft.com/office/drawing/2014/main" id="{B651E7D4-62AF-4E8F-97A8-689908090DB6}"/>
              </a:ext>
            </a:extLst>
          </p:cNvPr>
          <p:cNvCxnSpPr>
            <a:cxnSpLocks/>
            <a:stCxn id="41" idx="1"/>
          </p:cNvCxnSpPr>
          <p:nvPr/>
        </p:nvCxnSpPr>
        <p:spPr>
          <a:xfrm flipH="1" flipV="1">
            <a:off x="5787946" y="2475975"/>
            <a:ext cx="328819"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4D45F9FE-1556-4B8C-9524-AF26950CE772}"/>
              </a:ext>
            </a:extLst>
          </p:cNvPr>
          <p:cNvSpPr/>
          <p:nvPr/>
        </p:nvSpPr>
        <p:spPr>
          <a:xfrm>
            <a:off x="6116765" y="2245143"/>
            <a:ext cx="1272778" cy="461665"/>
          </a:xfrm>
          <a:prstGeom prst="roundRect">
            <a:avLst/>
          </a:pr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rPr>
              <a:t>Foody</a:t>
            </a:r>
          </a:p>
          <a:p>
            <a:pPr algn="ctr"/>
            <a:r>
              <a:rPr lang="en-US" altLang="zh-TW" sz="1200" dirty="0">
                <a:solidFill>
                  <a:schemeClr val="tx1"/>
                </a:solidFill>
              </a:rPr>
              <a:t>Backend API</a:t>
            </a:r>
            <a:endParaRPr lang="zh-TW" altLang="en-US" sz="1200" dirty="0">
              <a:solidFill>
                <a:schemeClr val="tx1"/>
              </a:solidFill>
            </a:endParaRPr>
          </a:p>
        </p:txBody>
      </p:sp>
      <p:pic>
        <p:nvPicPr>
          <p:cNvPr id="23" name="Picture 22">
            <a:extLst>
              <a:ext uri="{FF2B5EF4-FFF2-40B4-BE49-F238E27FC236}">
                <a16:creationId xmlns:a16="http://schemas.microsoft.com/office/drawing/2014/main" id="{B1F551EB-6E34-4E9E-8CDF-E31F2C75484B}"/>
              </a:ext>
            </a:extLst>
          </p:cNvPr>
          <p:cNvPicPr>
            <a:picLocks noChangeAspect="1"/>
          </p:cNvPicPr>
          <p:nvPr/>
        </p:nvPicPr>
        <p:blipFill>
          <a:blip r:embed="rId10"/>
          <a:stretch>
            <a:fillRect/>
          </a:stretch>
        </p:blipFill>
        <p:spPr>
          <a:xfrm>
            <a:off x="7154679" y="1867990"/>
            <a:ext cx="340914" cy="340914"/>
          </a:xfrm>
          <a:prstGeom prst="rect">
            <a:avLst/>
          </a:prstGeom>
        </p:spPr>
      </p:pic>
      <p:cxnSp>
        <p:nvCxnSpPr>
          <p:cNvPr id="47" name="Straight Arrow Connector 46">
            <a:extLst>
              <a:ext uri="{FF2B5EF4-FFF2-40B4-BE49-F238E27FC236}">
                <a16:creationId xmlns:a16="http://schemas.microsoft.com/office/drawing/2014/main" id="{0B2C0A16-EA66-4B35-887A-44EAD16DFD24}"/>
              </a:ext>
            </a:extLst>
          </p:cNvPr>
          <p:cNvCxnSpPr>
            <a:cxnSpLocks/>
            <a:stCxn id="37" idx="0"/>
            <a:endCxn id="41" idx="2"/>
          </p:cNvCxnSpPr>
          <p:nvPr/>
        </p:nvCxnSpPr>
        <p:spPr>
          <a:xfrm flipH="1" flipV="1">
            <a:off x="6753154" y="2706808"/>
            <a:ext cx="1118275" cy="173487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4" name="Graphic 53">
            <a:extLst>
              <a:ext uri="{FF2B5EF4-FFF2-40B4-BE49-F238E27FC236}">
                <a16:creationId xmlns:a16="http://schemas.microsoft.com/office/drawing/2014/main" id="{48D87142-DB69-4067-A71A-A73D863209A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994002" y="6011205"/>
            <a:ext cx="469900" cy="469900"/>
          </a:xfrm>
          <a:prstGeom prst="rect">
            <a:avLst/>
          </a:prstGeom>
        </p:spPr>
      </p:pic>
      <p:pic>
        <p:nvPicPr>
          <p:cNvPr id="55" name="Graphic 54">
            <a:extLst>
              <a:ext uri="{FF2B5EF4-FFF2-40B4-BE49-F238E27FC236}">
                <a16:creationId xmlns:a16="http://schemas.microsoft.com/office/drawing/2014/main" id="{B7E3FBB9-31D3-44D1-9BF2-8FBF8273039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flipH="1">
            <a:off x="1610922" y="4456099"/>
            <a:ext cx="483586" cy="469900"/>
          </a:xfrm>
          <a:prstGeom prst="rect">
            <a:avLst/>
          </a:prstGeom>
        </p:spPr>
      </p:pic>
      <p:cxnSp>
        <p:nvCxnSpPr>
          <p:cNvPr id="56" name="Straight Arrow Connector 55">
            <a:extLst>
              <a:ext uri="{FF2B5EF4-FFF2-40B4-BE49-F238E27FC236}">
                <a16:creationId xmlns:a16="http://schemas.microsoft.com/office/drawing/2014/main" id="{A1241D37-A989-4E47-8A99-3384C6E865D3}"/>
              </a:ext>
            </a:extLst>
          </p:cNvPr>
          <p:cNvCxnSpPr>
            <a:cxnSpLocks/>
            <a:stCxn id="55" idx="1"/>
            <a:endCxn id="14" idx="1"/>
          </p:cNvCxnSpPr>
          <p:nvPr/>
        </p:nvCxnSpPr>
        <p:spPr>
          <a:xfrm flipV="1">
            <a:off x="2094508" y="4689182"/>
            <a:ext cx="561782" cy="1867"/>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4310021E-7056-4CDF-A472-1E31025BDA80}"/>
              </a:ext>
            </a:extLst>
          </p:cNvPr>
          <p:cNvCxnSpPr>
            <a:cxnSpLocks/>
            <a:stCxn id="1026" idx="1"/>
            <a:endCxn id="54" idx="3"/>
          </p:cNvCxnSpPr>
          <p:nvPr/>
        </p:nvCxnSpPr>
        <p:spPr>
          <a:xfrm rot="10800000">
            <a:off x="4463903" y="6246155"/>
            <a:ext cx="4416939"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C807F1B8-7DD6-43CA-984E-EA760D315264}"/>
              </a:ext>
            </a:extLst>
          </p:cNvPr>
          <p:cNvCxnSpPr>
            <a:cxnSpLocks/>
            <a:stCxn id="54" idx="1"/>
            <a:endCxn id="55" idx="2"/>
          </p:cNvCxnSpPr>
          <p:nvPr/>
        </p:nvCxnSpPr>
        <p:spPr>
          <a:xfrm rot="10800000">
            <a:off x="1852716" y="4925999"/>
            <a:ext cx="2141287" cy="13201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A7CA0CD1-B5B5-4D4B-B6FD-949EB625FF1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880841" y="6055655"/>
            <a:ext cx="1038225" cy="381000"/>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Connector: Elbow 29">
            <a:extLst>
              <a:ext uri="{FF2B5EF4-FFF2-40B4-BE49-F238E27FC236}">
                <a16:creationId xmlns:a16="http://schemas.microsoft.com/office/drawing/2014/main" id="{2FBBD3FB-6633-44E6-802F-051BD8A165AE}"/>
              </a:ext>
            </a:extLst>
          </p:cNvPr>
          <p:cNvCxnSpPr>
            <a:stCxn id="41" idx="3"/>
            <a:endCxn id="1026" idx="0"/>
          </p:cNvCxnSpPr>
          <p:nvPr/>
        </p:nvCxnSpPr>
        <p:spPr>
          <a:xfrm>
            <a:off x="7389543" y="2475976"/>
            <a:ext cx="2010411" cy="35796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45" name="Picture 44">
            <a:extLst>
              <a:ext uri="{FF2B5EF4-FFF2-40B4-BE49-F238E27FC236}">
                <a16:creationId xmlns:a16="http://schemas.microsoft.com/office/drawing/2014/main" id="{61F109CD-A0C0-45CE-8718-722C941EEC4B}"/>
              </a:ext>
            </a:extLst>
          </p:cNvPr>
          <p:cNvPicPr>
            <a:picLocks noChangeAspect="1"/>
          </p:cNvPicPr>
          <p:nvPr/>
        </p:nvPicPr>
        <p:blipFill>
          <a:blip r:embed="rId16"/>
          <a:stretch>
            <a:fillRect/>
          </a:stretch>
        </p:blipFill>
        <p:spPr>
          <a:xfrm>
            <a:off x="3556447" y="2726394"/>
            <a:ext cx="1114425" cy="457200"/>
          </a:xfrm>
          <a:prstGeom prst="rect">
            <a:avLst/>
          </a:prstGeom>
        </p:spPr>
      </p:pic>
      <p:cxnSp>
        <p:nvCxnSpPr>
          <p:cNvPr id="57" name="Straight Arrow Connector 56">
            <a:extLst>
              <a:ext uri="{FF2B5EF4-FFF2-40B4-BE49-F238E27FC236}">
                <a16:creationId xmlns:a16="http://schemas.microsoft.com/office/drawing/2014/main" id="{15A85D23-1D6E-4899-8EE9-0DFC3D409415}"/>
              </a:ext>
            </a:extLst>
          </p:cNvPr>
          <p:cNvCxnSpPr>
            <a:cxnSpLocks/>
          </p:cNvCxnSpPr>
          <p:nvPr/>
        </p:nvCxnSpPr>
        <p:spPr>
          <a:xfrm flipH="1">
            <a:off x="4241128" y="3183594"/>
            <a:ext cx="14358" cy="104217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1" name="Picture 60">
            <a:extLst>
              <a:ext uri="{FF2B5EF4-FFF2-40B4-BE49-F238E27FC236}">
                <a16:creationId xmlns:a16="http://schemas.microsoft.com/office/drawing/2014/main" id="{237E6201-A459-4DD1-841D-379473DA35ED}"/>
              </a:ext>
            </a:extLst>
          </p:cNvPr>
          <p:cNvPicPr>
            <a:picLocks noChangeAspect="1"/>
          </p:cNvPicPr>
          <p:nvPr/>
        </p:nvPicPr>
        <p:blipFill>
          <a:blip r:embed="rId17"/>
          <a:stretch>
            <a:fillRect/>
          </a:stretch>
        </p:blipFill>
        <p:spPr>
          <a:xfrm>
            <a:off x="2739568" y="1463515"/>
            <a:ext cx="1990725" cy="590550"/>
          </a:xfrm>
          <a:prstGeom prst="rect">
            <a:avLst/>
          </a:prstGeom>
        </p:spPr>
      </p:pic>
      <p:cxnSp>
        <p:nvCxnSpPr>
          <p:cNvPr id="65" name="Straight Arrow Connector 64">
            <a:extLst>
              <a:ext uri="{FF2B5EF4-FFF2-40B4-BE49-F238E27FC236}">
                <a16:creationId xmlns:a16="http://schemas.microsoft.com/office/drawing/2014/main" id="{7BFA272F-7C1E-4BC7-83A0-2331FDE1F489}"/>
              </a:ext>
            </a:extLst>
          </p:cNvPr>
          <p:cNvCxnSpPr>
            <a:cxnSpLocks/>
          </p:cNvCxnSpPr>
          <p:nvPr/>
        </p:nvCxnSpPr>
        <p:spPr>
          <a:xfrm>
            <a:off x="4241128" y="2058033"/>
            <a:ext cx="0" cy="6683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509124" y="195072"/>
            <a:ext cx="9779183" cy="688531"/>
          </a:xfrm>
        </p:spPr>
        <p:txBody>
          <a:bodyPr/>
          <a:lstStyle/>
          <a:p>
            <a:r>
              <a:rPr lang="en-US" dirty="0"/>
              <a:t>Foody APIs</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1/5/2022</a:t>
            </a:fld>
            <a:endParaRPr lang="en-US" dirty="0"/>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4" name="TextBox 3">
            <a:extLst>
              <a:ext uri="{FF2B5EF4-FFF2-40B4-BE49-F238E27FC236}">
                <a16:creationId xmlns:a16="http://schemas.microsoft.com/office/drawing/2014/main" id="{B4E5B2D6-9185-427B-9F4C-380273DF9B02}"/>
              </a:ext>
            </a:extLst>
          </p:cNvPr>
          <p:cNvSpPr txBox="1"/>
          <p:nvPr/>
        </p:nvSpPr>
        <p:spPr>
          <a:xfrm>
            <a:off x="859536" y="1322832"/>
            <a:ext cx="10021824" cy="3970318"/>
          </a:xfrm>
          <a:prstGeom prst="rect">
            <a:avLst/>
          </a:prstGeom>
          <a:noFill/>
        </p:spPr>
        <p:txBody>
          <a:bodyPr wrap="square" rtlCol="0">
            <a:spAutoFit/>
          </a:bodyPr>
          <a:lstStyle/>
          <a:p>
            <a:r>
              <a:rPr lang="en-US" altLang="zh-TW" dirty="0">
                <a:hlinkClick r:id="rId2"/>
              </a:rPr>
              <a:t>https://foodyproductapp.us-e2.cloudhub.io/api/products</a:t>
            </a:r>
            <a:endParaRPr lang="en-US" altLang="zh-TW" dirty="0"/>
          </a:p>
          <a:p>
            <a:r>
              <a:rPr lang="en-US" altLang="zh-TW" dirty="0"/>
              <a:t>GET – Retrieve the list of product available</a:t>
            </a:r>
          </a:p>
          <a:p>
            <a:endParaRPr lang="en-US" altLang="zh-TW" dirty="0"/>
          </a:p>
          <a:p>
            <a:r>
              <a:rPr lang="en-US" altLang="zh-TW" dirty="0"/>
              <a:t>https://foodyauthapp.us-e2.cloudhub.io/auth/login</a:t>
            </a:r>
          </a:p>
          <a:p>
            <a:r>
              <a:rPr lang="en-US" altLang="zh-TW" dirty="0"/>
              <a:t>POST – Create login audit history</a:t>
            </a:r>
          </a:p>
          <a:p>
            <a:endParaRPr lang="en-US" altLang="zh-TW" dirty="0"/>
          </a:p>
          <a:p>
            <a:r>
              <a:rPr lang="en-US" altLang="zh-TW" dirty="0"/>
              <a:t>https://foodyauthapp.us-e2.cloudhub.io/auth/customers</a:t>
            </a:r>
          </a:p>
          <a:p>
            <a:r>
              <a:rPr lang="en-US" altLang="zh-TW" dirty="0"/>
              <a:t>GET – Retrieve the list registered customers (</a:t>
            </a:r>
            <a:r>
              <a:rPr lang="en-US" altLang="zh-TW" dirty="0" err="1"/>
              <a:t>queryParameter</a:t>
            </a:r>
            <a:r>
              <a:rPr lang="en-US" altLang="zh-TW" dirty="0"/>
              <a:t> : email address)</a:t>
            </a:r>
          </a:p>
          <a:p>
            <a:r>
              <a:rPr lang="en-US" altLang="zh-TW" dirty="0"/>
              <a:t>POST -  Create customer record </a:t>
            </a:r>
          </a:p>
          <a:p>
            <a:endParaRPr lang="en-US" altLang="zh-TW" dirty="0"/>
          </a:p>
          <a:p>
            <a:r>
              <a:rPr lang="en-US" altLang="zh-TW" dirty="0"/>
              <a:t>https://foodyauthapp.us-e2.cloudhub.io/auth/email</a:t>
            </a:r>
          </a:p>
          <a:p>
            <a:r>
              <a:rPr lang="en-US" altLang="zh-TW" dirty="0"/>
              <a:t>POST – Send a welcome email to newly registered customer</a:t>
            </a:r>
          </a:p>
          <a:p>
            <a:endParaRPr lang="zh-TW" altLang="en-US" dirty="0"/>
          </a:p>
          <a:p>
            <a:endParaRPr lang="zh-TW" altLang="en-US" dirty="0"/>
          </a:p>
        </p:txBody>
      </p:sp>
    </p:spTree>
    <p:extLst>
      <p:ext uri="{BB962C8B-B14F-4D97-AF65-F5344CB8AC3E}">
        <p14:creationId xmlns:p14="http://schemas.microsoft.com/office/powerpoint/2010/main" val="2597894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429876" y="133541"/>
            <a:ext cx="9779183" cy="604076"/>
          </a:xfrm>
        </p:spPr>
        <p:txBody>
          <a:bodyPr/>
          <a:lstStyle/>
          <a:p>
            <a:r>
              <a:rPr lang="en-US" dirty="0"/>
              <a:t>Login flow</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1/5/2022</a:t>
            </a:fld>
            <a:endParaRPr lang="en-US" dirty="0"/>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7</a:t>
            </a:fld>
            <a:endParaRPr lang="en-US" dirty="0"/>
          </a:p>
        </p:txBody>
      </p:sp>
      <p:pic>
        <p:nvPicPr>
          <p:cNvPr id="5" name="Picture 4">
            <a:extLst>
              <a:ext uri="{FF2B5EF4-FFF2-40B4-BE49-F238E27FC236}">
                <a16:creationId xmlns:a16="http://schemas.microsoft.com/office/drawing/2014/main" id="{C017FE8A-C144-45FB-904E-04BAE6DCFF0C}"/>
              </a:ext>
            </a:extLst>
          </p:cNvPr>
          <p:cNvPicPr>
            <a:picLocks noChangeAspect="1"/>
          </p:cNvPicPr>
          <p:nvPr/>
        </p:nvPicPr>
        <p:blipFill>
          <a:blip r:embed="rId2"/>
          <a:stretch>
            <a:fillRect/>
          </a:stretch>
        </p:blipFill>
        <p:spPr>
          <a:xfrm>
            <a:off x="1515581" y="737617"/>
            <a:ext cx="8693478" cy="5857685"/>
          </a:xfrm>
          <a:prstGeom prst="rect">
            <a:avLst/>
          </a:prstGeom>
        </p:spPr>
      </p:pic>
    </p:spTree>
    <p:extLst>
      <p:ext uri="{BB962C8B-B14F-4D97-AF65-F5344CB8AC3E}">
        <p14:creationId xmlns:p14="http://schemas.microsoft.com/office/powerpoint/2010/main" val="421291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9BA45-D935-4F81-84F7-682F29102370}"/>
              </a:ext>
            </a:extLst>
          </p:cNvPr>
          <p:cNvSpPr>
            <a:spLocks noGrp="1"/>
          </p:cNvSpPr>
          <p:nvPr>
            <p:ph type="ctrTitle"/>
          </p:nvPr>
        </p:nvSpPr>
        <p:spPr>
          <a:xfrm>
            <a:off x="837981" y="988541"/>
            <a:ext cx="6220278" cy="4168345"/>
          </a:xfrm>
        </p:spPr>
        <p:txBody>
          <a:bodyPr anchor="t"/>
          <a:lstStyle/>
          <a:p>
            <a:br>
              <a:rPr lang="en-US" altLang="zh-TW" sz="1800" b="1" i="0" dirty="0">
                <a:effectLst/>
                <a:latin typeface="arial" panose="020B0604020202020204" pitchFamily="34" charset="0"/>
              </a:rPr>
            </a:br>
            <a:br>
              <a:rPr lang="en-US" altLang="zh-TW" sz="1800" b="1" i="0" dirty="0">
                <a:effectLst/>
                <a:latin typeface="arial" panose="020B0604020202020204" pitchFamily="34" charset="0"/>
              </a:rPr>
            </a:br>
            <a:r>
              <a:rPr lang="en-US" altLang="zh-TW" sz="1800" b="1" i="0" dirty="0">
                <a:effectLst/>
                <a:latin typeface="arial" panose="020B0604020202020204" pitchFamily="34" charset="0"/>
              </a:rPr>
              <a:t>How to start the Web Application</a:t>
            </a:r>
            <a:br>
              <a:rPr lang="en-US" altLang="zh-TW" sz="1800" b="1" i="0" dirty="0">
                <a:effectLst/>
                <a:latin typeface="arial" panose="020B0604020202020204" pitchFamily="34" charset="0"/>
              </a:rPr>
            </a:br>
            <a:br>
              <a:rPr lang="en-US" altLang="zh-TW" sz="1800" b="1" i="0" dirty="0">
                <a:effectLst/>
                <a:latin typeface="arial" panose="020B0604020202020204" pitchFamily="34" charset="0"/>
              </a:rPr>
            </a:br>
            <a:r>
              <a:rPr lang="en-US" altLang="zh-TW" sz="1800" b="1" i="0" dirty="0">
                <a:effectLst/>
                <a:latin typeface="arial" panose="020B0604020202020204" pitchFamily="34" charset="0"/>
              </a:rPr>
              <a:t>&gt; </a:t>
            </a:r>
            <a:r>
              <a:rPr lang="en-US" altLang="zh-TW" sz="1800" b="1" i="0" dirty="0" err="1">
                <a:effectLst/>
                <a:latin typeface="arial" panose="020B0604020202020204" pitchFamily="34" charset="0"/>
              </a:rPr>
              <a:t>npm</a:t>
            </a:r>
            <a:r>
              <a:rPr lang="en-US" altLang="zh-TW" sz="1800" b="1" i="0" dirty="0">
                <a:effectLst/>
                <a:latin typeface="arial" panose="020B0604020202020204" pitchFamily="34" charset="0"/>
              </a:rPr>
              <a:t> cache clean</a:t>
            </a:r>
            <a:br>
              <a:rPr lang="en-US" altLang="zh-TW" sz="1800" b="1" i="0" dirty="0">
                <a:effectLst/>
                <a:latin typeface="arial" panose="020B0604020202020204" pitchFamily="34" charset="0"/>
              </a:rPr>
            </a:br>
            <a:r>
              <a:rPr lang="en-US" altLang="zh-TW" sz="1800" b="1" i="0" dirty="0">
                <a:effectLst/>
                <a:latin typeface="arial" panose="020B0604020202020204" pitchFamily="34" charset="0"/>
              </a:rPr>
              <a:t>&gt; </a:t>
            </a:r>
            <a:r>
              <a:rPr lang="en-US" altLang="zh-TW" sz="1800" b="1" i="0" dirty="0" err="1">
                <a:effectLst/>
                <a:latin typeface="arial" panose="020B0604020202020204" pitchFamily="34" charset="0"/>
              </a:rPr>
              <a:t>npm</a:t>
            </a:r>
            <a:r>
              <a:rPr lang="en-US" altLang="zh-TW" sz="1800" b="1" i="0" dirty="0">
                <a:effectLst/>
                <a:latin typeface="arial" panose="020B0604020202020204" pitchFamily="34" charset="0"/>
              </a:rPr>
              <a:t> install</a:t>
            </a:r>
            <a:br>
              <a:rPr lang="en-US" altLang="zh-TW" sz="1800" b="1" i="0" dirty="0">
                <a:effectLst/>
                <a:latin typeface="arial" panose="020B0604020202020204" pitchFamily="34" charset="0"/>
              </a:rPr>
            </a:br>
            <a:r>
              <a:rPr lang="en-US" altLang="zh-TW" sz="1800" b="1" i="0" dirty="0">
                <a:effectLst/>
                <a:latin typeface="arial" panose="020B0604020202020204" pitchFamily="34" charset="0"/>
              </a:rPr>
              <a:t>&gt; </a:t>
            </a:r>
            <a:r>
              <a:rPr lang="en-US" altLang="zh-TW" sz="1800" b="1" i="0" dirty="0" err="1">
                <a:effectLst/>
                <a:latin typeface="arial" panose="020B0604020202020204" pitchFamily="34" charset="0"/>
              </a:rPr>
              <a:t>npm</a:t>
            </a:r>
            <a:r>
              <a:rPr lang="en-US" altLang="zh-TW" sz="1800" b="1" i="0" dirty="0">
                <a:effectLst/>
                <a:latin typeface="arial" panose="020B0604020202020204" pitchFamily="34" charset="0"/>
              </a:rPr>
              <a:t> run dev</a:t>
            </a:r>
            <a:br>
              <a:rPr lang="en-US" altLang="zh-TW" sz="1800" b="1" i="0" dirty="0">
                <a:effectLst/>
                <a:latin typeface="arial" panose="020B0604020202020204" pitchFamily="34" charset="0"/>
              </a:rPr>
            </a:br>
            <a:br>
              <a:rPr lang="en-US" altLang="zh-TW" sz="1800" b="1" i="0" dirty="0">
                <a:effectLst/>
                <a:latin typeface="arial" panose="020B0604020202020204" pitchFamily="34" charset="0"/>
              </a:rPr>
            </a:br>
            <a:br>
              <a:rPr lang="en-US" altLang="zh-TW" sz="1800" b="1" i="0" dirty="0">
                <a:effectLst/>
                <a:latin typeface="arial" panose="020B0604020202020204" pitchFamily="34" charset="0"/>
              </a:rPr>
            </a:br>
            <a:r>
              <a:rPr lang="en-US" altLang="zh-TW" sz="1800" b="1" i="0" dirty="0">
                <a:effectLst/>
                <a:latin typeface="arial" panose="020B0604020202020204" pitchFamily="34" charset="0"/>
              </a:rPr>
              <a:t>Open web browser with URL</a:t>
            </a:r>
            <a:br>
              <a:rPr lang="en-US" altLang="zh-TW" sz="1800" b="1" i="0" dirty="0">
                <a:effectLst/>
                <a:latin typeface="arial" panose="020B0604020202020204" pitchFamily="34" charset="0"/>
              </a:rPr>
            </a:br>
            <a:br>
              <a:rPr lang="en-US" altLang="zh-TW" sz="1800" b="1" i="0" dirty="0">
                <a:effectLst/>
                <a:latin typeface="arial" panose="020B0604020202020204" pitchFamily="34" charset="0"/>
              </a:rPr>
            </a:br>
            <a:r>
              <a:rPr lang="en-US" altLang="zh-TW" sz="1800" b="1" i="0" dirty="0">
                <a:effectLst/>
                <a:latin typeface="arial" panose="020B0604020202020204" pitchFamily="34" charset="0"/>
                <a:hlinkClick r:id="rId2"/>
              </a:rPr>
              <a:t>http://localhost:3000</a:t>
            </a:r>
            <a:br>
              <a:rPr lang="en-US" altLang="zh-TW" sz="1800" b="1" i="0" dirty="0">
                <a:effectLst/>
                <a:latin typeface="arial" panose="020B0604020202020204" pitchFamily="34" charset="0"/>
              </a:rPr>
            </a:br>
            <a:br>
              <a:rPr lang="en-US" altLang="zh-TW" sz="1800" b="1" i="0" dirty="0">
                <a:effectLst/>
                <a:latin typeface="arial" panose="020B0604020202020204" pitchFamily="34" charset="0"/>
              </a:rPr>
            </a:br>
            <a:br>
              <a:rPr lang="en-US" altLang="zh-TW" sz="1800" b="1" i="0" dirty="0">
                <a:effectLst/>
                <a:latin typeface="arial" panose="020B0604020202020204" pitchFamily="34" charset="0"/>
              </a:rPr>
            </a:br>
            <a:br>
              <a:rPr lang="en-US" altLang="zh-TW" sz="1800" b="1" i="0" dirty="0">
                <a:effectLst/>
                <a:latin typeface="arial" panose="020B0604020202020204" pitchFamily="34" charset="0"/>
              </a:rPr>
            </a:br>
            <a:br>
              <a:rPr lang="en-US" altLang="zh-TW" sz="1800" b="1" i="0" dirty="0">
                <a:effectLst/>
                <a:latin typeface="arial" panose="020B0604020202020204" pitchFamily="34" charset="0"/>
              </a:rPr>
            </a:br>
            <a:br>
              <a:rPr lang="en-US" altLang="zh-TW" sz="1800" b="1" i="0" dirty="0">
                <a:effectLst/>
                <a:latin typeface="arial" panose="020B0604020202020204" pitchFamily="34" charset="0"/>
              </a:rPr>
            </a:br>
            <a:br>
              <a:rPr lang="en-US" altLang="zh-TW" sz="1800" b="1" i="0" dirty="0">
                <a:effectLst/>
                <a:latin typeface="arial" panose="020B0604020202020204" pitchFamily="34" charset="0"/>
              </a:rPr>
            </a:br>
            <a:endParaRPr lang="zh-TW" altLang="en-US" sz="2400" dirty="0"/>
          </a:p>
        </p:txBody>
      </p:sp>
    </p:spTree>
    <p:extLst>
      <p:ext uri="{BB962C8B-B14F-4D97-AF65-F5344CB8AC3E}">
        <p14:creationId xmlns:p14="http://schemas.microsoft.com/office/powerpoint/2010/main" val="401423239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713</TotalTime>
  <Words>296</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vt:lpstr>
      <vt:lpstr>Calibri</vt:lpstr>
      <vt:lpstr>Tenorite</vt:lpstr>
      <vt:lpstr>Office Theme</vt:lpstr>
      <vt:lpstr>Technical Exercise Part 2- Mule API and Application</vt:lpstr>
      <vt:lpstr>Agenda</vt:lpstr>
      <vt:lpstr>Introduction</vt:lpstr>
      <vt:lpstr>Foody Web App - Single Page Application  (OAuth and OIDC with Auth0)</vt:lpstr>
      <vt:lpstr>Architecture Overview</vt:lpstr>
      <vt:lpstr>Foody APIs</vt:lpstr>
      <vt:lpstr>Login flow</vt:lpstr>
      <vt:lpstr>Thank you</vt:lpstr>
      <vt:lpstr>  How to start the Web Application  &gt; npm cache clean &gt; npm install &gt; npm run dev   Open web browser with URL  http://localhost:3000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Exercise Part 2- Mule API and Application</dc:title>
  <dc:creator>Victor Ho</dc:creator>
  <cp:lastModifiedBy>Victor Ho</cp:lastModifiedBy>
  <cp:revision>22</cp:revision>
  <dcterms:created xsi:type="dcterms:W3CDTF">2021-12-19T05:41:39Z</dcterms:created>
  <dcterms:modified xsi:type="dcterms:W3CDTF">2022-01-05T04:49:20Z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