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8D"/>
    <a:srgbClr val="BFB500"/>
    <a:srgbClr val="1EB001"/>
    <a:srgbClr val="F04928"/>
    <a:srgbClr val="F26346"/>
    <a:srgbClr val="70B731"/>
    <a:srgbClr val="EE230C"/>
    <a:srgbClr val="168E40"/>
    <a:srgbClr val="8F8F8F"/>
    <a:srgbClr val="62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71" autoAdjust="0"/>
  </p:normalViewPr>
  <p:slideViewPr>
    <p:cSldViewPr>
      <p:cViewPr varScale="1">
        <p:scale>
          <a:sx n="116" d="100"/>
          <a:sy n="116" d="100"/>
        </p:scale>
        <p:origin x="518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D40D8-BA83-5743-9FAB-AA6DE88C3F2B}" type="datetime1">
              <a:rPr lang="zh-TW" altLang="en-US" smtClean="0"/>
              <a:pPr/>
              <a:t>2019/12/9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1250" r="40550" b="77200"/>
          <a:stretch/>
        </p:blipFill>
        <p:spPr>
          <a:xfrm>
            <a:off x="686333" y="480418"/>
            <a:ext cx="4065687" cy="7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8784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977" b="-30681"/>
          <a:stretch/>
        </p:blipFill>
        <p:spPr>
          <a:xfrm>
            <a:off x="7918163" y="331839"/>
            <a:ext cx="1224135" cy="2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1"/>
          <a:stretch/>
        </p:blipFill>
        <p:spPr>
          <a:xfrm>
            <a:off x="0" y="-92546"/>
            <a:ext cx="9144000" cy="5243140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0"/>
            <a:ext cx="9164548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 userDrawn="1"/>
        </p:nvSpPr>
        <p:spPr>
          <a:xfrm>
            <a:off x="0" y="1"/>
            <a:ext cx="2054388" cy="2130482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-1"/>
            <a:ext cx="9144000" cy="76041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 userDrawn="1"/>
        </p:nvSpPr>
        <p:spPr>
          <a:xfrm rot="18900000">
            <a:off x="725086" y="313249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2" descr="ç¸éåç"/>
          <p:cNvPicPr>
            <a:picLocks noChangeAspect="1" noChangeArrowheads="1"/>
          </p:cNvPicPr>
          <p:nvPr userDrawn="1"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17" b="9241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11189" b="-5840"/>
          <a:stretch/>
        </p:blipFill>
        <p:spPr bwMode="auto">
          <a:xfrm>
            <a:off x="15553" y="4773796"/>
            <a:ext cx="471934" cy="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25"/>
          <p:cNvSpPr txBox="1"/>
          <p:nvPr userDrawn="1"/>
        </p:nvSpPr>
        <p:spPr>
          <a:xfrm>
            <a:off x="54990" y="4929315"/>
            <a:ext cx="1673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700" i="1" dirty="0" smtClean="0">
                <a:solidFill>
                  <a:schemeClr val="bg1"/>
                </a:solidFill>
              </a:rPr>
              <a:t>Cathay Financial Holdings</a:t>
            </a:r>
            <a:endParaRPr lang="zh-TW" altLang="en-US" sz="700" i="1" dirty="0" smtClean="0">
              <a:solidFill>
                <a:schemeClr val="bg1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60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b="3737"/>
          <a:stretch/>
        </p:blipFill>
        <p:spPr>
          <a:xfrm>
            <a:off x="0" y="51470"/>
            <a:ext cx="9144000" cy="5112568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-20548" y="20538"/>
            <a:ext cx="9164548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 userDrawn="1"/>
        </p:nvSpPr>
        <p:spPr>
          <a:xfrm>
            <a:off x="0" y="1"/>
            <a:ext cx="2054388" cy="2130482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-1"/>
            <a:ext cx="9144000" cy="76041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 userDrawn="1"/>
        </p:nvSpPr>
        <p:spPr>
          <a:xfrm rot="18900000">
            <a:off x="725086" y="313249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2" descr="ç¸éåç"/>
          <p:cNvPicPr>
            <a:picLocks noChangeAspect="1" noChangeArrowheads="1"/>
          </p:cNvPicPr>
          <p:nvPr userDrawn="1"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17" b="9241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11189" b="-5840"/>
          <a:stretch/>
        </p:blipFill>
        <p:spPr bwMode="auto">
          <a:xfrm>
            <a:off x="15553" y="4773796"/>
            <a:ext cx="471934" cy="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25"/>
          <p:cNvSpPr txBox="1"/>
          <p:nvPr userDrawn="1"/>
        </p:nvSpPr>
        <p:spPr>
          <a:xfrm>
            <a:off x="54990" y="4929315"/>
            <a:ext cx="1673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700" i="1" dirty="0" smtClean="0">
                <a:solidFill>
                  <a:schemeClr val="bg1"/>
                </a:solidFill>
              </a:rPr>
              <a:t>Cathay Financial Holdings</a:t>
            </a:r>
            <a:endParaRPr lang="zh-TW" altLang="en-US" sz="700" i="1" dirty="0" smtClean="0">
              <a:solidFill>
                <a:schemeClr val="bg1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45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1250" r="40550" b="77200"/>
          <a:stretch/>
        </p:blipFill>
        <p:spPr>
          <a:xfrm>
            <a:off x="683568" y="1560537"/>
            <a:ext cx="5699555" cy="1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82" r:id="rId4"/>
    <p:sldLayoutId id="2147483680" r:id="rId5"/>
    <p:sldLayoutId id="2147483681" r:id="rId6"/>
    <p:sldLayoutId id="2147483677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1413055" y="4083918"/>
            <a:ext cx="5435397" cy="59687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技術中台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2" name="Google Shape;300;g742423e30c_2_28">
            <a:extLst>
              <a:ext uri="{FF2B5EF4-FFF2-40B4-BE49-F238E27FC236}">
                <a16:creationId xmlns:a16="http://schemas.microsoft.com/office/drawing/2014/main" id="{A935693E-58FD-2642-8D51-9991B16FF195}"/>
              </a:ext>
            </a:extLst>
          </p:cNvPr>
          <p:cNvSpPr/>
          <p:nvPr/>
        </p:nvSpPr>
        <p:spPr>
          <a:xfrm>
            <a:off x="1413055" y="1770541"/>
            <a:ext cx="5441656" cy="224136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數據</a:t>
            </a:r>
            <a:r>
              <a:rPr lang="zh-CN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中</a:t>
            </a: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台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2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1501968" y="2763497"/>
            <a:ext cx="5260525" cy="1160094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數據加值服務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5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4168651" y="3040745"/>
            <a:ext cx="1560783" cy="835410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儲</a:t>
            </a: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存層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499464" y="24620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矩形 13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數據中台架構規劃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1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5" name="Google Shape;288;g742423e30c_2_28">
            <a:extLst>
              <a:ext uri="{FF2B5EF4-FFF2-40B4-BE49-F238E27FC236}">
                <a16:creationId xmlns:a16="http://schemas.microsoft.com/office/drawing/2014/main" id="{B056E87F-324D-3541-988F-BBA215CBEBD3}"/>
              </a:ext>
            </a:extLst>
          </p:cNvPr>
          <p:cNvSpPr/>
          <p:nvPr/>
        </p:nvSpPr>
        <p:spPr>
          <a:xfrm>
            <a:off x="1413055" y="4797568"/>
            <a:ext cx="3446977" cy="29446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大數據基礎設施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(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提供儲存、批次運算能力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)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cxnSp>
        <p:nvCxnSpPr>
          <p:cNvPr id="6" name="Google Shape;296;g742423e30c_2_28">
            <a:extLst>
              <a:ext uri="{FF2B5EF4-FFF2-40B4-BE49-F238E27FC236}">
                <a16:creationId xmlns:a16="http://schemas.microsoft.com/office/drawing/2014/main" id="{25F81B38-E5E1-134F-84BF-96C2D4C8BA13}"/>
              </a:ext>
            </a:extLst>
          </p:cNvPr>
          <p:cNvCxnSpPr>
            <a:cxnSpLocks/>
          </p:cNvCxnSpPr>
          <p:nvPr/>
        </p:nvCxnSpPr>
        <p:spPr>
          <a:xfrm flipV="1">
            <a:off x="648475" y="4731989"/>
            <a:ext cx="7903202" cy="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9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1564248" y="3040745"/>
            <a:ext cx="2539207" cy="82714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數據治理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3" name="Google Shape;289;g742423e30c_2_28">
            <a:extLst>
              <a:ext uri="{FF2B5EF4-FFF2-40B4-BE49-F238E27FC236}">
                <a16:creationId xmlns:a16="http://schemas.microsoft.com/office/drawing/2014/main" id="{E936D417-3D67-9D4A-A662-479D3A89C514}"/>
              </a:ext>
            </a:extLst>
          </p:cNvPr>
          <p:cNvSpPr/>
          <p:nvPr/>
        </p:nvSpPr>
        <p:spPr>
          <a:xfrm>
            <a:off x="1413055" y="1203598"/>
            <a:ext cx="5435397" cy="497548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400" kern="0" dirty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4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400" kern="0" dirty="0">
                <a:solidFill>
                  <a:schemeClr val="bg1"/>
                </a:solidFill>
                <a:cs typeface="Calibri"/>
                <a:sym typeface="Calibri"/>
              </a:rPr>
              <a:t>Gateway</a:t>
            </a:r>
            <a:endParaRPr lang="zh-TW" altLang="en-US" sz="14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9" name="Google Shape;289;g742423e30c_2_28">
            <a:extLst>
              <a:ext uri="{FF2B5EF4-FFF2-40B4-BE49-F238E27FC236}">
                <a16:creationId xmlns:a16="http://schemas.microsoft.com/office/drawing/2014/main" id="{DB276F29-B84B-A644-A472-2CF1C4F04C19}"/>
              </a:ext>
            </a:extLst>
          </p:cNvPr>
          <p:cNvSpPr/>
          <p:nvPr/>
        </p:nvSpPr>
        <p:spPr>
          <a:xfrm>
            <a:off x="1413056" y="858165"/>
            <a:ext cx="5435396" cy="277667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業務</a:t>
            </a:r>
            <a:r>
              <a:rPr lang="zh-CN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應用系統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(Web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/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App)</a:t>
            </a:r>
            <a:endParaRPr lang="zh-TW" altLang="en-US"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1" name="Google Shape;302;g742423e30c_2_28">
            <a:extLst>
              <a:ext uri="{FF2B5EF4-FFF2-40B4-BE49-F238E27FC236}">
                <a16:creationId xmlns:a16="http://schemas.microsoft.com/office/drawing/2014/main" id="{F4FD332D-08D7-8245-B52A-BAEEE109B979}"/>
              </a:ext>
            </a:extLst>
          </p:cNvPr>
          <p:cNvSpPr/>
          <p:nvPr/>
        </p:nvSpPr>
        <p:spPr>
          <a:xfrm>
            <a:off x="1501968" y="1995686"/>
            <a:ext cx="2601487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Data API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7" name="Google Shape;309;g742423e30c_2_28">
            <a:extLst>
              <a:ext uri="{FF2B5EF4-FFF2-40B4-BE49-F238E27FC236}">
                <a16:creationId xmlns:a16="http://schemas.microsoft.com/office/drawing/2014/main" id="{CA0A3DD9-190C-B648-B7B4-478C140B27F7}"/>
              </a:ext>
            </a:extLst>
          </p:cNvPr>
          <p:cNvSpPr/>
          <p:nvPr/>
        </p:nvSpPr>
        <p:spPr>
          <a:xfrm>
            <a:off x="1613834" y="2241874"/>
            <a:ext cx="2363643" cy="189018"/>
          </a:xfrm>
          <a:prstGeom prst="rect">
            <a:avLst/>
          </a:prstGeom>
          <a:solidFill>
            <a:srgbClr val="0070C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Composite Layer</a:t>
            </a:r>
            <a:endParaRPr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8" name="Google Shape;296;g742423e30c_2_28">
            <a:extLst>
              <a:ext uri="{FF2B5EF4-FFF2-40B4-BE49-F238E27FC236}">
                <a16:creationId xmlns:a16="http://schemas.microsoft.com/office/drawing/2014/main" id="{3295C5BF-C73A-5147-988B-3232CA6BF9B8}"/>
              </a:ext>
            </a:extLst>
          </p:cNvPr>
          <p:cNvCxnSpPr>
            <a:cxnSpLocks/>
          </p:cNvCxnSpPr>
          <p:nvPr/>
        </p:nvCxnSpPr>
        <p:spPr>
          <a:xfrm flipV="1">
            <a:off x="648475" y="1166456"/>
            <a:ext cx="7903202" cy="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9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3750958" y="1445195"/>
            <a:ext cx="681887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Routing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0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1493650" y="1439356"/>
            <a:ext cx="1147055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200" kern="0" dirty="0">
                <a:solidFill>
                  <a:schemeClr val="bg1"/>
                </a:solidFill>
                <a:cs typeface="Calibri"/>
                <a:sym typeface="Calibri"/>
              </a:rPr>
              <a:t>uthentication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1" name="Google Shape;309;g742423e30c_2_28">
            <a:extLst>
              <a:ext uri="{FF2B5EF4-FFF2-40B4-BE49-F238E27FC236}">
                <a16:creationId xmlns:a16="http://schemas.microsoft.com/office/drawing/2014/main" id="{3B54F113-3500-854E-8069-0A9DF5D1FC01}"/>
              </a:ext>
            </a:extLst>
          </p:cNvPr>
          <p:cNvSpPr/>
          <p:nvPr/>
        </p:nvSpPr>
        <p:spPr>
          <a:xfrm>
            <a:off x="5989103" y="1442366"/>
            <a:ext cx="797304" cy="2197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Auditing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2" name="Google Shape;303;g742423e30c_2_28">
            <a:extLst>
              <a:ext uri="{FF2B5EF4-FFF2-40B4-BE49-F238E27FC236}">
                <a16:creationId xmlns:a16="http://schemas.microsoft.com/office/drawing/2014/main" id="{A513FF7C-1368-9945-8056-40F53B242DF9}"/>
              </a:ext>
            </a:extLst>
          </p:cNvPr>
          <p:cNvSpPr/>
          <p:nvPr/>
        </p:nvSpPr>
        <p:spPr>
          <a:xfrm>
            <a:off x="4168651" y="1995686"/>
            <a:ext cx="2589551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Model Serving API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3" name="Google Shape;309;g742423e30c_2_28">
            <a:extLst>
              <a:ext uri="{FF2B5EF4-FFF2-40B4-BE49-F238E27FC236}">
                <a16:creationId xmlns:a16="http://schemas.microsoft.com/office/drawing/2014/main" id="{D31612BC-2F59-6F46-9EFB-C875A31F067A}"/>
              </a:ext>
            </a:extLst>
          </p:cNvPr>
          <p:cNvSpPr/>
          <p:nvPr/>
        </p:nvSpPr>
        <p:spPr>
          <a:xfrm>
            <a:off x="1613834" y="2451391"/>
            <a:ext cx="2363643" cy="189018"/>
          </a:xfrm>
          <a:prstGeom prst="rect">
            <a:avLst/>
          </a:prstGeom>
          <a:solidFill>
            <a:srgbClr val="0070C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Base Layer</a:t>
            </a:r>
            <a:endParaRPr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34" name="Google Shape;309;g742423e30c_2_28">
            <a:extLst>
              <a:ext uri="{FF2B5EF4-FFF2-40B4-BE49-F238E27FC236}">
                <a16:creationId xmlns:a16="http://schemas.microsoft.com/office/drawing/2014/main" id="{A0AD41CA-2D77-844A-8507-7BA05F22D958}"/>
              </a:ext>
            </a:extLst>
          </p:cNvPr>
          <p:cNvSpPr/>
          <p:nvPr/>
        </p:nvSpPr>
        <p:spPr>
          <a:xfrm>
            <a:off x="4379236" y="2241874"/>
            <a:ext cx="2239675" cy="189018"/>
          </a:xfrm>
          <a:prstGeom prst="rect">
            <a:avLst/>
          </a:prstGeom>
          <a:solidFill>
            <a:srgbClr val="00B0F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Model Selection Layer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35" name="Google Shape;309;g742423e30c_2_28">
            <a:extLst>
              <a:ext uri="{FF2B5EF4-FFF2-40B4-BE49-F238E27FC236}">
                <a16:creationId xmlns:a16="http://schemas.microsoft.com/office/drawing/2014/main" id="{CF90CE4D-C399-D643-B5C0-8189938B908E}"/>
              </a:ext>
            </a:extLst>
          </p:cNvPr>
          <p:cNvSpPr/>
          <p:nvPr/>
        </p:nvSpPr>
        <p:spPr>
          <a:xfrm>
            <a:off x="4379236" y="2451390"/>
            <a:ext cx="2239675" cy="189018"/>
          </a:xfrm>
          <a:prstGeom prst="rect">
            <a:avLst/>
          </a:prstGeom>
          <a:solidFill>
            <a:srgbClr val="00B0F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Model Management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36" name="Google Shape;300;g742423e30c_2_28">
            <a:extLst>
              <a:ext uri="{FF2B5EF4-FFF2-40B4-BE49-F238E27FC236}">
                <a16:creationId xmlns:a16="http://schemas.microsoft.com/office/drawing/2014/main" id="{07C562B2-E10A-2A41-ADDD-A1E1DE0BBB32}"/>
              </a:ext>
            </a:extLst>
          </p:cNvPr>
          <p:cNvSpPr/>
          <p:nvPr/>
        </p:nvSpPr>
        <p:spPr>
          <a:xfrm>
            <a:off x="6927530" y="1207892"/>
            <a:ext cx="1264254" cy="346141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DevOps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7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5784" y="1836069"/>
            <a:ext cx="1067995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版</a:t>
            </a: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本控制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8" name="Google Shape;293;g742423e30c_2_28">
            <a:extLst>
              <a:ext uri="{FF2B5EF4-FFF2-40B4-BE49-F238E27FC236}">
                <a16:creationId xmlns:a16="http://schemas.microsoft.com/office/drawing/2014/main" id="{0A9863BE-3607-EE45-A9D7-0878483279FD}"/>
              </a:ext>
            </a:extLst>
          </p:cNvPr>
          <p:cNvSpPr/>
          <p:nvPr/>
        </p:nvSpPr>
        <p:spPr>
          <a:xfrm>
            <a:off x="1493650" y="4320749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200" kern="0" dirty="0">
                <a:solidFill>
                  <a:schemeClr val="bg1"/>
                </a:solidFill>
                <a:cs typeface="Calibri"/>
                <a:sym typeface="Calibri"/>
              </a:rPr>
              <a:t>資源監控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9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3295590" y="4326704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>
                <a:solidFill>
                  <a:schemeClr val="bg1"/>
                </a:solidFill>
                <a:cs typeface="Calibri"/>
                <a:sym typeface="Calibri"/>
              </a:rPr>
              <a:t>故障排除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0" name="Google Shape;313;g742423e30c_2_28">
            <a:extLst>
              <a:ext uri="{FF2B5EF4-FFF2-40B4-BE49-F238E27FC236}">
                <a16:creationId xmlns:a16="http://schemas.microsoft.com/office/drawing/2014/main" id="{A4ECF706-23BB-7149-8E1D-8B86C35B7FCF}"/>
              </a:ext>
            </a:extLst>
          </p:cNvPr>
          <p:cNvSpPr/>
          <p:nvPr/>
        </p:nvSpPr>
        <p:spPr>
          <a:xfrm>
            <a:off x="7015784" y="1477611"/>
            <a:ext cx="1067994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CI / CD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1" name="Google Shape;293;g742423e30c_2_28">
            <a:extLst>
              <a:ext uri="{FF2B5EF4-FFF2-40B4-BE49-F238E27FC236}">
                <a16:creationId xmlns:a16="http://schemas.microsoft.com/office/drawing/2014/main" id="{A661DE55-1148-D64F-ABD6-C10270B8E329}"/>
              </a:ext>
            </a:extLst>
          </p:cNvPr>
          <p:cNvSpPr/>
          <p:nvPr/>
        </p:nvSpPr>
        <p:spPr>
          <a:xfrm>
            <a:off x="2392026" y="4325868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1200" kern="0" dirty="0">
                <a:solidFill>
                  <a:schemeClr val="bg1"/>
                </a:solidFill>
                <a:cs typeface="Calibri"/>
                <a:sym typeface="Calibri"/>
              </a:rPr>
              <a:t>系統日誌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2" name="Google Shape;192;g742423e30c_2_0">
            <a:extLst>
              <a:ext uri="{FF2B5EF4-FFF2-40B4-BE49-F238E27FC236}">
                <a16:creationId xmlns:a16="http://schemas.microsoft.com/office/drawing/2014/main" id="{B0C3D099-39AC-2D41-94BD-1C47AB1C51E2}"/>
              </a:ext>
            </a:extLst>
          </p:cNvPr>
          <p:cNvSpPr txBox="1"/>
          <p:nvPr/>
        </p:nvSpPr>
        <p:spPr>
          <a:xfrm>
            <a:off x="217005" y="2556199"/>
            <a:ext cx="1491198" cy="56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TW" altLang="en-US" sz="1600" b="1" kern="0" dirty="0">
                <a:solidFill>
                  <a:schemeClr val="bg1"/>
                </a:solidFill>
                <a:cs typeface="Calibri"/>
                <a:sym typeface="Calibri"/>
              </a:rPr>
              <a:t>中台</a:t>
            </a:r>
          </a:p>
        </p:txBody>
      </p:sp>
      <p:sp>
        <p:nvSpPr>
          <p:cNvPr id="44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4463985" y="1445195"/>
            <a:ext cx="1487569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Protocol Translation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6" name="Google Shape;288;g742423e30c_2_28">
            <a:extLst>
              <a:ext uri="{FF2B5EF4-FFF2-40B4-BE49-F238E27FC236}">
                <a16:creationId xmlns:a16="http://schemas.microsoft.com/office/drawing/2014/main" id="{B056E87F-324D-3541-988F-BBA215CBEBD3}"/>
              </a:ext>
            </a:extLst>
          </p:cNvPr>
          <p:cNvSpPr/>
          <p:nvPr/>
        </p:nvSpPr>
        <p:spPr>
          <a:xfrm>
            <a:off x="4990301" y="4789760"/>
            <a:ext cx="1864410" cy="28992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即時數據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9" name="Google Shape;314;g742423e30c_2_28">
            <a:extLst>
              <a:ext uri="{FF2B5EF4-FFF2-40B4-BE49-F238E27FC236}">
                <a16:creationId xmlns:a16="http://schemas.microsoft.com/office/drawing/2014/main" id="{034D46DD-526E-2942-8BAB-F1CB4FCB3E32}"/>
              </a:ext>
            </a:extLst>
          </p:cNvPr>
          <p:cNvSpPr/>
          <p:nvPr/>
        </p:nvSpPr>
        <p:spPr>
          <a:xfrm>
            <a:off x="1663423" y="3300236"/>
            <a:ext cx="129144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  <a:sym typeface="Calibri"/>
              </a:rPr>
              <a:t>Metadata</a:t>
            </a:r>
            <a:r>
              <a:rPr lang="zh-TW" altLang="en-US" sz="1100" kern="0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/ Catalog</a:t>
            </a:r>
            <a:endParaRPr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0" name="Google Shape;314;g742423e30c_2_28">
            <a:extLst>
              <a:ext uri="{FF2B5EF4-FFF2-40B4-BE49-F238E27FC236}">
                <a16:creationId xmlns:a16="http://schemas.microsoft.com/office/drawing/2014/main" id="{4EFE8A09-786D-1647-8DB5-2790C94FDE3E}"/>
              </a:ext>
            </a:extLst>
          </p:cNvPr>
          <p:cNvSpPr/>
          <p:nvPr/>
        </p:nvSpPr>
        <p:spPr>
          <a:xfrm>
            <a:off x="2998463" y="3300236"/>
            <a:ext cx="1024865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Security</a:t>
            </a:r>
            <a:endParaRPr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1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1663423" y="3575252"/>
            <a:ext cx="129144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User, Role, Privilege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7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2998578" y="3571814"/>
            <a:ext cx="1024750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Data Quality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8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5792410" y="3037387"/>
            <a:ext cx="901412" cy="827149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模型維運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9" name="Google Shape;314;g742423e30c_2_28">
            <a:extLst>
              <a:ext uri="{FF2B5EF4-FFF2-40B4-BE49-F238E27FC236}">
                <a16:creationId xmlns:a16="http://schemas.microsoft.com/office/drawing/2014/main" id="{4EFE8A09-786D-1647-8DB5-2790C94FDE3E}"/>
              </a:ext>
            </a:extLst>
          </p:cNvPr>
          <p:cNvSpPr/>
          <p:nvPr/>
        </p:nvSpPr>
        <p:spPr>
          <a:xfrm>
            <a:off x="5862465" y="3296878"/>
            <a:ext cx="751230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sz="1100" kern="0" dirty="0" smtClean="0">
                <a:solidFill>
                  <a:srgbClr val="FFFFFF"/>
                </a:solidFill>
                <a:sym typeface="Calibri"/>
              </a:rPr>
              <a:t>Deploy</a:t>
            </a:r>
            <a:endParaRPr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50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5862465" y="3568456"/>
            <a:ext cx="751230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Monitor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3" name="Google Shape;306;g742423e30c_2_28">
            <a:extLst>
              <a:ext uri="{FF2B5EF4-FFF2-40B4-BE49-F238E27FC236}">
                <a16:creationId xmlns:a16="http://schemas.microsoft.com/office/drawing/2014/main" id="{0454AED6-0DED-484C-A321-3688C326C133}"/>
              </a:ext>
            </a:extLst>
          </p:cNvPr>
          <p:cNvSpPr/>
          <p:nvPr/>
        </p:nvSpPr>
        <p:spPr>
          <a:xfrm>
            <a:off x="4231627" y="3303414"/>
            <a:ext cx="784843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  <a:sym typeface="Calibri"/>
              </a:rPr>
              <a:t>File </a:t>
            </a:r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System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4" name="Google Shape;306;g742423e30c_2_28">
            <a:extLst>
              <a:ext uri="{FF2B5EF4-FFF2-40B4-BE49-F238E27FC236}">
                <a16:creationId xmlns:a16="http://schemas.microsoft.com/office/drawing/2014/main" id="{66CE35AE-F8CD-FD46-86C3-EC67DB25A043}"/>
              </a:ext>
            </a:extLst>
          </p:cNvPr>
          <p:cNvSpPr/>
          <p:nvPr/>
        </p:nvSpPr>
        <p:spPr>
          <a:xfrm>
            <a:off x="5066382" y="3318360"/>
            <a:ext cx="593181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  <a:sym typeface="Calibri"/>
              </a:rPr>
              <a:t>RMDB</a:t>
            </a:r>
            <a:endParaRPr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5" name="Google Shape;306;g742423e30c_2_28">
            <a:extLst>
              <a:ext uri="{FF2B5EF4-FFF2-40B4-BE49-F238E27FC236}">
                <a16:creationId xmlns:a16="http://schemas.microsoft.com/office/drawing/2014/main" id="{F3DE2CB0-B487-A343-91E4-C5E7C5BCB43B}"/>
              </a:ext>
            </a:extLst>
          </p:cNvPr>
          <p:cNvSpPr/>
          <p:nvPr/>
        </p:nvSpPr>
        <p:spPr>
          <a:xfrm>
            <a:off x="5066382" y="3573559"/>
            <a:ext cx="587202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NoSQL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6" name="Google Shape;306;g742423e30c_2_28">
            <a:extLst>
              <a:ext uri="{FF2B5EF4-FFF2-40B4-BE49-F238E27FC236}">
                <a16:creationId xmlns:a16="http://schemas.microsoft.com/office/drawing/2014/main" id="{A674AC9E-3B05-F642-9E24-71295F70D623}"/>
              </a:ext>
            </a:extLst>
          </p:cNvPr>
          <p:cNvSpPr/>
          <p:nvPr/>
        </p:nvSpPr>
        <p:spPr>
          <a:xfrm>
            <a:off x="4237942" y="3588425"/>
            <a:ext cx="782564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 smtClean="0">
                <a:solidFill>
                  <a:srgbClr val="FFFFFF"/>
                </a:solidFill>
                <a:sym typeface="Calibri"/>
              </a:rPr>
              <a:t>C</a:t>
            </a:r>
            <a:r>
              <a:rPr lang="en-US" sz="1100" kern="0" dirty="0" smtClean="0">
                <a:solidFill>
                  <a:srgbClr val="FFFFFF"/>
                </a:solidFill>
                <a:sym typeface="Calibri"/>
              </a:rPr>
              <a:t>ache</a:t>
            </a:r>
            <a:endParaRPr lang="en-US" sz="11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53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4182866" y="4320004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套件管理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4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5069478" y="4326627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容器管理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5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5961045" y="4334191"/>
            <a:ext cx="801448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管理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6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2678254" y="1439356"/>
            <a:ext cx="1047398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uthorization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9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5783" y="2198557"/>
            <a:ext cx="1067995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開發規範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0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5783" y="2562604"/>
            <a:ext cx="1067995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配置管理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1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20087" y="2930939"/>
            <a:ext cx="1067995" cy="2756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異常通報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8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lIns="36000" rIns="36000"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18323</TotalTime>
  <Words>111</Words>
  <Application>Microsoft Office PowerPoint</Application>
  <PresentationFormat>如螢幕大小 (16:9)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chiyu</cp:lastModifiedBy>
  <cp:revision>598</cp:revision>
  <dcterms:created xsi:type="dcterms:W3CDTF">2017-09-05T01:58:19Z</dcterms:created>
  <dcterms:modified xsi:type="dcterms:W3CDTF">2019-12-09T07:27:04Z</dcterms:modified>
</cp:coreProperties>
</file>