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5" r:id="rId14"/>
    <p:sldId id="269" r:id="rId15"/>
    <p:sldId id="270" r:id="rId16"/>
    <p:sldId id="271" r:id="rId17"/>
    <p:sldId id="272" r:id="rId18"/>
    <p:sldId id="273" r:id="rId19"/>
    <p:sldId id="274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iEvqf/hkUXkcc+j+kgAd3YFkeD7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2DBF003-0992-461B-8C1B-C223FDA42BC8}">
  <a:tblStyle styleId="{02DBF003-0992-461B-8C1B-C223FDA42BC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879" autoAdjust="0"/>
  </p:normalViewPr>
  <p:slideViewPr>
    <p:cSldViewPr snapToGrid="0">
      <p:cViewPr varScale="1">
        <p:scale>
          <a:sx n="76" d="100"/>
          <a:sy n="76" d="100"/>
        </p:scale>
        <p:origin x="100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customschemas.google.com/relationships/presentationmetadata" Target="meta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7425734a97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7425734a97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K8s 概念上的架構圖</a:t>
            </a:r>
            <a:endParaRPr/>
          </a:p>
        </p:txBody>
      </p:sp>
      <p:sp>
        <p:nvSpPr>
          <p:cNvPr id="256" name="Google Shape;256;g7425734a97_1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6b1116bf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6b1116bfb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9" name="Google Shape;269;g6b1116bfb0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742423e30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742423e30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g742423e30c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742423e30c_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742423e30c_2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g742423e30c_2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936428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4" name="Google Shape;31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742423e30c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742423e30c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g742423e30c_0_2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5" name="Google Shape;34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3" name="Google Shape;35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2" name="Google Shape;16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 sz="1000" dirty="0"/>
              <a:t>中台的架構思想改變的不只是項目結構，也影響了研發團隊的組織形式。5-7個遊戲開發者組成一個小團隊，開發自己的遊戲，以最快的速度推出公測版，檢測遊戲受用戶歡迎的情況。SuperCell公司把這種高效的組織形式稱為“部落”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zh-TW" sz="1000" dirty="0"/>
              <a:t>容忍失敗，甚至為失敗喝彩</a:t>
            </a:r>
            <a:endParaRPr sz="1000" dirty="0"/>
          </a:p>
        </p:txBody>
      </p:sp>
      <p:sp>
        <p:nvSpPr>
          <p:cNvPr id="163" name="Google Shape;163;p1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1" name="Google Shape;17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zh-TW" sz="1000" dirty="0"/>
              <a:t>真正帶來轉折點是2010年，團購入口-聚划算</a:t>
            </a:r>
            <a:endParaRPr sz="1000" dirty="0"/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4A4A4A"/>
              </a:buClr>
              <a:buSzPts val="1000"/>
              <a:buFont typeface="Arial" panose="020B0604020202020204" pitchFamily="34" charset="0"/>
              <a:buChar char="•"/>
            </a:pPr>
            <a:r>
              <a:rPr lang="zh-TW" sz="1000" dirty="0">
                <a:solidFill>
                  <a:srgbClr val="4A4A4A"/>
                </a:solidFill>
                <a:highlight>
                  <a:srgbClr val="FFFFFF"/>
                </a:highlight>
                <a:latin typeface="STHeiti"/>
                <a:ea typeface="STHeiti"/>
                <a:cs typeface="STHeiti"/>
                <a:sym typeface="STHeiti"/>
              </a:rPr>
              <a:t>將“共享業務事業部”的重要性提升到整個集團層面</a:t>
            </a:r>
            <a:endParaRPr sz="1000" dirty="0"/>
          </a:p>
          <a:p>
            <a:pPr marL="457200" marR="0" lvl="0" indent="-292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 panose="020B0604020202020204" pitchFamily="34" charset="0"/>
              <a:buChar char="•"/>
            </a:pPr>
            <a:r>
              <a:rPr lang="zh-TW" sz="1000" dirty="0"/>
              <a:t>阿里巴巴推出的各種場景的電商App，他們推出的應用都有很強的共性成分，阿里巴巴的淘寶、天貓、聚划算和盒馬，面對的都是高度重合的消費者，用的都是高度類似的商品體系，都需要使用共同的物流</a:t>
            </a:r>
            <a:r>
              <a:rPr lang="zh-TW" sz="1000" dirty="0" smtClean="0"/>
              <a:t>系統</a:t>
            </a:r>
            <a:endParaRPr sz="1000" dirty="0"/>
          </a:p>
        </p:txBody>
      </p:sp>
      <p:sp>
        <p:nvSpPr>
          <p:cNvPr id="172" name="Google Shape;172;p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742423e30c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742423e30c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/>
              <a:t>各自的前台應用都需要建立獨立的資料庫來儲存客戶基本資料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dirty="0" smtClean="0"/>
              <a:t>在客戶資料的應用上受到限制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TW" altLang="en-US" sz="1200" b="0" i="0" u="none" strike="noStrike" cap="none" dirty="0" smtClean="0">
                <a:solidFill>
                  <a:schemeClr val="dk1"/>
                </a:solidFill>
                <a:effectLst/>
                <a:latin typeface="Calibri"/>
                <a:ea typeface="Calibri"/>
                <a:cs typeface="Calibri"/>
                <a:sym typeface="Calibri"/>
              </a:rPr>
              <a:t>做“重複造輪子”和“煙囪式​​架構”。這兩類問題本質上是企業在發展過程當中，為了解決當下的業務問題，快速上線了很多功能，而欠下了許多技術債，當企業進入成熟期之後，發現這些問題的存在，嚴重影響了企業的運行效率和運營成本</a:t>
            </a:r>
            <a:endParaRPr dirty="0"/>
          </a:p>
        </p:txBody>
      </p:sp>
      <p:sp>
        <p:nvSpPr>
          <p:cNvPr id="181" name="Google Shape;181;g742423e30c_2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742423e30c_2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742423e30c_2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TW" sz="1000" dirty="0"/>
              <a:t>組件，服務，數據，工具等，比如客戶，產品，訂單，支付等，這些數據或服務可以應用於不同的業務應用中（傳統稱為應用系統</a:t>
            </a:r>
            <a:r>
              <a:rPr lang="zh-TW" sz="1000" dirty="0" smtClean="0"/>
              <a:t>）</a:t>
            </a:r>
            <a:endParaRPr lang="en-US" altLang="zh-TW" sz="1000" dirty="0" smtClean="0"/>
          </a:p>
          <a:p>
            <a:pPr marL="171450" lvl="0" indent="-171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 pitchFamily="34" charset="0"/>
              <a:buChar char="•"/>
            </a:pPr>
            <a:r>
              <a:rPr lang="zh-TW" altLang="en-US" sz="1000" dirty="0" smtClean="0">
                <a:effectLst/>
              </a:rPr>
              <a:t>中台就像是一條“安了緩衝帶的橋樑”，連接了靈活的前台和穩定的後台的同時，穿透了企業內部部門牆等隔閡。它的核心是企業基礎服務能力，目標是支持前台小成本地快速創新迭代，運用後台技術手段（微服務架構、</a:t>
            </a:r>
            <a:r>
              <a:rPr lang="en-US" sz="1000" dirty="0" smtClean="0">
                <a:effectLst/>
              </a:rPr>
              <a:t>DevOps</a:t>
            </a:r>
            <a:r>
              <a:rPr lang="zh-TW" altLang="en-US" sz="1000" dirty="0" smtClean="0">
                <a:effectLst/>
              </a:rPr>
              <a:t>基礎設施和公共服務設施等），提供可以供前台復用的公用能力。</a:t>
            </a:r>
            <a:endParaRPr lang="zh-TW" altLang="en-US" sz="1000" dirty="0" smtClean="0"/>
          </a:p>
        </p:txBody>
      </p:sp>
      <p:sp>
        <p:nvSpPr>
          <p:cNvPr id="209" name="Google Shape;209;g742423e30c_2_1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 smtClean="0">
                <a:latin typeface="Arial"/>
                <a:ea typeface="Arial"/>
                <a:cs typeface="Arial"/>
                <a:sym typeface="Arial"/>
              </a:rPr>
              <a:t>業務</a:t>
            </a:r>
            <a:r>
              <a:rPr lang="zh-TW" sz="1000" dirty="0">
                <a:latin typeface="Arial"/>
                <a:ea typeface="Arial"/>
                <a:cs typeface="Arial"/>
                <a:sym typeface="Arial"/>
              </a:rPr>
              <a:t>數據化 數據業務化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latin typeface="Arial"/>
                <a:ea typeface="Arial"/>
                <a:cs typeface="Arial"/>
                <a:sym typeface="Arial"/>
              </a:rPr>
              <a:t>帶火“中台”概念的阿里，在實施數據中台的時候，採用的是“數據中台 + 業務中台“的雙中台形式來提供公共服務。在數據中台裏將數據業務化，來供業務中台調用，以快速反饋結果。阿裏謝純良在接受 InfoQ 采訪時曾表示：“以阿裏電商業務為例，用戶如果想買一個手機，在下單頁面會推薦手機殼、充電寶等其他相關並估計你感興趣的產品。但值得註意的是，業務中台不知道你喜歡什麽，需要根據用戶歷史記錄去分析。如果這個數據量非常龐大，現查是非常慢的，不可能瞬間就查到結果。於是阿里把數據業務化，將用戶在歷史庫裡面的一堆數據做成一序列業務模型。這時在業務中台裏要查某一用戶喜歡什麽時，它立馬能調出結果並快速回饋。</a:t>
            </a:r>
            <a:endParaRPr sz="10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 dirty="0">
                <a:latin typeface="Calibri"/>
                <a:ea typeface="Calibri"/>
                <a:cs typeface="Calibri"/>
                <a:sym typeface="Calibri"/>
              </a:rPr>
              <a:t>先來講四橫</a:t>
            </a:r>
            <a:r>
              <a:rPr lang="zh-TW" sz="1000" dirty="0">
                <a:latin typeface="Calibri"/>
                <a:ea typeface="Calibri"/>
                <a:cs typeface="Calibri"/>
                <a:sym typeface="Calibri"/>
              </a:rPr>
              <a:t>。整張架構圖從下往上看，最下面這塊內容主要從數據採集和接入為角度，按照業態接入數據（比如淘寶、天貓、盒馬等），我們把這些數據抽取到計算平台；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zh-TW" sz="1000" dirty="0">
                <a:latin typeface="Calibri"/>
                <a:ea typeface="Calibri"/>
                <a:cs typeface="Calibri"/>
                <a:sym typeface="Calibri"/>
              </a:rPr>
              <a:t>接著通過OneData體系，以「業務板塊+分析維度」為架構去構建「公共數據中心」，將繁多的數據進行規範化及數據建模；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17145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zh-TW" sz="1000" dirty="0">
                <a:latin typeface="Calibri"/>
                <a:ea typeface="Calibri"/>
                <a:cs typeface="Calibri"/>
                <a:sym typeface="Calibri"/>
              </a:rPr>
              <a:t>OneID體系：再基於公共數據中心在上層根據業務需求去建設：消費者數據體系、企業數據體系、內容數據體系等；經過深度加工後，洞察用戶畫像(將跨屏行為串聯起來，識別出獨立用戶個體)</a:t>
            </a:r>
            <a:endParaRPr sz="1000" dirty="0"/>
          </a:p>
          <a:p>
            <a:pPr marL="171450" lvl="0" indent="-190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</a:pPr>
            <a:r>
              <a:rPr lang="zh-TW" sz="1000" dirty="0">
                <a:latin typeface="Calibri"/>
                <a:ea typeface="Calibri"/>
                <a:cs typeface="Calibri"/>
                <a:sym typeface="Calibri"/>
              </a:rPr>
              <a:t>最後通過統一的數據服務中間件「OneService」提供統一數據服務。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b="1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接下來是三縱。</a:t>
            </a:r>
            <a:r>
              <a:rPr lang="zh-TW" sz="1000" b="0" i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基於阿里巴巴如此大體量的數據體系建設背後，我們必須要通過大量工具去保證快速、高效、高質量數據接入，這部分我們通過智能數據研發平台來實現，將我們的理論及實踐過程，通過一整套的工具體系及研發流程去保障落地，確保每一個團隊，每一個BU，通過統一規則去建設數據體系；同時，當數據多了以後最直接問題就是成本，因此我們還建立了統一的數據質量管理平台。</a:t>
            </a:r>
            <a:endParaRPr sz="10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742423e30c_2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742423e30c_2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rgbClr val="000000"/>
                </a:solidFill>
              </a:rPr>
              <a:t>中台並不等於 PaaS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00" dirty="0">
                <a:solidFill>
                  <a:srgbClr val="000000"/>
                </a:solidFill>
              </a:rPr>
              <a:t>運用 PaaS 的特性來建構中台，快速佈建 API</a:t>
            </a:r>
            <a:endParaRPr sz="10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中台是從業務角度來說的，通常需要技術平台來支撐，比如paas平台來支撐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0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中台的內容是要提取業務中可共享，可重用的內容:組件，服務，數據，工具等，比如客戶，產品，訂單，支付等，這些數據或服務可以應用於不同的業務應用中（傳統稱為應用系統），這些內容部署運行在像paas這樣的平台上</a:t>
            </a:r>
            <a:endParaRPr sz="1050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補充一點，平台可以產品化，中台各有各的不同，每家的都可能是不一樣的，即便業務類似，中台實現也可能不一樣，所以對中台的抽象能力要求很高</a:t>
            </a:r>
            <a:endParaRPr sz="1000" dirty="0">
              <a:solidFill>
                <a:srgbClr val="000000"/>
              </a:solidFill>
            </a:endParaRPr>
          </a:p>
        </p:txBody>
      </p:sp>
      <p:sp>
        <p:nvSpPr>
          <p:cNvPr id="237" name="Google Shape;237;g742423e30c_2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>
  <p:cSld name="標題投影片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54" y="0"/>
            <a:ext cx="914129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7"/>
          <p:cNvSpPr txBox="1">
            <a:spLocks noGrp="1"/>
          </p:cNvSpPr>
          <p:nvPr>
            <p:ph type="ctrTitle"/>
          </p:nvPr>
        </p:nvSpPr>
        <p:spPr>
          <a:xfrm>
            <a:off x="827584" y="2116063"/>
            <a:ext cx="7848872" cy="75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7"/>
          <p:cNvSpPr txBox="1">
            <a:spLocks noGrp="1"/>
          </p:cNvSpPr>
          <p:nvPr>
            <p:ph type="subTitle" idx="1"/>
          </p:nvPr>
        </p:nvSpPr>
        <p:spPr>
          <a:xfrm>
            <a:off x="827584" y="2630512"/>
            <a:ext cx="7848872" cy="52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7F7F7F"/>
                </a:solidFill>
              </a:defRPr>
            </a:lvl1pPr>
            <a:lvl2pPr lvl="1" algn="ctr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dt" idx="10"/>
          </p:nvPr>
        </p:nvSpPr>
        <p:spPr>
          <a:xfrm>
            <a:off x="827584" y="3234010"/>
            <a:ext cx="10184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標題及物件">
  <p:cSld name="6_標題及物件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6"/>
          <p:cNvSpPr txBox="1">
            <a:spLocks noGrp="1"/>
          </p:cNvSpPr>
          <p:nvPr>
            <p:ph type="body" idx="1"/>
          </p:nvPr>
        </p:nvSpPr>
        <p:spPr>
          <a:xfrm>
            <a:off x="395537" y="915567"/>
            <a:ext cx="4103777" cy="16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26"/>
          <p:cNvSpPr txBox="1">
            <a:spLocks noGrp="1"/>
          </p:cNvSpPr>
          <p:nvPr>
            <p:ph type="body" idx="2"/>
          </p:nvPr>
        </p:nvSpPr>
        <p:spPr>
          <a:xfrm>
            <a:off x="395537" y="2751771"/>
            <a:ext cx="4103777" cy="16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26"/>
          <p:cNvSpPr txBox="1">
            <a:spLocks noGrp="1"/>
          </p:cNvSpPr>
          <p:nvPr>
            <p:ph type="body" idx="3"/>
          </p:nvPr>
        </p:nvSpPr>
        <p:spPr>
          <a:xfrm>
            <a:off x="4641977" y="915567"/>
            <a:ext cx="4103777" cy="16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9" name="Google Shape;79;p26"/>
          <p:cNvSpPr txBox="1">
            <a:spLocks noGrp="1"/>
          </p:cNvSpPr>
          <p:nvPr>
            <p:ph type="body" idx="4"/>
          </p:nvPr>
        </p:nvSpPr>
        <p:spPr>
          <a:xfrm>
            <a:off x="4641977" y="2751771"/>
            <a:ext cx="4103777" cy="16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80" name="Google Shape;80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26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6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比對">
  <p:cSld name="1_比對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>
            <a:spLocks noGrp="1"/>
          </p:cNvSpPr>
          <p:nvPr>
            <p:ph type="body" idx="1"/>
          </p:nvPr>
        </p:nvSpPr>
        <p:spPr>
          <a:xfrm>
            <a:off x="395536" y="915566"/>
            <a:ext cx="410310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5" name="Google Shape;85;p27"/>
          <p:cNvSpPr txBox="1">
            <a:spLocks noGrp="1"/>
          </p:cNvSpPr>
          <p:nvPr>
            <p:ph type="body" idx="2"/>
          </p:nvPr>
        </p:nvSpPr>
        <p:spPr>
          <a:xfrm>
            <a:off x="395536" y="1395388"/>
            <a:ext cx="4103101" cy="304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302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6" name="Google Shape;86;p27"/>
          <p:cNvSpPr txBox="1">
            <a:spLocks noGrp="1"/>
          </p:cNvSpPr>
          <p:nvPr>
            <p:ph type="body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7" name="Google Shape;87;p27"/>
          <p:cNvSpPr txBox="1">
            <a:spLocks noGrp="1"/>
          </p:cNvSpPr>
          <p:nvPr>
            <p:ph type="body" idx="4"/>
          </p:nvPr>
        </p:nvSpPr>
        <p:spPr>
          <a:xfrm>
            <a:off x="4642653" y="1395388"/>
            <a:ext cx="4103102" cy="304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302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8" name="Google Shape;88;p27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89" name="Google Shape;89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27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7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比對">
  <p:cSld name="2_比對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8"/>
          <p:cNvSpPr txBox="1">
            <a:spLocks noGrp="1"/>
          </p:cNvSpPr>
          <p:nvPr>
            <p:ph type="body" idx="1"/>
          </p:nvPr>
        </p:nvSpPr>
        <p:spPr>
          <a:xfrm>
            <a:off x="395536" y="915566"/>
            <a:ext cx="4103101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4" name="Google Shape;94;p28"/>
          <p:cNvSpPr txBox="1">
            <a:spLocks noGrp="1"/>
          </p:cNvSpPr>
          <p:nvPr>
            <p:ph type="body" idx="2"/>
          </p:nvPr>
        </p:nvSpPr>
        <p:spPr>
          <a:xfrm>
            <a:off x="395536" y="1395388"/>
            <a:ext cx="4103101" cy="304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302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95" name="Google Shape;95;p28"/>
          <p:cNvSpPr txBox="1">
            <a:spLocks noGrp="1"/>
          </p:cNvSpPr>
          <p:nvPr>
            <p:ph type="body" idx="3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6" name="Google Shape;96;p28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8"/>
          <p:cNvSpPr txBox="1">
            <a:spLocks noGrp="1"/>
          </p:cNvSpPr>
          <p:nvPr>
            <p:ph type="body" idx="4"/>
          </p:nvPr>
        </p:nvSpPr>
        <p:spPr>
          <a:xfrm>
            <a:off x="4642653" y="1395387"/>
            <a:ext cx="4103102" cy="121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302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98" name="Google Shape;98;p28"/>
          <p:cNvSpPr txBox="1">
            <a:spLocks noGrp="1"/>
          </p:cNvSpPr>
          <p:nvPr>
            <p:ph type="body" idx="5"/>
          </p:nvPr>
        </p:nvSpPr>
        <p:spPr>
          <a:xfrm>
            <a:off x="4642653" y="2751772"/>
            <a:ext cx="4103102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99" name="Google Shape;99;p28"/>
          <p:cNvSpPr txBox="1">
            <a:spLocks noGrp="1"/>
          </p:cNvSpPr>
          <p:nvPr>
            <p:ph type="body" idx="6"/>
          </p:nvPr>
        </p:nvSpPr>
        <p:spPr>
          <a:xfrm>
            <a:off x="4642653" y="3231593"/>
            <a:ext cx="4103102" cy="121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302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100" name="Google Shape;10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8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比對">
  <p:cSld name="3_比對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>
            <a:spLocks noGrp="1"/>
          </p:cNvSpPr>
          <p:nvPr>
            <p:ph type="body" idx="1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body" idx="2"/>
          </p:nvPr>
        </p:nvSpPr>
        <p:spPr>
          <a:xfrm>
            <a:off x="4642653" y="1395388"/>
            <a:ext cx="4103102" cy="30485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302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9"/>
          <p:cNvSpPr txBox="1">
            <a:spLocks noGrp="1"/>
          </p:cNvSpPr>
          <p:nvPr>
            <p:ph type="body" idx="3"/>
          </p:nvPr>
        </p:nvSpPr>
        <p:spPr>
          <a:xfrm>
            <a:off x="395537" y="915566"/>
            <a:ext cx="4103102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4"/>
          </p:nvPr>
        </p:nvSpPr>
        <p:spPr>
          <a:xfrm>
            <a:off x="395537" y="1395387"/>
            <a:ext cx="4103102" cy="121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302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5"/>
          </p:nvPr>
        </p:nvSpPr>
        <p:spPr>
          <a:xfrm>
            <a:off x="395537" y="2751772"/>
            <a:ext cx="4103102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body" idx="6"/>
          </p:nvPr>
        </p:nvSpPr>
        <p:spPr>
          <a:xfrm>
            <a:off x="395537" y="3231593"/>
            <a:ext cx="4103102" cy="121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302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111" name="Google Shape;111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9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9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比對">
  <p:cSld name="4_比對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0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395537" y="915566"/>
            <a:ext cx="4103102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body" idx="2"/>
          </p:nvPr>
        </p:nvSpPr>
        <p:spPr>
          <a:xfrm>
            <a:off x="395537" y="1395387"/>
            <a:ext cx="4103102" cy="121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302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8" name="Google Shape;118;p30"/>
          <p:cNvSpPr txBox="1">
            <a:spLocks noGrp="1"/>
          </p:cNvSpPr>
          <p:nvPr>
            <p:ph type="body" idx="3"/>
          </p:nvPr>
        </p:nvSpPr>
        <p:spPr>
          <a:xfrm>
            <a:off x="395537" y="2751772"/>
            <a:ext cx="4103102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9" name="Google Shape;119;p30"/>
          <p:cNvSpPr txBox="1">
            <a:spLocks noGrp="1"/>
          </p:cNvSpPr>
          <p:nvPr>
            <p:ph type="body" idx="4"/>
          </p:nvPr>
        </p:nvSpPr>
        <p:spPr>
          <a:xfrm>
            <a:off x="395537" y="3231593"/>
            <a:ext cx="4103102" cy="121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302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0" name="Google Shape;120;p30"/>
          <p:cNvSpPr txBox="1">
            <a:spLocks noGrp="1"/>
          </p:cNvSpPr>
          <p:nvPr>
            <p:ph type="body" idx="5"/>
          </p:nvPr>
        </p:nvSpPr>
        <p:spPr>
          <a:xfrm>
            <a:off x="4642653" y="915566"/>
            <a:ext cx="4103102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1" name="Google Shape;121;p30"/>
          <p:cNvSpPr txBox="1">
            <a:spLocks noGrp="1"/>
          </p:cNvSpPr>
          <p:nvPr>
            <p:ph type="body" idx="6"/>
          </p:nvPr>
        </p:nvSpPr>
        <p:spPr>
          <a:xfrm>
            <a:off x="4642653" y="1395387"/>
            <a:ext cx="4103102" cy="121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302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22" name="Google Shape;122;p30"/>
          <p:cNvSpPr txBox="1">
            <a:spLocks noGrp="1"/>
          </p:cNvSpPr>
          <p:nvPr>
            <p:ph type="body" idx="7"/>
          </p:nvPr>
        </p:nvSpPr>
        <p:spPr>
          <a:xfrm>
            <a:off x="4642653" y="2751772"/>
            <a:ext cx="4103102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1pPr>
            <a:lvl2pPr marL="914400" lvl="1" indent="-228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3" name="Google Shape;123;p30"/>
          <p:cNvSpPr txBox="1">
            <a:spLocks noGrp="1"/>
          </p:cNvSpPr>
          <p:nvPr>
            <p:ph type="body" idx="8"/>
          </p:nvPr>
        </p:nvSpPr>
        <p:spPr>
          <a:xfrm>
            <a:off x="4642653" y="3231593"/>
            <a:ext cx="4103102" cy="12123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 sz="1800"/>
            </a:lvl1pPr>
            <a:lvl2pPr marL="914400" lvl="1" indent="-33020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600"/>
              <a:buChar char="●"/>
              <a:defRPr sz="1600"/>
            </a:lvl2pPr>
            <a:lvl3pPr marL="1371600" lvl="2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124" name="Google Shape;124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0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>
  <p:cSld name="含標題的內容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 txBox="1">
            <a:spLocks noGrp="1"/>
          </p:cNvSpPr>
          <p:nvPr>
            <p:ph type="body" idx="1"/>
          </p:nvPr>
        </p:nvSpPr>
        <p:spPr>
          <a:xfrm>
            <a:off x="3671900" y="898058"/>
            <a:ext cx="5014900" cy="3545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29" name="Google Shape;129;p31"/>
          <p:cNvSpPr txBox="1">
            <a:spLocks noGrp="1"/>
          </p:cNvSpPr>
          <p:nvPr>
            <p:ph type="body" idx="2"/>
          </p:nvPr>
        </p:nvSpPr>
        <p:spPr>
          <a:xfrm>
            <a:off x="395536" y="915567"/>
            <a:ext cx="3132347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Noto Sans Symbols"/>
              <a:buChar char="■"/>
              <a:defRPr sz="2000"/>
            </a:lvl1pPr>
            <a:lvl2pPr marL="914400" lvl="1" indent="-22860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just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just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7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1" name="Google Shape;13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31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>
  <p:cSld name="含標題的圖片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2"/>
          <p:cNvSpPr>
            <a:spLocks noGrp="1"/>
          </p:cNvSpPr>
          <p:nvPr>
            <p:ph type="pic" idx="2"/>
          </p:nvPr>
        </p:nvSpPr>
        <p:spPr>
          <a:xfrm>
            <a:off x="395537" y="771550"/>
            <a:ext cx="8350218" cy="2880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just" rtl="0">
              <a:lnSpc>
                <a:spcPct val="15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just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just" rtl="0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1"/>
          </p:nvPr>
        </p:nvSpPr>
        <p:spPr>
          <a:xfrm>
            <a:off x="395537" y="3795886"/>
            <a:ext cx="8350218" cy="833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just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just">
              <a:lnSpc>
                <a:spcPct val="15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38" name="Google Shape;138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結尾標語頁">
  <p:cSld name="結尾標語頁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54" y="0"/>
            <a:ext cx="9141291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33"/>
          <p:cNvSpPr txBox="1">
            <a:spLocks noGrp="1"/>
          </p:cNvSpPr>
          <p:nvPr>
            <p:ph type="ctrTitle"/>
          </p:nvPr>
        </p:nvSpPr>
        <p:spPr>
          <a:xfrm>
            <a:off x="825527" y="1697261"/>
            <a:ext cx="7850929" cy="75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結尾頁">
  <p:cSld name="結尾頁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54" y="0"/>
            <a:ext cx="914129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及物件">
  <p:cSld name="1_標題及物件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95536" y="915566"/>
            <a:ext cx="8350219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23" name="Google Shape;2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0000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18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8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9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19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9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章節標題">
  <p:cSld name="1_章節標題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354" y="0"/>
            <a:ext cx="914129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20"/>
          <p:cNvSpPr txBox="1">
            <a:spLocks noGrp="1"/>
          </p:cNvSpPr>
          <p:nvPr>
            <p:ph type="ctrTitle"/>
          </p:nvPr>
        </p:nvSpPr>
        <p:spPr>
          <a:xfrm>
            <a:off x="825527" y="1697261"/>
            <a:ext cx="7850929" cy="75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body" idx="1"/>
          </p:nvPr>
        </p:nvSpPr>
        <p:spPr>
          <a:xfrm>
            <a:off x="825527" y="2599184"/>
            <a:ext cx="5474665" cy="134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marL="914400" lvl="1" indent="-228600" algn="just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marL="1371600" lvl="2" indent="-228600" algn="just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280"/>
              <a:buFont typeface="Calibri"/>
              <a:buNone/>
              <a:defRPr sz="1600"/>
            </a:lvl3pPr>
            <a:lvl4pPr marL="1828800" lvl="3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兩項物件">
  <p:cSld name="1_兩項物件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21"/>
          <p:cNvSpPr txBox="1">
            <a:spLocks noGrp="1"/>
          </p:cNvSpPr>
          <p:nvPr>
            <p:ph type="body" idx="1"/>
          </p:nvPr>
        </p:nvSpPr>
        <p:spPr>
          <a:xfrm>
            <a:off x="395536" y="915566"/>
            <a:ext cx="4100393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2"/>
          </p:nvPr>
        </p:nvSpPr>
        <p:spPr>
          <a:xfrm>
            <a:off x="4645362" y="915566"/>
            <a:ext cx="4100393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39" name="Google Shape;39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21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標題及物件">
  <p:cSld name="2_標題及物件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body" idx="1"/>
          </p:nvPr>
        </p:nvSpPr>
        <p:spPr>
          <a:xfrm>
            <a:off x="395536" y="915566"/>
            <a:ext cx="8350219" cy="16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5" name="Google Shape;45;p22"/>
          <p:cNvSpPr txBox="1">
            <a:spLocks noGrp="1"/>
          </p:cNvSpPr>
          <p:nvPr>
            <p:ph type="body" idx="2"/>
          </p:nvPr>
        </p:nvSpPr>
        <p:spPr>
          <a:xfrm>
            <a:off x="395536" y="2751773"/>
            <a:ext cx="4103098" cy="16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6" name="Google Shape;46;p22"/>
          <p:cNvSpPr txBox="1">
            <a:spLocks noGrp="1"/>
          </p:cNvSpPr>
          <p:nvPr>
            <p:ph type="body" idx="3"/>
          </p:nvPr>
        </p:nvSpPr>
        <p:spPr>
          <a:xfrm>
            <a:off x="4642653" y="2751771"/>
            <a:ext cx="4103101" cy="16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47" name="Google Shape;47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標題及物件">
  <p:cSld name="3_標題及物件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body" idx="1"/>
          </p:nvPr>
        </p:nvSpPr>
        <p:spPr>
          <a:xfrm>
            <a:off x="395536" y="2751770"/>
            <a:ext cx="8350219" cy="1692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body" idx="2"/>
          </p:nvPr>
        </p:nvSpPr>
        <p:spPr>
          <a:xfrm>
            <a:off x="395536" y="915566"/>
            <a:ext cx="4103098" cy="16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54" name="Google Shape;54;p23"/>
          <p:cNvSpPr txBox="1">
            <a:spLocks noGrp="1"/>
          </p:cNvSpPr>
          <p:nvPr>
            <p:ph type="body" idx="3"/>
          </p:nvPr>
        </p:nvSpPr>
        <p:spPr>
          <a:xfrm>
            <a:off x="4642653" y="915566"/>
            <a:ext cx="4103101" cy="16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55" name="Google Shape;5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23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3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標題及物件">
  <p:cSld name="4_標題及物件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4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body" idx="1"/>
          </p:nvPr>
        </p:nvSpPr>
        <p:spPr>
          <a:xfrm>
            <a:off x="395536" y="915566"/>
            <a:ext cx="3959085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1" name="Google Shape;61;p24"/>
          <p:cNvSpPr txBox="1">
            <a:spLocks noGrp="1"/>
          </p:cNvSpPr>
          <p:nvPr>
            <p:ph type="body" idx="2"/>
          </p:nvPr>
        </p:nvSpPr>
        <p:spPr>
          <a:xfrm>
            <a:off x="4498637" y="915567"/>
            <a:ext cx="4247118" cy="16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2" name="Google Shape;62;p24"/>
          <p:cNvSpPr txBox="1">
            <a:spLocks noGrp="1"/>
          </p:cNvSpPr>
          <p:nvPr>
            <p:ph type="body" idx="3"/>
          </p:nvPr>
        </p:nvSpPr>
        <p:spPr>
          <a:xfrm>
            <a:off x="4498637" y="2751771"/>
            <a:ext cx="4247118" cy="16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63" name="Google Shape;6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24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4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標題及物件">
  <p:cSld name="5_標題及物件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5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5"/>
          <p:cNvSpPr txBox="1">
            <a:spLocks noGrp="1"/>
          </p:cNvSpPr>
          <p:nvPr>
            <p:ph type="body" idx="1"/>
          </p:nvPr>
        </p:nvSpPr>
        <p:spPr>
          <a:xfrm>
            <a:off x="4786670" y="915566"/>
            <a:ext cx="3959085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99719" algn="just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120"/>
              <a:buChar char="◆"/>
              <a:defRPr sz="14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9" name="Google Shape;69;p25"/>
          <p:cNvSpPr txBox="1">
            <a:spLocks noGrp="1"/>
          </p:cNvSpPr>
          <p:nvPr>
            <p:ph type="body" idx="2"/>
          </p:nvPr>
        </p:nvSpPr>
        <p:spPr>
          <a:xfrm>
            <a:off x="395537" y="915567"/>
            <a:ext cx="4247118" cy="1692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0" name="Google Shape;70;p25"/>
          <p:cNvSpPr txBox="1">
            <a:spLocks noGrp="1"/>
          </p:cNvSpPr>
          <p:nvPr>
            <p:ph type="body" idx="3"/>
          </p:nvPr>
        </p:nvSpPr>
        <p:spPr>
          <a:xfrm>
            <a:off x="395537" y="2751771"/>
            <a:ext cx="4247118" cy="16921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55600" algn="just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Char char="■"/>
              <a:defRPr sz="2000"/>
            </a:lvl1pPr>
            <a:lvl2pPr marL="914400" lvl="1" indent="-342900" algn="just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 sz="1800"/>
            </a:lvl2pPr>
            <a:lvl3pPr marL="1371600" lvl="2" indent="-309880" algn="just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SzPts val="1280"/>
              <a:buChar char="◆"/>
              <a:defRPr sz="1600"/>
            </a:lvl3pPr>
            <a:lvl4pPr marL="1828800" lvl="3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4pPr>
            <a:lvl5pPr marL="2286000" lvl="4" indent="-289560" algn="just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SzPts val="960"/>
              <a:buChar char="◆"/>
              <a:defRPr sz="12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pic>
        <p:nvPicPr>
          <p:cNvPr id="71" name="Google Shape;71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95536" y="631219"/>
            <a:ext cx="9000000" cy="4680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5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595959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5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l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6"/>
          <p:cNvPicPr preferRelativeResize="0"/>
          <p:nvPr/>
        </p:nvPicPr>
        <p:blipFill rotWithShape="1">
          <a:blip r:embed="rId20">
            <a:alphaModFix/>
          </a:blip>
          <a:srcRect/>
          <a:stretch/>
        </p:blipFill>
        <p:spPr>
          <a:xfrm>
            <a:off x="395537" y="4783388"/>
            <a:ext cx="8748463" cy="22861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6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 sz="2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16"/>
          <p:cNvSpPr txBox="1">
            <a:spLocks noGrp="1"/>
          </p:cNvSpPr>
          <p:nvPr>
            <p:ph type="body" idx="1"/>
          </p:nvPr>
        </p:nvSpPr>
        <p:spPr>
          <a:xfrm>
            <a:off x="395537" y="915566"/>
            <a:ext cx="8291263" cy="3679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556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◆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9719" algn="just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9560" algn="just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◆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6"/>
          <p:cNvSpPr txBox="1">
            <a:spLocks noGrp="1"/>
          </p:cNvSpPr>
          <p:nvPr>
            <p:ph type="sldNum" idx="12"/>
          </p:nvPr>
        </p:nvSpPr>
        <p:spPr>
          <a:xfrm>
            <a:off x="8744783" y="4715473"/>
            <a:ext cx="39553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  <p:sp>
        <p:nvSpPr>
          <p:cNvPr id="14" name="Google Shape;14;p16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zh.wikipedia.org/wiki/Kubernete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6.tiff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8.png"/><Relationship Id="rId10" Type="http://schemas.microsoft.com/office/2007/relationships/hdphoto" Target="../media/hdphoto3.wdp"/><Relationship Id="rId4" Type="http://schemas.openxmlformats.org/officeDocument/2006/relationships/image" Target="../media/image27.png"/><Relationship Id="rId9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zhihu.com/question/57717433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>
            <a:spLocks noGrp="1"/>
          </p:cNvSpPr>
          <p:nvPr>
            <p:ph type="ctrTitle"/>
          </p:nvPr>
        </p:nvSpPr>
        <p:spPr>
          <a:xfrm>
            <a:off x="827584" y="2116063"/>
            <a:ext cx="7848872" cy="75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數據中台概念介紹與分享</a:t>
            </a:r>
            <a:endParaRPr/>
          </a:p>
        </p:txBody>
      </p:sp>
      <p:sp>
        <p:nvSpPr>
          <p:cNvPr id="152" name="Google Shape;152;p1"/>
          <p:cNvSpPr txBox="1">
            <a:spLocks noGrp="1"/>
          </p:cNvSpPr>
          <p:nvPr>
            <p:ph type="subTitle" idx="1"/>
          </p:nvPr>
        </p:nvSpPr>
        <p:spPr>
          <a:xfrm>
            <a:off x="827584" y="2630512"/>
            <a:ext cx="7848872" cy="521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zh-TW"/>
              <a:t>Introduction</a:t>
            </a:r>
            <a:endParaRPr/>
          </a:p>
        </p:txBody>
      </p:sp>
      <p:sp>
        <p:nvSpPr>
          <p:cNvPr id="153" name="Google Shape;153;p1"/>
          <p:cNvSpPr txBox="1">
            <a:spLocks noGrp="1"/>
          </p:cNvSpPr>
          <p:nvPr>
            <p:ph type="dt" idx="10"/>
          </p:nvPr>
        </p:nvSpPr>
        <p:spPr>
          <a:xfrm>
            <a:off x="827584" y="3234010"/>
            <a:ext cx="1018456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2019/11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7425734a97_1_75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00" cy="42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Kubernetes</a:t>
            </a:r>
            <a:endParaRPr/>
          </a:p>
        </p:txBody>
      </p:sp>
      <p:sp>
        <p:nvSpPr>
          <p:cNvPr id="259" name="Google Shape;259;g7425734a97_1_75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10</a:t>
            </a:fld>
            <a:endParaRPr/>
          </a:p>
        </p:txBody>
      </p:sp>
      <p:sp>
        <p:nvSpPr>
          <p:cNvPr id="260" name="Google Shape;260;g7425734a97_1_75"/>
          <p:cNvSpPr txBox="1"/>
          <p:nvPr/>
        </p:nvSpPr>
        <p:spPr>
          <a:xfrm>
            <a:off x="3072000" y="4578375"/>
            <a:ext cx="3000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222222"/>
                </a:solidFill>
                <a:highlight>
                  <a:srgbClr val="F8F9FA"/>
                </a:highlight>
                <a:latin typeface="Calibri"/>
                <a:ea typeface="Calibri"/>
                <a:cs typeface="Calibri"/>
                <a:sym typeface="Calibri"/>
              </a:rPr>
              <a:t>Kubernetes architecture diagram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g7425734a97_1_75"/>
          <p:cNvSpPr txBox="1"/>
          <p:nvPr/>
        </p:nvSpPr>
        <p:spPr>
          <a:xfrm>
            <a:off x="6503200" y="4802975"/>
            <a:ext cx="26391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3"/>
              </a:rPr>
              <a:t>https://zh.wikipedia.org/wiki/Kubernetes</a:t>
            </a:r>
            <a:endParaRPr/>
          </a:p>
        </p:txBody>
      </p:sp>
      <p:pic>
        <p:nvPicPr>
          <p:cNvPr id="262" name="Google Shape;262;g7425734a97_1_75"/>
          <p:cNvPicPr preferRelativeResize="0"/>
          <p:nvPr/>
        </p:nvPicPr>
        <p:blipFill rotWithShape="1">
          <a:blip r:embed="rId4">
            <a:alphaModFix/>
          </a:blip>
          <a:srcRect b="6768"/>
          <a:stretch/>
        </p:blipFill>
        <p:spPr>
          <a:xfrm>
            <a:off x="1570238" y="678450"/>
            <a:ext cx="6003524" cy="396202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g7425734a97_1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55625" y="2730725"/>
            <a:ext cx="485999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7425734a97_1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32800" y="2730725"/>
            <a:ext cx="485999" cy="485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g7425734a97_1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0125" y="678450"/>
            <a:ext cx="485999" cy="4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6b1116bfb0_0_0"/>
          <p:cNvSpPr txBox="1">
            <a:spLocks noGrp="1"/>
          </p:cNvSpPr>
          <p:nvPr>
            <p:ph type="ctrTitle"/>
          </p:nvPr>
        </p:nvSpPr>
        <p:spPr>
          <a:xfrm>
            <a:off x="825527" y="1697261"/>
            <a:ext cx="7851000" cy="7578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What if "國泰數據中台" could?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742423e30c_0_0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00" cy="42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zh-TW" dirty="0"/>
              <a:t>國泰數據中台業務</a:t>
            </a:r>
            <a:r>
              <a:rPr lang="zh-TW" dirty="0" smtClean="0"/>
              <a:t>應用</a:t>
            </a:r>
            <a:r>
              <a:rPr lang="en-US" altLang="zh-TW" dirty="0"/>
              <a:t>- Cathay </a:t>
            </a:r>
            <a:r>
              <a:rPr lang="en-US" altLang="zh-TW" dirty="0" smtClean="0"/>
              <a:t>Shield</a:t>
            </a:r>
            <a:endParaRPr dirty="0"/>
          </a:p>
        </p:txBody>
      </p:sp>
      <p:sp>
        <p:nvSpPr>
          <p:cNvPr id="278" name="Google Shape;278;g742423e30c_0_0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12</a:t>
            </a:fld>
            <a:endParaRPr/>
          </a:p>
        </p:txBody>
      </p:sp>
      <p:sp>
        <p:nvSpPr>
          <p:cNvPr id="79" name="矩形 78"/>
          <p:cNvSpPr/>
          <p:nvPr/>
        </p:nvSpPr>
        <p:spPr>
          <a:xfrm>
            <a:off x="1959253" y="1282261"/>
            <a:ext cx="6899205" cy="3433212"/>
          </a:xfrm>
          <a:prstGeom prst="rect">
            <a:avLst/>
          </a:prstGeom>
          <a:solidFill>
            <a:sysClr val="window" lastClr="FFFFFF">
              <a:lumMod val="7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71180" y="1293939"/>
            <a:ext cx="999546" cy="343805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1" name="矩形 80"/>
          <p:cNvSpPr/>
          <p:nvPr/>
        </p:nvSpPr>
        <p:spPr>
          <a:xfrm>
            <a:off x="468729" y="1419622"/>
            <a:ext cx="792000" cy="360000"/>
          </a:xfrm>
          <a:prstGeom prst="rect">
            <a:avLst/>
          </a:prstGeom>
          <a:solidFill>
            <a:srgbClr val="4F89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Smart Lending</a:t>
            </a:r>
          </a:p>
        </p:txBody>
      </p:sp>
      <p:sp>
        <p:nvSpPr>
          <p:cNvPr id="82" name="矩形 81"/>
          <p:cNvSpPr/>
          <p:nvPr/>
        </p:nvSpPr>
        <p:spPr>
          <a:xfrm>
            <a:off x="468729" y="1993507"/>
            <a:ext cx="792000" cy="360000"/>
          </a:xfrm>
          <a:prstGeom prst="rect">
            <a:avLst/>
          </a:prstGeom>
          <a:solidFill>
            <a:srgbClr val="4F89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台外幣開戶系統</a:t>
            </a:r>
            <a:endParaRPr kumimoji="0" lang="en-US" altLang="zh-TW" sz="1000" b="1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8729" y="2567392"/>
            <a:ext cx="792000" cy="360000"/>
          </a:xfrm>
          <a:prstGeom prst="rect">
            <a:avLst/>
          </a:prstGeom>
          <a:solidFill>
            <a:srgbClr val="4F89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CAP</a:t>
            </a:r>
          </a:p>
        </p:txBody>
      </p:sp>
      <p:sp>
        <p:nvSpPr>
          <p:cNvPr id="84" name="矩形 83"/>
          <p:cNvSpPr/>
          <p:nvPr/>
        </p:nvSpPr>
        <p:spPr>
          <a:xfrm>
            <a:off x="468729" y="3715162"/>
            <a:ext cx="792000" cy="360000"/>
          </a:xfrm>
          <a:prstGeom prst="rect">
            <a:avLst/>
          </a:prstGeom>
          <a:solidFill>
            <a:srgbClr val="4F89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E-loan</a:t>
            </a:r>
          </a:p>
        </p:txBody>
      </p:sp>
      <p:sp>
        <p:nvSpPr>
          <p:cNvPr id="85" name="矩形 84"/>
          <p:cNvSpPr/>
          <p:nvPr/>
        </p:nvSpPr>
        <p:spPr>
          <a:xfrm>
            <a:off x="468729" y="4289046"/>
            <a:ext cx="792000" cy="360000"/>
          </a:xfrm>
          <a:prstGeom prst="rect">
            <a:avLst/>
          </a:prstGeom>
          <a:solidFill>
            <a:srgbClr val="4F89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外部場景金融系統</a:t>
            </a:r>
            <a:endParaRPr kumimoji="0" lang="en-US" sz="1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468729" y="3141277"/>
            <a:ext cx="792000" cy="360000"/>
          </a:xfrm>
          <a:prstGeom prst="rect">
            <a:avLst/>
          </a:prstGeom>
          <a:solidFill>
            <a:srgbClr val="4F8940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RTDM</a:t>
            </a:r>
          </a:p>
        </p:txBody>
      </p:sp>
      <p:sp>
        <p:nvSpPr>
          <p:cNvPr id="87" name="Arrow"/>
          <p:cNvSpPr/>
          <p:nvPr/>
        </p:nvSpPr>
        <p:spPr>
          <a:xfrm>
            <a:off x="1468077" y="2000517"/>
            <a:ext cx="478713" cy="355209"/>
          </a:xfrm>
          <a:prstGeom prst="rightArrow">
            <a:avLst>
              <a:gd name="adj1" fmla="val 32000"/>
              <a:gd name="adj2" fmla="val 86367"/>
            </a:avLst>
          </a:prstGeom>
          <a:solidFill>
            <a:srgbClr val="44546A">
              <a:alpha val="60000"/>
            </a:srgbClr>
          </a:solidFill>
          <a:ln w="12700">
            <a:miter lim="400000"/>
          </a:ln>
        </p:spPr>
        <p:txBody>
          <a:bodyPr lIns="105388" tIns="105388" rIns="105388" bIns="105388" anchor="ctr"/>
          <a:lstStyle/>
          <a:p>
            <a:pPr>
              <a:buClrTx/>
              <a:buFontTx/>
              <a:buNone/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4566" kern="1200" dirty="0">
              <a:solidFill>
                <a:prstClr val="black"/>
              </a:solidFill>
              <a:latin typeface="Microsoft JhengHei" charset="-120"/>
              <a:ea typeface="Microsoft JhengHei" charset="-120"/>
              <a:cs typeface="Microsoft JhengHei" charset="-120"/>
              <a:sym typeface="Helvetica Neue Medium"/>
            </a:endParaRPr>
          </a:p>
        </p:txBody>
      </p:sp>
      <p:sp>
        <p:nvSpPr>
          <p:cNvPr id="88" name="Arrow"/>
          <p:cNvSpPr/>
          <p:nvPr/>
        </p:nvSpPr>
        <p:spPr>
          <a:xfrm flipH="1">
            <a:off x="1442734" y="3723878"/>
            <a:ext cx="452553" cy="355209"/>
          </a:xfrm>
          <a:prstGeom prst="rightArrow">
            <a:avLst>
              <a:gd name="adj1" fmla="val 32000"/>
              <a:gd name="adj2" fmla="val 86367"/>
            </a:avLst>
          </a:prstGeom>
          <a:solidFill>
            <a:sysClr val="windowText" lastClr="000000">
              <a:lumMod val="85000"/>
              <a:lumOff val="15000"/>
              <a:alpha val="60000"/>
            </a:sysClr>
          </a:solidFill>
          <a:ln w="12700">
            <a:miter lim="400000"/>
          </a:ln>
        </p:spPr>
        <p:txBody>
          <a:bodyPr lIns="105388" tIns="105388" rIns="105388" bIns="10538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45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charset="-120"/>
              <a:ea typeface="Microsoft JhengHei" charset="-120"/>
              <a:cs typeface="Microsoft JhengHei" charset="-120"/>
              <a:sym typeface="Helvetica Neue Medium"/>
            </a:endParaRPr>
          </a:p>
        </p:txBody>
      </p:sp>
      <p:sp>
        <p:nvSpPr>
          <p:cNvPr id="89" name="圓角矩形 88"/>
          <p:cNvSpPr/>
          <p:nvPr/>
        </p:nvSpPr>
        <p:spPr>
          <a:xfrm>
            <a:off x="5626626" y="1958132"/>
            <a:ext cx="1446162" cy="2117746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同時扮演資料提供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/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接受者。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整合前端系統、既有詐欺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/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洗錢系統之資訊。</a:t>
            </a: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同時，也會將整合後資訊，回饋給各系統。</a:t>
            </a:r>
          </a:p>
        </p:txBody>
      </p:sp>
      <p:sp>
        <p:nvSpPr>
          <p:cNvPr id="90" name="矩形 89"/>
          <p:cNvSpPr/>
          <p:nvPr/>
        </p:nvSpPr>
        <p:spPr>
          <a:xfrm>
            <a:off x="5783275" y="1495963"/>
            <a:ext cx="1136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zh-TW" altLang="en-US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微軟正黑體"/>
                <a:cs typeface="+mn-cs"/>
              </a:rPr>
              <a:t>詐欺</a:t>
            </a:r>
            <a:r>
              <a:rPr lang="en-US" altLang="zh-TW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微軟正黑體"/>
                <a:cs typeface="+mn-cs"/>
              </a:rPr>
              <a:t>/</a:t>
            </a:r>
            <a:r>
              <a:rPr lang="zh-TW" altLang="en-US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微軟正黑體"/>
                <a:cs typeface="+mn-cs"/>
              </a:rPr>
              <a:t>洗錢資料</a:t>
            </a:r>
            <a:r>
              <a:rPr lang="zh-TW" altLang="en-US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微軟正黑體"/>
                <a:cs typeface="+mn-cs"/>
              </a:rPr>
              <a:t>中心</a:t>
            </a:r>
            <a:endParaRPr lang="en-US" b="1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91" name="圓角矩形 90"/>
          <p:cNvSpPr/>
          <p:nvPr/>
        </p:nvSpPr>
        <p:spPr>
          <a:xfrm>
            <a:off x="7165326" y="1953153"/>
            <a:ext cx="1594272" cy="2122009"/>
          </a:xfrm>
          <a:prstGeom prst="roundRect">
            <a:avLst/>
          </a:prstGeom>
          <a:solidFill>
            <a:sysClr val="windowText" lastClr="000000">
              <a:lumMod val="50000"/>
              <a:lumOff val="50000"/>
            </a:sysClr>
          </a:solidFill>
          <a:ln w="9525" cap="flat" cmpd="sng" algn="ctr">
            <a:solidFill>
              <a:sysClr val="window" lastClr="FFFFFF">
                <a:lumMod val="75000"/>
              </a:sys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將詐欺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/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洗錢模型布署於此</a:t>
            </a:r>
            <a:r>
              <a:rPr kumimoji="0" lang="zh-TW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註</a:t>
            </a:r>
            <a:r>
              <a:rPr kumimoji="0" lang="en-US" altLang="zh-TW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1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，並透過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API</a:t>
            </a:r>
            <a:r>
              <a:rPr kumimoji="0" lang="zh-TW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進行傳輸</a:t>
            </a:r>
          </a:p>
        </p:txBody>
      </p:sp>
      <p:sp>
        <p:nvSpPr>
          <p:cNvPr id="92" name="矩形 91"/>
          <p:cNvSpPr/>
          <p:nvPr/>
        </p:nvSpPr>
        <p:spPr>
          <a:xfrm>
            <a:off x="7419181" y="1495963"/>
            <a:ext cx="12019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Tx/>
              <a:buFontTx/>
              <a:buNone/>
            </a:pPr>
            <a:r>
              <a:rPr lang="zh-TW" altLang="en-US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微軟正黑體"/>
                <a:cs typeface="+mn-cs"/>
              </a:rPr>
              <a:t>詐欺</a:t>
            </a:r>
            <a:r>
              <a:rPr lang="en-US" altLang="zh-TW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微軟正黑體"/>
                <a:cs typeface="+mn-cs"/>
              </a:rPr>
              <a:t>/</a:t>
            </a:r>
            <a:r>
              <a:rPr lang="zh-TW" altLang="en-US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微軟正黑體"/>
                <a:cs typeface="+mn-cs"/>
              </a:rPr>
              <a:t>洗錢偵測模型中台</a:t>
            </a:r>
            <a:endParaRPr lang="en-US" b="1" kern="1200" dirty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93" name="矩形 92"/>
          <p:cNvSpPr/>
          <p:nvPr/>
        </p:nvSpPr>
        <p:spPr>
          <a:xfrm>
            <a:off x="7613361" y="3044202"/>
            <a:ext cx="648000" cy="288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ATM</a:t>
            </a:r>
            <a:r>
              <a:rPr kumimoji="0" lang="zh-TW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異常交易偵測</a:t>
            </a:r>
            <a:endParaRPr kumimoji="0" lang="en-US" altLang="zh-TW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5" name="矩形 94"/>
          <p:cNvSpPr/>
          <p:nvPr/>
        </p:nvSpPr>
        <p:spPr>
          <a:xfrm>
            <a:off x="7613361" y="3354609"/>
            <a:ext cx="648000" cy="288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數銀異常登入偵測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96" name="矩形 95"/>
          <p:cNvSpPr/>
          <p:nvPr/>
        </p:nvSpPr>
        <p:spPr>
          <a:xfrm>
            <a:off x="7613052" y="3689141"/>
            <a:ext cx="648000" cy="288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內部查核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0" name="矩形 99"/>
          <p:cNvSpPr/>
          <p:nvPr/>
        </p:nvSpPr>
        <p:spPr>
          <a:xfrm>
            <a:off x="7613361" y="2721732"/>
            <a:ext cx="648000" cy="288000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858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900" b="1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異常金流偵測</a:t>
            </a:r>
            <a:endParaRPr kumimoji="0" lang="en-US" sz="900" b="1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353116" y="771550"/>
            <a:ext cx="836242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altLang="zh-TW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Cathay Shield</a:t>
            </a:r>
            <a:r>
              <a:rPr lang="zh-TW" altLang="en-US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 廣義系統包含既有或正導入之詐欺</a:t>
            </a:r>
            <a:r>
              <a:rPr lang="en-US" altLang="zh-TW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/</a:t>
            </a:r>
            <a:r>
              <a:rPr lang="zh-TW" altLang="en-US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洗錢偵測系統以及</a:t>
            </a:r>
            <a:r>
              <a:rPr lang="en-US" altLang="zh-TW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Cathay Shield Platform</a:t>
            </a:r>
            <a:r>
              <a:rPr lang="zh-TW" altLang="en-US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。各系統主要透過</a:t>
            </a:r>
            <a:r>
              <a:rPr lang="en-US" altLang="zh-TW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API</a:t>
            </a:r>
            <a:r>
              <a:rPr lang="zh-TW" altLang="en-US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進行傳輸。其中</a:t>
            </a:r>
            <a:r>
              <a:rPr lang="en-US" altLang="zh-TW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Cathay Shield</a:t>
            </a:r>
            <a:r>
              <a:rPr lang="zh-TW" altLang="en-US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 </a:t>
            </a:r>
            <a:r>
              <a:rPr lang="en-US" altLang="zh-TW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Platform</a:t>
            </a:r>
            <a:r>
              <a:rPr lang="zh-TW" altLang="en-US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同時扮演</a:t>
            </a:r>
            <a:r>
              <a:rPr lang="zh-TW" altLang="en-US" b="1" u="sng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詐欺</a:t>
            </a:r>
            <a:r>
              <a:rPr lang="en-US" altLang="zh-TW" b="1" u="sng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/</a:t>
            </a:r>
            <a:r>
              <a:rPr lang="zh-TW" altLang="en-US" b="1" u="sng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洗錢資料中心</a:t>
            </a:r>
            <a:r>
              <a:rPr lang="zh-TW" altLang="en-US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以及</a:t>
            </a:r>
            <a:r>
              <a:rPr lang="zh-TW" altLang="en-US" b="1" u="sng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詐欺</a:t>
            </a:r>
            <a:r>
              <a:rPr lang="en-US" altLang="zh-TW" b="1" u="sng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/</a:t>
            </a:r>
            <a:r>
              <a:rPr lang="zh-TW" altLang="en-US" b="1" u="sng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洗錢偵測模型中台</a:t>
            </a:r>
            <a:r>
              <a:rPr lang="zh-TW" altLang="en-US" b="1" kern="1200" dirty="0" smtClean="0">
                <a:solidFill>
                  <a:prstClr val="black">
                    <a:lumMod val="65000"/>
                    <a:lumOff val="35000"/>
                  </a:prstClr>
                </a:solidFill>
                <a:latin typeface="Calibri"/>
                <a:ea typeface="微軟正黑體"/>
                <a:cs typeface="+mn-cs"/>
              </a:rPr>
              <a:t>角色</a:t>
            </a:r>
            <a:endParaRPr lang="en-US" b="1" kern="1200" dirty="0">
              <a:solidFill>
                <a:prstClr val="black">
                  <a:lumMod val="65000"/>
                  <a:lumOff val="35000"/>
                </a:prstClr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102" name="矩形 101"/>
          <p:cNvSpPr/>
          <p:nvPr/>
        </p:nvSpPr>
        <p:spPr>
          <a:xfrm>
            <a:off x="2131124" y="1975718"/>
            <a:ext cx="999546" cy="1860131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3" name="矩形 102"/>
          <p:cNvSpPr/>
          <p:nvPr/>
        </p:nvSpPr>
        <p:spPr>
          <a:xfrm>
            <a:off x="2228673" y="2902623"/>
            <a:ext cx="792000" cy="360000"/>
          </a:xfrm>
          <a:prstGeom prst="rect">
            <a:avLst/>
          </a:prstGeom>
          <a:solidFill>
            <a:srgbClr val="004C8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信用卡交易反詐欺系統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sp>
        <p:nvSpPr>
          <p:cNvPr id="104" name="矩形 103"/>
          <p:cNvSpPr/>
          <p:nvPr/>
        </p:nvSpPr>
        <p:spPr>
          <a:xfrm>
            <a:off x="2228673" y="2401954"/>
            <a:ext cx="792000" cy="360000"/>
          </a:xfrm>
          <a:prstGeom prst="rect">
            <a:avLst/>
          </a:prstGeom>
          <a:solidFill>
            <a:srgbClr val="004C8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授信申請反詐欺系統</a:t>
            </a:r>
          </a:p>
        </p:txBody>
      </p:sp>
      <p:sp>
        <p:nvSpPr>
          <p:cNvPr id="105" name="矩形 104"/>
          <p:cNvSpPr/>
          <p:nvPr/>
        </p:nvSpPr>
        <p:spPr>
          <a:xfrm>
            <a:off x="2228673" y="3410026"/>
            <a:ext cx="792000" cy="360000"/>
          </a:xfrm>
          <a:prstGeom prst="rect">
            <a:avLst/>
          </a:prstGeom>
          <a:solidFill>
            <a:srgbClr val="004C8D">
              <a:lumMod val="20000"/>
              <a:lumOff val="80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AML </a:t>
            </a:r>
            <a:r>
              <a:rPr kumimoji="0" lang="zh-TW" alt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微軟正黑體"/>
                <a:cs typeface="+mn-cs"/>
              </a:rPr>
              <a:t>系統</a:t>
            </a:r>
            <a:endParaRPr kumimoji="0" lang="en-US" sz="800" b="1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微軟正黑體"/>
              <a:cs typeface="+mn-cs"/>
            </a:endParaRPr>
          </a:p>
        </p:txBody>
      </p:sp>
      <p:grpSp>
        <p:nvGrpSpPr>
          <p:cNvPr id="106" name="群組 105"/>
          <p:cNvGrpSpPr/>
          <p:nvPr/>
        </p:nvGrpSpPr>
        <p:grpSpPr>
          <a:xfrm>
            <a:off x="1187066" y="2450792"/>
            <a:ext cx="884719" cy="1107095"/>
            <a:chOff x="3156957" y="606396"/>
            <a:chExt cx="403779" cy="505269"/>
          </a:xfrm>
        </p:grpSpPr>
        <p:pic>
          <p:nvPicPr>
            <p:cNvPr id="107" name="圖片 10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6957" y="746639"/>
              <a:ext cx="403779" cy="224322"/>
            </a:xfrm>
            <a:prstGeom prst="rect">
              <a:avLst/>
            </a:prstGeom>
          </p:spPr>
        </p:pic>
        <p:grpSp>
          <p:nvGrpSpPr>
            <p:cNvPr id="108" name="群組 107"/>
            <p:cNvGrpSpPr/>
            <p:nvPr/>
          </p:nvGrpSpPr>
          <p:grpSpPr>
            <a:xfrm rot="5400000">
              <a:off x="3266871" y="978592"/>
              <a:ext cx="176110" cy="90035"/>
              <a:chOff x="3142148" y="112737"/>
              <a:chExt cx="375987" cy="158351"/>
            </a:xfrm>
          </p:grpSpPr>
          <p:cxnSp>
            <p:nvCxnSpPr>
              <p:cNvPr id="117" name="直線接點 116"/>
              <p:cNvCxnSpPr/>
              <p:nvPr/>
            </p:nvCxnSpPr>
            <p:spPr>
              <a:xfrm>
                <a:off x="3142148" y="170736"/>
                <a:ext cx="74955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4C8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8" name="直線接點 117"/>
              <p:cNvCxnSpPr/>
              <p:nvPr/>
            </p:nvCxnSpPr>
            <p:spPr>
              <a:xfrm>
                <a:off x="3142148" y="212011"/>
                <a:ext cx="74955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4C8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9" name="直線接點 118"/>
              <p:cNvCxnSpPr/>
              <p:nvPr/>
            </p:nvCxnSpPr>
            <p:spPr>
              <a:xfrm>
                <a:off x="3264518" y="185897"/>
                <a:ext cx="253617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7D8695"/>
                </a:solidFill>
                <a:prstDash val="solid"/>
              </a:ln>
              <a:effectLst/>
            </p:spPr>
          </p:cxnSp>
          <p:sp>
            <p:nvSpPr>
              <p:cNvPr id="120" name="圓角矩形 119"/>
              <p:cNvSpPr/>
              <p:nvPr/>
            </p:nvSpPr>
            <p:spPr>
              <a:xfrm>
                <a:off x="3196939" y="112737"/>
                <a:ext cx="55019" cy="158351"/>
              </a:xfrm>
              <a:prstGeom prst="roundRect">
                <a:avLst/>
              </a:prstGeom>
              <a:solidFill>
                <a:srgbClr val="FBC93E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98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21" name="圓角矩形 120"/>
              <p:cNvSpPr/>
              <p:nvPr/>
            </p:nvSpPr>
            <p:spPr>
              <a:xfrm>
                <a:off x="3217103" y="137787"/>
                <a:ext cx="101841" cy="106263"/>
              </a:xfrm>
              <a:prstGeom prst="roundRect">
                <a:avLst/>
              </a:prstGeom>
              <a:solidFill>
                <a:srgbClr val="FBC93E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98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09" name="群組 108"/>
            <p:cNvGrpSpPr/>
            <p:nvPr/>
          </p:nvGrpSpPr>
          <p:grpSpPr>
            <a:xfrm rot="16200000">
              <a:off x="3263232" y="649433"/>
              <a:ext cx="176110" cy="90035"/>
              <a:chOff x="3142148" y="112737"/>
              <a:chExt cx="375987" cy="158351"/>
            </a:xfrm>
          </p:grpSpPr>
          <p:cxnSp>
            <p:nvCxnSpPr>
              <p:cNvPr id="112" name="直線接點 111"/>
              <p:cNvCxnSpPr/>
              <p:nvPr/>
            </p:nvCxnSpPr>
            <p:spPr>
              <a:xfrm>
                <a:off x="3142148" y="170736"/>
                <a:ext cx="74955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4C8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3" name="直線接點 112"/>
              <p:cNvCxnSpPr/>
              <p:nvPr/>
            </p:nvCxnSpPr>
            <p:spPr>
              <a:xfrm>
                <a:off x="3142148" y="212011"/>
                <a:ext cx="74955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4C8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14" name="直線接點 113"/>
              <p:cNvCxnSpPr/>
              <p:nvPr/>
            </p:nvCxnSpPr>
            <p:spPr>
              <a:xfrm>
                <a:off x="3264518" y="185897"/>
                <a:ext cx="253617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B4BBC2"/>
                </a:solidFill>
                <a:prstDash val="solid"/>
              </a:ln>
              <a:effectLst/>
            </p:spPr>
          </p:cxnSp>
          <p:sp>
            <p:nvSpPr>
              <p:cNvPr id="115" name="圓角矩形 114"/>
              <p:cNvSpPr/>
              <p:nvPr/>
            </p:nvSpPr>
            <p:spPr>
              <a:xfrm>
                <a:off x="3196939" y="112737"/>
                <a:ext cx="55019" cy="158351"/>
              </a:xfrm>
              <a:prstGeom prst="roundRect">
                <a:avLst/>
              </a:prstGeom>
              <a:solidFill>
                <a:srgbClr val="FBC93E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98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16" name="圓角矩形 115"/>
              <p:cNvSpPr/>
              <p:nvPr/>
            </p:nvSpPr>
            <p:spPr>
              <a:xfrm>
                <a:off x="3217103" y="137787"/>
                <a:ext cx="101841" cy="106263"/>
              </a:xfrm>
              <a:prstGeom prst="roundRect">
                <a:avLst/>
              </a:prstGeom>
              <a:solidFill>
                <a:srgbClr val="FBC93E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98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10" name="直線接點 109"/>
            <p:cNvCxnSpPr/>
            <p:nvPr/>
          </p:nvCxnSpPr>
          <p:spPr>
            <a:xfrm flipH="1" flipV="1">
              <a:off x="3358362" y="1103246"/>
              <a:ext cx="121100" cy="686"/>
            </a:xfrm>
            <a:prstGeom prst="line">
              <a:avLst/>
            </a:prstGeom>
            <a:noFill/>
            <a:ln w="19050" cap="flat" cmpd="sng" algn="ctr">
              <a:solidFill>
                <a:srgbClr val="7D8695"/>
              </a:solidFill>
              <a:prstDash val="solid"/>
            </a:ln>
            <a:effectLst/>
          </p:spPr>
        </p:cxnSp>
        <p:cxnSp>
          <p:nvCxnSpPr>
            <p:cNvPr id="111" name="直線接點 110"/>
            <p:cNvCxnSpPr/>
            <p:nvPr/>
          </p:nvCxnSpPr>
          <p:spPr>
            <a:xfrm flipH="1">
              <a:off x="3240762" y="609133"/>
              <a:ext cx="114419" cy="162"/>
            </a:xfrm>
            <a:prstGeom prst="line">
              <a:avLst/>
            </a:prstGeom>
            <a:noFill/>
            <a:ln w="19050" cap="flat" cmpd="sng" algn="ctr">
              <a:solidFill>
                <a:srgbClr val="B4BBC2"/>
              </a:solidFill>
              <a:prstDash val="solid"/>
            </a:ln>
            <a:effectLst/>
          </p:spPr>
        </p:cxnSp>
      </p:grpSp>
      <p:sp>
        <p:nvSpPr>
          <p:cNvPr id="122" name="Arrow"/>
          <p:cNvSpPr/>
          <p:nvPr/>
        </p:nvSpPr>
        <p:spPr>
          <a:xfrm>
            <a:off x="3229515" y="1963421"/>
            <a:ext cx="478713" cy="355209"/>
          </a:xfrm>
          <a:prstGeom prst="rightArrow">
            <a:avLst>
              <a:gd name="adj1" fmla="val 32000"/>
              <a:gd name="adj2" fmla="val 86367"/>
            </a:avLst>
          </a:prstGeom>
          <a:solidFill>
            <a:srgbClr val="44546A">
              <a:alpha val="60000"/>
            </a:srgbClr>
          </a:solidFill>
          <a:ln w="12700">
            <a:miter lim="400000"/>
          </a:ln>
        </p:spPr>
        <p:txBody>
          <a:bodyPr lIns="105388" tIns="105388" rIns="105388" bIns="105388" anchor="ctr"/>
          <a:lstStyle/>
          <a:p>
            <a:pPr>
              <a:buClrTx/>
              <a:buFontTx/>
              <a:buNone/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sz="4566" kern="1200" dirty="0">
              <a:solidFill>
                <a:prstClr val="black"/>
              </a:solidFill>
              <a:latin typeface="Microsoft JhengHei" charset="-120"/>
              <a:ea typeface="Microsoft JhengHei" charset="-120"/>
              <a:cs typeface="Microsoft JhengHei" charset="-120"/>
              <a:sym typeface="Helvetica Neue Medium"/>
            </a:endParaRPr>
          </a:p>
        </p:txBody>
      </p:sp>
      <p:sp>
        <p:nvSpPr>
          <p:cNvPr id="123" name="Arrow"/>
          <p:cNvSpPr/>
          <p:nvPr/>
        </p:nvSpPr>
        <p:spPr>
          <a:xfrm flipH="1">
            <a:off x="3246734" y="3691613"/>
            <a:ext cx="452553" cy="355209"/>
          </a:xfrm>
          <a:prstGeom prst="rightArrow">
            <a:avLst>
              <a:gd name="adj1" fmla="val 32000"/>
              <a:gd name="adj2" fmla="val 86367"/>
            </a:avLst>
          </a:prstGeom>
          <a:solidFill>
            <a:sysClr val="windowText" lastClr="000000">
              <a:lumMod val="85000"/>
              <a:lumOff val="15000"/>
              <a:alpha val="60000"/>
            </a:sysClr>
          </a:solidFill>
          <a:ln w="12700">
            <a:miter lim="400000"/>
          </a:ln>
        </p:spPr>
        <p:txBody>
          <a:bodyPr lIns="105388" tIns="105388" rIns="105388" bIns="105388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200" b="0">
                <a:latin typeface="+mn-lt"/>
                <a:ea typeface="+mn-ea"/>
                <a:cs typeface="+mn-cs"/>
                <a:sym typeface="Helvetica Neue Medium"/>
              </a:defRPr>
            </a:pPr>
            <a:endParaRPr kumimoji="0" sz="4566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JhengHei" charset="-120"/>
              <a:ea typeface="Microsoft JhengHei" charset="-120"/>
              <a:cs typeface="Microsoft JhengHei" charset="-120"/>
              <a:sym typeface="Helvetica Neue Medium"/>
            </a:endParaRPr>
          </a:p>
        </p:txBody>
      </p:sp>
      <p:grpSp>
        <p:nvGrpSpPr>
          <p:cNvPr id="124" name="群組 123"/>
          <p:cNvGrpSpPr/>
          <p:nvPr/>
        </p:nvGrpSpPr>
        <p:grpSpPr>
          <a:xfrm>
            <a:off x="2941768" y="2433447"/>
            <a:ext cx="884719" cy="1107095"/>
            <a:chOff x="3156957" y="606396"/>
            <a:chExt cx="403779" cy="505269"/>
          </a:xfrm>
        </p:grpSpPr>
        <p:pic>
          <p:nvPicPr>
            <p:cNvPr id="125" name="圖片 12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6957" y="746639"/>
              <a:ext cx="403779" cy="224322"/>
            </a:xfrm>
            <a:prstGeom prst="rect">
              <a:avLst/>
            </a:prstGeom>
          </p:spPr>
        </p:pic>
        <p:grpSp>
          <p:nvGrpSpPr>
            <p:cNvPr id="126" name="群組 125"/>
            <p:cNvGrpSpPr/>
            <p:nvPr/>
          </p:nvGrpSpPr>
          <p:grpSpPr>
            <a:xfrm rot="5400000">
              <a:off x="3266871" y="978592"/>
              <a:ext cx="176110" cy="90035"/>
              <a:chOff x="3142148" y="112737"/>
              <a:chExt cx="375987" cy="158351"/>
            </a:xfrm>
          </p:grpSpPr>
          <p:cxnSp>
            <p:nvCxnSpPr>
              <p:cNvPr id="135" name="直線接點 134"/>
              <p:cNvCxnSpPr/>
              <p:nvPr/>
            </p:nvCxnSpPr>
            <p:spPr>
              <a:xfrm>
                <a:off x="3142148" y="170736"/>
                <a:ext cx="74955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4C8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6" name="直線接點 135"/>
              <p:cNvCxnSpPr/>
              <p:nvPr/>
            </p:nvCxnSpPr>
            <p:spPr>
              <a:xfrm>
                <a:off x="3142148" y="212011"/>
                <a:ext cx="74955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4C8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7" name="直線接點 136"/>
              <p:cNvCxnSpPr/>
              <p:nvPr/>
            </p:nvCxnSpPr>
            <p:spPr>
              <a:xfrm>
                <a:off x="3264518" y="185897"/>
                <a:ext cx="253617" cy="0"/>
              </a:xfrm>
              <a:prstGeom prst="line">
                <a:avLst/>
              </a:prstGeom>
              <a:noFill/>
              <a:ln w="19050" cap="flat" cmpd="sng" algn="ctr">
                <a:solidFill>
                  <a:srgbClr val="7D8695"/>
                </a:solidFill>
                <a:prstDash val="solid"/>
              </a:ln>
              <a:effectLst/>
            </p:spPr>
          </p:cxnSp>
          <p:sp>
            <p:nvSpPr>
              <p:cNvPr id="138" name="圓角矩形 137"/>
              <p:cNvSpPr/>
              <p:nvPr/>
            </p:nvSpPr>
            <p:spPr>
              <a:xfrm>
                <a:off x="3196939" y="112737"/>
                <a:ext cx="55019" cy="158351"/>
              </a:xfrm>
              <a:prstGeom prst="roundRect">
                <a:avLst/>
              </a:prstGeom>
              <a:solidFill>
                <a:srgbClr val="FBC93E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98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9" name="圓角矩形 138"/>
              <p:cNvSpPr/>
              <p:nvPr/>
            </p:nvSpPr>
            <p:spPr>
              <a:xfrm>
                <a:off x="3217103" y="137787"/>
                <a:ext cx="101841" cy="106263"/>
              </a:xfrm>
              <a:prstGeom prst="roundRect">
                <a:avLst/>
              </a:prstGeom>
              <a:solidFill>
                <a:srgbClr val="FBC93E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98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27" name="群組 126"/>
            <p:cNvGrpSpPr/>
            <p:nvPr/>
          </p:nvGrpSpPr>
          <p:grpSpPr>
            <a:xfrm rot="16200000">
              <a:off x="3263232" y="649433"/>
              <a:ext cx="176110" cy="90035"/>
              <a:chOff x="3142148" y="112737"/>
              <a:chExt cx="375987" cy="158351"/>
            </a:xfrm>
          </p:grpSpPr>
          <p:cxnSp>
            <p:nvCxnSpPr>
              <p:cNvPr id="130" name="直線接點 129"/>
              <p:cNvCxnSpPr/>
              <p:nvPr/>
            </p:nvCxnSpPr>
            <p:spPr>
              <a:xfrm>
                <a:off x="3142148" y="170736"/>
                <a:ext cx="74955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4C8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1" name="直線接點 130"/>
              <p:cNvCxnSpPr/>
              <p:nvPr/>
            </p:nvCxnSpPr>
            <p:spPr>
              <a:xfrm>
                <a:off x="3142148" y="212011"/>
                <a:ext cx="74955" cy="0"/>
              </a:xfrm>
              <a:prstGeom prst="line">
                <a:avLst/>
              </a:prstGeom>
              <a:noFill/>
              <a:ln w="12700" cap="flat" cmpd="sng" algn="ctr">
                <a:solidFill>
                  <a:srgbClr val="004C8D">
                    <a:lumMod val="75000"/>
                  </a:srgbClr>
                </a:solidFill>
                <a:prstDash val="solid"/>
              </a:ln>
              <a:effectLst/>
            </p:spPr>
          </p:cxnSp>
          <p:cxnSp>
            <p:nvCxnSpPr>
              <p:cNvPr id="132" name="直線接點 131"/>
              <p:cNvCxnSpPr/>
              <p:nvPr/>
            </p:nvCxnSpPr>
            <p:spPr>
              <a:xfrm>
                <a:off x="3264518" y="185897"/>
                <a:ext cx="253617" cy="0"/>
              </a:xfrm>
              <a:prstGeom prst="line">
                <a:avLst/>
              </a:prstGeom>
              <a:noFill/>
              <a:ln w="19050" cap="flat" cmpd="sng" algn="ctr">
                <a:solidFill>
                  <a:sysClr val="windowText" lastClr="000000">
                    <a:lumMod val="50000"/>
                    <a:lumOff val="50000"/>
                  </a:sysClr>
                </a:solidFill>
                <a:prstDash val="solid"/>
              </a:ln>
              <a:effectLst/>
            </p:spPr>
          </p:cxnSp>
          <p:sp>
            <p:nvSpPr>
              <p:cNvPr id="133" name="圓角矩形 132"/>
              <p:cNvSpPr/>
              <p:nvPr/>
            </p:nvSpPr>
            <p:spPr>
              <a:xfrm>
                <a:off x="3196939" y="112737"/>
                <a:ext cx="55019" cy="158351"/>
              </a:xfrm>
              <a:prstGeom prst="roundRect">
                <a:avLst/>
              </a:prstGeom>
              <a:solidFill>
                <a:srgbClr val="FBC93E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98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34" name="圓角矩形 133"/>
              <p:cNvSpPr/>
              <p:nvPr/>
            </p:nvSpPr>
            <p:spPr>
              <a:xfrm>
                <a:off x="3217103" y="137787"/>
                <a:ext cx="101841" cy="106263"/>
              </a:xfrm>
              <a:prstGeom prst="roundRect">
                <a:avLst/>
              </a:prstGeom>
              <a:solidFill>
                <a:srgbClr val="FBC93E">
                  <a:lumMod val="50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198" b="0" i="0" u="none" strike="noStrike" kern="120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cxnSp>
          <p:nvCxnSpPr>
            <p:cNvPr id="128" name="直線接點 127"/>
            <p:cNvCxnSpPr/>
            <p:nvPr/>
          </p:nvCxnSpPr>
          <p:spPr>
            <a:xfrm flipH="1" flipV="1">
              <a:off x="3358362" y="1103246"/>
              <a:ext cx="121100" cy="686"/>
            </a:xfrm>
            <a:prstGeom prst="line">
              <a:avLst/>
            </a:prstGeom>
            <a:noFill/>
            <a:ln w="19050" cap="flat" cmpd="sng" algn="ctr">
              <a:solidFill>
                <a:srgbClr val="7D8695"/>
              </a:solidFill>
              <a:prstDash val="solid"/>
            </a:ln>
            <a:effectLst/>
          </p:spPr>
        </p:cxnSp>
        <p:cxnSp>
          <p:nvCxnSpPr>
            <p:cNvPr id="129" name="直線接點 128"/>
            <p:cNvCxnSpPr/>
            <p:nvPr/>
          </p:nvCxnSpPr>
          <p:spPr>
            <a:xfrm flipH="1">
              <a:off x="3240763" y="609295"/>
              <a:ext cx="96365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>
                  <a:lumMod val="50000"/>
                  <a:lumOff val="50000"/>
                </a:sysClr>
              </a:solidFill>
              <a:prstDash val="solid"/>
            </a:ln>
            <a:effectLst/>
          </p:spPr>
        </p:cxnSp>
      </p:grpSp>
      <p:sp>
        <p:nvSpPr>
          <p:cNvPr id="140" name="矩形 139"/>
          <p:cNvSpPr/>
          <p:nvPr/>
        </p:nvSpPr>
        <p:spPr>
          <a:xfrm>
            <a:off x="1946790" y="1604552"/>
            <a:ext cx="2111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zh-TW" altLang="en-US" sz="1000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提供詐欺</a:t>
            </a:r>
            <a:r>
              <a:rPr lang="en-US" altLang="zh-TW" sz="1000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/</a:t>
            </a:r>
            <a:r>
              <a:rPr lang="zh-TW" altLang="en-US" sz="1000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洗錢偵測資訊</a:t>
            </a:r>
            <a:endParaRPr lang="en-US" altLang="zh-TW" sz="1000" kern="1200" dirty="0" smtClean="0">
              <a:solidFill>
                <a:prstClr val="black"/>
              </a:solidFill>
              <a:latin typeface="Calibri"/>
              <a:ea typeface="微軟正黑體"/>
              <a:cs typeface="+mn-cs"/>
            </a:endParaRP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zh-TW" altLang="en-US" sz="1000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提供詐欺</a:t>
            </a:r>
            <a:r>
              <a:rPr lang="en-US" altLang="zh-TW" sz="1000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/</a:t>
            </a:r>
            <a:r>
              <a:rPr lang="zh-TW" altLang="en-US" sz="1000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洗錢名單</a:t>
            </a:r>
            <a:endParaRPr lang="en-US" sz="1000" kern="1200" dirty="0">
              <a:solidFill>
                <a:prstClr val="black"/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141" name="矩形 140"/>
          <p:cNvSpPr/>
          <p:nvPr/>
        </p:nvSpPr>
        <p:spPr>
          <a:xfrm>
            <a:off x="1868048" y="4002029"/>
            <a:ext cx="211134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zh-TW" altLang="en-US" sz="1000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提供詐欺</a:t>
            </a:r>
            <a:r>
              <a:rPr lang="en-US" altLang="zh-TW" sz="1000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/</a:t>
            </a:r>
            <a:r>
              <a:rPr lang="zh-TW" altLang="en-US" sz="1000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洗錢偵測結果</a:t>
            </a:r>
            <a:endParaRPr lang="en-US" altLang="zh-TW" sz="1000" kern="1200" dirty="0" smtClean="0">
              <a:solidFill>
                <a:prstClr val="black"/>
              </a:solidFill>
              <a:latin typeface="Calibri"/>
              <a:ea typeface="微軟正黑體"/>
              <a:cs typeface="+mn-cs"/>
            </a:endParaRPr>
          </a:p>
          <a:p>
            <a:pPr marL="171450" indent="-171450">
              <a:buClrTx/>
              <a:buFont typeface="Arial" panose="020B0604020202020204" pitchFamily="34" charset="0"/>
              <a:buChar char="•"/>
            </a:pPr>
            <a:r>
              <a:rPr lang="zh-TW" altLang="en-US" sz="1000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提供詐欺</a:t>
            </a:r>
            <a:r>
              <a:rPr lang="en-US" altLang="zh-TW" sz="1000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/</a:t>
            </a:r>
            <a:r>
              <a:rPr lang="zh-TW" altLang="en-US" sz="1000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洗錢名單</a:t>
            </a:r>
            <a:endParaRPr lang="en-US" sz="1000" kern="1200" dirty="0">
              <a:solidFill>
                <a:prstClr val="black"/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142" name="矩形 141"/>
          <p:cNvSpPr/>
          <p:nvPr/>
        </p:nvSpPr>
        <p:spPr>
          <a:xfrm>
            <a:off x="3744896" y="1630770"/>
            <a:ext cx="79195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zh-TW" altLang="en-US" sz="1000" b="1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詐欺</a:t>
            </a:r>
            <a:r>
              <a:rPr lang="en-US" altLang="zh-TW" sz="1000" b="1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/</a:t>
            </a:r>
            <a:r>
              <a:rPr lang="zh-TW" altLang="en-US" sz="1000" b="1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洗錢資料中心</a:t>
            </a:r>
            <a:endParaRPr lang="en-US" sz="1000" b="1" kern="1200" dirty="0">
              <a:solidFill>
                <a:prstClr val="black"/>
              </a:solidFill>
              <a:latin typeface="Calibri"/>
              <a:ea typeface="微軟正黑體"/>
              <a:cs typeface="+mn-cs"/>
            </a:endParaRPr>
          </a:p>
        </p:txBody>
      </p:sp>
      <p:sp>
        <p:nvSpPr>
          <p:cNvPr id="143" name="矩形 142"/>
          <p:cNvSpPr/>
          <p:nvPr/>
        </p:nvSpPr>
        <p:spPr>
          <a:xfrm>
            <a:off x="2162814" y="1975719"/>
            <a:ext cx="919809" cy="469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zh-TW" altLang="en-US" b="1" kern="1200" dirty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微軟正黑體"/>
                <a:cs typeface="+mn-cs"/>
              </a:rPr>
              <a:t>既有</a:t>
            </a:r>
            <a:r>
              <a:rPr lang="zh-TW" altLang="en-US" b="1" kern="1200" dirty="0" smtClean="0">
                <a:solidFill>
                  <a:prstClr val="black">
                    <a:lumMod val="85000"/>
                    <a:lumOff val="15000"/>
                  </a:prstClr>
                </a:solidFill>
                <a:latin typeface="Calibri"/>
                <a:ea typeface="微軟正黑體"/>
                <a:cs typeface="+mn-cs"/>
              </a:rPr>
              <a:t>系統</a:t>
            </a:r>
            <a:endParaRPr lang="en-US" altLang="zh-TW" b="1" kern="1200" dirty="0" smtClean="0">
              <a:solidFill>
                <a:prstClr val="black">
                  <a:lumMod val="85000"/>
                  <a:lumOff val="15000"/>
                </a:prstClr>
              </a:solidFill>
              <a:latin typeface="Calibri"/>
              <a:ea typeface="微軟正黑體"/>
              <a:cs typeface="+mn-cs"/>
            </a:endParaRPr>
          </a:p>
          <a:p>
            <a:pPr>
              <a:buClrTx/>
              <a:buFontTx/>
              <a:buNone/>
            </a:pPr>
            <a:r>
              <a:rPr lang="en-US" altLang="zh-TW" sz="1000" b="1" kern="1200" dirty="0" smtClean="0">
                <a:solidFill>
                  <a:srgbClr val="FF0000"/>
                </a:solidFill>
                <a:latin typeface="Calibri"/>
                <a:ea typeface="微軟正黑體"/>
                <a:cs typeface="+mn-cs"/>
              </a:rPr>
              <a:t>(</a:t>
            </a:r>
            <a:r>
              <a:rPr lang="zh-TW" altLang="en-US" sz="1000" b="1" kern="1200" dirty="0" smtClean="0">
                <a:solidFill>
                  <a:srgbClr val="FF0000"/>
                </a:solidFill>
                <a:latin typeface="Calibri"/>
                <a:ea typeface="微軟正黑體"/>
                <a:cs typeface="+mn-cs"/>
              </a:rPr>
              <a:t>部</a:t>
            </a:r>
            <a:r>
              <a:rPr lang="zh-TW" altLang="en-US" sz="1000" b="1" kern="1200" dirty="0">
                <a:solidFill>
                  <a:srgbClr val="FF0000"/>
                </a:solidFill>
                <a:latin typeface="Calibri"/>
                <a:ea typeface="微軟正黑體"/>
                <a:cs typeface="+mn-cs"/>
              </a:rPr>
              <a:t>分</a:t>
            </a:r>
            <a:r>
              <a:rPr lang="zh-TW" altLang="en-US" sz="1000" b="1" kern="1200" dirty="0" smtClean="0">
                <a:solidFill>
                  <a:srgbClr val="FF0000"/>
                </a:solidFill>
                <a:latin typeface="Calibri"/>
                <a:ea typeface="微軟正黑體"/>
                <a:cs typeface="+mn-cs"/>
              </a:rPr>
              <a:t>選商中</a:t>
            </a:r>
            <a:r>
              <a:rPr lang="en-US" altLang="zh-TW" sz="1000" b="1" kern="1200" dirty="0" smtClean="0">
                <a:solidFill>
                  <a:srgbClr val="FF0000"/>
                </a:solidFill>
                <a:latin typeface="Calibri"/>
                <a:ea typeface="微軟正黑體"/>
                <a:cs typeface="+mn-cs"/>
              </a:rPr>
              <a:t>)</a:t>
            </a:r>
            <a:endParaRPr lang="en-US" b="1" kern="1200" dirty="0">
              <a:solidFill>
                <a:srgbClr val="FF0000"/>
              </a:solidFill>
              <a:latin typeface="Calibri"/>
              <a:ea typeface="微軟正黑體"/>
              <a:cs typeface="+mn-cs"/>
            </a:endParaRPr>
          </a:p>
        </p:txBody>
      </p:sp>
      <p:cxnSp>
        <p:nvCxnSpPr>
          <p:cNvPr id="144" name="直線接點 143"/>
          <p:cNvCxnSpPr/>
          <p:nvPr/>
        </p:nvCxnSpPr>
        <p:spPr>
          <a:xfrm flipH="1" flipV="1">
            <a:off x="4029579" y="2069213"/>
            <a:ext cx="50831" cy="346585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sp>
        <p:nvSpPr>
          <p:cNvPr id="145" name="矩形 144"/>
          <p:cNvSpPr/>
          <p:nvPr/>
        </p:nvSpPr>
        <p:spPr>
          <a:xfrm>
            <a:off x="4020134" y="4265514"/>
            <a:ext cx="116701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zh-TW" altLang="en-US" sz="1000" b="1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詐欺</a:t>
            </a:r>
            <a:r>
              <a:rPr lang="en-US" altLang="zh-TW" sz="1000" b="1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/</a:t>
            </a:r>
            <a:r>
              <a:rPr lang="zh-TW" altLang="en-US" sz="1000" b="1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洗錢模型庫</a:t>
            </a:r>
            <a:endParaRPr lang="en-US" sz="1000" b="1" kern="1200" dirty="0">
              <a:solidFill>
                <a:prstClr val="black"/>
              </a:solidFill>
              <a:latin typeface="Calibri"/>
              <a:ea typeface="微軟正黑體"/>
              <a:cs typeface="+mn-cs"/>
            </a:endParaRPr>
          </a:p>
        </p:txBody>
      </p:sp>
      <p:cxnSp>
        <p:nvCxnSpPr>
          <p:cNvPr id="146" name="直線接點 145"/>
          <p:cNvCxnSpPr/>
          <p:nvPr/>
        </p:nvCxnSpPr>
        <p:spPr>
          <a:xfrm flipV="1">
            <a:off x="4407276" y="3959321"/>
            <a:ext cx="58440" cy="288555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sp>
        <p:nvSpPr>
          <p:cNvPr id="147" name="矩形 146"/>
          <p:cNvSpPr/>
          <p:nvPr/>
        </p:nvSpPr>
        <p:spPr>
          <a:xfrm>
            <a:off x="4581606" y="1836655"/>
            <a:ext cx="102980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zh-TW" altLang="en-US" sz="1000" b="1" kern="1200" dirty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即時</a:t>
            </a:r>
            <a:r>
              <a:rPr lang="en-US" altLang="zh-TW" sz="1000" b="1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/</a:t>
            </a:r>
            <a:r>
              <a:rPr lang="zh-TW" altLang="en-US" sz="1000" b="1" kern="1200" dirty="0" smtClean="0">
                <a:solidFill>
                  <a:prstClr val="black"/>
                </a:solidFill>
                <a:latin typeface="Calibri"/>
                <a:ea typeface="微軟正黑體"/>
                <a:cs typeface="+mn-cs"/>
              </a:rPr>
              <a:t>批次運算</a:t>
            </a:r>
            <a:endParaRPr lang="en-US" sz="1000" b="1" kern="1200" dirty="0">
              <a:solidFill>
                <a:prstClr val="black"/>
              </a:solidFill>
              <a:latin typeface="Calibri"/>
              <a:ea typeface="微軟正黑體"/>
              <a:cs typeface="+mn-cs"/>
            </a:endParaRPr>
          </a:p>
        </p:txBody>
      </p:sp>
      <p:cxnSp>
        <p:nvCxnSpPr>
          <p:cNvPr id="148" name="直線接點 147"/>
          <p:cNvCxnSpPr/>
          <p:nvPr/>
        </p:nvCxnSpPr>
        <p:spPr>
          <a:xfrm flipV="1">
            <a:off x="4931827" y="2096544"/>
            <a:ext cx="58440" cy="288555"/>
          </a:xfrm>
          <a:prstGeom prst="line">
            <a:avLst/>
          </a:prstGeom>
          <a:noFill/>
          <a:ln w="19050" cap="flat" cmpd="sng" algn="ctr">
            <a:solidFill>
              <a:sysClr val="windowText" lastClr="000000">
                <a:lumMod val="50000"/>
                <a:lumOff val="50000"/>
              </a:sysClr>
            </a:solidFill>
            <a:prstDash val="solid"/>
          </a:ln>
          <a:effectLst/>
        </p:spPr>
      </p:cxnSp>
      <p:pic>
        <p:nvPicPr>
          <p:cNvPr id="149" name="圖片 14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1512" y="2256463"/>
            <a:ext cx="1870861" cy="1790359"/>
          </a:xfrm>
          <a:prstGeom prst="rect">
            <a:avLst/>
          </a:prstGeom>
        </p:spPr>
      </p:pic>
      <p:pic>
        <p:nvPicPr>
          <p:cNvPr id="150" name="圖片 149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1333" y1="32444" x2="41333" y2="3244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67807" y="2541591"/>
            <a:ext cx="280233" cy="280233"/>
          </a:xfrm>
          <a:prstGeom prst="rect">
            <a:avLst/>
          </a:prstGeom>
        </p:spPr>
      </p:pic>
      <p:pic>
        <p:nvPicPr>
          <p:cNvPr id="151" name="圖片 150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00" b="100000" l="3500" r="98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62372" y="3570803"/>
            <a:ext cx="384364" cy="384364"/>
          </a:xfrm>
          <a:prstGeom prst="rect">
            <a:avLst/>
          </a:prstGeom>
        </p:spPr>
      </p:pic>
      <p:pic>
        <p:nvPicPr>
          <p:cNvPr id="152" name="圖片 151"/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>
                        <a14:foregroundMark x1="84889" y1="33036" x2="84889" y2="3303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45978" y="2802289"/>
            <a:ext cx="350913" cy="349353"/>
          </a:xfrm>
          <a:prstGeom prst="rect">
            <a:avLst/>
          </a:prstGeom>
        </p:spPr>
      </p:pic>
      <p:sp>
        <p:nvSpPr>
          <p:cNvPr id="153" name="矩形 152"/>
          <p:cNvSpPr/>
          <p:nvPr/>
        </p:nvSpPr>
        <p:spPr>
          <a:xfrm>
            <a:off x="1935872" y="1273672"/>
            <a:ext cx="16228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ClrTx/>
              <a:buFontTx/>
              <a:buNone/>
            </a:pPr>
            <a:r>
              <a:rPr lang="en-US" b="1" kern="1200" dirty="0" smtClean="0">
                <a:solidFill>
                  <a:srgbClr val="004C8D"/>
                </a:solidFill>
                <a:latin typeface="Calibri"/>
                <a:ea typeface="微軟正黑體"/>
                <a:cs typeface="+mn-cs"/>
              </a:rPr>
              <a:t>Cathay Shield</a:t>
            </a:r>
            <a:endParaRPr lang="en-US" b="1" kern="1200" dirty="0">
              <a:solidFill>
                <a:srgbClr val="004C8D"/>
              </a:solidFill>
              <a:latin typeface="Calibri"/>
              <a:ea typeface="微軟正黑體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742423e30c_2_28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00" cy="42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國泰數據中台架構初步概念</a:t>
            </a:r>
            <a:endParaRPr/>
          </a:p>
        </p:txBody>
      </p:sp>
      <p:sp>
        <p:nvSpPr>
          <p:cNvPr id="287" name="Google Shape;287;g742423e30c_2_28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13</a:t>
            </a:fld>
            <a:endParaRPr/>
          </a:p>
        </p:txBody>
      </p:sp>
      <p:sp>
        <p:nvSpPr>
          <p:cNvPr id="288" name="Google Shape;288;g742423e30c_2_28"/>
          <p:cNvSpPr/>
          <p:nvPr/>
        </p:nvSpPr>
        <p:spPr>
          <a:xfrm>
            <a:off x="1591300" y="4311900"/>
            <a:ext cx="5629800" cy="605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大數據基礎設施 (提供儲存、運算能力)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g742423e30c_2_28"/>
          <p:cNvSpPr/>
          <p:nvPr/>
        </p:nvSpPr>
        <p:spPr>
          <a:xfrm>
            <a:off x="1591300" y="723000"/>
            <a:ext cx="5584800" cy="605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>
                <a:latin typeface="Calibri"/>
                <a:ea typeface="Calibri"/>
                <a:cs typeface="Calibri"/>
                <a:sym typeface="Calibri"/>
              </a:rPr>
              <a:t>前台業務</a:t>
            </a:r>
            <a:endParaRPr sz="16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g742423e30c_2_28"/>
          <p:cNvSpPr/>
          <p:nvPr/>
        </p:nvSpPr>
        <p:spPr>
          <a:xfrm>
            <a:off x="7412375" y="1513325"/>
            <a:ext cx="1439100" cy="26151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91" name="Google Shape;291;g742423e30c_2_28"/>
          <p:cNvSpPr/>
          <p:nvPr/>
        </p:nvSpPr>
        <p:spPr>
          <a:xfrm>
            <a:off x="7566425" y="1631325"/>
            <a:ext cx="1131000" cy="33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Security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g742423e30c_2_28"/>
          <p:cNvSpPr/>
          <p:nvPr/>
        </p:nvSpPr>
        <p:spPr>
          <a:xfrm>
            <a:off x="7566425" y="2150500"/>
            <a:ext cx="1131000" cy="33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版控系統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742423e30c_2_28"/>
          <p:cNvSpPr/>
          <p:nvPr/>
        </p:nvSpPr>
        <p:spPr>
          <a:xfrm>
            <a:off x="7566425" y="3188847"/>
            <a:ext cx="1131000" cy="33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資源監控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g742423e30c_2_28"/>
          <p:cNvSpPr/>
          <p:nvPr/>
        </p:nvSpPr>
        <p:spPr>
          <a:xfrm>
            <a:off x="7566425" y="3708025"/>
            <a:ext cx="1131000" cy="33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故障排除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5" name="Google Shape;295;g742423e30c_2_28"/>
          <p:cNvCxnSpPr/>
          <p:nvPr/>
        </p:nvCxnSpPr>
        <p:spPr>
          <a:xfrm rot="10800000" flipH="1">
            <a:off x="398700" y="1407950"/>
            <a:ext cx="8466900" cy="369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296" name="Google Shape;296;g742423e30c_2_28"/>
          <p:cNvCxnSpPr/>
          <p:nvPr/>
        </p:nvCxnSpPr>
        <p:spPr>
          <a:xfrm rot="10800000" flipH="1">
            <a:off x="398700" y="4185463"/>
            <a:ext cx="8532300" cy="31800"/>
          </a:xfrm>
          <a:prstGeom prst="straightConnector1">
            <a:avLst/>
          </a:prstGeom>
          <a:noFill/>
          <a:ln w="19050" cap="flat" cmpd="sng">
            <a:solidFill>
              <a:srgbClr val="434343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97" name="Google Shape;297;g742423e30c_2_28"/>
          <p:cNvSpPr txBox="1"/>
          <p:nvPr/>
        </p:nvSpPr>
        <p:spPr>
          <a:xfrm>
            <a:off x="395525" y="815200"/>
            <a:ext cx="1131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Calibri"/>
                <a:ea typeface="Calibri"/>
                <a:cs typeface="Calibri"/>
                <a:sym typeface="Calibri"/>
              </a:rPr>
              <a:t>前台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g742423e30c_2_28"/>
          <p:cNvSpPr txBox="1"/>
          <p:nvPr/>
        </p:nvSpPr>
        <p:spPr>
          <a:xfrm>
            <a:off x="395525" y="2610113"/>
            <a:ext cx="11310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數據中台</a:t>
            </a:r>
            <a:endParaRPr sz="16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g742423e30c_2_28"/>
          <p:cNvSpPr txBox="1"/>
          <p:nvPr/>
        </p:nvSpPr>
        <p:spPr>
          <a:xfrm>
            <a:off x="570875" y="4405025"/>
            <a:ext cx="780300" cy="42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latin typeface="Calibri"/>
                <a:ea typeface="Calibri"/>
                <a:cs typeface="Calibri"/>
                <a:sym typeface="Calibri"/>
              </a:rPr>
              <a:t>後台</a:t>
            </a:r>
            <a:endParaRPr sz="1600"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g742423e30c_2_28"/>
          <p:cNvSpPr/>
          <p:nvPr/>
        </p:nvSpPr>
        <p:spPr>
          <a:xfrm>
            <a:off x="1613800" y="1513325"/>
            <a:ext cx="5584800" cy="11475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Calibri"/>
                <a:ea typeface="Calibri"/>
                <a:cs typeface="Calibri"/>
                <a:sym typeface="Calibri"/>
              </a:rPr>
              <a:t>數據應用層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g742423e30c_2_28"/>
          <p:cNvSpPr/>
          <p:nvPr/>
        </p:nvSpPr>
        <p:spPr>
          <a:xfrm>
            <a:off x="2172550" y="1921325"/>
            <a:ext cx="3982500" cy="6504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2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g742423e30c_2_28"/>
          <p:cNvSpPr/>
          <p:nvPr/>
        </p:nvSpPr>
        <p:spPr>
          <a:xfrm>
            <a:off x="2351650" y="2097850"/>
            <a:ext cx="1131000" cy="421500"/>
          </a:xfrm>
          <a:prstGeom prst="rect">
            <a:avLst/>
          </a:prstGeom>
          <a:solidFill>
            <a:srgbClr val="9FC5E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Data API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g742423e30c_2_28"/>
          <p:cNvSpPr/>
          <p:nvPr/>
        </p:nvSpPr>
        <p:spPr>
          <a:xfrm>
            <a:off x="3688775" y="2097850"/>
            <a:ext cx="1927800" cy="421500"/>
          </a:xfrm>
          <a:prstGeom prst="rect">
            <a:avLst/>
          </a:prstGeom>
          <a:solidFill>
            <a:srgbClr val="A4C2F4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Model Serving API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g742423e30c_2_28"/>
          <p:cNvSpPr/>
          <p:nvPr/>
        </p:nvSpPr>
        <p:spPr>
          <a:xfrm>
            <a:off x="1613800" y="2727000"/>
            <a:ext cx="2677500" cy="140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Calibri"/>
                <a:ea typeface="Calibri"/>
                <a:cs typeface="Calibri"/>
                <a:sym typeface="Calibri"/>
              </a:rPr>
              <a:t>應用管理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g742423e30c_2_28"/>
          <p:cNvSpPr/>
          <p:nvPr/>
        </p:nvSpPr>
        <p:spPr>
          <a:xfrm>
            <a:off x="4513100" y="2726875"/>
            <a:ext cx="2677500" cy="1401600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latin typeface="Calibri"/>
                <a:ea typeface="Calibri"/>
                <a:cs typeface="Calibri"/>
                <a:sym typeface="Calibri"/>
              </a:rPr>
              <a:t>數據庫</a:t>
            </a:r>
            <a:endParaRPr b="1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742423e30c_2_28"/>
          <p:cNvSpPr/>
          <p:nvPr/>
        </p:nvSpPr>
        <p:spPr>
          <a:xfrm>
            <a:off x="4661125" y="3136100"/>
            <a:ext cx="1202400" cy="421500"/>
          </a:xfrm>
          <a:prstGeom prst="rect">
            <a:avLst/>
          </a:prstGeom>
          <a:solidFill>
            <a:srgbClr val="B6D7A8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MongoDB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7" name="Google Shape;307;g742423e30c_2_28"/>
          <p:cNvSpPr/>
          <p:nvPr/>
        </p:nvSpPr>
        <p:spPr>
          <a:xfrm>
            <a:off x="5981150" y="3136100"/>
            <a:ext cx="1067700" cy="421500"/>
          </a:xfrm>
          <a:prstGeom prst="rect">
            <a:avLst/>
          </a:prstGeom>
          <a:solidFill>
            <a:srgbClr val="EA999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Oracle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g742423e30c_2_28"/>
          <p:cNvSpPr/>
          <p:nvPr/>
        </p:nvSpPr>
        <p:spPr>
          <a:xfrm>
            <a:off x="4661125" y="3627550"/>
            <a:ext cx="1439100" cy="421500"/>
          </a:xfrm>
          <a:prstGeom prst="rect">
            <a:avLst/>
          </a:prstGeom>
          <a:solidFill>
            <a:srgbClr val="A2C4C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ElasticSearch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g742423e30c_2_28"/>
          <p:cNvSpPr/>
          <p:nvPr/>
        </p:nvSpPr>
        <p:spPr>
          <a:xfrm>
            <a:off x="1894438" y="3136100"/>
            <a:ext cx="2116200" cy="421500"/>
          </a:xfrm>
          <a:prstGeom prst="rect">
            <a:avLst/>
          </a:prstGeom>
          <a:solidFill>
            <a:srgbClr val="D9D2E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API 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0" name="Google Shape;310;g742423e30c_2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70672" y="1942688"/>
            <a:ext cx="764077" cy="579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g742423e30c_2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975" y="1916577"/>
            <a:ext cx="284415" cy="28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g742423e30c_2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050" y="1916577"/>
            <a:ext cx="284415" cy="28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g742423e30c_2_28"/>
          <p:cNvSpPr/>
          <p:nvPr/>
        </p:nvSpPr>
        <p:spPr>
          <a:xfrm>
            <a:off x="7566425" y="2669663"/>
            <a:ext cx="1131000" cy="3327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>
                <a:latin typeface="Calibri"/>
                <a:ea typeface="Calibri"/>
                <a:cs typeface="Calibri"/>
                <a:sym typeface="Calibri"/>
              </a:rPr>
              <a:t>資源管理</a:t>
            </a:r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742423e30c_2_28"/>
          <p:cNvSpPr/>
          <p:nvPr/>
        </p:nvSpPr>
        <p:spPr>
          <a:xfrm>
            <a:off x="1894438" y="3660788"/>
            <a:ext cx="2116200" cy="421500"/>
          </a:xfrm>
          <a:prstGeom prst="rect">
            <a:avLst/>
          </a:prstGeom>
          <a:solidFill>
            <a:srgbClr val="E6B8AF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MetaData Management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g742423e30c_2_28"/>
          <p:cNvSpPr/>
          <p:nvPr/>
        </p:nvSpPr>
        <p:spPr>
          <a:xfrm>
            <a:off x="6228825" y="3627550"/>
            <a:ext cx="819900" cy="421500"/>
          </a:xfrm>
          <a:prstGeom prst="rect">
            <a:avLst/>
          </a:prstGeom>
          <a:solidFill>
            <a:srgbClr val="D9D9D9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latin typeface="Calibri"/>
                <a:ea typeface="Calibri"/>
                <a:cs typeface="Calibri"/>
                <a:sym typeface="Calibri"/>
              </a:rPr>
              <a:t>Others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4828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數據中台團隊角色說明</a:t>
            </a:r>
            <a:endParaRPr/>
          </a:p>
        </p:txBody>
      </p:sp>
      <p:sp>
        <p:nvSpPr>
          <p:cNvPr id="317" name="Google Shape;317;p12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14</a:t>
            </a:fld>
            <a:endParaRPr/>
          </a:p>
        </p:txBody>
      </p:sp>
      <p:graphicFrame>
        <p:nvGraphicFramePr>
          <p:cNvPr id="318" name="Google Shape;318;p12"/>
          <p:cNvGraphicFramePr/>
          <p:nvPr/>
        </p:nvGraphicFramePr>
        <p:xfrm>
          <a:off x="620285" y="1128274"/>
          <a:ext cx="7900725" cy="3243750"/>
        </p:xfrm>
        <a:graphic>
          <a:graphicData uri="http://schemas.openxmlformats.org/drawingml/2006/table">
            <a:tbl>
              <a:tblPr>
                <a:noFill/>
                <a:tableStyleId>{02DBF003-0992-461B-8C1B-C223FDA42BC8}</a:tableStyleId>
              </a:tblPr>
              <a:tblGrid>
                <a:gridCol w="1647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3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　</a:t>
                      </a:r>
                      <a:endParaRPr/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負責項目</a:t>
                      </a:r>
                      <a:endParaRPr sz="14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專案PM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推動專案之執行、監督專案時程、問題追蹤及協調跨部門溝通事宜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業務專家團隊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了解業務、梳理業務場景，確定數據資產與業務場景的一一對應關係，確定業務場景的優先級，為數據中台的建設提供依據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數據工程營運團隊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建設和維護數據中台基礎工程，以及數據中台性能和穩定性保證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API/模型開發團隊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lang="zh-TW" sz="140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建設和維護中台Data API/Model serving工具，串聯前台與後台提供數據及模型服務</a:t>
                      </a:r>
                      <a:endParaRPr sz="140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應用管理團隊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分析數據與模型應用場景，梳理及管理應用標準、構件數據安全和隱私規範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742423e30c_0_25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00" cy="42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數據中台團隊-參與單位(僅供內部參考)</a:t>
            </a:r>
            <a:endParaRPr/>
          </a:p>
        </p:txBody>
      </p:sp>
      <p:sp>
        <p:nvSpPr>
          <p:cNvPr id="325" name="Google Shape;325;g742423e30c_0_25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15</a:t>
            </a:fld>
            <a:endParaRPr/>
          </a:p>
        </p:txBody>
      </p:sp>
      <p:graphicFrame>
        <p:nvGraphicFramePr>
          <p:cNvPr id="326" name="Google Shape;326;g742423e30c_0_25"/>
          <p:cNvGraphicFramePr/>
          <p:nvPr/>
        </p:nvGraphicFramePr>
        <p:xfrm>
          <a:off x="459535" y="1049599"/>
          <a:ext cx="8350150" cy="3243750"/>
        </p:xfrm>
        <a:graphic>
          <a:graphicData uri="http://schemas.openxmlformats.org/drawingml/2006/table">
            <a:tbl>
              <a:tblPr>
                <a:noFill/>
                <a:tableStyleId>{02DBF003-0992-461B-8C1B-C223FDA42BC8}</a:tableStyleId>
              </a:tblPr>
              <a:tblGrid>
                <a:gridCol w="952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6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6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6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56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567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567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567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　</a:t>
                      </a:r>
                      <a:endParaRPr/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DT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RI/BA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DS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LAB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EA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中台發展部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600" b="1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廠商</a:t>
                      </a:r>
                      <a:endParaRPr sz="1600" b="1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專案PM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主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業務專家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團隊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輔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主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數據工程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營運團隊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輔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輔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輔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主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主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API/模型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開發團隊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主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zh-TW">
                          <a:solidFill>
                            <a:schemeClr val="dk1"/>
                          </a:solidFill>
                        </a:rPr>
                        <a:t>輔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主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EF2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06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應用管理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400" b="1" i="0" u="none" strike="noStrike" cap="non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團隊</a:t>
                      </a:r>
                      <a:endParaRPr sz="1400" b="1" i="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17775" marR="17775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345D7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輔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主?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/>
                        <a:t>主?</a:t>
                      </a: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0" marB="0" anchor="ctr">
                    <a:lnL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CE5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3"/>
          <p:cNvSpPr txBox="1">
            <a:spLocks noGrp="1"/>
          </p:cNvSpPr>
          <p:nvPr>
            <p:ph type="ctrTitle"/>
          </p:nvPr>
        </p:nvSpPr>
        <p:spPr>
          <a:xfrm>
            <a:off x="825527" y="1697261"/>
            <a:ext cx="7850929" cy="75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zh-TW"/>
              <a:t>Appendix</a:t>
            </a:r>
            <a:endParaRPr/>
          </a:p>
        </p:txBody>
      </p:sp>
      <p:sp>
        <p:nvSpPr>
          <p:cNvPr id="332" name="Google Shape;332;p13"/>
          <p:cNvSpPr txBox="1">
            <a:spLocks noGrp="1"/>
          </p:cNvSpPr>
          <p:nvPr>
            <p:ph type="body" idx="1"/>
          </p:nvPr>
        </p:nvSpPr>
        <p:spPr>
          <a:xfrm>
            <a:off x="825527" y="2599184"/>
            <a:ext cx="5474665" cy="13407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</a:pPr>
            <a:endParaRPr/>
          </a:p>
        </p:txBody>
      </p:sp>
      <p:sp>
        <p:nvSpPr>
          <p:cNvPr id="333" name="Google Shape;333;p13"/>
          <p:cNvSpPr txBox="1">
            <a:spLocks noGrp="1"/>
          </p:cNvSpPr>
          <p:nvPr>
            <p:ph type="ftr" idx="4294967295"/>
          </p:nvPr>
        </p:nvSpPr>
        <p:spPr>
          <a:xfrm>
            <a:off x="0" y="4714875"/>
            <a:ext cx="3735388" cy="288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Presentation Sample</a:t>
            </a:r>
            <a:endParaRPr/>
          </a:p>
        </p:txBody>
      </p:sp>
      <p:sp>
        <p:nvSpPr>
          <p:cNvPr id="334" name="Google Shape;334;p13"/>
          <p:cNvSpPr txBox="1">
            <a:spLocks noGrp="1"/>
          </p:cNvSpPr>
          <p:nvPr>
            <p:ph type="sldNum" idx="4294967295"/>
          </p:nvPr>
        </p:nvSpPr>
        <p:spPr>
          <a:xfrm>
            <a:off x="8658225" y="4714875"/>
            <a:ext cx="485775" cy="28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5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Next Follow-up Items</a:t>
            </a:r>
            <a:endParaRPr/>
          </a:p>
        </p:txBody>
      </p:sp>
      <p:sp>
        <p:nvSpPr>
          <p:cNvPr id="340" name="Google Shape;340;p15"/>
          <p:cNvSpPr txBox="1">
            <a:spLocks noGrp="1"/>
          </p:cNvSpPr>
          <p:nvPr>
            <p:ph type="body" idx="1"/>
          </p:nvPr>
        </p:nvSpPr>
        <p:spPr>
          <a:xfrm>
            <a:off x="395536" y="915566"/>
            <a:ext cx="8350219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zh-TW" sz="1600" dirty="0"/>
              <a:t>SOA(Service-Oriented Architecture 服務導向架構), ESB(Enterprise Service Bus 企業服務匯流排), DDD(Domain Driven Design 領域驅動設計)</a:t>
            </a:r>
            <a:endParaRPr sz="1600" dirty="0"/>
          </a:p>
          <a:p>
            <a:pPr marL="3429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Wingdings" panose="05000000000000000000" pitchFamily="2" charset="2"/>
              <a:buChar char="§"/>
            </a:pPr>
            <a:r>
              <a:rPr lang="zh-TW" sz="1600" dirty="0"/>
              <a:t>提案報告：</a:t>
            </a:r>
            <a:endParaRPr sz="1600" dirty="0"/>
          </a:p>
          <a:p>
            <a:pPr marL="800100" lvl="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1600" dirty="0">
                <a:latin typeface="Arial"/>
                <a:ea typeface="Arial"/>
                <a:cs typeface="Arial"/>
                <a:sym typeface="Arial"/>
              </a:rPr>
              <a:t>現況 (ADS)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800100" lvl="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1600" dirty="0">
                <a:latin typeface="Arial"/>
                <a:ea typeface="Arial"/>
                <a:cs typeface="Arial"/>
                <a:sym typeface="Arial"/>
              </a:rPr>
              <a:t>什麼是數據中台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800100" lvl="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1600" dirty="0">
                <a:latin typeface="Arial"/>
                <a:ea typeface="Arial"/>
                <a:cs typeface="Arial"/>
                <a:sym typeface="Arial"/>
              </a:rPr>
              <a:t>數據中台架構規劃</a:t>
            </a:r>
            <a:endParaRPr sz="1600" dirty="0">
              <a:latin typeface="Arial"/>
              <a:ea typeface="Arial"/>
              <a:cs typeface="Arial"/>
              <a:sym typeface="Arial"/>
            </a:endParaRPr>
          </a:p>
          <a:p>
            <a:pPr marL="800100" lvl="1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zh-TW" sz="1600" dirty="0">
                <a:latin typeface="Arial"/>
                <a:ea typeface="Arial"/>
                <a:cs typeface="Arial"/>
                <a:sym typeface="Arial"/>
              </a:rPr>
              <a:t>與業務中台的比較</a:t>
            </a:r>
            <a:endParaRPr sz="1600" dirty="0"/>
          </a:p>
          <a:p>
            <a:pPr marL="342900" lvl="0" indent="-215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342900" lvl="0" indent="-2159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</a:pPr>
            <a:endParaRPr dirty="0"/>
          </a:p>
        </p:txBody>
      </p:sp>
      <p:sp>
        <p:nvSpPr>
          <p:cNvPr id="341" name="Google Shape;341;p15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Presentation Sample</a:t>
            </a:r>
            <a:endParaRPr/>
          </a:p>
        </p:txBody>
      </p:sp>
      <p:sp>
        <p:nvSpPr>
          <p:cNvPr id="342" name="Google Shape;342;p15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數據中台概念介紹</a:t>
            </a:r>
            <a:endParaRPr/>
          </a:p>
        </p:txBody>
      </p:sp>
      <p:sp>
        <p:nvSpPr>
          <p:cNvPr id="348" name="Google Shape;348;p6"/>
          <p:cNvSpPr txBox="1">
            <a:spLocks noGrp="1"/>
          </p:cNvSpPr>
          <p:nvPr>
            <p:ph type="body" idx="1"/>
          </p:nvPr>
        </p:nvSpPr>
        <p:spPr>
          <a:xfrm>
            <a:off x="273050" y="915575"/>
            <a:ext cx="8472600" cy="352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23850" algn="just" rtl="0">
              <a:lnSpc>
                <a:spcPct val="140000"/>
              </a:lnSpc>
              <a:spcBef>
                <a:spcPts val="34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zh-TW" sz="1400" dirty="0"/>
              <a:t>數據中台是在數據倉庫和數據平台的基礎上，</a:t>
            </a:r>
            <a:r>
              <a:rPr lang="zh-TW" sz="1400" b="1" u="sng" dirty="0">
                <a:solidFill>
                  <a:srgbClr val="FF0000"/>
                </a:solidFill>
              </a:rPr>
              <a:t>將數據生產為一個一個 API 服務</a:t>
            </a:r>
            <a:r>
              <a:rPr lang="zh-TW" sz="1400" dirty="0"/>
              <a:t>，以更高效的方式提供給業務。</a:t>
            </a:r>
            <a:endParaRPr sz="1400" dirty="0"/>
          </a:p>
          <a:p>
            <a:pPr marL="342900" lvl="0" indent="-323850" algn="just" rtl="0">
              <a:lnSpc>
                <a:spcPct val="140000"/>
              </a:lnSpc>
              <a:spcBef>
                <a:spcPts val="340"/>
              </a:spcBef>
              <a:spcAft>
                <a:spcPts val="0"/>
              </a:spcAft>
              <a:buSzPts val="1400"/>
              <a:buFont typeface="Wingdings" panose="05000000000000000000" pitchFamily="2" charset="2"/>
              <a:buChar char="§"/>
            </a:pPr>
            <a:r>
              <a:rPr lang="zh-TW" sz="1400" dirty="0"/>
              <a:t>數據中台解決的問題可以總結以下三點：</a:t>
            </a:r>
            <a:endParaRPr sz="1400" dirty="0"/>
          </a:p>
          <a:p>
            <a:pPr marL="768350" lvl="1" indent="-285750" algn="just" rtl="0">
              <a:lnSpc>
                <a:spcPct val="140000"/>
              </a:lnSpc>
              <a:spcBef>
                <a:spcPts val="34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zh-TW" sz="1400" b="1" u="sng" dirty="0"/>
              <a:t>協作問題</a:t>
            </a:r>
            <a:r>
              <a:rPr lang="zh-TW" sz="1400" dirty="0"/>
              <a:t>：當開發團隊進行應用開發時，雖然和別的專案需求大致差不多，但因為是別的開發團隊維護的，所以開發團隊還是要重複造輪子。</a:t>
            </a:r>
            <a:endParaRPr sz="1400" dirty="0"/>
          </a:p>
          <a:p>
            <a:pPr marL="768350" lvl="1" indent="-285750" algn="just" rtl="0">
              <a:lnSpc>
                <a:spcPct val="140000"/>
              </a:lnSpc>
              <a:spcBef>
                <a:spcPts val="34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zh-TW" sz="1400" b="1" u="sng" dirty="0"/>
              <a:t>效率問題</a:t>
            </a:r>
            <a:r>
              <a:rPr lang="zh-TW" sz="1400" dirty="0"/>
              <a:t>：為什麼應用開發增加一個報表，就要十幾天時間？為什麼不能即時獲得用戶推薦清單？背後的數據源串通和處理，會耗費時間及人力。</a:t>
            </a:r>
            <a:endParaRPr sz="1400" dirty="0"/>
          </a:p>
          <a:p>
            <a:pPr marL="768350" lvl="1" indent="-285750" algn="just" rtl="0">
              <a:lnSpc>
                <a:spcPct val="140000"/>
              </a:lnSpc>
              <a:spcBef>
                <a:spcPts val="340"/>
              </a:spcBef>
              <a:spcAft>
                <a:spcPts val="0"/>
              </a:spcAft>
              <a:buSzPts val="1400"/>
              <a:buFont typeface="Arial" panose="020B0604020202020204" pitchFamily="34" charset="0"/>
              <a:buChar char="•"/>
            </a:pPr>
            <a:r>
              <a:rPr lang="zh-TW" sz="1400" b="1" u="sng" dirty="0"/>
              <a:t>能力問題</a:t>
            </a:r>
            <a:r>
              <a:rPr lang="zh-TW" sz="1400" dirty="0"/>
              <a:t>：數據的處理和維護是一個相對獨立的技術，需要相當專業的人來完成，但是很多時候我們有很多應用開發人員，但數據開發人員很少。</a:t>
            </a:r>
            <a:endParaRPr sz="1400" dirty="0"/>
          </a:p>
        </p:txBody>
      </p:sp>
      <p:sp>
        <p:nvSpPr>
          <p:cNvPr id="349" name="Google Shape;349;p6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Presentation Sample</a:t>
            </a:r>
            <a:endParaRPr/>
          </a:p>
        </p:txBody>
      </p:sp>
      <p:sp>
        <p:nvSpPr>
          <p:cNvPr id="350" name="Google Shape;350;p6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14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案例分享 – 阿里巴巴</a:t>
            </a:r>
            <a:endParaRPr/>
          </a:p>
        </p:txBody>
      </p:sp>
      <p:sp>
        <p:nvSpPr>
          <p:cNvPr id="356" name="Google Shape;356;p14"/>
          <p:cNvSpPr txBox="1">
            <a:spLocks noGrp="1"/>
          </p:cNvSpPr>
          <p:nvPr>
            <p:ph type="body" idx="1"/>
          </p:nvPr>
        </p:nvSpPr>
        <p:spPr>
          <a:xfrm>
            <a:off x="395536" y="915566"/>
            <a:ext cx="8350219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215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/>
          </a:p>
        </p:txBody>
      </p:sp>
      <p:sp>
        <p:nvSpPr>
          <p:cNvPr id="357" name="Google Shape;357;p14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Presentation Sample</a:t>
            </a:r>
            <a:endParaRPr/>
          </a:p>
        </p:txBody>
      </p:sp>
      <p:sp>
        <p:nvSpPr>
          <p:cNvPr id="358" name="Google Shape;358;p14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19</a:t>
            </a:fld>
            <a:endParaRPr/>
          </a:p>
        </p:txBody>
      </p:sp>
      <p:pic>
        <p:nvPicPr>
          <p:cNvPr id="359" name="Google Shape;359;p14" descr="http://p2.pstatp.com/large/pgc-image/8864a46969c74335b999af1e81d691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01251" y="756850"/>
            <a:ext cx="5797524" cy="3958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Agenda</a:t>
            </a:r>
            <a:endParaRPr/>
          </a:p>
        </p:txBody>
      </p:sp>
      <p:sp>
        <p:nvSpPr>
          <p:cNvPr id="159" name="Google Shape;159;p2"/>
          <p:cNvSpPr txBox="1">
            <a:spLocks noGrp="1"/>
          </p:cNvSpPr>
          <p:nvPr>
            <p:ph type="body" idx="1"/>
          </p:nvPr>
        </p:nvSpPr>
        <p:spPr>
          <a:xfrm>
            <a:off x="395536" y="915566"/>
            <a:ext cx="8350219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68300" algn="just" rtl="0">
              <a:spcBef>
                <a:spcPts val="40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zh-TW" sz="2400" dirty="0"/>
              <a:t>案例分享(Supercell、阿里巴巴)</a:t>
            </a:r>
            <a:endParaRPr sz="2400" dirty="0"/>
          </a:p>
          <a:p>
            <a:pPr marL="3429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zh-TW" sz="2400" dirty="0"/>
              <a:t>中台概念介紹</a:t>
            </a:r>
            <a:endParaRPr sz="2400" dirty="0"/>
          </a:p>
          <a:p>
            <a:pPr marL="342900" lvl="0" indent="-368300" algn="just" rtl="0"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zh-TW" sz="2400" dirty="0"/>
              <a:t>數據中台概念介紹</a:t>
            </a:r>
            <a:endParaRPr sz="2400" dirty="0"/>
          </a:p>
          <a:p>
            <a:pPr marL="3429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Wingdings" panose="05000000000000000000" pitchFamily="2" charset="2"/>
              <a:buChar char="§"/>
            </a:pPr>
            <a:r>
              <a:rPr lang="zh-TW" sz="2400" dirty="0"/>
              <a:t>What if "國泰數據中台" could?</a:t>
            </a:r>
            <a:endParaRPr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0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案例分享 – Supercell</a:t>
            </a:r>
            <a:endParaRPr/>
          </a:p>
        </p:txBody>
      </p:sp>
      <p:sp>
        <p:nvSpPr>
          <p:cNvPr id="166" name="Google Shape;166;p10"/>
          <p:cNvSpPr txBox="1">
            <a:spLocks noGrp="1"/>
          </p:cNvSpPr>
          <p:nvPr>
            <p:ph type="body" idx="1"/>
          </p:nvPr>
        </p:nvSpPr>
        <p:spPr>
          <a:xfrm>
            <a:off x="395538" y="915566"/>
            <a:ext cx="8496942" cy="36724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zh-TW" sz="1600" dirty="0"/>
              <a:t>中台概念的</a:t>
            </a:r>
            <a:r>
              <a:rPr lang="zh-TW" sz="1600" b="1" dirty="0"/>
              <a:t>先行者</a:t>
            </a:r>
            <a:endParaRPr sz="1600" b="1" dirty="0"/>
          </a:p>
          <a:p>
            <a:pPr marL="342900" lvl="0" indent="-368300" algn="just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zh-TW" sz="1600" dirty="0"/>
              <a:t>他們開發出的遊戲看上去風格迥異，卻存在許多共同之處。在業務上，共通的東西包括支付系統、用戶系統等等，在技術上，共同的東西包括遊戲引擎，內部開發工具等等。而這些共通的資源，都可以由一個強大的“中台”來提供：</a:t>
            </a:r>
            <a:endParaRPr sz="1600" dirty="0"/>
          </a:p>
        </p:txBody>
      </p:sp>
      <p:sp>
        <p:nvSpPr>
          <p:cNvPr id="167" name="Google Shape;167;p10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3</a:t>
            </a:fld>
            <a:endParaRPr/>
          </a:p>
        </p:txBody>
      </p:sp>
      <p:pic>
        <p:nvPicPr>
          <p:cNvPr id="168" name="Google Shape;168;p10"/>
          <p:cNvPicPr preferRelativeResize="0"/>
          <p:nvPr/>
        </p:nvPicPr>
        <p:blipFill rotWithShape="1">
          <a:blip r:embed="rId3">
            <a:alphaModFix/>
          </a:blip>
          <a:srcRect l="5864" t="5287" r="14967" b="11839"/>
          <a:stretch/>
        </p:blipFill>
        <p:spPr>
          <a:xfrm>
            <a:off x="2650825" y="2659450"/>
            <a:ext cx="4450974" cy="214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案例分享 – 阿里巴巴</a:t>
            </a:r>
            <a:endParaRPr/>
          </a:p>
        </p:txBody>
      </p:sp>
      <p:sp>
        <p:nvSpPr>
          <p:cNvPr id="175" name="Google Shape;175;p11"/>
          <p:cNvSpPr txBox="1">
            <a:spLocks noGrp="1"/>
          </p:cNvSpPr>
          <p:nvPr>
            <p:ph type="body" idx="1"/>
          </p:nvPr>
        </p:nvSpPr>
        <p:spPr>
          <a:xfrm>
            <a:off x="395536" y="915566"/>
            <a:ext cx="8350219" cy="3528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683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Wingdings" panose="05000000000000000000" pitchFamily="2" charset="2"/>
              <a:buChar char="§"/>
            </a:pPr>
            <a:r>
              <a:rPr lang="zh-TW" sz="1600" dirty="0"/>
              <a:t>阿里巴巴不僅僅學習了Supercell的中台思想，同時觸類旁通，將中台思想升級為業務中台+數據中台，阿里為什麼對中台情有獨鍾，阿里獨具特色的政委體系本身也是中台概念——組織中台</a:t>
            </a:r>
            <a:r>
              <a:rPr lang="zh-TW" sz="1600" b="1" dirty="0"/>
              <a:t>「共享業務事業部」</a:t>
            </a:r>
            <a:endParaRPr sz="1600" b="1" dirty="0"/>
          </a:p>
        </p:txBody>
      </p:sp>
      <p:sp>
        <p:nvSpPr>
          <p:cNvPr id="176" name="Google Shape;176;p11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  <p:pic>
        <p:nvPicPr>
          <p:cNvPr id="177" name="Google Shape;177;p11" descr="https://pic4.zhimg.com/80/v2-3e2edefa4dffcc8ccda196ad306f421f_h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38491" y="2158790"/>
            <a:ext cx="4864308" cy="2698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742423e30c_2_0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00" cy="42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中台概念介紹</a:t>
            </a:r>
            <a:endParaRPr/>
          </a:p>
        </p:txBody>
      </p:sp>
      <p:sp>
        <p:nvSpPr>
          <p:cNvPr id="184" name="Google Shape;184;g742423e30c_2_0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  <p:sp>
        <p:nvSpPr>
          <p:cNvPr id="25" name="Google Shape;185;g742423e30c_2_0"/>
          <p:cNvSpPr txBox="1">
            <a:spLocks/>
          </p:cNvSpPr>
          <p:nvPr/>
        </p:nvSpPr>
        <p:spPr>
          <a:xfrm>
            <a:off x="395550" y="915576"/>
            <a:ext cx="8496900" cy="5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◆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9719" algn="just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9560" algn="just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◆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42900">
              <a:spcBef>
                <a:spcPts val="280"/>
              </a:spcBef>
              <a:buSzPts val="1400"/>
              <a:buFont typeface="Wingdings" panose="05000000000000000000" pitchFamily="2" charset="2"/>
              <a:buChar char="§"/>
            </a:pPr>
            <a:r>
              <a:rPr lang="zh-TW" altLang="en-US" sz="1600" dirty="0" smtClean="0"/>
              <a:t>先定義前台</a:t>
            </a:r>
            <a:r>
              <a:rPr lang="en-US" altLang="zh-TW" sz="1600" dirty="0" smtClean="0"/>
              <a:t>/</a:t>
            </a:r>
            <a:r>
              <a:rPr lang="zh-TW" altLang="en-US" sz="1600" dirty="0" smtClean="0"/>
              <a:t>後台</a:t>
            </a:r>
          </a:p>
          <a:p>
            <a:pPr marL="342900" indent="0">
              <a:spcBef>
                <a:spcPts val="280"/>
              </a:spcBef>
              <a:buFont typeface="Noto Sans Symbols"/>
              <a:buNone/>
            </a:pPr>
            <a:endParaRPr lang="zh-TW" altLang="en-US" sz="1400" dirty="0"/>
          </a:p>
        </p:txBody>
      </p:sp>
      <p:sp>
        <p:nvSpPr>
          <p:cNvPr id="26" name="Google Shape;186;g742423e30c_2_0"/>
          <p:cNvSpPr/>
          <p:nvPr/>
        </p:nvSpPr>
        <p:spPr>
          <a:xfrm>
            <a:off x="3679688" y="2457600"/>
            <a:ext cx="1177800" cy="5802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MMB</a:t>
            </a:r>
            <a:endParaRPr sz="1600" b="1"/>
          </a:p>
        </p:txBody>
      </p:sp>
      <p:sp>
        <p:nvSpPr>
          <p:cNvPr id="27" name="Google Shape;187;g742423e30c_2_0"/>
          <p:cNvSpPr/>
          <p:nvPr/>
        </p:nvSpPr>
        <p:spPr>
          <a:xfrm>
            <a:off x="6227400" y="2457600"/>
            <a:ext cx="1177800" cy="5802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網路銀行</a:t>
            </a:r>
            <a:endParaRPr sz="1600" b="1"/>
          </a:p>
        </p:txBody>
      </p:sp>
      <p:sp>
        <p:nvSpPr>
          <p:cNvPr id="28" name="Google Shape;188;g742423e30c_2_0"/>
          <p:cNvSpPr/>
          <p:nvPr/>
        </p:nvSpPr>
        <p:spPr>
          <a:xfrm>
            <a:off x="2483800" y="3435700"/>
            <a:ext cx="1021875" cy="791700"/>
          </a:xfrm>
          <a:prstGeom prst="flowChartMagneticDisk">
            <a:avLst/>
          </a:prstGeom>
          <a:solidFill>
            <a:srgbClr val="D9EAD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客戶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資料庫 A</a:t>
            </a:r>
            <a:endParaRPr b="1"/>
          </a:p>
        </p:txBody>
      </p:sp>
      <p:sp>
        <p:nvSpPr>
          <p:cNvPr id="29" name="Google Shape;189;g742423e30c_2_0"/>
          <p:cNvSpPr/>
          <p:nvPr/>
        </p:nvSpPr>
        <p:spPr>
          <a:xfrm>
            <a:off x="4953550" y="2457600"/>
            <a:ext cx="1177800" cy="5802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KOKO</a:t>
            </a:r>
            <a:endParaRPr sz="1600" b="1"/>
          </a:p>
        </p:txBody>
      </p:sp>
      <p:sp>
        <p:nvSpPr>
          <p:cNvPr id="30" name="Google Shape;190;g742423e30c_2_0"/>
          <p:cNvSpPr/>
          <p:nvPr/>
        </p:nvSpPr>
        <p:spPr>
          <a:xfrm>
            <a:off x="2405850" y="2457600"/>
            <a:ext cx="1177800" cy="580200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國泰優惠</a:t>
            </a:r>
            <a:endParaRPr sz="1600" b="1"/>
          </a:p>
        </p:txBody>
      </p:sp>
      <p:cxnSp>
        <p:nvCxnSpPr>
          <p:cNvPr id="31" name="Google Shape;191;g742423e30c_2_0"/>
          <p:cNvCxnSpPr/>
          <p:nvPr/>
        </p:nvCxnSpPr>
        <p:spPr>
          <a:xfrm rot="10800000" flipH="1">
            <a:off x="1014625" y="3287250"/>
            <a:ext cx="6962100" cy="17100"/>
          </a:xfrm>
          <a:prstGeom prst="straightConnector1">
            <a:avLst/>
          </a:prstGeom>
          <a:noFill/>
          <a:ln w="19050" cap="flat" cmpd="sng">
            <a:solidFill>
              <a:srgbClr val="666666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" name="Google Shape;192;g742423e30c_2_0"/>
          <p:cNvSpPr txBox="1"/>
          <p:nvPr/>
        </p:nvSpPr>
        <p:spPr>
          <a:xfrm>
            <a:off x="1097775" y="2810750"/>
            <a:ext cx="9006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前台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193;g742423e30c_2_0"/>
          <p:cNvSpPr txBox="1"/>
          <p:nvPr/>
        </p:nvSpPr>
        <p:spPr>
          <a:xfrm>
            <a:off x="1097775" y="3352825"/>
            <a:ext cx="900600" cy="3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後台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194;g742423e30c_2_0"/>
          <p:cNvSpPr/>
          <p:nvPr/>
        </p:nvSpPr>
        <p:spPr>
          <a:xfrm>
            <a:off x="3757638" y="3435700"/>
            <a:ext cx="1021875" cy="791700"/>
          </a:xfrm>
          <a:prstGeom prst="flowChartMagneticDisk">
            <a:avLst/>
          </a:prstGeom>
          <a:solidFill>
            <a:srgbClr val="D9EAD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chemeClr val="dk1"/>
                </a:solidFill>
              </a:rPr>
              <a:t>客戶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dk1"/>
                </a:solidFill>
              </a:rPr>
              <a:t>資料庫 B</a:t>
            </a:r>
            <a:endParaRPr b="1"/>
          </a:p>
        </p:txBody>
      </p:sp>
      <p:sp>
        <p:nvSpPr>
          <p:cNvPr id="35" name="Google Shape;195;g742423e30c_2_0"/>
          <p:cNvSpPr/>
          <p:nvPr/>
        </p:nvSpPr>
        <p:spPr>
          <a:xfrm>
            <a:off x="5031513" y="3435700"/>
            <a:ext cx="1021875" cy="791700"/>
          </a:xfrm>
          <a:prstGeom prst="flowChartMagneticDisk">
            <a:avLst/>
          </a:prstGeom>
          <a:solidFill>
            <a:srgbClr val="D9EAD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chemeClr val="dk1"/>
                </a:solidFill>
              </a:rPr>
              <a:t>客戶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dk1"/>
                </a:solidFill>
              </a:rPr>
              <a:t>資料庫 C</a:t>
            </a:r>
            <a:endParaRPr b="1"/>
          </a:p>
        </p:txBody>
      </p:sp>
      <p:sp>
        <p:nvSpPr>
          <p:cNvPr id="36" name="Google Shape;196;g742423e30c_2_0"/>
          <p:cNvSpPr/>
          <p:nvPr/>
        </p:nvSpPr>
        <p:spPr>
          <a:xfrm>
            <a:off x="6305363" y="3435700"/>
            <a:ext cx="1021875" cy="791700"/>
          </a:xfrm>
          <a:prstGeom prst="flowChartMagneticDisk">
            <a:avLst/>
          </a:prstGeom>
          <a:solidFill>
            <a:srgbClr val="D9EAD3"/>
          </a:solidFill>
          <a:ln w="9525" cap="flat" cmpd="sng">
            <a:solidFill>
              <a:srgbClr val="43434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b="1">
                <a:solidFill>
                  <a:schemeClr val="dk1"/>
                </a:solidFill>
              </a:rPr>
              <a:t>客戶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>
                <a:solidFill>
                  <a:schemeClr val="dk1"/>
                </a:solidFill>
              </a:rPr>
              <a:t>資料庫 D</a:t>
            </a:r>
            <a:endParaRPr b="1"/>
          </a:p>
        </p:txBody>
      </p:sp>
      <p:cxnSp>
        <p:nvCxnSpPr>
          <p:cNvPr id="37" name="Google Shape;197;g742423e30c_2_0"/>
          <p:cNvCxnSpPr/>
          <p:nvPr/>
        </p:nvCxnSpPr>
        <p:spPr>
          <a:xfrm>
            <a:off x="3627325" y="2284300"/>
            <a:ext cx="8700" cy="2043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198;g742423e30c_2_0"/>
          <p:cNvCxnSpPr/>
          <p:nvPr/>
        </p:nvCxnSpPr>
        <p:spPr>
          <a:xfrm>
            <a:off x="4901175" y="2284300"/>
            <a:ext cx="8700" cy="2043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199;g742423e30c_2_0"/>
          <p:cNvCxnSpPr/>
          <p:nvPr/>
        </p:nvCxnSpPr>
        <p:spPr>
          <a:xfrm>
            <a:off x="6175025" y="2260000"/>
            <a:ext cx="8700" cy="2043600"/>
          </a:xfrm>
          <a:prstGeom prst="straightConnector1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0" name="Google Shape;200;g742423e30c_2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450" y="1580200"/>
            <a:ext cx="900600" cy="90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1" name="Google Shape;201;g742423e30c_2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18300" y="1580200"/>
            <a:ext cx="900600" cy="900600"/>
          </a:xfrm>
          <a:prstGeom prst="rect">
            <a:avLst/>
          </a:prstGeom>
          <a:noFill/>
          <a:ln w="9525" cap="flat" cmpd="sng">
            <a:solidFill>
              <a:srgbClr val="666666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2" name="Google Shape;202;g742423e30c_2_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1525" y="1580200"/>
            <a:ext cx="900600" cy="900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43" name="Google Shape;203;g742423e30c_2_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29599" y="2121880"/>
            <a:ext cx="1373450" cy="33559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44" name="Google Shape;204;g742423e30c_2_0"/>
          <p:cNvSpPr/>
          <p:nvPr/>
        </p:nvSpPr>
        <p:spPr>
          <a:xfrm>
            <a:off x="7621525" y="2661250"/>
            <a:ext cx="355200" cy="124110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205;g742423e30c_2_0"/>
          <p:cNvSpPr txBox="1"/>
          <p:nvPr/>
        </p:nvSpPr>
        <p:spPr>
          <a:xfrm>
            <a:off x="7405200" y="3079900"/>
            <a:ext cx="1627200" cy="33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 u="sng">
                <a:latin typeface="Calibri"/>
                <a:ea typeface="Calibri"/>
                <a:cs typeface="Calibri"/>
                <a:sym typeface="Calibri"/>
              </a:rPr>
              <a:t>查詢客戶基本資料</a:t>
            </a:r>
            <a:endParaRPr b="1" u="sng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742423e30c_2_19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00" cy="42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中台概念介紹 (定義中台)</a:t>
            </a:r>
            <a:endParaRPr/>
          </a:p>
        </p:txBody>
      </p:sp>
      <p:sp>
        <p:nvSpPr>
          <p:cNvPr id="8" name="Google Shape;212;g742423e30c_2_19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  <p:sp>
        <p:nvSpPr>
          <p:cNvPr id="9" name="Google Shape;213;g742423e30c_2_19"/>
          <p:cNvSpPr txBox="1"/>
          <p:nvPr/>
        </p:nvSpPr>
        <p:spPr>
          <a:xfrm>
            <a:off x="450150" y="826500"/>
            <a:ext cx="8390400" cy="14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214;g742423e30c_2_19"/>
          <p:cNvSpPr txBox="1">
            <a:spLocks/>
          </p:cNvSpPr>
          <p:nvPr/>
        </p:nvSpPr>
        <p:spPr>
          <a:xfrm>
            <a:off x="396900" y="914400"/>
            <a:ext cx="8496900" cy="16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just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just" rtl="0">
              <a:lnSpc>
                <a:spcPct val="15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●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9880" algn="just" rtl="0">
              <a:lnSpc>
                <a:spcPct val="15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280"/>
              <a:buFont typeface="Noto Sans Symbols"/>
              <a:buChar char="◆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9719" algn="just" rtl="0">
              <a:lnSpc>
                <a:spcPct val="15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89560" algn="just" rtl="0">
              <a:lnSpc>
                <a:spcPct val="15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960"/>
              <a:buFont typeface="Noto Sans Symbols"/>
              <a:buChar char="◆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indent="-304800">
              <a:spcBef>
                <a:spcPts val="280"/>
              </a:spcBef>
              <a:buSzPts val="1400"/>
              <a:buFont typeface="Wingdings" panose="05000000000000000000" pitchFamily="2" charset="2"/>
              <a:buChar char="§"/>
            </a:pPr>
            <a:r>
              <a:rPr lang="zh-TW" altLang="en-US" sz="1600" dirty="0" smtClean="0"/>
              <a:t>中台的內容是要提取業務中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可共享</a:t>
            </a:r>
            <a:r>
              <a:rPr lang="zh-TW" altLang="en-US" sz="1600" dirty="0" smtClean="0"/>
              <a:t>，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可重用</a:t>
            </a:r>
            <a:r>
              <a:rPr lang="zh-TW" altLang="en-US" sz="1600" dirty="0" smtClean="0"/>
              <a:t>的內容。</a:t>
            </a:r>
            <a:endParaRPr lang="en-US" altLang="zh-TW" sz="1600" dirty="0" smtClean="0"/>
          </a:p>
          <a:p>
            <a:pPr marL="342900" indent="-304800">
              <a:spcBef>
                <a:spcPts val="280"/>
              </a:spcBef>
              <a:buSzPts val="1400"/>
              <a:buFont typeface="Wingdings" panose="05000000000000000000" pitchFamily="2" charset="2"/>
              <a:buChar char="§"/>
            </a:pPr>
            <a:r>
              <a:rPr lang="zh-TW" altLang="en-US" sz="1600" dirty="0" smtClean="0"/>
              <a:t>廣義上稱業務中台包含了所有中台，</a:t>
            </a:r>
            <a:r>
              <a:rPr lang="zh-TW" altLang="en-US" sz="1600" b="1" dirty="0" smtClean="0">
                <a:solidFill>
                  <a:srgbClr val="FF0000"/>
                </a:solidFill>
              </a:rPr>
              <a:t>不同的中台都是業務中台的細分方向</a:t>
            </a:r>
            <a:r>
              <a:rPr lang="zh-TW" altLang="en-US" sz="1600" dirty="0" smtClean="0"/>
              <a:t>，反應的是該中台在業務領域或者技術上的某些特徵（例如：</a:t>
            </a:r>
            <a:r>
              <a:rPr lang="zh-TW" altLang="en-US" sz="1600" b="1" dirty="0" smtClean="0"/>
              <a:t>數據中台只是聚焦在數據業務上的中台</a:t>
            </a:r>
            <a:r>
              <a:rPr lang="zh-TW" altLang="en-US" sz="1600" dirty="0" smtClean="0"/>
              <a:t>）</a:t>
            </a:r>
            <a:endParaRPr lang="zh-TW" altLang="en-US" sz="1600" dirty="0"/>
          </a:p>
        </p:txBody>
      </p:sp>
      <p:pic>
        <p:nvPicPr>
          <p:cNvPr id="11" name="Google Shape;215;g742423e30c_2_19"/>
          <p:cNvPicPr preferRelativeResize="0"/>
          <p:nvPr/>
        </p:nvPicPr>
        <p:blipFill rotWithShape="1">
          <a:blip r:embed="rId3">
            <a:alphaModFix/>
          </a:blip>
          <a:srcRect l="3805" t="4943" r="3387" b="5006"/>
          <a:stretch/>
        </p:blipFill>
        <p:spPr>
          <a:xfrm>
            <a:off x="1603713" y="2172749"/>
            <a:ext cx="5778600" cy="2684924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216;g742423e30c_2_19"/>
          <p:cNvSpPr txBox="1"/>
          <p:nvPr/>
        </p:nvSpPr>
        <p:spPr>
          <a:xfrm>
            <a:off x="6077625" y="4788000"/>
            <a:ext cx="30000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100" u="sng">
                <a:solidFill>
                  <a:schemeClr val="hlink"/>
                </a:solidFill>
                <a:hlinkClick r:id="rId4"/>
              </a:rPr>
              <a:t>https://www.zhihu.com/question/57717433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4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數據中台概念介紹 (數據中台 vs 業務中台)</a:t>
            </a:r>
            <a:endParaRPr/>
          </a:p>
        </p:txBody>
      </p:sp>
      <p:sp>
        <p:nvSpPr>
          <p:cNvPr id="222" name="Google Shape;222;p4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Presentation Sample</a:t>
            </a:r>
            <a:endParaRPr/>
          </a:p>
        </p:txBody>
      </p:sp>
      <p:sp>
        <p:nvSpPr>
          <p:cNvPr id="223" name="Google Shape;223;p4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  <p:pic>
        <p:nvPicPr>
          <p:cNvPr id="224" name="Google Shape;224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6825" y="877369"/>
            <a:ext cx="8278660" cy="3783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8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18" cy="42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lang="zh-TW"/>
              <a:t>阿里巴巴數據中台全景圖</a:t>
            </a:r>
            <a:endParaRPr/>
          </a:p>
        </p:txBody>
      </p:sp>
      <p:sp>
        <p:nvSpPr>
          <p:cNvPr id="231" name="Google Shape;231;p8"/>
          <p:cNvSpPr txBox="1">
            <a:spLocks noGrp="1"/>
          </p:cNvSpPr>
          <p:nvPr>
            <p:ph type="ftr" idx="11"/>
          </p:nvPr>
        </p:nvSpPr>
        <p:spPr>
          <a:xfrm>
            <a:off x="1835696" y="4715474"/>
            <a:ext cx="3734940" cy="288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Presentation Sample</a:t>
            </a:r>
            <a:endParaRPr/>
          </a:p>
        </p:txBody>
      </p:sp>
      <p:sp>
        <p:nvSpPr>
          <p:cNvPr id="232" name="Google Shape;232;p8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zh-TW"/>
              <a:t>8</a:t>
            </a:fld>
            <a:endParaRPr/>
          </a:p>
        </p:txBody>
      </p:sp>
      <p:pic>
        <p:nvPicPr>
          <p:cNvPr id="233" name="Google Shape;233;p8" descr="http://ata2-img.cn-hangzhou.img-pub.aliyun-inc.com/64950128a9124ca66e294387fd80133e.png"/>
          <p:cNvPicPr preferRelativeResize="0"/>
          <p:nvPr/>
        </p:nvPicPr>
        <p:blipFill rotWithShape="1">
          <a:blip r:embed="rId3">
            <a:alphaModFix/>
          </a:blip>
          <a:srcRect t="33705" b="12206"/>
          <a:stretch/>
        </p:blipFill>
        <p:spPr>
          <a:xfrm>
            <a:off x="185038" y="1342113"/>
            <a:ext cx="8773926" cy="2658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42423e30c_2_45"/>
          <p:cNvSpPr txBox="1">
            <a:spLocks noGrp="1"/>
          </p:cNvSpPr>
          <p:nvPr>
            <p:ph type="title"/>
          </p:nvPr>
        </p:nvSpPr>
        <p:spPr>
          <a:xfrm>
            <a:off x="395537" y="205979"/>
            <a:ext cx="8350200" cy="421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/>
              <a:t>數據中台概念介紹</a:t>
            </a:r>
            <a:endParaRPr/>
          </a:p>
        </p:txBody>
      </p:sp>
      <p:sp>
        <p:nvSpPr>
          <p:cNvPr id="241" name="Google Shape;241;g742423e30c_2_45"/>
          <p:cNvSpPr txBox="1">
            <a:spLocks noGrp="1"/>
          </p:cNvSpPr>
          <p:nvPr>
            <p:ph type="sldNum" idx="12"/>
          </p:nvPr>
        </p:nvSpPr>
        <p:spPr>
          <a:xfrm>
            <a:off x="8656298" y="4715473"/>
            <a:ext cx="486000" cy="2844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  <p:sp>
        <p:nvSpPr>
          <p:cNvPr id="17" name="Google Shape;240;g742423e30c_2_45"/>
          <p:cNvSpPr txBox="1">
            <a:spLocks noGrp="1"/>
          </p:cNvSpPr>
          <p:nvPr>
            <p:ph type="body" idx="1"/>
          </p:nvPr>
        </p:nvSpPr>
        <p:spPr>
          <a:xfrm>
            <a:off x="234892" y="632603"/>
            <a:ext cx="8624458" cy="135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298450" algn="just" rtl="0">
              <a:spcBef>
                <a:spcPts val="40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zh-TW" sz="1400" dirty="0"/>
              <a:t>數據中台是在數據倉庫和數據平台的基礎上，</a:t>
            </a:r>
            <a:r>
              <a:rPr lang="zh-TW" sz="1400" b="1" dirty="0">
                <a:solidFill>
                  <a:srgbClr val="FF0000"/>
                </a:solidFill>
              </a:rPr>
              <a:t>將數據生產成一個一個 API (微)服務</a:t>
            </a:r>
            <a:r>
              <a:rPr lang="zh-TW" sz="1400" dirty="0"/>
              <a:t>，提供給前台業務。</a:t>
            </a:r>
            <a:endParaRPr sz="1400" dirty="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zh-TW" sz="1400" dirty="0"/>
              <a:t>中台是從業務角度來說的，通常需要像 </a:t>
            </a:r>
            <a:r>
              <a:rPr lang="zh-TW" sz="1400" b="1" dirty="0">
                <a:solidFill>
                  <a:srgbClr val="FF0000"/>
                </a:solidFill>
              </a:rPr>
              <a:t>PaaS</a:t>
            </a:r>
            <a:r>
              <a:rPr lang="zh-TW" sz="1400" dirty="0"/>
              <a:t> 這類技術平台来實作。</a:t>
            </a:r>
            <a:endParaRPr sz="1400" dirty="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zh-TW" sz="1400" b="1" dirty="0">
                <a:solidFill>
                  <a:srgbClr val="FF0000"/>
                </a:solidFill>
              </a:rPr>
              <a:t>Docker</a:t>
            </a:r>
            <a:r>
              <a:rPr lang="zh-TW" sz="1400" dirty="0"/>
              <a:t> 是一種軟體平台，可以將物件封裝成容器的標準化單位，物件可以是系統工具、程式碼和資料庫等執行軟體所需項目。</a:t>
            </a:r>
            <a:endParaRPr sz="1400" dirty="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zh-TW" sz="1400" b="1" dirty="0">
                <a:solidFill>
                  <a:srgbClr val="FF0000"/>
                </a:solidFill>
              </a:rPr>
              <a:t>Kubernetes</a:t>
            </a:r>
            <a:r>
              <a:rPr lang="zh-TW" sz="1400" dirty="0"/>
              <a:t>（簡稱 K8s）是用於</a:t>
            </a:r>
            <a:r>
              <a:rPr lang="zh-TW" sz="1400" b="1" dirty="0">
                <a:solidFill>
                  <a:srgbClr val="FF0000"/>
                </a:solidFill>
              </a:rPr>
              <a:t>自動部署</a:t>
            </a:r>
            <a:r>
              <a:rPr lang="zh-TW" sz="1400" dirty="0"/>
              <a:t>、</a:t>
            </a:r>
            <a:r>
              <a:rPr lang="zh-TW" sz="1400" b="1" dirty="0">
                <a:solidFill>
                  <a:srgbClr val="FF0000"/>
                </a:solidFill>
              </a:rPr>
              <a:t>擴展</a:t>
            </a:r>
            <a:r>
              <a:rPr lang="zh-TW" sz="1400" dirty="0"/>
              <a:t>和</a:t>
            </a:r>
            <a:r>
              <a:rPr lang="zh-TW" sz="1400" b="1" dirty="0">
                <a:solidFill>
                  <a:srgbClr val="FF0000"/>
                </a:solidFill>
              </a:rPr>
              <a:t>管理容器化（containerized）應用程式</a:t>
            </a:r>
            <a:r>
              <a:rPr lang="zh-TW" sz="1400" dirty="0"/>
              <a:t>的開源系統，可以用來作為實作 PaaS </a:t>
            </a:r>
            <a:r>
              <a:rPr lang="zh-TW" sz="1400" dirty="0" smtClean="0"/>
              <a:t>。</a:t>
            </a:r>
            <a:endParaRPr lang="en-US" altLang="zh-TW" sz="1400" dirty="0"/>
          </a:p>
          <a:p>
            <a:pPr marL="457200" lvl="0" indent="-298450" algn="just" rtl="0">
              <a:spcBef>
                <a:spcPts val="0"/>
              </a:spcBef>
              <a:spcAft>
                <a:spcPts val="0"/>
              </a:spcAft>
              <a:buSzPts val="1100"/>
              <a:buFont typeface="Wingdings" panose="05000000000000000000" pitchFamily="2" charset="2"/>
              <a:buChar char="§"/>
            </a:pPr>
            <a:r>
              <a:rPr lang="zh-TW" sz="1400" dirty="0" smtClean="0"/>
              <a:t>OPENSHIFT </a:t>
            </a:r>
            <a:r>
              <a:rPr lang="zh-TW" sz="1400" dirty="0"/>
              <a:t>是 K8s 的商業解決方案（目前國泰世華銀行中台即是以此建置）。</a:t>
            </a:r>
            <a:endParaRPr sz="1400" dirty="0"/>
          </a:p>
        </p:txBody>
      </p:sp>
      <p:sp>
        <p:nvSpPr>
          <p:cNvPr id="24" name="Google Shape;247;g742423e30c_2_45"/>
          <p:cNvSpPr txBox="1">
            <a:spLocks/>
          </p:cNvSpPr>
          <p:nvPr/>
        </p:nvSpPr>
        <p:spPr>
          <a:xfrm>
            <a:off x="8656298" y="4715473"/>
            <a:ext cx="4860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altLang="zh-TW" smtClean="0"/>
              <a:pPr/>
              <a:t>9</a:t>
            </a:fld>
            <a:endParaRPr lang="en-US"/>
          </a:p>
        </p:txBody>
      </p:sp>
      <p:grpSp>
        <p:nvGrpSpPr>
          <p:cNvPr id="3" name="群組 2"/>
          <p:cNvGrpSpPr/>
          <p:nvPr/>
        </p:nvGrpSpPr>
        <p:grpSpPr>
          <a:xfrm>
            <a:off x="947450" y="2944536"/>
            <a:ext cx="7357651" cy="2055337"/>
            <a:chOff x="335054" y="2381585"/>
            <a:chExt cx="8524296" cy="2551732"/>
          </a:xfrm>
        </p:grpSpPr>
        <p:pic>
          <p:nvPicPr>
            <p:cNvPr id="18" name="Google Shape;241;g742423e30c_2_4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7007750" y="2539650"/>
              <a:ext cx="1392250" cy="8160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" name="Google Shape;242;g742423e30c_2_45"/>
            <p:cNvGrpSpPr/>
            <p:nvPr/>
          </p:nvGrpSpPr>
          <p:grpSpPr>
            <a:xfrm>
              <a:off x="5746250" y="3490488"/>
              <a:ext cx="3113100" cy="1090200"/>
              <a:chOff x="0" y="3433450"/>
              <a:chExt cx="3113100" cy="1090200"/>
            </a:xfrm>
          </p:grpSpPr>
          <p:pic>
            <p:nvPicPr>
              <p:cNvPr id="20" name="Google Shape;243;g742423e30c_2_45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04425" y="3836626"/>
                <a:ext cx="616475" cy="6136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Google Shape;244;g742423e30c_2_4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889550" y="3863950"/>
                <a:ext cx="943475" cy="5589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" name="Google Shape;245;g742423e30c_2_45"/>
              <p:cNvSpPr txBox="1"/>
              <p:nvPr/>
            </p:nvSpPr>
            <p:spPr>
              <a:xfrm>
                <a:off x="0" y="3433450"/>
                <a:ext cx="3113100" cy="10902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zh-TW" b="1" u="sng">
                    <a:solidFill>
                      <a:srgbClr val="E06666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Cloud</a:t>
                </a:r>
                <a:endParaRPr b="1" u="sng">
                  <a:solidFill>
                    <a:srgbClr val="E06666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23" name="Google Shape;246;g742423e30c_2_4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1967050" y="3840540"/>
                <a:ext cx="1006200" cy="60579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5" name="Google Shape;248;g742423e30c_2_4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6086325" y="2617922"/>
              <a:ext cx="702975" cy="5817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6" name="Google Shape;249;g742423e30c_2_45"/>
            <p:cNvGrpSpPr/>
            <p:nvPr/>
          </p:nvGrpSpPr>
          <p:grpSpPr>
            <a:xfrm>
              <a:off x="335054" y="2381585"/>
              <a:ext cx="5249443" cy="2551732"/>
              <a:chOff x="335054" y="2571760"/>
              <a:chExt cx="5249443" cy="2551732"/>
            </a:xfrm>
          </p:grpSpPr>
          <p:pic>
            <p:nvPicPr>
              <p:cNvPr id="27" name="Google Shape;250;g742423e30c_2_45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335054" y="2571760"/>
                <a:ext cx="5249443" cy="2551732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" name="Google Shape;251;g742423e30c_2_45"/>
              <p:cNvSpPr/>
              <p:nvPr/>
            </p:nvSpPr>
            <p:spPr>
              <a:xfrm>
                <a:off x="3137456" y="2866315"/>
                <a:ext cx="976014" cy="447212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52;g742423e30c_2_45"/>
              <p:cNvSpPr/>
              <p:nvPr/>
            </p:nvSpPr>
            <p:spPr>
              <a:xfrm>
                <a:off x="3137456" y="3309227"/>
                <a:ext cx="976014" cy="1457928"/>
              </a:xfrm>
              <a:prstGeom prst="rect">
                <a:avLst/>
              </a:prstGeom>
              <a:noFill/>
              <a:ln w="19050" cap="flat" cmpd="sng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pic>
            <p:nvPicPr>
              <p:cNvPr id="30" name="Google Shape;253;g742423e30c_2_45"/>
              <p:cNvPicPr preferRelativeResize="0"/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730448" y="3356738"/>
                <a:ext cx="372261" cy="40046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1" name="Google Shape;254;g742423e30c_2_45"/>
              <p:cNvPicPr preferRelativeResize="0"/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3988875" y="2811550"/>
                <a:ext cx="357275" cy="3572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國泰輔助色">
      <a:dk1>
        <a:srgbClr val="000000"/>
      </a:dk1>
      <a:lt1>
        <a:srgbClr val="FFFFFF"/>
      </a:lt1>
      <a:dk2>
        <a:srgbClr val="FFF200"/>
      </a:dk2>
      <a:lt2>
        <a:srgbClr val="00A94F"/>
      </a:lt2>
      <a:accent1>
        <a:srgbClr val="004C8D"/>
      </a:accent1>
      <a:accent2>
        <a:srgbClr val="4F8940"/>
      </a:accent2>
      <a:accent3>
        <a:srgbClr val="FBC93E"/>
      </a:accent3>
      <a:accent4>
        <a:srgbClr val="8C297A"/>
      </a:accent4>
      <a:accent5>
        <a:srgbClr val="C53246"/>
      </a:accent5>
      <a:accent6>
        <a:srgbClr val="29A4B1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2383</Words>
  <Application>Microsoft Office PowerPoint</Application>
  <PresentationFormat>如螢幕大小 (16:9)</PresentationFormat>
  <Paragraphs>220</Paragraphs>
  <Slides>19</Slides>
  <Notes>19</Notes>
  <HiddenSlides>0</HiddenSlides>
  <MMClips>0</MMClips>
  <ScaleCrop>false</ScaleCrop>
  <HeadingPairs>
    <vt:vector size="6" baseType="variant">
      <vt:variant>
        <vt:lpstr>使用字型</vt:lpstr>
      </vt:variant>
      <vt:variant>
        <vt:i4>9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9" baseType="lpstr">
      <vt:lpstr>Gill Sans</vt:lpstr>
      <vt:lpstr>Helvetica Neue Medium</vt:lpstr>
      <vt:lpstr>Noto Sans Symbols</vt:lpstr>
      <vt:lpstr>STHeiti</vt:lpstr>
      <vt:lpstr>微軟正黑體</vt:lpstr>
      <vt:lpstr>微軟正黑體</vt:lpstr>
      <vt:lpstr>Arial</vt:lpstr>
      <vt:lpstr>Calibri</vt:lpstr>
      <vt:lpstr>Wingdings</vt:lpstr>
      <vt:lpstr>Office 佈景主題</vt:lpstr>
      <vt:lpstr>數據中台概念介紹與分享</vt:lpstr>
      <vt:lpstr>Agenda</vt:lpstr>
      <vt:lpstr>案例分享 – Supercell</vt:lpstr>
      <vt:lpstr>案例分享 – 阿里巴巴</vt:lpstr>
      <vt:lpstr>中台概念介紹</vt:lpstr>
      <vt:lpstr>中台概念介紹 (定義中台)</vt:lpstr>
      <vt:lpstr>數據中台概念介紹 (數據中台 vs 業務中台)</vt:lpstr>
      <vt:lpstr>阿里巴巴數據中台全景圖</vt:lpstr>
      <vt:lpstr>數據中台概念介紹</vt:lpstr>
      <vt:lpstr>Kubernetes</vt:lpstr>
      <vt:lpstr>What if "國泰數據中台" could?</vt:lpstr>
      <vt:lpstr>國泰數據中台業務應用- Cathay Shield</vt:lpstr>
      <vt:lpstr>國泰數據中台架構初步概念</vt:lpstr>
      <vt:lpstr>數據中台團隊角色說明</vt:lpstr>
      <vt:lpstr>數據中台團隊-參與單位(僅供內部參考)</vt:lpstr>
      <vt:lpstr>Appendix</vt:lpstr>
      <vt:lpstr>Next Follow-up Items</vt:lpstr>
      <vt:lpstr>數據中台概念介紹</vt:lpstr>
      <vt:lpstr>案例分享 – 阿里巴巴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數據中台概念介紹與分享</dc:title>
  <dc:creator>user</dc:creator>
  <cp:lastModifiedBy>蕭佩芬</cp:lastModifiedBy>
  <cp:revision>11</cp:revision>
  <dcterms:created xsi:type="dcterms:W3CDTF">2017-09-05T01:58:19Z</dcterms:created>
  <dcterms:modified xsi:type="dcterms:W3CDTF">2019-11-20T01:18:52Z</dcterms:modified>
</cp:coreProperties>
</file>