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9" r:id="rId2"/>
    <p:sldId id="408" r:id="rId3"/>
    <p:sldId id="412" r:id="rId4"/>
    <p:sldId id="410" r:id="rId5"/>
    <p:sldId id="421" r:id="rId6"/>
    <p:sldId id="411" r:id="rId7"/>
    <p:sldId id="418" r:id="rId8"/>
    <p:sldId id="433" r:id="rId9"/>
    <p:sldId id="439" r:id="rId10"/>
    <p:sldId id="438" r:id="rId11"/>
    <p:sldId id="413" r:id="rId12"/>
    <p:sldId id="434" r:id="rId13"/>
    <p:sldId id="440" r:id="rId14"/>
    <p:sldId id="446" r:id="rId15"/>
    <p:sldId id="442" r:id="rId16"/>
    <p:sldId id="436" r:id="rId17"/>
    <p:sldId id="427" r:id="rId18"/>
    <p:sldId id="437" r:id="rId19"/>
    <p:sldId id="432" r:id="rId20"/>
    <p:sldId id="419" r:id="rId21"/>
    <p:sldId id="428" r:id="rId22"/>
    <p:sldId id="416" r:id="rId23"/>
    <p:sldId id="417" r:id="rId24"/>
    <p:sldId id="430" r:id="rId25"/>
    <p:sldId id="444" r:id="rId26"/>
    <p:sldId id="261" r:id="rId2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68E40"/>
    <a:srgbClr val="BFB500"/>
    <a:srgbClr val="1EB001"/>
    <a:srgbClr val="FF968D"/>
    <a:srgbClr val="F04928"/>
    <a:srgbClr val="F26346"/>
    <a:srgbClr val="70B731"/>
    <a:srgbClr val="EE230C"/>
    <a:srgbClr val="8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3971" autoAdjust="0"/>
  </p:normalViewPr>
  <p:slideViewPr>
    <p:cSldViewPr>
      <p:cViewPr varScale="1">
        <p:scale>
          <a:sx n="81" d="100"/>
          <a:sy n="81" d="100"/>
        </p:scale>
        <p:origin x="992" y="6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24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F4F5-754A-43B1-89D4-C3F25D6DB019}" type="datetimeFigureOut">
              <a:rPr lang="zh-TW" altLang="en-US" smtClean="0"/>
              <a:t>2020/4/7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B577-CD31-4A37-AFF3-75A7A97468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5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ereport.com/tw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ereport.com/tw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煙囪式數據生產模式或者是項目制建設方式，不能真正成為可重用的組件，無法支撐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數據分析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的快速響應和創新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dirty="0" smtClean="0">
                <a:latin typeface="+mn-ea"/>
                <a:ea typeface="+mn-ea"/>
              </a:rPr>
              <a:t>現有困難點：</a:t>
            </a:r>
            <a:endParaRPr lang="en-US" altLang="zh-TW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  <a:ea typeface="+mn-ea"/>
              </a:rPr>
              <a:t>重複性東西太多，沒有框架</a:t>
            </a:r>
            <a:endParaRPr lang="en-US" altLang="zh-TW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  <a:ea typeface="+mn-ea"/>
              </a:rPr>
              <a:t>太多</a:t>
            </a:r>
            <a:r>
              <a:rPr lang="en-US" altLang="zh-TW" sz="1200" dirty="0" smtClean="0">
                <a:latin typeface="+mn-ea"/>
                <a:ea typeface="+mn-ea"/>
              </a:rPr>
              <a:t>API</a:t>
            </a:r>
            <a:r>
              <a:rPr lang="zh-TW" altLang="en-US" sz="1200" dirty="0" smtClean="0">
                <a:latin typeface="+mn-ea"/>
                <a:ea typeface="+mn-ea"/>
              </a:rPr>
              <a:t>和模型要上線，每次上線都要重做一次</a:t>
            </a:r>
            <a:endParaRPr lang="en-US" altLang="zh-TW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  <a:ea typeface="+mn-ea"/>
              </a:rPr>
              <a:t>技術限制，無容器化解決方案</a:t>
            </a:r>
            <a:endParaRPr lang="en-US" altLang="zh-TW" sz="1200" dirty="0" smtClean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n-ea"/>
                <a:ea typeface="+mn-ea"/>
              </a:rPr>
              <a:t>維運管理困難，沒有統一監控模型效能平台</a:t>
            </a:r>
            <a:endParaRPr lang="en-US" sz="1200" dirty="0" smtClean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114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RTDM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彙整模型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即時性事件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經由權重排序後產出排序結果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0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Kafka(</a:t>
            </a:r>
            <a:r>
              <a:rPr lang="zh-TW" altLang="en-US" sz="1200" kern="0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訊息交換中心</a:t>
            </a:r>
            <a:r>
              <a:rPr lang="en-US" altLang="zh-TW" sz="1200" kern="0" dirty="0" smtClean="0">
                <a:solidFill>
                  <a:prstClr val="white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):</a:t>
            </a:r>
            <a:r>
              <a:rPr kumimoji="1" lang="zh-TW" altLang="en-US" sz="1200" b="1" dirty="0" smtClean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即時資訊由資料處理平台進 </a:t>
            </a:r>
            <a:r>
              <a:rPr kumimoji="1" lang="en-US" altLang="zh-TW" sz="1200" b="1" dirty="0" smtClean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Oracle</a:t>
            </a:r>
            <a:r>
              <a:rPr kumimoji="1" lang="zh-TW" altLang="en-US" sz="1200" b="1" dirty="0" smtClean="0">
                <a:solidFill>
                  <a:schemeClr val="accent1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暫存</a:t>
            </a:r>
            <a:endParaRPr kumimoji="1" lang="en-US" altLang="zh-TW" sz="1200" b="1" dirty="0" smtClean="0">
              <a:solidFill>
                <a:schemeClr val="accent1">
                  <a:lumMod val="7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4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管理機制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應用情境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7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如果選數據部接，是否要拉出來成立小組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D703D-C376-400F-95A0-9855EA88D92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80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數據中台就是可復用的數據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en-US" altLang="zh-TW" sz="800" dirty="0" smtClean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94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大中台、小前台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業務中台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記錄所有商業活動數據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27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中台構建這種服務時是考慮到可復用性的，每個服務就像一塊積木，可以隨意組合，非常靈活，有些個性化的需求在前台解決，這樣就避免了重複建設，既省時、省力，又省錢。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7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先讓</a:t>
            </a:r>
            <a:r>
              <a:rPr lang="en-US" altLang="zh-TW" dirty="0" smtClean="0"/>
              <a:t>DM</a:t>
            </a:r>
            <a:r>
              <a:rPr lang="zh-TW" altLang="en-US" dirty="0" smtClean="0"/>
              <a:t> 負責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E9B577-CD31-4A37-AFF3-75A7A97468E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6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數據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0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dirty="0" smtClean="0">
                <a:solidFill>
                  <a:schemeClr val="bg1"/>
                </a:solidFill>
                <a:latin typeface="Open Sans"/>
              </a:rPr>
              <a:t>讓好的服務浮現出來，讓質量不高的服務自動的退市被銷毀。</a:t>
            </a:r>
          </a:p>
          <a:p>
            <a:pPr fontAlgn="base"/>
            <a:r>
              <a:rPr lang="zh-TW" altLang="en-US" dirty="0" smtClean="0">
                <a:solidFill>
                  <a:schemeClr val="bg1"/>
                </a:solidFill>
                <a:latin typeface="Open Sans"/>
              </a:rPr>
              <a:t>數據中台是一個生態平台，在數據中台上面會不斷生長各種數據服務，所以從一開始就構建好數據服務的治理結構是非常重要的，就想經營一個市場一樣。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0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人壽、產險</a:t>
            </a:r>
            <a:r>
              <a:rPr lang="en-US" altLang="zh-TW" sz="1200" dirty="0" smtClean="0"/>
              <a:t>:</a:t>
            </a:r>
            <a:r>
              <a:rPr lang="zh-TW" altLang="en-US" sz="1200" dirty="0" smtClean="0"/>
              <a:t> </a:t>
            </a:r>
            <a:r>
              <a:rPr lang="zh-CN" altLang="en-US" sz="1200" dirty="0" smtClean="0"/>
              <a:t>透過保單的利益關係人、地址、電話等個人資訊關係網絡，進行異常保險行為</a:t>
            </a:r>
            <a:r>
              <a:rPr lang="zh-TW" altLang="en-US" sz="1200" dirty="0" smtClean="0"/>
              <a:t>監控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證券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CN" altLang="en-US" sz="1200" dirty="0" smtClean="0"/>
              <a:t>透過帳戶、標的間的交易關係，提前偵測自買自賣、關聯帳戶交易的異常行為</a:t>
            </a:r>
            <a:endParaRPr lang="en-US" altLang="zh-CN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5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煙囪式數據生產模式或者是項目制建設方式，不能真正成為可重用的組件，無法支撐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數據分析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的快速響應和創新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E9B577-CD31-4A37-AFF3-75A7A97468E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2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ctrTitle" hasCustomPrompt="1"/>
          </p:nvPr>
        </p:nvSpPr>
        <p:spPr>
          <a:xfrm>
            <a:off x="827584" y="2116063"/>
            <a:ext cx="7848872" cy="757907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TW" dirty="0" smtClean="0"/>
              <a:t>Presentation Template</a:t>
            </a:r>
            <a:endParaRPr lang="zh-TW" altLang="en-US" dirty="0"/>
          </a:p>
        </p:txBody>
      </p:sp>
      <p:sp>
        <p:nvSpPr>
          <p:cNvPr id="9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Subtitle</a:t>
            </a:r>
            <a:endParaRPr lang="zh-TW" altLang="en-US" dirty="0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4D40D8-BA83-5743-9FAB-AA6DE88C3F2B}" type="datetime1">
              <a:rPr lang="zh-TW" altLang="en-US" smtClean="0"/>
              <a:pPr/>
              <a:t>2020/4/7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1250" r="40550" b="77200"/>
          <a:stretch/>
        </p:blipFill>
        <p:spPr>
          <a:xfrm>
            <a:off x="686333" y="480418"/>
            <a:ext cx="4065687" cy="7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1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CHAPTER TITLE</a:t>
            </a:r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sz="half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/>
            </a:lvl1pPr>
            <a:lvl2pPr marL="457200" indent="0">
              <a:lnSpc>
                <a:spcPct val="100000"/>
              </a:lnSpc>
              <a:buFontTx/>
              <a:buNone/>
              <a:defRPr sz="1800"/>
            </a:lvl2pPr>
            <a:lvl3pPr marL="914400" indent="0">
              <a:lnSpc>
                <a:spcPct val="100000"/>
              </a:lnSpc>
              <a:buFontTx/>
              <a:buNone/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30000"/>
            <a:ext cx="8784000" cy="46800"/>
          </a:xfrm>
          <a:prstGeom prst="rect">
            <a:avLst/>
          </a:prstGeom>
        </p:spPr>
      </p:pic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977" b="-30681"/>
          <a:stretch/>
        </p:blipFill>
        <p:spPr>
          <a:xfrm>
            <a:off x="7918163" y="331839"/>
            <a:ext cx="1224135" cy="2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1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1"/>
          <a:stretch/>
        </p:blipFill>
        <p:spPr>
          <a:xfrm>
            <a:off x="0" y="-92546"/>
            <a:ext cx="9144000" cy="5243140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0"/>
            <a:ext cx="9164548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 userDrawn="1"/>
        </p:nvSpPr>
        <p:spPr>
          <a:xfrm>
            <a:off x="0" y="1"/>
            <a:ext cx="2054388" cy="2130482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-1"/>
            <a:ext cx="9144000" cy="76041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 userDrawn="1"/>
        </p:nvSpPr>
        <p:spPr>
          <a:xfrm rot="18900000">
            <a:off x="725086" y="313249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2" descr="ç¸éåç"/>
          <p:cNvPicPr>
            <a:picLocks noChangeAspect="1" noChangeArrowheads="1"/>
          </p:cNvPicPr>
          <p:nvPr userDrawn="1"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17" b="9241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11189" b="-5840"/>
          <a:stretch/>
        </p:blipFill>
        <p:spPr bwMode="auto">
          <a:xfrm>
            <a:off x="15553" y="4773796"/>
            <a:ext cx="471934" cy="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25"/>
          <p:cNvSpPr txBox="1"/>
          <p:nvPr userDrawn="1"/>
        </p:nvSpPr>
        <p:spPr>
          <a:xfrm>
            <a:off x="54990" y="4929315"/>
            <a:ext cx="1673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700" i="1" dirty="0" smtClean="0">
                <a:solidFill>
                  <a:schemeClr val="bg1"/>
                </a:solidFill>
              </a:rPr>
              <a:t>Cathay Financial Holdings</a:t>
            </a:r>
            <a:endParaRPr lang="zh-TW" altLang="en-US" sz="700" i="1" dirty="0" smtClean="0">
              <a:solidFill>
                <a:schemeClr val="bg1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601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b="3737"/>
          <a:stretch/>
        </p:blipFill>
        <p:spPr>
          <a:xfrm>
            <a:off x="0" y="51470"/>
            <a:ext cx="9144000" cy="5112568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-20548" y="20538"/>
            <a:ext cx="9164548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 userDrawn="1"/>
        </p:nvSpPr>
        <p:spPr>
          <a:xfrm>
            <a:off x="0" y="1"/>
            <a:ext cx="2054388" cy="2130482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 userDrawn="1"/>
        </p:nvSpPr>
        <p:spPr>
          <a:xfrm>
            <a:off x="0" y="-1"/>
            <a:ext cx="9144000" cy="760415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 userDrawn="1"/>
        </p:nvSpPr>
        <p:spPr>
          <a:xfrm rot="18900000">
            <a:off x="725086" y="313249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2" descr="ç¸éåç"/>
          <p:cNvPicPr>
            <a:picLocks noChangeAspect="1" noChangeArrowheads="1"/>
          </p:cNvPicPr>
          <p:nvPr userDrawn="1"/>
        </p:nvPicPr>
        <p:blipFill rotWithShape="1"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17" b="9241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476" r="11189" b="-5840"/>
          <a:stretch/>
        </p:blipFill>
        <p:spPr bwMode="auto">
          <a:xfrm>
            <a:off x="15553" y="4773796"/>
            <a:ext cx="471934" cy="32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25"/>
          <p:cNvSpPr txBox="1"/>
          <p:nvPr userDrawn="1"/>
        </p:nvSpPr>
        <p:spPr>
          <a:xfrm>
            <a:off x="54990" y="4929315"/>
            <a:ext cx="16736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700" i="1" dirty="0" smtClean="0">
                <a:solidFill>
                  <a:schemeClr val="bg1"/>
                </a:solidFill>
              </a:rPr>
              <a:t>Cathay Financial Holdings</a:t>
            </a:r>
            <a:endParaRPr lang="zh-TW" altLang="en-US" sz="700" i="1" dirty="0" smtClean="0">
              <a:solidFill>
                <a:schemeClr val="bg1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45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標語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ctrTitle" hasCustomPrompt="1"/>
          </p:nvPr>
        </p:nvSpPr>
        <p:spPr>
          <a:xfrm>
            <a:off x="825527" y="1697261"/>
            <a:ext cx="7850929" cy="757907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altLang="zh-TW" dirty="0" smtClean="0"/>
              <a:t>Thank you for listening</a:t>
            </a:r>
            <a:endParaRPr lang="zh-TW" alt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4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1250" r="40550" b="77200"/>
          <a:stretch/>
        </p:blipFill>
        <p:spPr>
          <a:xfrm>
            <a:off x="683568" y="1560537"/>
            <a:ext cx="5699555" cy="1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0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ADAF07C5-463E-4746-8662-F9EAE6427DB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 smtClean="0"/>
              <a:t>Presentation Sample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993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50" r:id="rId3"/>
    <p:sldLayoutId id="2147483682" r:id="rId4"/>
    <p:sldLayoutId id="2147483680" r:id="rId5"/>
    <p:sldLayoutId id="2147483681" r:id="rId6"/>
    <p:sldLayoutId id="2147483677" r:id="rId7"/>
    <p:sldLayoutId id="2147483662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Font typeface="Wingdings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ct val="20000"/>
        </a:spcBef>
        <a:buClr>
          <a:schemeClr val="tx1"/>
        </a:buClr>
        <a:buSzPct val="80000"/>
        <a:buFont typeface="Wingdings" charset="2"/>
        <a:buChar char="u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499464" y="24620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725086" y="313249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</a:extLst>
          </p:cNvPr>
          <p:cNvSpPr/>
          <p:nvPr/>
        </p:nvSpPr>
        <p:spPr>
          <a:xfrm>
            <a:off x="7195456" y="4356430"/>
            <a:ext cx="1719944" cy="787070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</a:extLst>
          </p:cNvPr>
          <p:cNvSpPr/>
          <p:nvPr/>
        </p:nvSpPr>
        <p:spPr>
          <a:xfrm>
            <a:off x="1281484" y="855960"/>
            <a:ext cx="2054388" cy="2130482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8" name="群組 17"/>
          <p:cNvGrpSpPr/>
          <p:nvPr/>
        </p:nvGrpSpPr>
        <p:grpSpPr>
          <a:xfrm>
            <a:off x="2004927" y="539548"/>
            <a:ext cx="5015345" cy="4120434"/>
            <a:chOff x="-1194794" y="680900"/>
            <a:chExt cx="4938490" cy="4064403"/>
          </a:xfrm>
        </p:grpSpPr>
        <p:sp>
          <p:nvSpPr>
            <p:cNvPr id="21" name="Rectangle: Rounded Corners 16">
              <a:extLst>
                <a:ext uri="{FF2B5EF4-FFF2-40B4-BE49-F238E27FC236}">
                  <a16:creationId xmlns:a16="http://schemas.microsoft.com/office/drawing/2014/main" id="{D2C300DA-4EC9-46EA-916D-25BEDAE0F239}"/>
                </a:ext>
              </a:extLst>
            </p:cNvPr>
            <p:cNvSpPr/>
            <p:nvPr/>
          </p:nvSpPr>
          <p:spPr>
            <a:xfrm rot="18900000">
              <a:off x="725086" y="3132495"/>
              <a:ext cx="1188783" cy="1188783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95000"/>
                <a:lumOff val="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9BCCD400-5AC0-46BA-AF0D-532EA062DDFE}"/>
                </a:ext>
              </a:extLst>
            </p:cNvPr>
            <p:cNvSpPr/>
            <p:nvPr/>
          </p:nvSpPr>
          <p:spPr>
            <a:xfrm>
              <a:off x="1281484" y="855960"/>
              <a:ext cx="2054388" cy="2130482"/>
            </a:xfrm>
            <a:custGeom>
              <a:avLst/>
              <a:gdLst>
                <a:gd name="connsiteX0" fmla="*/ 0 w 2739184"/>
                <a:gd name="connsiteY0" fmla="*/ 0 h 2840643"/>
                <a:gd name="connsiteX1" fmla="*/ 2501897 w 2739184"/>
                <a:gd name="connsiteY1" fmla="*/ 0 h 2840643"/>
                <a:gd name="connsiteX2" fmla="*/ 2619703 w 2739184"/>
                <a:gd name="connsiteY2" fmla="*/ 117806 h 2840643"/>
                <a:gd name="connsiteX3" fmla="*/ 2619703 w 2739184"/>
                <a:gd name="connsiteY3" fmla="*/ 694710 h 2840643"/>
                <a:gd name="connsiteX4" fmla="*/ 593251 w 2739184"/>
                <a:gd name="connsiteY4" fmla="*/ 2721162 h 2840643"/>
                <a:gd name="connsiteX5" fmla="*/ 16347 w 2739184"/>
                <a:gd name="connsiteY5" fmla="*/ 2721162 h 2840643"/>
                <a:gd name="connsiteX6" fmla="*/ 0 w 2739184"/>
                <a:gd name="connsiteY6" fmla="*/ 2704815 h 2840643"/>
                <a:gd name="connsiteX7" fmla="*/ 0 w 2739184"/>
                <a:gd name="connsiteY7" fmla="*/ 0 h 284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9184" h="2840643">
                  <a:moveTo>
                    <a:pt x="0" y="0"/>
                  </a:moveTo>
                  <a:lnTo>
                    <a:pt x="2501897" y="0"/>
                  </a:lnTo>
                  <a:lnTo>
                    <a:pt x="2619703" y="117806"/>
                  </a:lnTo>
                  <a:cubicBezTo>
                    <a:pt x="2779011" y="277113"/>
                    <a:pt x="2779011" y="535403"/>
                    <a:pt x="2619703" y="694710"/>
                  </a:cubicBezTo>
                  <a:lnTo>
                    <a:pt x="593251" y="2721162"/>
                  </a:lnTo>
                  <a:cubicBezTo>
                    <a:pt x="433944" y="2880470"/>
                    <a:pt x="175654" y="2880470"/>
                    <a:pt x="16347" y="2721162"/>
                  </a:cubicBezTo>
                  <a:lnTo>
                    <a:pt x="0" y="2704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flipV="1">
              <a:off x="-762561" y="2107008"/>
              <a:ext cx="4103057" cy="2638295"/>
            </a:xfrm>
            <a:prstGeom prst="triangle">
              <a:avLst/>
            </a:prstGeom>
            <a:solidFill>
              <a:srgbClr val="168E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CFA111C5-A78D-479B-8C31-7C75D54750E4}"/>
                </a:ext>
              </a:extLst>
            </p:cNvPr>
            <p:cNvSpPr/>
            <p:nvPr/>
          </p:nvSpPr>
          <p:spPr>
            <a:xfrm>
              <a:off x="-827535" y="1160779"/>
              <a:ext cx="4218038" cy="3049866"/>
            </a:xfrm>
            <a:prstGeom prst="triangle">
              <a:avLst/>
            </a:prstGeom>
            <a:noFill/>
            <a:ln>
              <a:solidFill>
                <a:srgbClr val="168E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-876898" y="1079097"/>
              <a:ext cx="1924566" cy="2792143"/>
            </a:xfrm>
            <a:prstGeom prst="line">
              <a:avLst/>
            </a:prstGeom>
            <a:noFill/>
            <a:ln>
              <a:solidFill>
                <a:srgbClr val="168E4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直線接點 26"/>
            <p:cNvCxnSpPr/>
            <p:nvPr/>
          </p:nvCxnSpPr>
          <p:spPr>
            <a:xfrm flipH="1">
              <a:off x="-971684" y="680900"/>
              <a:ext cx="2019352" cy="2899408"/>
            </a:xfrm>
            <a:prstGeom prst="line">
              <a:avLst/>
            </a:prstGeom>
            <a:noFill/>
            <a:ln>
              <a:solidFill>
                <a:srgbClr val="168E4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2472800" y="2475168"/>
              <a:ext cx="1176528" cy="1730575"/>
            </a:xfrm>
            <a:prstGeom prst="line">
              <a:avLst/>
            </a:prstGeom>
            <a:noFill/>
            <a:ln>
              <a:solidFill>
                <a:srgbClr val="168E40">
                  <a:alpha val="3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576893" flipV="1">
              <a:off x="-721764" y="2873642"/>
              <a:ext cx="413174" cy="520911"/>
            </a:xfrm>
            <a:prstGeom prst="triangle">
              <a:avLst/>
            </a:prstGeom>
            <a:solidFill>
              <a:srgbClr val="168E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4449236" flipV="1">
              <a:off x="-1140925" y="2782010"/>
              <a:ext cx="413174" cy="520911"/>
            </a:xfrm>
            <a:prstGeom prst="triangle">
              <a:avLst/>
            </a:prstGeom>
            <a:solidFill>
              <a:srgbClr val="168E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2371141" flipV="1">
              <a:off x="3330522" y="2175348"/>
              <a:ext cx="413174" cy="520911"/>
            </a:xfrm>
            <a:prstGeom prst="triangle">
              <a:avLst/>
            </a:prstGeom>
            <a:solidFill>
              <a:srgbClr val="168E4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3002672" y="2879179"/>
            <a:ext cx="30094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+mj-lt"/>
              </a:rPr>
              <a:t>數據中台規劃與建置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2716258" y="3265304"/>
            <a:ext cx="36642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- </a:t>
            </a:r>
            <a:r>
              <a:rPr lang="zh-TW" altLang="en-US" sz="1200" dirty="0" smtClean="0">
                <a:solidFill>
                  <a:schemeClr val="bg1"/>
                </a:solidFill>
              </a:rPr>
              <a:t>數位數據暨科技發展中心 數據科技科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5" name="Picture 2" descr="ç¸éåç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17" b="9241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004" y="2355726"/>
            <a:ext cx="907912" cy="43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8">
            <a:extLst>
              <a:ext uri="{FF2B5EF4-FFF2-40B4-BE49-F238E27FC236}">
                <a16:creationId xmlns:a16="http://schemas.microsoft.com/office/drawing/2014/main" id="{3BCC445D-99BF-4BD6-A87A-9AB46C82F7C1}"/>
              </a:ext>
            </a:extLst>
          </p:cNvPr>
          <p:cNvSpPr txBox="1"/>
          <p:nvPr/>
        </p:nvSpPr>
        <p:spPr>
          <a:xfrm>
            <a:off x="2673514" y="3814423"/>
            <a:ext cx="36642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2019.Dec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10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數據中台實現快速而彈性的數據服務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2087944" y="1203598"/>
            <a:ext cx="1980000" cy="3780000"/>
          </a:xfrm>
          <a:prstGeom prst="roundRect">
            <a:avLst>
              <a:gd name="adj" fmla="val 6043"/>
            </a:avLst>
          </a:prstGeom>
          <a:solidFill>
            <a:schemeClr val="accent6">
              <a:lumMod val="75000"/>
              <a:alpha val="5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244880" y="1079223"/>
            <a:ext cx="15480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517153" y="751805"/>
            <a:ext cx="100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數據源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95944" y="1347678"/>
            <a:ext cx="1764000" cy="504000"/>
          </a:xfrm>
          <a:prstGeom prst="roundRect">
            <a:avLst>
              <a:gd name="adj" fmla="val 10966"/>
            </a:avLst>
          </a:prstGeom>
          <a:solidFill>
            <a:srgbClr val="1B5D37"/>
          </a:solidFill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Teradata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07504" y="1394633"/>
            <a:ext cx="1655308" cy="3481373"/>
            <a:chOff x="92132" y="1264549"/>
            <a:chExt cx="1655308" cy="3481373"/>
          </a:xfrm>
        </p:grpSpPr>
        <p:grpSp>
          <p:nvGrpSpPr>
            <p:cNvPr id="9" name="群組 8"/>
            <p:cNvGrpSpPr/>
            <p:nvPr/>
          </p:nvGrpSpPr>
          <p:grpSpPr>
            <a:xfrm>
              <a:off x="92132" y="1264549"/>
              <a:ext cx="1655308" cy="1395592"/>
              <a:chOff x="92132" y="1264549"/>
              <a:chExt cx="1655308" cy="1395592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92132" y="1577625"/>
                <a:ext cx="36783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內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部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數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據</a:t>
                </a:r>
              </a:p>
            </p:txBody>
          </p:sp>
          <p:grpSp>
            <p:nvGrpSpPr>
              <p:cNvPr id="18" name="群組 17"/>
              <p:cNvGrpSpPr/>
              <p:nvPr/>
            </p:nvGrpSpPr>
            <p:grpSpPr>
              <a:xfrm>
                <a:off x="487440" y="1264549"/>
                <a:ext cx="1260000" cy="1395592"/>
                <a:chOff x="487440" y="1264549"/>
                <a:chExt cx="1260000" cy="1395592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487440" y="1264549"/>
                  <a:ext cx="1260000" cy="412766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帳務交易系統</a:t>
                  </a:r>
                  <a:endParaRPr lang="en-US" altLang="zh-TW" sz="1000" b="1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487440" y="1753230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其它系統</a:t>
                  </a:r>
                  <a:endParaRPr lang="zh-TW" altLang="en-US" sz="1000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487440" y="2244643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內部數位行為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軌跡</a:t>
                  </a:r>
                  <a:endParaRPr lang="en-US" altLang="zh-TW" sz="1000" b="1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" name="群組 9"/>
            <p:cNvGrpSpPr/>
            <p:nvPr/>
          </p:nvGrpSpPr>
          <p:grpSpPr>
            <a:xfrm>
              <a:off x="92132" y="2856185"/>
              <a:ext cx="1655308" cy="1889737"/>
              <a:chOff x="92132" y="2856185"/>
              <a:chExt cx="1655308" cy="1889737"/>
            </a:xfrm>
          </p:grpSpPr>
          <p:sp>
            <p:nvSpPr>
              <p:cNvPr id="11" name="文字方塊 10"/>
              <p:cNvSpPr txBox="1"/>
              <p:nvPr/>
            </p:nvSpPr>
            <p:spPr>
              <a:xfrm>
                <a:off x="92132" y="3416333"/>
                <a:ext cx="36783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外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部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數</a:t>
                </a:r>
                <a:endParaRPr lang="en-US" altLang="zh-TW" sz="1100" b="1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1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據</a:t>
                </a:r>
              </a:p>
            </p:txBody>
          </p:sp>
          <p:grpSp>
            <p:nvGrpSpPr>
              <p:cNvPr id="12" name="群組 11"/>
              <p:cNvGrpSpPr/>
              <p:nvPr/>
            </p:nvGrpSpPr>
            <p:grpSpPr>
              <a:xfrm>
                <a:off x="487440" y="2856185"/>
                <a:ext cx="1260000" cy="1889737"/>
                <a:chOff x="487440" y="2856185"/>
                <a:chExt cx="1260000" cy="1889737"/>
              </a:xfrm>
            </p:grpSpPr>
            <p:sp>
              <p:nvSpPr>
                <p:cNvPr id="13" name="圓角矩形 12"/>
                <p:cNvSpPr/>
                <p:nvPr/>
              </p:nvSpPr>
              <p:spPr>
                <a:xfrm>
                  <a:off x="487440" y="4330424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外部數位行為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軌跡</a:t>
                  </a:r>
                  <a:endParaRPr lang="zh-TW" altLang="en-US" sz="1000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487440" y="2856185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異業合作交換資料</a:t>
                  </a: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487440" y="3839011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網路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爬蟲</a:t>
                  </a:r>
                  <a:endParaRPr lang="en-US" altLang="zh-TW" sz="1000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487440" y="3347598"/>
                  <a:ext cx="1260000" cy="415498"/>
                </a:xfrm>
                <a:prstGeom prst="round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000" b="1" dirty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開放</a:t>
                  </a:r>
                  <a:r>
                    <a:rPr lang="zh-TW" altLang="en-US" sz="1000" b="1" dirty="0" smtClean="0">
                      <a:solidFill>
                        <a:schemeClr val="bg1"/>
                      </a:solidFill>
                      <a:cs typeface="Arial" panose="020B0604020202020204" pitchFamily="34" charset="0"/>
                    </a:rPr>
                    <a:t>資料</a:t>
                  </a:r>
                  <a:endParaRPr lang="zh-TW" altLang="en-US" sz="1000" dirty="0"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22" name="肘形接點 21"/>
          <p:cNvCxnSpPr/>
          <p:nvPr/>
        </p:nvCxnSpPr>
        <p:spPr>
          <a:xfrm>
            <a:off x="1779862" y="1597857"/>
            <a:ext cx="3600" cy="982826"/>
          </a:xfrm>
          <a:prstGeom prst="bentConnector3">
            <a:avLst>
              <a:gd name="adj1" fmla="val 2694779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762812" y="2094136"/>
            <a:ext cx="295837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4267882" y="1203598"/>
            <a:ext cx="3240000" cy="396000"/>
          </a:xfrm>
          <a:prstGeom prst="roundRect">
            <a:avLst/>
          </a:prstGeom>
          <a:solidFill>
            <a:srgbClr val="0070C0">
              <a:alpha val="70000"/>
            </a:srgbClr>
          </a:solidFill>
          <a:ln w="158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cs typeface="Arial" panose="020B0604020202020204" pitchFamily="34" charset="0"/>
              </a:rPr>
              <a:t>BI Platform</a:t>
            </a:r>
            <a:endParaRPr lang="zh-TW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195944" y="2283718"/>
            <a:ext cx="1764000" cy="1656000"/>
          </a:xfrm>
          <a:prstGeom prst="roundRect">
            <a:avLst>
              <a:gd name="adj" fmla="val 6495"/>
            </a:avLst>
          </a:prstGeom>
          <a:solidFill>
            <a:srgbClr val="1B5D37"/>
          </a:solidFill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2303944" y="2728778"/>
            <a:ext cx="1548000" cy="504000"/>
          </a:xfrm>
          <a:prstGeom prst="roundRect">
            <a:avLst/>
          </a:prstGeom>
          <a:solidFill>
            <a:srgbClr val="1B5D37"/>
          </a:solidFill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Data Lake</a:t>
            </a:r>
            <a:endParaRPr lang="zh-TW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303944" y="3327862"/>
            <a:ext cx="1548000" cy="504000"/>
          </a:xfrm>
          <a:prstGeom prst="roundRect">
            <a:avLst/>
          </a:prstGeom>
          <a:solidFill>
            <a:srgbClr val="1B5D37"/>
          </a:solidFill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dirty="0">
                <a:solidFill>
                  <a:schemeClr val="bg1"/>
                </a:solidFill>
                <a:cs typeface="Arial" panose="020B0604020202020204" pitchFamily="34" charset="0"/>
              </a:rPr>
              <a:t>Hadoop Analysis</a:t>
            </a:r>
          </a:p>
          <a:p>
            <a:pPr algn="ctr"/>
            <a:r>
              <a:rPr lang="en-US" altLang="zh-TW" sz="1200" b="1" dirty="0">
                <a:solidFill>
                  <a:schemeClr val="bg1"/>
                </a:solidFill>
                <a:cs typeface="Arial" panose="020B0604020202020204" pitchFamily="34" charset="0"/>
              </a:rPr>
              <a:t>Platform</a:t>
            </a:r>
            <a:endParaRPr lang="zh-TW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肘形接點 27"/>
          <p:cNvCxnSpPr/>
          <p:nvPr/>
        </p:nvCxnSpPr>
        <p:spPr>
          <a:xfrm>
            <a:off x="1779862" y="3205890"/>
            <a:ext cx="3600" cy="982826"/>
          </a:xfrm>
          <a:prstGeom prst="bentConnector3">
            <a:avLst>
              <a:gd name="adj1" fmla="val 2694779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>
            <a:off x="1779862" y="3685431"/>
            <a:ext cx="3600" cy="982826"/>
          </a:xfrm>
          <a:prstGeom prst="bentConnector3">
            <a:avLst>
              <a:gd name="adj1" fmla="val 2694779"/>
            </a:avLst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126"/>
          <p:cNvCxnSpPr/>
          <p:nvPr/>
        </p:nvCxnSpPr>
        <p:spPr>
          <a:xfrm>
            <a:off x="1878649" y="3925970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087944" y="1079223"/>
            <a:ext cx="19800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576217" y="751805"/>
            <a:ext cx="100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數據平台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106414" y="2331289"/>
            <a:ext cx="197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400" b="1" dirty="0" smtClean="0">
                <a:solidFill>
                  <a:schemeClr val="bg1"/>
                </a:solidFill>
              </a:rPr>
              <a:t>Hadoop Platform</a:t>
            </a:r>
            <a:endParaRPr kumimoji="1" lang="zh-TW" altLang="en-US" sz="1400" b="1" dirty="0" smtClean="0">
              <a:solidFill>
                <a:schemeClr val="bg1"/>
              </a:solidFill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4283968" y="1079223"/>
            <a:ext cx="12600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412241" y="751805"/>
            <a:ext cx="100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數據探索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5747352" y="1079223"/>
            <a:ext cx="17280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6109625" y="751805"/>
            <a:ext cx="100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數據服務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7686008" y="1079223"/>
            <a:ext cx="1188000" cy="0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778281" y="751805"/>
            <a:ext cx="1003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數據出口</a:t>
            </a:r>
            <a:endParaRPr lang="zh-TW" altLang="en-US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267882" y="2211710"/>
            <a:ext cx="3240000" cy="396000"/>
          </a:xfrm>
          <a:prstGeom prst="roundRect">
            <a:avLst/>
          </a:prstGeom>
          <a:solidFill>
            <a:srgbClr val="0070C0">
              <a:alpha val="70000"/>
            </a:srgbClr>
          </a:solidFill>
          <a:ln w="158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Machine Learning Platform</a:t>
            </a:r>
            <a:endParaRPr lang="zh-TW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41" name="直線單箭頭接點 126"/>
          <p:cNvCxnSpPr/>
          <p:nvPr/>
        </p:nvCxnSpPr>
        <p:spPr>
          <a:xfrm>
            <a:off x="4067944" y="1401598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126"/>
          <p:cNvCxnSpPr/>
          <p:nvPr/>
        </p:nvCxnSpPr>
        <p:spPr>
          <a:xfrm>
            <a:off x="4067944" y="2409710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/>
          <p:cNvGrpSpPr/>
          <p:nvPr/>
        </p:nvGrpSpPr>
        <p:grpSpPr>
          <a:xfrm>
            <a:off x="5779882" y="3312546"/>
            <a:ext cx="1728000" cy="1227377"/>
            <a:chOff x="5618728" y="3216581"/>
            <a:chExt cx="1728000" cy="1227377"/>
          </a:xfrm>
        </p:grpSpPr>
        <p:sp>
          <p:nvSpPr>
            <p:cNvPr id="44" name="圓角矩形 43"/>
            <p:cNvSpPr/>
            <p:nvPr/>
          </p:nvSpPr>
          <p:spPr>
            <a:xfrm>
              <a:off x="5618728" y="3219958"/>
              <a:ext cx="1728000" cy="1224000"/>
            </a:xfrm>
            <a:prstGeom prst="roundRect">
              <a:avLst>
                <a:gd name="adj" fmla="val 7684"/>
              </a:avLst>
            </a:prstGeom>
            <a:solidFill>
              <a:srgbClr val="C00000">
                <a:alpha val="61000"/>
              </a:srgbClr>
            </a:solidFill>
            <a:ln w="158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圓角矩形 44"/>
            <p:cNvSpPr/>
            <p:nvPr/>
          </p:nvSpPr>
          <p:spPr>
            <a:xfrm>
              <a:off x="5708728" y="3555135"/>
              <a:ext cx="1548000" cy="360000"/>
            </a:xfrm>
            <a:prstGeom prst="round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Data API</a:t>
              </a:r>
              <a:endParaRPr lang="zh-TW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5708728" y="3987992"/>
              <a:ext cx="1548000" cy="360000"/>
            </a:xfrm>
            <a:prstGeom prst="roundRect">
              <a:avLst/>
            </a:prstGeom>
            <a:solidFill>
              <a:srgbClr val="C00000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b="1" dirty="0" smtClean="0">
                  <a:solidFill>
                    <a:schemeClr val="bg1"/>
                  </a:solidFill>
                  <a:cs typeface="Arial" panose="020B0604020202020204" pitchFamily="34" charset="0"/>
                </a:rPr>
                <a:t>Model Serving</a:t>
              </a:r>
              <a:endParaRPr lang="zh-TW" altLang="en-US" sz="12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5666680" y="3216581"/>
              <a:ext cx="163209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500" b="1" dirty="0" smtClean="0">
                  <a:solidFill>
                    <a:schemeClr val="bg1"/>
                  </a:solidFill>
                </a:rPr>
                <a:t>數據中台</a:t>
              </a:r>
            </a:p>
          </p:txBody>
        </p:sp>
      </p:grpSp>
      <p:cxnSp>
        <p:nvCxnSpPr>
          <p:cNvPr id="48" name="直線單箭頭接點 126"/>
          <p:cNvCxnSpPr>
            <a:endCxn id="44" idx="1"/>
          </p:cNvCxnSpPr>
          <p:nvPr/>
        </p:nvCxnSpPr>
        <p:spPr>
          <a:xfrm>
            <a:off x="4067944" y="3927923"/>
            <a:ext cx="1692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126"/>
          <p:cNvCxnSpPr/>
          <p:nvPr/>
        </p:nvCxnSpPr>
        <p:spPr>
          <a:xfrm>
            <a:off x="6642264" y="2607710"/>
            <a:ext cx="0" cy="694145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6336008" y="2723965"/>
            <a:ext cx="612000" cy="39600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/>
                </a:solidFill>
                <a:cs typeface="Arial" panose="020B0604020202020204" pitchFamily="34" charset="0"/>
              </a:rPr>
              <a:t>Model Deploy</a:t>
            </a:r>
            <a:endParaRPr lang="zh-TW" altLang="en-US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1" name="圓角矩形 50"/>
          <p:cNvSpPr/>
          <p:nvPr/>
        </p:nvSpPr>
        <p:spPr>
          <a:xfrm>
            <a:off x="4248036" y="3729923"/>
            <a:ext cx="1296000" cy="396000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>
                <a:solidFill>
                  <a:schemeClr val="bg1"/>
                </a:solidFill>
                <a:cs typeface="Arial" panose="020B0604020202020204" pitchFamily="34" charset="0"/>
              </a:rPr>
              <a:t>Data Processing</a:t>
            </a:r>
            <a:endParaRPr lang="zh-TW" altLang="en-US" sz="9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7704009" y="1203598"/>
            <a:ext cx="1188472" cy="3780000"/>
          </a:xfrm>
          <a:prstGeom prst="roundRect">
            <a:avLst>
              <a:gd name="adj" fmla="val 6043"/>
            </a:avLst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53" name="直線單箭頭接點 126"/>
          <p:cNvCxnSpPr/>
          <p:nvPr/>
        </p:nvCxnSpPr>
        <p:spPr>
          <a:xfrm>
            <a:off x="7513208" y="1419622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126"/>
          <p:cNvCxnSpPr/>
          <p:nvPr/>
        </p:nvCxnSpPr>
        <p:spPr>
          <a:xfrm>
            <a:off x="7513208" y="2427734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126"/>
          <p:cNvCxnSpPr/>
          <p:nvPr/>
        </p:nvCxnSpPr>
        <p:spPr>
          <a:xfrm>
            <a:off x="7513208" y="3906636"/>
            <a:ext cx="180000" cy="0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220469" y="1602000"/>
            <a:ext cx="330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TW" altLang="en-US" sz="1200" dirty="0" smtClean="0">
                <a:solidFill>
                  <a:srgbClr val="73FEFF"/>
                </a:solidFill>
              </a:rPr>
              <a:t> 現有 </a:t>
            </a:r>
            <a:r>
              <a:rPr kumimoji="1" lang="en-US" altLang="zh-TW" sz="1200" dirty="0" smtClean="0">
                <a:solidFill>
                  <a:srgbClr val="73FEFF"/>
                </a:solidFill>
              </a:rPr>
              <a:t>BI </a:t>
            </a:r>
            <a:r>
              <a:rPr kumimoji="1" lang="zh-TW" altLang="en-US" sz="1200" dirty="0" smtClean="0">
                <a:solidFill>
                  <a:srgbClr val="73FEFF"/>
                </a:solidFill>
              </a:rPr>
              <a:t>工具使用或報表呈現 </a:t>
            </a:r>
            <a:r>
              <a:rPr kumimoji="1" lang="en-US" altLang="zh-TW" sz="1200" dirty="0" smtClean="0">
                <a:solidFill>
                  <a:srgbClr val="73FEFF"/>
                </a:solidFill>
              </a:rPr>
              <a:t>(SAS EG, </a:t>
            </a:r>
            <a:r>
              <a:rPr kumimoji="1" lang="en-US" altLang="zh-TW" sz="1200" dirty="0" err="1" smtClean="0">
                <a:solidFill>
                  <a:srgbClr val="73FEFF"/>
                </a:solidFill>
              </a:rPr>
              <a:t>Cognos</a:t>
            </a:r>
            <a:r>
              <a:rPr kumimoji="1" lang="en-US" altLang="zh-TW" sz="1200" dirty="0" smtClean="0">
                <a:solidFill>
                  <a:srgbClr val="73FEFF"/>
                </a:solidFill>
              </a:rPr>
              <a:t>, Tableau, </a:t>
            </a:r>
            <a:r>
              <a:rPr kumimoji="1" lang="mr-IN" altLang="zh-TW" sz="1200" dirty="0" smtClean="0">
                <a:solidFill>
                  <a:srgbClr val="73FEFF"/>
                </a:solidFill>
              </a:rPr>
              <a:t>…</a:t>
            </a:r>
            <a:r>
              <a:rPr kumimoji="1" lang="en-US" altLang="zh-TW" sz="1200" dirty="0" smtClean="0">
                <a:solidFill>
                  <a:srgbClr val="73FEFF"/>
                </a:solidFill>
              </a:rPr>
              <a:t>)</a:t>
            </a:r>
            <a:endParaRPr kumimoji="1" lang="zh-TW" altLang="en-US" sz="1200" dirty="0" smtClean="0">
              <a:solidFill>
                <a:srgbClr val="73FE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220470" y="2648551"/>
            <a:ext cx="200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TW" sz="1200" dirty="0" smtClean="0">
                <a:solidFill>
                  <a:srgbClr val="73FEFF"/>
                </a:solidFill>
              </a:rPr>
              <a:t>R </a:t>
            </a:r>
            <a:r>
              <a:rPr kumimoji="1" lang="zh-TW" altLang="en-US" sz="1200" dirty="0" smtClean="0">
                <a:solidFill>
                  <a:srgbClr val="73FEFF"/>
                </a:solidFill>
              </a:rPr>
              <a:t>或 </a:t>
            </a:r>
            <a:r>
              <a:rPr kumimoji="1" lang="en-US" altLang="zh-TW" sz="1200" dirty="0" smtClean="0">
                <a:solidFill>
                  <a:srgbClr val="73FEFF"/>
                </a:solidFill>
              </a:rPr>
              <a:t>Python</a:t>
            </a:r>
            <a:r>
              <a:rPr kumimoji="1" lang="zh-TW" altLang="en-US" sz="1200" dirty="0" smtClean="0">
                <a:solidFill>
                  <a:srgbClr val="73FEFF"/>
                </a:solidFill>
              </a:rPr>
              <a:t> 批次型模型訓練與結果預測</a:t>
            </a:r>
            <a:endParaRPr kumimoji="1" lang="en-US" altLang="zh-TW" sz="1200" dirty="0" smtClean="0">
              <a:solidFill>
                <a:srgbClr val="73FEFF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5724888" y="4568810"/>
            <a:ext cx="1845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TW" altLang="en-US" sz="1400" dirty="0" smtClean="0">
                <a:solidFill>
                  <a:srgbClr val="FFC000"/>
                </a:solidFill>
              </a:rPr>
              <a:t>數據加值資料提供</a:t>
            </a:r>
            <a:endParaRPr kumimoji="1" lang="en-US" altLang="zh-TW" sz="1400" dirty="0" smtClean="0">
              <a:solidFill>
                <a:srgbClr val="FFC000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kumimoji="1" lang="zh-TW" altLang="en-US" sz="1400" dirty="0" smtClean="0">
                <a:solidFill>
                  <a:srgbClr val="FFC000"/>
                </a:solidFill>
              </a:rPr>
              <a:t>即時模型結果預測</a:t>
            </a:r>
            <a:endParaRPr kumimoji="1" lang="en-US" altLang="zh-TW" sz="1400" dirty="0" smtClean="0">
              <a:solidFill>
                <a:srgbClr val="FFC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88008" y="1903933"/>
            <a:ext cx="128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TW" altLang="en-US" sz="1400" dirty="0" smtClean="0">
                <a:solidFill>
                  <a:srgbClr val="8EFA00"/>
                </a:solidFill>
              </a:rPr>
              <a:t> 資料倉儲</a:t>
            </a:r>
          </a:p>
        </p:txBody>
      </p:sp>
      <p:grpSp>
        <p:nvGrpSpPr>
          <p:cNvPr id="60" name="群組 59"/>
          <p:cNvGrpSpPr/>
          <p:nvPr/>
        </p:nvGrpSpPr>
        <p:grpSpPr>
          <a:xfrm>
            <a:off x="7842840" y="1389058"/>
            <a:ext cx="889207" cy="750644"/>
            <a:chOff x="1718110" y="1239008"/>
            <a:chExt cx="631171" cy="624057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5" y="1239008"/>
              <a:ext cx="396000" cy="396000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718110" y="1616844"/>
              <a:ext cx="6311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000" dirty="0" smtClean="0">
                  <a:solidFill>
                    <a:schemeClr val="bg1"/>
                  </a:solidFill>
                </a:rPr>
                <a:t>使用者 </a:t>
              </a: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7711720" y="2387166"/>
            <a:ext cx="1151448" cy="673730"/>
            <a:chOff x="2975191" y="1257008"/>
            <a:chExt cx="817313" cy="560113"/>
          </a:xfrm>
        </p:grpSpPr>
        <p:pic>
          <p:nvPicPr>
            <p:cNvPr id="64" name="Google Shape;820;p24">
              <a:extLst>
                <a:ext uri="{FF2B5EF4-FFF2-40B4-BE49-F238E27FC236}">
                  <a16:creationId xmlns:a16="http://schemas.microsoft.com/office/drawing/2014/main" id="{0F34AF74-7819-D24E-9944-7A274DD184A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3847" y="1257008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5" name="文字方塊 64"/>
            <p:cNvSpPr txBox="1"/>
            <p:nvPr/>
          </p:nvSpPr>
          <p:spPr>
            <a:xfrm>
              <a:off x="2975191" y="1570900"/>
              <a:ext cx="817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 err="1" smtClean="0">
                  <a:solidFill>
                    <a:schemeClr val="bg1"/>
                  </a:solidFill>
                </a:rPr>
                <a:t>MyRewards</a:t>
              </a:r>
              <a:r>
                <a:rPr kumimoji="1" lang="zh-TW" altLang="en-US" sz="1000" dirty="0" smtClean="0">
                  <a:solidFill>
                    <a:schemeClr val="bg1"/>
                  </a:solidFill>
                </a:rPr>
                <a:t>  </a:t>
              </a:r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7711720" y="3308360"/>
            <a:ext cx="1151448" cy="672109"/>
            <a:chOff x="4139952" y="1257008"/>
            <a:chExt cx="817313" cy="558766"/>
          </a:xfrm>
        </p:grpSpPr>
        <p:pic>
          <p:nvPicPr>
            <p:cNvPr id="67" name="Google Shape;823;p24">
              <a:extLst>
                <a:ext uri="{FF2B5EF4-FFF2-40B4-BE49-F238E27FC236}">
                  <a16:creationId xmlns:a16="http://schemas.microsoft.com/office/drawing/2014/main" id="{0553F24C-F447-9B43-B6CE-EF4280CFC6F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8608" y="1257008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8" name="文字方塊 67"/>
            <p:cNvSpPr txBox="1"/>
            <p:nvPr/>
          </p:nvSpPr>
          <p:spPr>
            <a:xfrm>
              <a:off x="4139952" y="1569553"/>
              <a:ext cx="817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 err="1" smtClean="0">
                  <a:solidFill>
                    <a:schemeClr val="bg1"/>
                  </a:solidFill>
                </a:rPr>
                <a:t>MyBank</a:t>
              </a:r>
              <a:endParaRPr kumimoji="1" lang="zh-TW" altLang="en-US" sz="10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711720" y="4227934"/>
            <a:ext cx="1151448" cy="683480"/>
            <a:chOff x="5436096" y="1257008"/>
            <a:chExt cx="817313" cy="568219"/>
          </a:xfrm>
        </p:grpSpPr>
        <p:pic>
          <p:nvPicPr>
            <p:cNvPr id="70" name="Google Shape;826;p24">
              <a:extLst>
                <a:ext uri="{FF2B5EF4-FFF2-40B4-BE49-F238E27FC236}">
                  <a16:creationId xmlns:a16="http://schemas.microsoft.com/office/drawing/2014/main" id="{621508EC-FCDB-994A-B907-A4F8AD85A09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64752" y="1257008"/>
              <a:ext cx="360000" cy="360000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1" name="文字方塊 70"/>
            <p:cNvSpPr txBox="1"/>
            <p:nvPr/>
          </p:nvSpPr>
          <p:spPr>
            <a:xfrm>
              <a:off x="5436096" y="1579006"/>
              <a:ext cx="817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000" dirty="0" smtClean="0">
                  <a:solidFill>
                    <a:schemeClr val="bg1"/>
                  </a:solidFill>
                </a:rPr>
                <a:t>KOKO</a:t>
              </a:r>
              <a:endParaRPr kumimoji="1" lang="zh-TW" altLang="en-US" sz="1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2087944" y="3983982"/>
            <a:ext cx="2034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TW" altLang="en-US" sz="1400" dirty="0" smtClean="0">
                <a:solidFill>
                  <a:srgbClr val="8EFA00"/>
                </a:solidFill>
              </a:rPr>
              <a:t>巨量資料 </a:t>
            </a:r>
            <a:r>
              <a:rPr kumimoji="1" lang="en-US" altLang="zh-TW" sz="1400" dirty="0" smtClean="0">
                <a:solidFill>
                  <a:srgbClr val="8EFA00"/>
                </a:solidFill>
              </a:rPr>
              <a:t>/ </a:t>
            </a:r>
            <a:r>
              <a:rPr kumimoji="1" lang="zh-TW" altLang="en-US" sz="1400" dirty="0" smtClean="0">
                <a:solidFill>
                  <a:srgbClr val="8EFA00"/>
                </a:solidFill>
              </a:rPr>
              <a:t>非結構化資料 </a:t>
            </a:r>
            <a:r>
              <a:rPr kumimoji="1" lang="en-US" altLang="zh-TW" sz="1400" dirty="0" smtClean="0">
                <a:solidFill>
                  <a:srgbClr val="8EFA00"/>
                </a:solidFill>
              </a:rPr>
              <a:t>/ </a:t>
            </a:r>
            <a:r>
              <a:rPr kumimoji="1" lang="zh-TW" altLang="en-US" sz="1400" dirty="0" smtClean="0">
                <a:solidFill>
                  <a:srgbClr val="8EFA00"/>
                </a:solidFill>
              </a:rPr>
              <a:t>加值資料儲存 </a:t>
            </a:r>
            <a:r>
              <a:rPr kumimoji="1" lang="en-US" altLang="zh-TW" sz="1400" dirty="0" smtClean="0">
                <a:solidFill>
                  <a:srgbClr val="8EFA00"/>
                </a:solidFill>
              </a:rPr>
              <a:t>(</a:t>
            </a:r>
            <a:r>
              <a:rPr kumimoji="1" lang="zh-TW" altLang="en-US" sz="1400" dirty="0" smtClean="0">
                <a:solidFill>
                  <a:srgbClr val="8EFA00"/>
                </a:solidFill>
              </a:rPr>
              <a:t>客戶歷程、客戶標籤、</a:t>
            </a:r>
            <a:r>
              <a:rPr kumimoji="1" lang="mr-IN" altLang="zh-TW" sz="1400" dirty="0" smtClean="0">
                <a:solidFill>
                  <a:srgbClr val="8EFA00"/>
                </a:solidFill>
              </a:rPr>
              <a:t>…</a:t>
            </a:r>
            <a:r>
              <a:rPr kumimoji="1" lang="en-US" altLang="zh-TW" sz="1400" dirty="0" smtClean="0">
                <a:solidFill>
                  <a:srgbClr val="8EFA00"/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endParaRPr kumimoji="1" lang="zh-TW" altLang="en-US" sz="1400" dirty="0" smtClean="0">
              <a:solidFill>
                <a:srgbClr val="8E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95049">
            <a:off x="-1104461" y="-2671688"/>
            <a:ext cx="666512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995049">
            <a:off x="-854154" y="-2201939"/>
            <a:ext cx="656065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08240" y="3026232"/>
            <a:ext cx="739356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cxnSp>
      <p:grpSp>
        <p:nvGrpSpPr>
          <p:cNvPr id="14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1403648" y="2070218"/>
            <a:ext cx="6120680" cy="1986425"/>
            <a:chOff x="5692278" y="3070393"/>
            <a:chExt cx="6120680" cy="1986425"/>
          </a:xfrm>
        </p:grpSpPr>
        <p:sp>
          <p:nvSpPr>
            <p:cNvPr id="15" name="TextBox 7"/>
            <p:cNvSpPr txBox="1"/>
            <p:nvPr/>
          </p:nvSpPr>
          <p:spPr>
            <a:xfrm>
              <a:off x="6844406" y="4133488"/>
              <a:ext cx="46085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專案團隊角色分工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專案團隊成員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專案</a:t>
              </a:r>
              <a:r>
                <a:rPr lang="en-US" altLang="zh-TW" dirty="0">
                  <a:solidFill>
                    <a:schemeClr val="bg1"/>
                  </a:solidFill>
                  <a:cs typeface="Calibri" panose="020F0502020204030204" pitchFamily="34" charset="0"/>
                </a:rPr>
                <a:t>Roadmap</a:t>
              </a: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與時程</a:t>
              </a:r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6737752" y="3311933"/>
              <a:ext cx="50752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 defTabSz="914286">
                <a:defRPr/>
              </a:pPr>
              <a:r>
                <a:rPr lang="zh-TW" altLang="en-US" sz="3600" b="1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銀行專案規劃</a:t>
              </a:r>
              <a:endParaRPr lang="zh-TW" altLang="en-US" sz="3600" b="1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03</a:t>
              </a:r>
              <a:endPara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8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499464" y="24620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矩形 13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專案團隊</a:t>
            </a:r>
            <a:r>
              <a:rPr lang="zh-TW" altLang="en-US" sz="2400" b="1" dirty="0">
                <a:solidFill>
                  <a:schemeClr val="bg1"/>
                </a:solidFill>
              </a:rPr>
              <a:t>規劃</a:t>
            </a: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12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83488" y="1921339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數據中台規劃團隊</a:t>
            </a:r>
            <a:endParaRPr lang="zh-TW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規劃設計數據中台應用架構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3488" y="1260018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業務專家</a:t>
            </a:r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團隊</a:t>
            </a: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了解與梳理業務場景，確定數據資產與業務場景對應關係</a:t>
            </a:r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優先級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83488" y="2582659"/>
            <a:ext cx="2560320" cy="595079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數據中台建</a:t>
            </a:r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</a:t>
            </a:r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與運營團隊</a:t>
            </a:r>
            <a:endParaRPr lang="zh-TW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負責數據中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台建置與運營，包括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、存儲層、及監控應用等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3488" y="3243979"/>
            <a:ext cx="2560320" cy="595079"/>
          </a:xfrm>
          <a:prstGeom prst="rect">
            <a:avLst/>
          </a:prstGeom>
          <a:solidFill>
            <a:srgbClr val="1EB001">
              <a:alpha val="4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數據服務建置與運營團隊</a:t>
            </a: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建設</a:t>
            </a:r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維護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altLang="zh-TW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API/Model 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serving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工具、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API/Model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開發及使用規範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3488" y="3905299"/>
            <a:ext cx="2560320" cy="595079"/>
          </a:xfrm>
          <a:prstGeom prst="rect">
            <a:avLst/>
          </a:prstGeom>
          <a:solidFill>
            <a:srgbClr val="FF968D">
              <a:alpha val="4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數據中台治理團隊</a:t>
            </a: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分析數據與模型應用場景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制定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API/Model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及權限管理機制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2997982" y="4022360"/>
            <a:ext cx="5029500" cy="548640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技術中台</a:t>
            </a:r>
            <a:r>
              <a:rPr lang="en-US" altLang="zh-TW" sz="1200" b="1" kern="0" dirty="0">
                <a:solidFill>
                  <a:schemeClr val="bg1"/>
                </a:solidFill>
                <a:cs typeface="Calibri"/>
                <a:sym typeface="Calibri"/>
              </a:rPr>
              <a:t>(PaaS)</a:t>
            </a:r>
            <a:endParaRPr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4" name="Google Shape;300;g742423e30c_2_28">
            <a:extLst>
              <a:ext uri="{FF2B5EF4-FFF2-40B4-BE49-F238E27FC236}">
                <a16:creationId xmlns:a16="http://schemas.microsoft.com/office/drawing/2014/main" id="{A935693E-58FD-2642-8D51-9991B16FF195}"/>
              </a:ext>
            </a:extLst>
          </p:cNvPr>
          <p:cNvSpPr/>
          <p:nvPr/>
        </p:nvSpPr>
        <p:spPr>
          <a:xfrm>
            <a:off x="2997982" y="1740282"/>
            <a:ext cx="5030402" cy="223057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200" b="1" kern="0" dirty="0" smtClean="0">
                <a:solidFill>
                  <a:schemeClr val="bg1"/>
                </a:solidFill>
                <a:cs typeface="Calibri"/>
                <a:sym typeface="Calibri"/>
              </a:rPr>
              <a:t>數據</a:t>
            </a:r>
            <a:r>
              <a:rPr lang="zh-CN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中</a:t>
            </a:r>
            <a:r>
              <a:rPr lang="zh-CN" altLang="en-US" sz="1200" b="1" kern="0" dirty="0" smtClean="0">
                <a:solidFill>
                  <a:schemeClr val="bg1"/>
                </a:solidFill>
                <a:cs typeface="Calibri"/>
                <a:sym typeface="Calibri"/>
              </a:rPr>
              <a:t>台</a:t>
            </a:r>
            <a:endParaRPr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5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3072362" y="2006136"/>
            <a:ext cx="4862959" cy="1061910"/>
          </a:xfrm>
          <a:prstGeom prst="rect">
            <a:avLst/>
          </a:prstGeom>
          <a:solidFill>
            <a:srgbClr val="1EB001">
              <a:alpha val="45000"/>
            </a:srgb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數據服務層</a:t>
            </a:r>
            <a:endParaRPr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6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3072581" y="3104921"/>
            <a:ext cx="3191947" cy="816745"/>
          </a:xfrm>
          <a:prstGeom prst="rect">
            <a:avLst/>
          </a:prstGeom>
          <a:solidFill>
            <a:srgbClr val="FF968D">
              <a:alpha val="45000"/>
            </a:srgb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數據</a:t>
            </a:r>
            <a:r>
              <a:rPr lang="zh-TW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中台</a:t>
            </a:r>
            <a:r>
              <a:rPr lang="zh-CN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治理</a:t>
            </a:r>
            <a:endParaRPr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7" name="Google Shape;289;g742423e30c_2_28">
            <a:extLst>
              <a:ext uri="{FF2B5EF4-FFF2-40B4-BE49-F238E27FC236}">
                <a16:creationId xmlns:a16="http://schemas.microsoft.com/office/drawing/2014/main" id="{E936D417-3D67-9D4A-A662-479D3A89C514}"/>
              </a:ext>
            </a:extLst>
          </p:cNvPr>
          <p:cNvSpPr/>
          <p:nvPr/>
        </p:nvSpPr>
        <p:spPr>
          <a:xfrm>
            <a:off x="2997982" y="1189396"/>
            <a:ext cx="5029500" cy="499384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b="1" kern="0" dirty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200" b="1" kern="0" dirty="0">
                <a:solidFill>
                  <a:schemeClr val="bg1"/>
                </a:solidFill>
                <a:cs typeface="Calibri"/>
                <a:sym typeface="Calibri"/>
              </a:rPr>
              <a:t>Gateway</a:t>
            </a:r>
            <a:endParaRPr lang="zh-TW" altLang="en-US"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2" name="Google Shape;302;g742423e30c_2_28">
            <a:extLst>
              <a:ext uri="{FF2B5EF4-FFF2-40B4-BE49-F238E27FC236}">
                <a16:creationId xmlns:a16="http://schemas.microsoft.com/office/drawing/2014/main" id="{F4FD332D-08D7-8245-B52A-BAEEE109B979}"/>
              </a:ext>
            </a:extLst>
          </p:cNvPr>
          <p:cNvSpPr/>
          <p:nvPr/>
        </p:nvSpPr>
        <p:spPr>
          <a:xfrm>
            <a:off x="3128517" y="2306260"/>
            <a:ext cx="2322448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>
                <a:solidFill>
                  <a:schemeClr val="bg1"/>
                </a:solidFill>
                <a:cs typeface="Calibri"/>
                <a:sym typeface="Calibri"/>
              </a:rPr>
              <a:t>Data API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5" name="Google Shape;309;g742423e30c_2_28">
            <a:extLst>
              <a:ext uri="{FF2B5EF4-FFF2-40B4-BE49-F238E27FC236}">
                <a16:creationId xmlns:a16="http://schemas.microsoft.com/office/drawing/2014/main" id="{CA0A3DD9-190C-B648-B7B4-478C140B27F7}"/>
              </a:ext>
            </a:extLst>
          </p:cNvPr>
          <p:cNvSpPr/>
          <p:nvPr/>
        </p:nvSpPr>
        <p:spPr>
          <a:xfrm>
            <a:off x="3187555" y="2552448"/>
            <a:ext cx="2185010" cy="189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Composite Layer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9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5167681" y="1426990"/>
            <a:ext cx="630353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cs typeface="Calibri"/>
                <a:sym typeface="Calibri"/>
              </a:rPr>
              <a:t>Routing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0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3078273" y="1426990"/>
            <a:ext cx="1060367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050" kern="0" dirty="0">
                <a:solidFill>
                  <a:schemeClr val="bg1"/>
                </a:solidFill>
                <a:cs typeface="Calibri"/>
                <a:sym typeface="Calibri"/>
              </a:rPr>
              <a:t>uthentication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1" name="Google Shape;309;g742423e30c_2_28">
            <a:extLst>
              <a:ext uri="{FF2B5EF4-FFF2-40B4-BE49-F238E27FC236}">
                <a16:creationId xmlns:a16="http://schemas.microsoft.com/office/drawing/2014/main" id="{3B54F113-3500-854E-8069-0A9DF5D1FC01}"/>
              </a:ext>
            </a:extLst>
          </p:cNvPr>
          <p:cNvSpPr/>
          <p:nvPr/>
        </p:nvSpPr>
        <p:spPr>
          <a:xfrm>
            <a:off x="7233981" y="1426990"/>
            <a:ext cx="737048" cy="2197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Auditing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2" name="Google Shape;303;g742423e30c_2_28">
            <a:extLst>
              <a:ext uri="{FF2B5EF4-FFF2-40B4-BE49-F238E27FC236}">
                <a16:creationId xmlns:a16="http://schemas.microsoft.com/office/drawing/2014/main" id="{A513FF7C-1368-9945-8056-40F53B242DF9}"/>
              </a:ext>
            </a:extLst>
          </p:cNvPr>
          <p:cNvSpPr/>
          <p:nvPr/>
        </p:nvSpPr>
        <p:spPr>
          <a:xfrm>
            <a:off x="5518793" y="2306260"/>
            <a:ext cx="2366822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>
                <a:solidFill>
                  <a:schemeClr val="bg1"/>
                </a:solidFill>
                <a:cs typeface="Calibri"/>
                <a:sym typeface="Calibri"/>
              </a:rPr>
              <a:t>Model Serving API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3" name="Google Shape;309;g742423e30c_2_28">
            <a:extLst>
              <a:ext uri="{FF2B5EF4-FFF2-40B4-BE49-F238E27FC236}">
                <a16:creationId xmlns:a16="http://schemas.microsoft.com/office/drawing/2014/main" id="{D31612BC-2F59-6F46-9EFB-C875A31F067A}"/>
              </a:ext>
            </a:extLst>
          </p:cNvPr>
          <p:cNvSpPr/>
          <p:nvPr/>
        </p:nvSpPr>
        <p:spPr>
          <a:xfrm>
            <a:off x="3187555" y="2761965"/>
            <a:ext cx="2185010" cy="189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Base Layer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4" name="Google Shape;309;g742423e30c_2_28">
            <a:extLst>
              <a:ext uri="{FF2B5EF4-FFF2-40B4-BE49-F238E27FC236}">
                <a16:creationId xmlns:a16="http://schemas.microsoft.com/office/drawing/2014/main" id="{A0AD41CA-2D77-844A-8507-7BA05F22D958}"/>
              </a:ext>
            </a:extLst>
          </p:cNvPr>
          <p:cNvSpPr/>
          <p:nvPr/>
        </p:nvSpPr>
        <p:spPr>
          <a:xfrm>
            <a:off x="5694951" y="2763966"/>
            <a:ext cx="2070411" cy="189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Model Selection Layer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5" name="Google Shape;309;g742423e30c_2_28">
            <a:extLst>
              <a:ext uri="{FF2B5EF4-FFF2-40B4-BE49-F238E27FC236}">
                <a16:creationId xmlns:a16="http://schemas.microsoft.com/office/drawing/2014/main" id="{CF90CE4D-C399-D643-B5C0-8189938B908E}"/>
              </a:ext>
            </a:extLst>
          </p:cNvPr>
          <p:cNvSpPr/>
          <p:nvPr/>
        </p:nvSpPr>
        <p:spPr>
          <a:xfrm>
            <a:off x="5337514" y="3325604"/>
            <a:ext cx="846940" cy="5087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Model Management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8" name="Google Shape;293;g742423e30c_2_28">
            <a:extLst>
              <a:ext uri="{FF2B5EF4-FFF2-40B4-BE49-F238E27FC236}">
                <a16:creationId xmlns:a16="http://schemas.microsoft.com/office/drawing/2014/main" id="{0A9863BE-3607-EE45-A9D7-0878483279FD}"/>
              </a:ext>
            </a:extLst>
          </p:cNvPr>
          <p:cNvSpPr/>
          <p:nvPr/>
        </p:nvSpPr>
        <p:spPr>
          <a:xfrm>
            <a:off x="3072487" y="4259191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050" kern="0" dirty="0">
                <a:solidFill>
                  <a:schemeClr val="bg1"/>
                </a:solidFill>
                <a:cs typeface="Calibri"/>
                <a:sym typeface="Calibri"/>
              </a:rPr>
              <a:t>資源監控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9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4738245" y="4265146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>
                <a:solidFill>
                  <a:schemeClr val="bg1"/>
                </a:solidFill>
                <a:cs typeface="Calibri"/>
                <a:sym typeface="Calibri"/>
              </a:rPr>
              <a:t>故障排除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1" name="Google Shape;293;g742423e30c_2_28">
            <a:extLst>
              <a:ext uri="{FF2B5EF4-FFF2-40B4-BE49-F238E27FC236}">
                <a16:creationId xmlns:a16="http://schemas.microsoft.com/office/drawing/2014/main" id="{A661DE55-1148-D64F-ABD6-C10270B8E329}"/>
              </a:ext>
            </a:extLst>
          </p:cNvPr>
          <p:cNvSpPr/>
          <p:nvPr/>
        </p:nvSpPr>
        <p:spPr>
          <a:xfrm>
            <a:off x="3902968" y="4264310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1050" kern="0" dirty="0">
                <a:solidFill>
                  <a:schemeClr val="bg1"/>
                </a:solidFill>
                <a:cs typeface="Calibri"/>
                <a:sym typeface="Calibri"/>
              </a:rPr>
              <a:t>系統日誌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2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5828434" y="1426990"/>
            <a:ext cx="1375146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cs typeface="Calibri"/>
                <a:sym typeface="Calibri"/>
              </a:rPr>
              <a:t>Protocol Translation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3" name="Google Shape;314;g742423e30c_2_28">
            <a:extLst>
              <a:ext uri="{FF2B5EF4-FFF2-40B4-BE49-F238E27FC236}">
                <a16:creationId xmlns:a16="http://schemas.microsoft.com/office/drawing/2014/main" id="{034D46DD-526E-2942-8BAB-F1CB4FCB3E32}"/>
              </a:ext>
            </a:extLst>
          </p:cNvPr>
          <p:cNvSpPr/>
          <p:nvPr/>
        </p:nvSpPr>
        <p:spPr>
          <a:xfrm>
            <a:off x="3128517" y="3326527"/>
            <a:ext cx="1183411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Metadata</a:t>
            </a:r>
            <a:r>
              <a:rPr lang="zh-TW" altLang="en-US" sz="105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/ Catalog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4" name="Google Shape;314;g742423e30c_2_28">
            <a:extLst>
              <a:ext uri="{FF2B5EF4-FFF2-40B4-BE49-F238E27FC236}">
                <a16:creationId xmlns:a16="http://schemas.microsoft.com/office/drawing/2014/main" id="{4EFE8A09-786D-1647-8DB5-2790C94FDE3E}"/>
              </a:ext>
            </a:extLst>
          </p:cNvPr>
          <p:cNvSpPr/>
          <p:nvPr/>
        </p:nvSpPr>
        <p:spPr>
          <a:xfrm>
            <a:off x="4362662" y="3326527"/>
            <a:ext cx="929823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Security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5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3128517" y="3601543"/>
            <a:ext cx="1183411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User, Role, Privilege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6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4362767" y="3598105"/>
            <a:ext cx="929823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Data Quality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7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6299343" y="3107850"/>
            <a:ext cx="1643793" cy="813816"/>
          </a:xfrm>
          <a:prstGeom prst="rect">
            <a:avLst/>
          </a:pr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b="1" kern="0" dirty="0">
                <a:solidFill>
                  <a:schemeClr val="bg1"/>
                </a:solidFill>
                <a:cs typeface="Calibri"/>
                <a:sym typeface="Calibri"/>
              </a:rPr>
              <a:t>存儲層</a:t>
            </a:r>
            <a:endParaRPr sz="12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8" name="Google Shape;306;g742423e30c_2_28">
            <a:extLst>
              <a:ext uri="{FF2B5EF4-FFF2-40B4-BE49-F238E27FC236}">
                <a16:creationId xmlns:a16="http://schemas.microsoft.com/office/drawing/2014/main" id="{0454AED6-0DED-484C-A321-3688C326C133}"/>
              </a:ext>
            </a:extLst>
          </p:cNvPr>
          <p:cNvSpPr/>
          <p:nvPr/>
        </p:nvSpPr>
        <p:spPr>
          <a:xfrm>
            <a:off x="6349775" y="3325604"/>
            <a:ext cx="760765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File System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9" name="Google Shape;306;g742423e30c_2_28">
            <a:extLst>
              <a:ext uri="{FF2B5EF4-FFF2-40B4-BE49-F238E27FC236}">
                <a16:creationId xmlns:a16="http://schemas.microsoft.com/office/drawing/2014/main" id="{66CE35AE-F8CD-FD46-86C3-EC67DB25A043}"/>
              </a:ext>
            </a:extLst>
          </p:cNvPr>
          <p:cNvSpPr/>
          <p:nvPr/>
        </p:nvSpPr>
        <p:spPr>
          <a:xfrm>
            <a:off x="7154405" y="3325604"/>
            <a:ext cx="760765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cs typeface="Calibri"/>
                <a:sym typeface="Calibri"/>
              </a:rPr>
              <a:t>RDBM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80" name="Google Shape;306;g742423e30c_2_28">
            <a:extLst>
              <a:ext uri="{FF2B5EF4-FFF2-40B4-BE49-F238E27FC236}">
                <a16:creationId xmlns:a16="http://schemas.microsoft.com/office/drawing/2014/main" id="{F3DE2CB0-B487-A343-91E4-C5E7C5BCB43B}"/>
              </a:ext>
            </a:extLst>
          </p:cNvPr>
          <p:cNvSpPr/>
          <p:nvPr/>
        </p:nvSpPr>
        <p:spPr>
          <a:xfrm>
            <a:off x="7154405" y="3611388"/>
            <a:ext cx="760765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NoSQL</a:t>
            </a:r>
            <a:endParaRPr lang="en-US"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81" name="Google Shape;306;g742423e30c_2_28">
            <a:extLst>
              <a:ext uri="{FF2B5EF4-FFF2-40B4-BE49-F238E27FC236}">
                <a16:creationId xmlns:a16="http://schemas.microsoft.com/office/drawing/2014/main" id="{A674AC9E-3B05-F642-9E24-71295F70D623}"/>
              </a:ext>
            </a:extLst>
          </p:cNvPr>
          <p:cNvSpPr/>
          <p:nvPr/>
        </p:nvSpPr>
        <p:spPr>
          <a:xfrm>
            <a:off x="6355613" y="3611388"/>
            <a:ext cx="760765" cy="23627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C</a:t>
            </a:r>
            <a:r>
              <a:rPr lang="en-US" sz="1050" kern="0" dirty="0">
                <a:solidFill>
                  <a:schemeClr val="bg1"/>
                </a:solidFill>
                <a:cs typeface="Calibri"/>
                <a:sym typeface="Calibri"/>
              </a:rPr>
              <a:t>ache</a:t>
            </a:r>
          </a:p>
        </p:txBody>
      </p:sp>
      <p:sp>
        <p:nvSpPr>
          <p:cNvPr id="82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5558465" y="4258446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 smtClean="0">
                <a:solidFill>
                  <a:schemeClr val="bg1"/>
                </a:solidFill>
                <a:cs typeface="Calibri"/>
                <a:sym typeface="Calibri"/>
              </a:rPr>
              <a:t>套件管理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83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6378071" y="4265069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050" kern="0" dirty="0" smtClean="0">
                <a:solidFill>
                  <a:schemeClr val="bg1"/>
                </a:solidFill>
                <a:cs typeface="Calibri"/>
                <a:sym typeface="Calibri"/>
              </a:rPr>
              <a:t>容器管理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84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7202257" y="4272633"/>
            <a:ext cx="74087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050" kern="0" dirty="0" smtClean="0">
                <a:solidFill>
                  <a:schemeClr val="bg1"/>
                </a:solidFill>
                <a:cs typeface="Calibri"/>
                <a:sym typeface="Calibri"/>
              </a:rPr>
              <a:t>管理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85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4169039" y="1426990"/>
            <a:ext cx="968241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 smtClean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050" kern="0" dirty="0" smtClean="0">
                <a:solidFill>
                  <a:schemeClr val="bg1"/>
                </a:solidFill>
                <a:cs typeface="Calibri"/>
                <a:sym typeface="Calibri"/>
              </a:rPr>
              <a:t>uthorization</a:t>
            </a:r>
            <a:endParaRPr sz="105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8086315" y="1189396"/>
            <a:ext cx="878173" cy="3381604"/>
            <a:chOff x="8100392" y="1189396"/>
            <a:chExt cx="878173" cy="3381604"/>
          </a:xfrm>
        </p:grpSpPr>
        <p:sp>
          <p:nvSpPr>
            <p:cNvPr id="66" name="Google Shape;300;g742423e30c_2_28">
              <a:extLst>
                <a:ext uri="{FF2B5EF4-FFF2-40B4-BE49-F238E27FC236}">
                  <a16:creationId xmlns:a16="http://schemas.microsoft.com/office/drawing/2014/main" id="{07C562B2-E10A-2A41-ADDD-A1E1DE0BBB32}"/>
                </a:ext>
              </a:extLst>
            </p:cNvPr>
            <p:cNvSpPr/>
            <p:nvPr/>
          </p:nvSpPr>
          <p:spPr>
            <a:xfrm>
              <a:off x="8100392" y="1189396"/>
              <a:ext cx="878173" cy="3381604"/>
            </a:xfrm>
            <a:prstGeom prst="rect">
              <a:avLst/>
            </a:prstGeom>
            <a:solidFill>
              <a:schemeClr val="accent1">
                <a:lumMod val="50000"/>
                <a:alpha val="85000"/>
              </a:schemeClr>
            </a:solidFill>
            <a:ln>
              <a:noFill/>
            </a:ln>
          </p:spPr>
          <p:txBody>
            <a:bodyPr spcFirstLastPara="1" wrap="square" lIns="91425" tIns="36576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altLang="zh-TW" sz="1200" b="1" kern="0" dirty="0">
                  <a:solidFill>
                    <a:schemeClr val="bg1"/>
                  </a:solidFill>
                  <a:cs typeface="Calibri"/>
                  <a:sym typeface="Calibri"/>
                </a:rPr>
                <a:t>DevOps</a:t>
              </a:r>
              <a:endParaRPr sz="1200" b="1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67" name="Google Shape;292;g742423e30c_2_28">
              <a:extLst>
                <a:ext uri="{FF2B5EF4-FFF2-40B4-BE49-F238E27FC236}">
                  <a16:creationId xmlns:a16="http://schemas.microsoft.com/office/drawing/2014/main" id="{8CF1E23F-B6F5-774D-B12A-83CB057BB6D3}"/>
                </a:ext>
              </a:extLst>
            </p:cNvPr>
            <p:cNvSpPr/>
            <p:nvPr/>
          </p:nvSpPr>
          <p:spPr>
            <a:xfrm>
              <a:off x="8158383" y="2036001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版本控制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70" name="Google Shape;313;g742423e30c_2_28">
              <a:extLst>
                <a:ext uri="{FF2B5EF4-FFF2-40B4-BE49-F238E27FC236}">
                  <a16:creationId xmlns:a16="http://schemas.microsoft.com/office/drawing/2014/main" id="{A4ECF706-23BB-7149-8E1D-8B86C35B7FCF}"/>
                </a:ext>
              </a:extLst>
            </p:cNvPr>
            <p:cNvSpPr/>
            <p:nvPr/>
          </p:nvSpPr>
          <p:spPr>
            <a:xfrm>
              <a:off x="8158383" y="1527135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altLang="zh-TW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CI / CD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86" name="Google Shape;292;g742423e30c_2_28">
              <a:extLst>
                <a:ext uri="{FF2B5EF4-FFF2-40B4-BE49-F238E27FC236}">
                  <a16:creationId xmlns:a16="http://schemas.microsoft.com/office/drawing/2014/main" id="{8CF1E23F-B6F5-774D-B12A-83CB057BB6D3}"/>
                </a:ext>
              </a:extLst>
            </p:cNvPr>
            <p:cNvSpPr/>
            <p:nvPr/>
          </p:nvSpPr>
          <p:spPr>
            <a:xfrm>
              <a:off x="8158383" y="3562599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開發規範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87" name="Google Shape;292;g742423e30c_2_28">
              <a:extLst>
                <a:ext uri="{FF2B5EF4-FFF2-40B4-BE49-F238E27FC236}">
                  <a16:creationId xmlns:a16="http://schemas.microsoft.com/office/drawing/2014/main" id="{8CF1E23F-B6F5-774D-B12A-83CB057BB6D3}"/>
                </a:ext>
              </a:extLst>
            </p:cNvPr>
            <p:cNvSpPr/>
            <p:nvPr/>
          </p:nvSpPr>
          <p:spPr>
            <a:xfrm>
              <a:off x="8158383" y="2544867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配置管理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88" name="Google Shape;292;g742423e30c_2_28">
              <a:extLst>
                <a:ext uri="{FF2B5EF4-FFF2-40B4-BE49-F238E27FC236}">
                  <a16:creationId xmlns:a16="http://schemas.microsoft.com/office/drawing/2014/main" id="{8CF1E23F-B6F5-774D-B12A-83CB057BB6D3}"/>
                </a:ext>
              </a:extLst>
            </p:cNvPr>
            <p:cNvSpPr/>
            <p:nvPr/>
          </p:nvSpPr>
          <p:spPr>
            <a:xfrm>
              <a:off x="8158383" y="3053733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異常通報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292;g742423e30c_2_28">
              <a:extLst>
                <a:ext uri="{FF2B5EF4-FFF2-40B4-BE49-F238E27FC236}">
                  <a16:creationId xmlns:a16="http://schemas.microsoft.com/office/drawing/2014/main" id="{8CF1E23F-B6F5-774D-B12A-83CB057BB6D3}"/>
                </a:ext>
              </a:extLst>
            </p:cNvPr>
            <p:cNvSpPr/>
            <p:nvPr/>
          </p:nvSpPr>
          <p:spPr>
            <a:xfrm>
              <a:off x="8158383" y="4071465"/>
              <a:ext cx="762190" cy="32004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100" kern="0" dirty="0" smtClean="0">
                  <a:solidFill>
                    <a:schemeClr val="bg1"/>
                  </a:solidFill>
                  <a:cs typeface="Calibri"/>
                  <a:sym typeface="Calibri"/>
                </a:rPr>
                <a:t>管理辦法</a:t>
              </a:r>
              <a:endParaRPr sz="1100" kern="0" dirty="0">
                <a:solidFill>
                  <a:schemeClr val="bg1"/>
                </a:solidFill>
                <a:cs typeface="Calibri"/>
                <a:sym typeface="Calibri"/>
              </a:endParaRPr>
            </a:p>
          </p:txBody>
        </p:sp>
      </p:grpSp>
      <p:sp>
        <p:nvSpPr>
          <p:cNvPr id="49" name="Google Shape;309;g742423e30c_2_28">
            <a:extLst>
              <a:ext uri="{FF2B5EF4-FFF2-40B4-BE49-F238E27FC236}">
                <a16:creationId xmlns:a16="http://schemas.microsoft.com/office/drawing/2014/main" id="{A0AD41CA-2D77-844A-8507-7BA05F22D958}"/>
              </a:ext>
            </a:extLst>
          </p:cNvPr>
          <p:cNvSpPr/>
          <p:nvPr/>
        </p:nvSpPr>
        <p:spPr>
          <a:xfrm>
            <a:off x="5694951" y="2551414"/>
            <a:ext cx="2070411" cy="18901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050" kern="0" dirty="0">
                <a:solidFill>
                  <a:schemeClr val="bg1"/>
                </a:solidFill>
                <a:cs typeface="Calibri"/>
                <a:sym typeface="Calibri"/>
              </a:rPr>
              <a:t>Feature Processing Layer</a:t>
            </a:r>
          </a:p>
        </p:txBody>
      </p:sp>
    </p:spTree>
    <p:extLst>
      <p:ext uri="{BB962C8B-B14F-4D97-AF65-F5344CB8AC3E}">
        <p14:creationId xmlns:p14="http://schemas.microsoft.com/office/powerpoint/2010/main" val="12193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13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專案團隊角色分工</a:t>
            </a:r>
          </a:p>
        </p:txBody>
      </p:sp>
      <p:cxnSp>
        <p:nvCxnSpPr>
          <p:cNvPr id="25" name="直線接點 24"/>
          <p:cNvCxnSpPr/>
          <p:nvPr/>
        </p:nvCxnSpPr>
        <p:spPr>
          <a:xfrm>
            <a:off x="2766000" y="1432117"/>
            <a:ext cx="6126480" cy="0"/>
          </a:xfrm>
          <a:prstGeom prst="line">
            <a:avLst/>
          </a:prstGeom>
          <a:ln>
            <a:solidFill>
              <a:srgbClr val="0070C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5912193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RI/BA</a:t>
            </a:r>
          </a:p>
          <a:p>
            <a:pPr algn="ctr"/>
            <a:r>
              <a:rPr lang="zh-TW" altLang="en-US" sz="1050" b="1" dirty="0" smtClean="0">
                <a:solidFill>
                  <a:schemeClr val="bg1"/>
                </a:solidFill>
                <a:cs typeface="Arial" panose="020B0604020202020204" pitchFamily="34" charset="0"/>
              </a:rPr>
              <a:t>風險智能科</a:t>
            </a:r>
            <a:endParaRPr lang="en-US" altLang="zh-TW" sz="105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zh-TW" altLang="en-US" sz="105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商業分析</a:t>
            </a:r>
            <a:r>
              <a:rPr lang="zh-TW" altLang="en-US" sz="1050" b="1" dirty="0">
                <a:solidFill>
                  <a:schemeClr val="bg1"/>
                </a:solidFill>
                <a:cs typeface="Arial" panose="020B0604020202020204" pitchFamily="34" charset="0"/>
              </a:rPr>
              <a:t>科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3882709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EA</a:t>
            </a:r>
          </a:p>
          <a:p>
            <a:pPr algn="ctr"/>
            <a:r>
              <a:rPr lang="zh-TW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企業架構</a:t>
            </a:r>
            <a:r>
              <a: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rPr>
              <a:t>科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897451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中</a:t>
            </a:r>
            <a:r>
              <a:rPr lang="zh-TW" altLang="en-US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台</a:t>
            </a:r>
            <a:endParaRPr lang="en-US" altLang="zh-TW" sz="16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發展</a:t>
            </a:r>
            <a:r>
              <a:rPr lang="zh-TW" alt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部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2867967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DT</a:t>
            </a:r>
          </a:p>
          <a:p>
            <a:pPr algn="ctr"/>
            <a:r>
              <a:rPr lang="zh-TW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數據科技</a:t>
            </a:r>
            <a:r>
              <a: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rPr>
              <a:t>科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6944968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DS/DM</a:t>
            </a:r>
          </a:p>
          <a:p>
            <a:pPr algn="ctr"/>
            <a:r>
              <a: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rPr>
              <a:t>資料科學科</a:t>
            </a:r>
          </a:p>
          <a:p>
            <a:pPr algn="ctr"/>
            <a:r>
              <a:rPr lang="zh-TW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數據管理</a:t>
            </a:r>
            <a:r>
              <a: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rPr>
              <a:t>科</a:t>
            </a:r>
          </a:p>
        </p:txBody>
      </p:sp>
      <p:sp>
        <p:nvSpPr>
          <p:cNvPr id="60" name="矩形 59"/>
          <p:cNvSpPr/>
          <p:nvPr/>
        </p:nvSpPr>
        <p:spPr>
          <a:xfrm>
            <a:off x="137130" y="2179002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數據中台規劃團隊</a:t>
            </a:r>
            <a:endParaRPr lang="zh-TW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規劃設計數據中台應用架構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7130" y="1517681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業務專家</a:t>
            </a:r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團隊</a:t>
            </a:r>
          </a:p>
          <a:p>
            <a:pPr algn="ctr"/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了解與梳理業務場景，確定數據資產與業務場景對應關係</a:t>
            </a:r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優先級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37130" y="2840322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數據中台建</a:t>
            </a:r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</a:t>
            </a:r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與運營團隊</a:t>
            </a:r>
            <a:endParaRPr lang="zh-TW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負責數據中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台建置與運營，包括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、存儲層、及監控應用等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7130" y="3501642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數據服務建置與運營團隊</a:t>
            </a:r>
            <a:endParaRPr lang="zh-TW" altLang="en-US" sz="1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建設和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維護數據服務工具、治理平台、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API/Model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開發及使用規範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30" y="4162962"/>
            <a:ext cx="2560320" cy="5950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zh-TW" altLang="en-US" sz="1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數據中台治理團隊</a:t>
            </a:r>
          </a:p>
          <a:p>
            <a:pPr algn="ctr"/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分析數據與模型應用場景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zh-TW" alt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制定</a:t>
            </a:r>
            <a:r>
              <a:rPr lang="en-US" altLang="zh-TW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API/Model</a:t>
            </a:r>
            <a:r>
              <a:rPr lang="zh-TW" altLang="en-US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及權限管理機制</a:t>
            </a:r>
            <a:endParaRPr lang="zh-TW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reeform 693"/>
          <p:cNvSpPr>
            <a:spLocks/>
          </p:cNvSpPr>
          <p:nvPr/>
        </p:nvSpPr>
        <p:spPr bwMode="auto">
          <a:xfrm>
            <a:off x="3139579" y="2369792"/>
            <a:ext cx="274320" cy="2743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/>
          </a:p>
        </p:txBody>
      </p:sp>
      <p:sp>
        <p:nvSpPr>
          <p:cNvPr id="68" name="等腰三角形 67"/>
          <p:cNvSpPr/>
          <p:nvPr/>
        </p:nvSpPr>
        <p:spPr>
          <a:xfrm>
            <a:off x="3153635" y="1706305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71" name="等腰三角形 70"/>
          <p:cNvSpPr/>
          <p:nvPr/>
        </p:nvSpPr>
        <p:spPr>
          <a:xfrm>
            <a:off x="4168377" y="2369792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72" name="等腰三角形 71"/>
          <p:cNvSpPr/>
          <p:nvPr/>
        </p:nvSpPr>
        <p:spPr>
          <a:xfrm>
            <a:off x="5183119" y="2369792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74" name="Freeform 693"/>
          <p:cNvSpPr>
            <a:spLocks/>
          </p:cNvSpPr>
          <p:nvPr/>
        </p:nvSpPr>
        <p:spPr bwMode="auto">
          <a:xfrm>
            <a:off x="6197861" y="1706305"/>
            <a:ext cx="274320" cy="2743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/>
          </a:p>
        </p:txBody>
      </p:sp>
      <p:sp>
        <p:nvSpPr>
          <p:cNvPr id="75" name="Freeform 693"/>
          <p:cNvSpPr>
            <a:spLocks/>
          </p:cNvSpPr>
          <p:nvPr/>
        </p:nvSpPr>
        <p:spPr bwMode="auto">
          <a:xfrm>
            <a:off x="5183119" y="3032033"/>
            <a:ext cx="274320" cy="2743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/>
          </a:p>
        </p:txBody>
      </p:sp>
      <p:sp>
        <p:nvSpPr>
          <p:cNvPr id="76" name="等腰三角形 75"/>
          <p:cNvSpPr/>
          <p:nvPr/>
        </p:nvSpPr>
        <p:spPr>
          <a:xfrm>
            <a:off x="3153635" y="2986313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77" name="等腰三角形 76"/>
          <p:cNvSpPr/>
          <p:nvPr/>
        </p:nvSpPr>
        <p:spPr>
          <a:xfrm>
            <a:off x="7230636" y="2967138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78" name="Freeform 693"/>
          <p:cNvSpPr>
            <a:spLocks/>
          </p:cNvSpPr>
          <p:nvPr/>
        </p:nvSpPr>
        <p:spPr bwMode="auto">
          <a:xfrm>
            <a:off x="7230636" y="3662021"/>
            <a:ext cx="274320" cy="2743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/>
          </a:p>
        </p:txBody>
      </p:sp>
      <p:sp>
        <p:nvSpPr>
          <p:cNvPr id="79" name="等腰三角形 78"/>
          <p:cNvSpPr/>
          <p:nvPr/>
        </p:nvSpPr>
        <p:spPr>
          <a:xfrm>
            <a:off x="3139579" y="3662021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80" name="等腰三角形 79"/>
          <p:cNvSpPr/>
          <p:nvPr/>
        </p:nvSpPr>
        <p:spPr>
          <a:xfrm>
            <a:off x="6197861" y="3662021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81" name="Freeform 693"/>
          <p:cNvSpPr>
            <a:spLocks/>
          </p:cNvSpPr>
          <p:nvPr/>
        </p:nvSpPr>
        <p:spPr bwMode="auto">
          <a:xfrm>
            <a:off x="7230636" y="4278542"/>
            <a:ext cx="274320" cy="2743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/>
          </a:p>
        </p:txBody>
      </p:sp>
      <p:sp>
        <p:nvSpPr>
          <p:cNvPr id="82" name="等腰三角形 81"/>
          <p:cNvSpPr/>
          <p:nvPr/>
        </p:nvSpPr>
        <p:spPr>
          <a:xfrm>
            <a:off x="3139579" y="4278542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83" name="等腰三角形 82"/>
          <p:cNvSpPr/>
          <p:nvPr/>
        </p:nvSpPr>
        <p:spPr>
          <a:xfrm>
            <a:off x="6197861" y="4278542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  <p:sp>
        <p:nvSpPr>
          <p:cNvPr id="34" name="圓角矩形 33"/>
          <p:cNvSpPr/>
          <p:nvPr/>
        </p:nvSpPr>
        <p:spPr>
          <a:xfrm>
            <a:off x="7956144" y="843558"/>
            <a:ext cx="845657" cy="393192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LAB</a:t>
            </a:r>
          </a:p>
          <a:p>
            <a:pPr algn="ctr"/>
            <a:r>
              <a:rPr lang="zh-TW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資料科學研</a:t>
            </a:r>
            <a:r>
              <a:rPr lang="zh-TW" altLang="en-US" sz="1100" b="1" dirty="0">
                <a:solidFill>
                  <a:schemeClr val="bg1"/>
                </a:solidFill>
                <a:cs typeface="Arial" panose="020B0604020202020204" pitchFamily="34" charset="0"/>
              </a:rPr>
              <a:t>發</a:t>
            </a:r>
            <a:r>
              <a:rPr lang="zh-TW" altLang="en-US" sz="11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科</a:t>
            </a:r>
          </a:p>
        </p:txBody>
      </p:sp>
      <p:sp>
        <p:nvSpPr>
          <p:cNvPr id="38" name="矩形 37"/>
          <p:cNvSpPr/>
          <p:nvPr/>
        </p:nvSpPr>
        <p:spPr>
          <a:xfrm>
            <a:off x="4701104" y="3306353"/>
            <a:ext cx="11893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cs typeface="Arial" panose="020B0604020202020204" pitchFamily="34" charset="0"/>
              </a:rPr>
              <a:t>* PaaS/</a:t>
            </a:r>
            <a:r>
              <a:rPr lang="zh-TW" altLang="en-US" sz="1050" dirty="0" smtClean="0">
                <a:solidFill>
                  <a:schemeClr val="bg1"/>
                </a:solidFill>
                <a:cs typeface="Arial" panose="020B0604020202020204" pitchFamily="34" charset="0"/>
              </a:rPr>
              <a:t>監控應用</a:t>
            </a:r>
            <a:endParaRPr lang="zh-TW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66818" y="3259427"/>
            <a:ext cx="11893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bg1"/>
                </a:solidFill>
                <a:cs typeface="Arial" panose="020B0604020202020204" pitchFamily="34" charset="0"/>
              </a:rPr>
              <a:t>* </a:t>
            </a:r>
            <a:r>
              <a:rPr lang="zh-TW" altLang="en-US" sz="1050" dirty="0" smtClean="0">
                <a:solidFill>
                  <a:schemeClr val="bg1"/>
                </a:solidFill>
                <a:cs typeface="Arial" panose="020B0604020202020204" pitchFamily="34" charset="0"/>
              </a:rPr>
              <a:t>存儲層</a:t>
            </a:r>
            <a:endParaRPr lang="zh-TW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0" name="等腰三角形 39"/>
          <p:cNvSpPr/>
          <p:nvPr/>
        </p:nvSpPr>
        <p:spPr>
          <a:xfrm>
            <a:off x="8241812" y="3662021"/>
            <a:ext cx="274320" cy="274320"/>
          </a:xfrm>
          <a:prstGeom prst="triangle">
            <a:avLst/>
          </a:prstGeom>
          <a:noFill/>
          <a:ln w="38100">
            <a:solidFill>
              <a:srgbClr val="BFB5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47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ADAF07C5-463E-4746-8662-F9EAE6427DB3}" type="slidenum">
              <a:rPr lang="zh-TW" altLang="en-US">
                <a:solidFill>
                  <a:prstClr val="white"/>
                </a:solidFill>
                <a:latin typeface="Calibri"/>
                <a:ea typeface="微軟正黑體"/>
              </a:rPr>
              <a:pPr defTabSz="914378"/>
              <a:t>14</a:t>
            </a:fld>
            <a:endParaRPr lang="zh-TW" altLang="en-US" dirty="0">
              <a:solidFill>
                <a:prstClr val="white"/>
              </a:solidFill>
              <a:latin typeface="Calibri"/>
              <a:ea typeface="微軟正黑體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760" y="195487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378"/>
            <a:r>
              <a:rPr lang="zh-TW" altLang="en-US" sz="2400" b="1" dirty="0" smtClean="0">
                <a:solidFill>
                  <a:prstClr val="white"/>
                </a:solidFill>
                <a:latin typeface="Calibri"/>
                <a:ea typeface="微軟正黑體"/>
              </a:rPr>
              <a:t>專案團隊分工</a:t>
            </a:r>
            <a:endParaRPr lang="en-US" altLang="zh-TW" sz="2400" b="1" dirty="0">
              <a:solidFill>
                <a:prstClr val="white"/>
              </a:solidFill>
              <a:latin typeface="Calibri"/>
              <a:ea typeface="微軟正黑體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6243539" y="663301"/>
            <a:ext cx="1097280" cy="36000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8"/>
            <a:r>
              <a:rPr lang="zh-TW" altLang="en-US" sz="1400" b="1" dirty="0" smtClean="0">
                <a:solidFill>
                  <a:prstClr val="white"/>
                </a:solidFill>
                <a:latin typeface="Calibri"/>
                <a:ea typeface="微軟正黑體"/>
                <a:cs typeface="Arial" panose="020B0604020202020204" pitchFamily="34" charset="0"/>
              </a:rPr>
              <a:t>數據部</a:t>
            </a:r>
            <a:endParaRPr lang="en-US" altLang="zh-TW" sz="1400" b="1" dirty="0" smtClean="0">
              <a:solidFill>
                <a:prstClr val="white"/>
              </a:solidFill>
              <a:latin typeface="Calibri"/>
              <a:ea typeface="微軟正黑體"/>
              <a:cs typeface="Arial" panose="020B0604020202020204" pitchFamily="34" charset="0"/>
            </a:endParaRPr>
          </a:p>
          <a:p>
            <a:pPr algn="ctr" defTabSz="914378"/>
            <a:r>
              <a:rPr lang="zh-TW" altLang="en-US" sz="1050" b="1" dirty="0" smtClean="0">
                <a:solidFill>
                  <a:prstClr val="white"/>
                </a:solidFill>
                <a:latin typeface="Calibri"/>
                <a:ea typeface="微軟正黑體"/>
                <a:cs typeface="Arial" panose="020B0604020202020204" pitchFamily="34" charset="0"/>
              </a:rPr>
              <a:t>資料</a:t>
            </a:r>
            <a:r>
              <a:rPr lang="zh-TW" altLang="en-US" sz="1050" b="1" dirty="0">
                <a:solidFill>
                  <a:prstClr val="white"/>
                </a:solidFill>
                <a:latin typeface="Calibri"/>
                <a:ea typeface="微軟正黑體"/>
                <a:cs typeface="Arial" panose="020B0604020202020204" pitchFamily="34" charset="0"/>
              </a:rPr>
              <a:t>科學科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5019403" y="663301"/>
            <a:ext cx="1097280" cy="36000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8"/>
            <a:r>
              <a:rPr lang="zh-TW" altLang="en-US" sz="1600" b="1" dirty="0">
                <a:solidFill>
                  <a:prstClr val="white"/>
                </a:solidFill>
                <a:latin typeface="Calibri"/>
                <a:ea typeface="微軟正黑體"/>
                <a:cs typeface="Arial" panose="020B0604020202020204" pitchFamily="34" charset="0"/>
              </a:rPr>
              <a:t>中台發展部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7467674" y="663301"/>
            <a:ext cx="1097280" cy="360000"/>
          </a:xfrm>
          <a:prstGeom prst="roundRect">
            <a:avLst>
              <a:gd name="adj" fmla="val 4072"/>
            </a:avLst>
          </a:prstGeom>
          <a:solidFill>
            <a:schemeClr val="bg1">
              <a:lumMod val="65000"/>
              <a:alpha val="5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378"/>
            <a:r>
              <a:rPr lang="zh-TW" altLang="en-US" sz="1400" b="1" dirty="0">
                <a:solidFill>
                  <a:prstClr val="white"/>
                </a:solidFill>
                <a:cs typeface="Arial" panose="020B0604020202020204" pitchFamily="34" charset="0"/>
              </a:rPr>
              <a:t>數據部</a:t>
            </a:r>
            <a:endParaRPr lang="en-US" altLang="zh-TW" sz="1400" b="1" dirty="0">
              <a:solidFill>
                <a:prstClr val="white"/>
              </a:solidFill>
              <a:cs typeface="Arial" panose="020B0604020202020204" pitchFamily="34" charset="0"/>
            </a:endParaRPr>
          </a:p>
          <a:p>
            <a:pPr algn="ctr" defTabSz="914378"/>
            <a:r>
              <a:rPr lang="zh-TW" alt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數據管</a:t>
            </a:r>
            <a:r>
              <a:rPr lang="zh-TW" altLang="en-US" sz="1200" b="1" dirty="0">
                <a:solidFill>
                  <a:prstClr val="white"/>
                </a:solidFill>
                <a:cs typeface="Arial" panose="020B0604020202020204" pitchFamily="34" charset="0"/>
              </a:rPr>
              <a:t>理</a:t>
            </a:r>
            <a:r>
              <a:rPr lang="zh-TW" altLang="en-US" sz="12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科</a:t>
            </a:r>
            <a:endParaRPr lang="zh-TW" altLang="en-US" sz="12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0" name="Chart Placeholder 19"/>
          <p:cNvGraphicFramePr>
            <a:graphicFrameLocks/>
          </p:cNvGraphicFramePr>
          <p:nvPr>
            <p:extLst/>
          </p:nvPr>
        </p:nvGraphicFramePr>
        <p:xfrm>
          <a:off x="503549" y="1000752"/>
          <a:ext cx="8136902" cy="4019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590">
                <a:tc rowSpan="7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數據中台建置與運營團隊</a:t>
                      </a: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OKD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平台建置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中台開發科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557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OKD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平台運營及</a:t>
                      </a:r>
                      <a:r>
                        <a:rPr lang="zh-TW" altLang="en-US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監控管理 </a:t>
                      </a:r>
                      <a:r>
                        <a:rPr lang="en-US" sz="12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Infra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含</a:t>
                      </a:r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Docker/Prometheus/</a:t>
                      </a:r>
                      <a:r>
                        <a:rPr lang="en-US" altLang="zh-TW" sz="1000" b="0" kern="1200" dirty="0" err="1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Grafana、Graylog</a:t>
                      </a:r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n-lt"/>
                          <a:ea typeface="微軟正黑體"/>
                          <a:cs typeface="+mn-cs"/>
                        </a:rPr>
                        <a:t>)</a:t>
                      </a:r>
                      <a:endParaRPr lang="zh-TW" altLang="en-US" sz="1000" b="0" kern="1200" dirty="0" smtClean="0">
                        <a:solidFill>
                          <a:schemeClr val="bg1"/>
                        </a:solidFill>
                        <a:latin typeface="+mn-lt"/>
                        <a:ea typeface="微軟正黑體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中台開發科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9pPr>
                    </a:lstStyle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OKD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監控管理 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9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威宇</a:t>
                      </a: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CI / CD</a:t>
                      </a:r>
                      <a:r>
                        <a:rPr lang="zh-TW" altLang="it-IT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部署、上版管理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: </a:t>
                      </a:r>
                      <a:r>
                        <a:rPr lang="en-US" altLang="zh-TW" sz="10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Harbor/Build Server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zh-TW" sz="9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O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(</a:t>
                      </a: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馮閔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)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微軟正黑體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微軟正黑體"/>
                          <a:cs typeface="+mn-cs"/>
                        </a:rPr>
                        <a:t>O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存儲層運營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: Oracle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O(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佳惠</a:t>
                      </a: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Team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356669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356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存儲層運營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: </a:t>
                      </a: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MongoDB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921282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存儲層運營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: </a:t>
                      </a:r>
                      <a:r>
                        <a:rPr lang="en-US" sz="12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Redis</a:t>
                      </a:r>
                      <a:endParaRPr lang="en-US" sz="12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zh-TW" altLang="en-US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今年暫不需要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75664"/>
                  </a:ext>
                </a:extLst>
              </a:tr>
              <a:tr h="29559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數據服務建置與運營團隊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API 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建置與運營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O(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明樹</a:t>
                      </a: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Team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059390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Model Serving API 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建置與運營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馮閔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937086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endParaRPr lang="en-US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Kafka Cluster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建置與運營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中台開發科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937343"/>
                  </a:ext>
                </a:extLst>
              </a:tr>
              <a:tr h="29559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API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上線前測試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測試維運科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59146"/>
                  </a:ext>
                </a:extLst>
              </a:tr>
              <a:tr h="34499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串流資料處理團隊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串流資料邏輯前處理</a:t>
                      </a:r>
                      <a:r>
                        <a:rPr lang="en-US" altLang="zh-TW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Stream </a:t>
                      </a:r>
                      <a:r>
                        <a:rPr lang="en-US" altLang="zh-TW" sz="1200" b="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Processing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建置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富名</a:t>
                      </a:r>
                      <a:r>
                        <a:rPr kumimoji="0" lang="en-US" altLang="zh-TW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Team)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40252"/>
                  </a:ext>
                </a:extLst>
              </a:tr>
              <a:tr h="34499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中台</a:t>
                      </a:r>
                      <a:r>
                        <a:rPr lang="en-US" altLang="zh-TW" sz="1200" b="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kafka</a:t>
                      </a:r>
                      <a:r>
                        <a:rPr lang="zh-TW" altLang="en-US" sz="12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資料接收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O</a:t>
                      </a:r>
                      <a:r>
                        <a:rPr lang="zh-TW" altLang="en-US" sz="14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zh-TW" altLang="en-US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應用規劃科</a:t>
                      </a:r>
                      <a:r>
                        <a:rPr lang="en-US" altLang="zh-TW" sz="11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en-US" sz="11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b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555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grpSp>
        <p:nvGrpSpPr>
          <p:cNvPr id="39" name="Google Shape;93;p3"/>
          <p:cNvGrpSpPr/>
          <p:nvPr/>
        </p:nvGrpSpPr>
        <p:grpSpPr>
          <a:xfrm>
            <a:off x="2823863" y="1650888"/>
            <a:ext cx="3420794" cy="590394"/>
            <a:chOff x="1056062" y="2234489"/>
            <a:chExt cx="1800000" cy="563286"/>
          </a:xfrm>
        </p:grpSpPr>
        <p:sp>
          <p:nvSpPr>
            <p:cNvPr id="40" name="Google Shape;94;p3"/>
            <p:cNvSpPr/>
            <p:nvPr/>
          </p:nvSpPr>
          <p:spPr>
            <a:xfrm>
              <a:off x="1056062" y="2424065"/>
              <a:ext cx="1800000" cy="37371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FFFFFF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1" name="Google Shape;95;p3"/>
            <p:cNvSpPr/>
            <p:nvPr/>
          </p:nvSpPr>
          <p:spPr>
            <a:xfrm>
              <a:off x="1056062" y="2234489"/>
              <a:ext cx="1800000" cy="201600"/>
            </a:xfrm>
            <a:prstGeom prst="rect">
              <a:avLst/>
            </a:prstGeom>
            <a:solidFill>
              <a:srgbClr val="44546A"/>
            </a:solidFill>
            <a:ln w="9525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050"/>
                <a:buFont typeface="Arial"/>
                <a:buNone/>
              </a:pPr>
              <a:r>
                <a:rPr lang="zh-TW" altLang="en-US" sz="1050" b="1" kern="0">
                  <a:solidFill>
                    <a:srgbClr val="FFFFFF"/>
                  </a:solidFill>
                  <a:latin typeface="Microsoft JhengHei"/>
                  <a:cs typeface="Microsoft JhengHei"/>
                  <a:sym typeface="Microsoft JhengHei"/>
                </a:rPr>
                <a:t>專案管理</a:t>
              </a:r>
              <a:endParaRPr sz="1050" b="1" kern="0">
                <a:solidFill>
                  <a:srgbClr val="FFFFFF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2" name="Google Shape;96;p3"/>
            <p:cNvSpPr txBox="1"/>
            <p:nvPr/>
          </p:nvSpPr>
          <p:spPr>
            <a:xfrm>
              <a:off x="1066557" y="2510479"/>
              <a:ext cx="1736633" cy="242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79313"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05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蕭佩芬 </a:t>
              </a:r>
              <a:r>
                <a:rPr lang="en-US" altLang="zh-TW" sz="105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Sophia       </a:t>
              </a:r>
              <a:r>
                <a:rPr lang="zh-TW" altLang="en-US" sz="105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李孟軒</a:t>
              </a:r>
              <a:r>
                <a:rPr lang="en-US" altLang="zh-TW" sz="105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   </a:t>
              </a:r>
              <a:endParaRPr sz="105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4" name="Google Shape;98;p3"/>
          <p:cNvGrpSpPr/>
          <p:nvPr/>
        </p:nvGrpSpPr>
        <p:grpSpPr>
          <a:xfrm>
            <a:off x="301562" y="2452548"/>
            <a:ext cx="1561853" cy="2130305"/>
            <a:chOff x="133715" y="2903666"/>
            <a:chExt cx="925058" cy="1169562"/>
          </a:xfrm>
        </p:grpSpPr>
        <p:sp>
          <p:nvSpPr>
            <p:cNvPr id="45" name="Google Shape;99;p3"/>
            <p:cNvSpPr/>
            <p:nvPr/>
          </p:nvSpPr>
          <p:spPr>
            <a:xfrm>
              <a:off x="143402" y="3094205"/>
              <a:ext cx="911815" cy="97902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RI</a:t>
              </a:r>
              <a:r>
                <a:rPr lang="zh-TW" altLang="en-US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風險智能科</a:t>
              </a:r>
              <a:endParaRPr lang="en-US" altLang="zh-TW" sz="900" kern="0" dirty="0" smtClean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賴顯昌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Adrian</a:t>
              </a:r>
            </a:p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BA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商業分析科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李孟軒</a:t>
              </a:r>
              <a:endParaRPr lang="it-IT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DT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數據科技科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李郁芳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6" name="Google Shape;100;p3"/>
            <p:cNvSpPr/>
            <p:nvPr/>
          </p:nvSpPr>
          <p:spPr>
            <a:xfrm>
              <a:off x="133715" y="2903666"/>
              <a:ext cx="925058" cy="193561"/>
            </a:xfrm>
            <a:prstGeom prst="rect">
              <a:avLst/>
            </a:prstGeom>
            <a:solidFill>
              <a:srgbClr val="D1B058"/>
            </a:solidFill>
            <a:ln w="9525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1050"/>
                <a:buFont typeface="Arial"/>
                <a:buNone/>
              </a:pPr>
              <a:r>
                <a:rPr lang="zh-TW" altLang="en-US" sz="1050" b="1" kern="0" dirty="0">
                  <a:solidFill>
                    <a:srgbClr val="3F3F3F"/>
                  </a:solidFill>
                  <a:latin typeface="Microsoft JhengHei"/>
                  <a:cs typeface="Microsoft JhengHei"/>
                  <a:sym typeface="Microsoft JhengHei"/>
                </a:rPr>
                <a:t>業務專家團隊</a:t>
              </a:r>
            </a:p>
          </p:txBody>
        </p:sp>
      </p:grpSp>
      <p:sp>
        <p:nvSpPr>
          <p:cNvPr id="48" name="Google Shape;102;p3"/>
          <p:cNvSpPr/>
          <p:nvPr/>
        </p:nvSpPr>
        <p:spPr>
          <a:xfrm>
            <a:off x="6326764" y="1773260"/>
            <a:ext cx="1915644" cy="60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buClr>
                <a:srgbClr val="FFFFFF"/>
              </a:buClr>
              <a:buSzPts val="1000"/>
              <a:buFont typeface="Arial"/>
              <a:buNone/>
            </a:pPr>
            <a:r>
              <a:rPr lang="zh-TW" altLang="en-US" sz="1000" kern="0" dirty="0">
                <a:solidFill>
                  <a:srgbClr val="FFFFFF"/>
                </a:solidFill>
                <a:latin typeface="Microsoft JhengHei"/>
                <a:cs typeface="Microsoft JhengHei"/>
                <a:sym typeface="Microsoft JhengHei"/>
              </a:rPr>
              <a:t>專案進度、工作項目以及里程碑控管	</a:t>
            </a:r>
            <a:endParaRPr sz="1000" kern="0" dirty="0">
              <a:solidFill>
                <a:srgbClr val="FFFFFF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49" name="Google Shape;103;p3"/>
          <p:cNvSpPr/>
          <p:nvPr/>
        </p:nvSpPr>
        <p:spPr>
          <a:xfrm>
            <a:off x="6326764" y="766431"/>
            <a:ext cx="2052476" cy="91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>
              <a:buClr>
                <a:srgbClr val="FFFFFF"/>
              </a:buClr>
              <a:buSzPts val="1000"/>
              <a:buFont typeface="Arial"/>
              <a:buNone/>
            </a:pPr>
            <a:r>
              <a:rPr lang="zh-TW" altLang="en-US" sz="1000" kern="0" dirty="0">
                <a:solidFill>
                  <a:srgbClr val="FFFFFF"/>
                </a:solidFill>
                <a:latin typeface="Microsoft JhengHei"/>
                <a:cs typeface="Microsoft JhengHei"/>
                <a:sym typeface="Microsoft JhengHei"/>
              </a:rPr>
              <a:t>每期聯繫會檢視專案進度報告以及重要議題裁示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" name="Google Shape;104;p3"/>
          <p:cNvCxnSpPr>
            <a:stCxn id="52" idx="2"/>
            <a:endCxn id="41" idx="0"/>
          </p:cNvCxnSpPr>
          <p:nvPr/>
        </p:nvCxnSpPr>
        <p:spPr>
          <a:xfrm flipH="1">
            <a:off x="4534259" y="1467919"/>
            <a:ext cx="3407" cy="18296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2" name="Google Shape;105;p3"/>
          <p:cNvSpPr/>
          <p:nvPr/>
        </p:nvSpPr>
        <p:spPr>
          <a:xfrm>
            <a:off x="2827269" y="989838"/>
            <a:ext cx="3420793" cy="478081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1D6D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53" name="Google Shape;107;p3"/>
          <p:cNvSpPr/>
          <p:nvPr/>
        </p:nvSpPr>
        <p:spPr>
          <a:xfrm>
            <a:off x="2827269" y="834000"/>
            <a:ext cx="3420793" cy="210530"/>
          </a:xfrm>
          <a:prstGeom prst="rect">
            <a:avLst/>
          </a:prstGeom>
          <a:solidFill>
            <a:srgbClr val="1D6D88"/>
          </a:solidFill>
          <a:ln w="9525" cap="flat" cmpd="sng">
            <a:solidFill>
              <a:srgbClr val="1D6D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>
              <a:buClr>
                <a:srgbClr val="FFFFFF"/>
              </a:buClr>
              <a:buSzPts val="1050"/>
              <a:buFont typeface="Arial"/>
              <a:buNone/>
            </a:pPr>
            <a:r>
              <a:rPr lang="zh-TW" altLang="en-US" sz="1050" b="1" kern="0">
                <a:solidFill>
                  <a:srgbClr val="FFFFFF"/>
                </a:solidFill>
                <a:latin typeface="Microsoft JhengHei"/>
                <a:cs typeface="Microsoft JhengHei"/>
                <a:sym typeface="Microsoft JhengHei"/>
              </a:rPr>
              <a:t>專案督導</a:t>
            </a:r>
            <a:endParaRPr sz="1050" b="1" kern="0">
              <a:solidFill>
                <a:srgbClr val="FFFFFF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54" name="Google Shape;108;p3"/>
          <p:cNvSpPr txBox="1"/>
          <p:nvPr/>
        </p:nvSpPr>
        <p:spPr>
          <a:xfrm>
            <a:off x="4763291" y="1127456"/>
            <a:ext cx="2184973" cy="2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313">
              <a:buClr>
                <a:srgbClr val="D1B058"/>
              </a:buClr>
              <a:buSzPts val="1050"/>
              <a:buFont typeface="Arial"/>
              <a:buNone/>
            </a:pPr>
            <a:r>
              <a:rPr lang="zh-TW" altLang="en-US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張維仁</a:t>
            </a:r>
            <a:r>
              <a:rPr lang="en-US" altLang="zh-TW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Raymond</a:t>
            </a:r>
            <a:r>
              <a:rPr lang="zh-TW" altLang="en-US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協</a:t>
            </a:r>
            <a:r>
              <a:rPr lang="zh-TW" altLang="en-US" sz="105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理</a:t>
            </a:r>
            <a:endParaRPr sz="1050" kern="0" dirty="0">
              <a:solidFill>
                <a:srgbClr val="595959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55" name="Google Shape;109;p3"/>
          <p:cNvSpPr txBox="1"/>
          <p:nvPr/>
        </p:nvSpPr>
        <p:spPr>
          <a:xfrm>
            <a:off x="3779912" y="1127456"/>
            <a:ext cx="1744059" cy="2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313">
              <a:buClr>
                <a:srgbClr val="D1B058"/>
              </a:buClr>
              <a:buSzPts val="1050"/>
              <a:buFont typeface="Arial"/>
              <a:buNone/>
            </a:pPr>
            <a:r>
              <a:rPr lang="zh-TW" altLang="en-US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梁明喬</a:t>
            </a:r>
            <a:r>
              <a:rPr lang="en-US" altLang="zh-TW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Joe</a:t>
            </a:r>
            <a:r>
              <a:rPr lang="zh-TW" altLang="en-US" sz="105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協理</a:t>
            </a:r>
            <a:endParaRPr sz="1050" kern="0" dirty="0">
              <a:solidFill>
                <a:srgbClr val="595959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專案團隊成</a:t>
            </a:r>
            <a:r>
              <a:rPr lang="zh-TW" altLang="en-US" sz="2400" b="1" dirty="0">
                <a:solidFill>
                  <a:schemeClr val="bg1"/>
                </a:solidFill>
              </a:rPr>
              <a:t>員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73" name="Google Shape;98;p3"/>
          <p:cNvGrpSpPr/>
          <p:nvPr/>
        </p:nvGrpSpPr>
        <p:grpSpPr>
          <a:xfrm>
            <a:off x="2039076" y="2452550"/>
            <a:ext cx="1561853" cy="2130306"/>
            <a:chOff x="133715" y="2903666"/>
            <a:chExt cx="925058" cy="1169562"/>
          </a:xfrm>
        </p:grpSpPr>
        <p:sp>
          <p:nvSpPr>
            <p:cNvPr id="74" name="Google Shape;99;p3"/>
            <p:cNvSpPr/>
            <p:nvPr/>
          </p:nvSpPr>
          <p:spPr>
            <a:xfrm>
              <a:off x="143402" y="3094205"/>
              <a:ext cx="911815" cy="97902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DT</a:t>
              </a:r>
              <a:r>
                <a:rPr lang="zh-TW" altLang="en-US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數據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科技科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黃啟裕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Victor</a:t>
              </a: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EA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企業</a:t>
              </a: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架構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科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王建昌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Jason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莫介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中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Alex</a:t>
              </a: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中台發展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部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鄭正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略 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Louis</a:t>
              </a:r>
              <a:endParaRPr lang="zh-TW" altLang="en-US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it-IT" sz="10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5" name="Google Shape;100;p3"/>
            <p:cNvSpPr/>
            <p:nvPr/>
          </p:nvSpPr>
          <p:spPr>
            <a:xfrm>
              <a:off x="133715" y="2903666"/>
              <a:ext cx="925058" cy="193561"/>
            </a:xfrm>
            <a:prstGeom prst="rect">
              <a:avLst/>
            </a:prstGeom>
            <a:solidFill>
              <a:srgbClr val="D1B058"/>
            </a:solidFill>
            <a:ln w="9525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1050"/>
                <a:buFont typeface="Arial"/>
                <a:buNone/>
              </a:pPr>
              <a:r>
                <a:rPr lang="zh-TW" altLang="en-US" sz="1050" b="1" kern="0" dirty="0">
                  <a:solidFill>
                    <a:srgbClr val="3F3F3F"/>
                  </a:solidFill>
                  <a:latin typeface="Microsoft JhengHei"/>
                  <a:cs typeface="Microsoft JhengHei"/>
                  <a:sym typeface="Microsoft JhengHei"/>
                </a:rPr>
                <a:t>數據中台規劃團隊</a:t>
              </a:r>
            </a:p>
          </p:txBody>
        </p:sp>
      </p:grpSp>
      <p:grpSp>
        <p:nvGrpSpPr>
          <p:cNvPr id="76" name="Google Shape;98;p3"/>
          <p:cNvGrpSpPr/>
          <p:nvPr/>
        </p:nvGrpSpPr>
        <p:grpSpPr>
          <a:xfrm>
            <a:off x="3776590" y="2452546"/>
            <a:ext cx="1561853" cy="2130308"/>
            <a:chOff x="133715" y="2903666"/>
            <a:chExt cx="925058" cy="1169564"/>
          </a:xfrm>
        </p:grpSpPr>
        <p:sp>
          <p:nvSpPr>
            <p:cNvPr id="77" name="Google Shape;99;p3"/>
            <p:cNvSpPr/>
            <p:nvPr/>
          </p:nvSpPr>
          <p:spPr>
            <a:xfrm>
              <a:off x="143402" y="3094207"/>
              <a:ext cx="911815" cy="97902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中台發展部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許宗正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陳雅惠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DT</a:t>
              </a: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數據科技科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陳柏翰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Abe</a:t>
              </a: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DM</a:t>
              </a: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數據管理科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張珉凱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周立偉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latin typeface="Microsoft JhengHei"/>
                  <a:cs typeface="Microsoft JhengHei"/>
                  <a:sym typeface="Microsoft JhengHei"/>
                </a:rPr>
                <a:t>DS</a:t>
              </a:r>
              <a:r>
                <a:rPr lang="zh-TW" altLang="en-US" sz="900" kern="0" dirty="0">
                  <a:latin typeface="Microsoft JhengHei"/>
                  <a:cs typeface="Microsoft JhengHei"/>
                  <a:sym typeface="Microsoft JhengHei"/>
                </a:rPr>
                <a:t>資料科學科</a:t>
              </a:r>
              <a:r>
                <a:rPr lang="en-US" altLang="zh-TW" sz="900" kern="0" dirty="0">
                  <a:latin typeface="Microsoft JhengHei"/>
                  <a:cs typeface="Microsoft JhengHei"/>
                  <a:sym typeface="Microsoft JhengHei"/>
                </a:rPr>
                <a:t>(Model)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馮閔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蔡富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名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78" name="Google Shape;100;p3"/>
            <p:cNvSpPr/>
            <p:nvPr/>
          </p:nvSpPr>
          <p:spPr>
            <a:xfrm>
              <a:off x="133715" y="2903666"/>
              <a:ext cx="925058" cy="193561"/>
            </a:xfrm>
            <a:prstGeom prst="rect">
              <a:avLst/>
            </a:prstGeom>
            <a:solidFill>
              <a:srgbClr val="D1B058"/>
            </a:solidFill>
            <a:ln w="9525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34275" rIns="0" bIns="34275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1050"/>
                <a:buFont typeface="Arial"/>
                <a:buNone/>
              </a:pPr>
              <a:r>
                <a:rPr lang="zh-TW" altLang="en-US" sz="1050" b="1" kern="0" dirty="0">
                  <a:solidFill>
                    <a:srgbClr val="3F3F3F"/>
                  </a:solidFill>
                  <a:latin typeface="Microsoft JhengHei"/>
                  <a:cs typeface="Microsoft JhengHei"/>
                  <a:sym typeface="Microsoft JhengHei"/>
                </a:rPr>
                <a:t>數據中台建置與運營團隊</a:t>
              </a:r>
            </a:p>
          </p:txBody>
        </p:sp>
      </p:grpSp>
      <p:grpSp>
        <p:nvGrpSpPr>
          <p:cNvPr id="79" name="Google Shape;98;p3"/>
          <p:cNvGrpSpPr/>
          <p:nvPr/>
        </p:nvGrpSpPr>
        <p:grpSpPr>
          <a:xfrm>
            <a:off x="5514104" y="2452548"/>
            <a:ext cx="1561853" cy="2130307"/>
            <a:chOff x="133715" y="2903666"/>
            <a:chExt cx="925058" cy="1169563"/>
          </a:xfrm>
        </p:grpSpPr>
        <p:sp>
          <p:nvSpPr>
            <p:cNvPr id="80" name="Google Shape;99;p3"/>
            <p:cNvSpPr/>
            <p:nvPr/>
          </p:nvSpPr>
          <p:spPr>
            <a:xfrm>
              <a:off x="143402" y="3094206"/>
              <a:ext cx="911815" cy="97902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0" bIns="45700" anchor="t" anchorCtr="0">
              <a:noAutofit/>
            </a:bodyPr>
            <a:lstStyle/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DS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資料科學</a:t>
              </a:r>
              <a:r>
                <a:rPr lang="zh-TW" altLang="en-US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科</a:t>
              </a:r>
              <a:r>
                <a:rPr lang="en-US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(Model)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馮閔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DM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數據管理</a:t>
              </a:r>
              <a:r>
                <a:rPr lang="zh-TW" altLang="en-US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科</a:t>
              </a:r>
              <a:r>
                <a:rPr lang="en-US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(Data API)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張珉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凱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周立偉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RI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風險智能科</a:t>
              </a:r>
              <a:endParaRPr lang="en-US" altLang="zh-TW" sz="90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簡偉倫 </a:t>
              </a:r>
              <a:r>
                <a:rPr lang="en-US" altLang="zh-TW" sz="900" kern="0" dirty="0" err="1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Lue</a:t>
              </a:r>
              <a:endParaRPr lang="it-IT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DT</a:t>
              </a: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數據科技科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陳柏翰 </a:t>
              </a:r>
              <a:r>
                <a:rPr lang="en-US" altLang="zh-TW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Abe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沈晏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全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Miles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邱冠儒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" name="Google Shape;100;p3"/>
            <p:cNvSpPr/>
            <p:nvPr/>
          </p:nvSpPr>
          <p:spPr>
            <a:xfrm>
              <a:off x="133715" y="2903666"/>
              <a:ext cx="925058" cy="193561"/>
            </a:xfrm>
            <a:prstGeom prst="rect">
              <a:avLst/>
            </a:prstGeom>
            <a:solidFill>
              <a:srgbClr val="D1B058"/>
            </a:solidFill>
            <a:ln w="9525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1050"/>
                <a:buFont typeface="Arial"/>
                <a:buNone/>
              </a:pPr>
              <a:r>
                <a:rPr lang="zh-TW" altLang="en-US" sz="1050" b="1" kern="0" dirty="0">
                  <a:solidFill>
                    <a:srgbClr val="3F3F3F"/>
                  </a:solidFill>
                  <a:latin typeface="Microsoft JhengHei"/>
                  <a:cs typeface="Microsoft JhengHei"/>
                  <a:sym typeface="Microsoft JhengHei"/>
                </a:rPr>
                <a:t>數據服務建置與運營團隊</a:t>
              </a:r>
            </a:p>
          </p:txBody>
        </p:sp>
      </p:grpSp>
      <p:grpSp>
        <p:nvGrpSpPr>
          <p:cNvPr id="82" name="Google Shape;98;p3"/>
          <p:cNvGrpSpPr/>
          <p:nvPr/>
        </p:nvGrpSpPr>
        <p:grpSpPr>
          <a:xfrm>
            <a:off x="7251616" y="2452548"/>
            <a:ext cx="1561853" cy="2130307"/>
            <a:chOff x="133715" y="2903666"/>
            <a:chExt cx="925058" cy="1169563"/>
          </a:xfrm>
        </p:grpSpPr>
        <p:sp>
          <p:nvSpPr>
            <p:cNvPr id="83" name="Google Shape;99;p3"/>
            <p:cNvSpPr/>
            <p:nvPr/>
          </p:nvSpPr>
          <p:spPr>
            <a:xfrm>
              <a:off x="143402" y="3094206"/>
              <a:ext cx="911815" cy="979023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DS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資料科學科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蔡富名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lvl="1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altLang="zh-TW" sz="900" kern="0" dirty="0" smtClean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DM</a:t>
              </a:r>
              <a:r>
                <a:rPr lang="zh-TW" altLang="en-US" sz="900" kern="0" dirty="0">
                  <a:solidFill>
                    <a:srgbClr val="168E40"/>
                  </a:solidFill>
                  <a:latin typeface="Microsoft JhengHei"/>
                  <a:cs typeface="Microsoft JhengHei"/>
                  <a:sym typeface="Microsoft JhengHei"/>
                </a:rPr>
                <a:t>數據管理科</a:t>
              </a:r>
              <a:endParaRPr lang="en-US" altLang="zh-TW" sz="900" kern="0" dirty="0">
                <a:solidFill>
                  <a:srgbClr val="168E40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郭佳惠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謝明樹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  <a:p>
              <a:pPr marL="117475" indent="-117475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it-IT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DT</a:t>
              </a: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數據科技科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黃啟裕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Victor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沈晏</a:t>
              </a: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全 </a:t>
              </a:r>
              <a:r>
                <a:rPr lang="en-US" altLang="zh-TW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Miles</a:t>
              </a:r>
            </a:p>
            <a:p>
              <a:pPr marL="227013" lvl="1" indent="-109538">
                <a:buClr>
                  <a:srgbClr val="000000"/>
                </a:buClr>
                <a:buFont typeface="Wingdings" panose="05000000000000000000" pitchFamily="2" charset="2"/>
                <a:buChar char="§"/>
              </a:pPr>
              <a:r>
                <a:rPr lang="zh-TW" altLang="en-US" sz="900" kern="0" dirty="0" smtClean="0">
                  <a:solidFill>
                    <a:srgbClr val="595959"/>
                  </a:solidFill>
                  <a:latin typeface="Microsoft JhengHei"/>
                  <a:cs typeface="Microsoft JhengHei"/>
                  <a:sym typeface="Microsoft JhengHei"/>
                </a:rPr>
                <a:t>邱冠儒</a:t>
              </a:r>
              <a:endParaRPr lang="en-US" altLang="zh-TW" sz="90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4" name="Google Shape;100;p3"/>
            <p:cNvSpPr/>
            <p:nvPr/>
          </p:nvSpPr>
          <p:spPr>
            <a:xfrm>
              <a:off x="133715" y="2903666"/>
              <a:ext cx="925058" cy="193561"/>
            </a:xfrm>
            <a:prstGeom prst="rect">
              <a:avLst/>
            </a:prstGeom>
            <a:solidFill>
              <a:srgbClr val="D1B058"/>
            </a:solidFill>
            <a:ln w="9525" cap="flat" cmpd="sng">
              <a:solidFill>
                <a:srgbClr val="D1B05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algn="ctr">
                <a:buClr>
                  <a:srgbClr val="3F3F3F"/>
                </a:buClr>
                <a:buSzPts val="1050"/>
                <a:buFont typeface="Arial"/>
                <a:buNone/>
              </a:pPr>
              <a:r>
                <a:rPr lang="zh-TW" altLang="en-US" sz="1050" b="1" kern="0" dirty="0">
                  <a:solidFill>
                    <a:srgbClr val="3F3F3F"/>
                  </a:solidFill>
                  <a:latin typeface="Microsoft JhengHei"/>
                  <a:cs typeface="Microsoft JhengHei"/>
                  <a:sym typeface="Microsoft JhengHei"/>
                </a:rPr>
                <a:t>數據中台治理團隊</a:t>
              </a:r>
            </a:p>
          </p:txBody>
        </p:sp>
      </p:grpSp>
      <p:sp>
        <p:nvSpPr>
          <p:cNvPr id="85" name="Google Shape;108;p3"/>
          <p:cNvSpPr txBox="1"/>
          <p:nvPr/>
        </p:nvSpPr>
        <p:spPr>
          <a:xfrm>
            <a:off x="2681176" y="1127456"/>
            <a:ext cx="1314760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313">
              <a:buClr>
                <a:srgbClr val="D1B058"/>
              </a:buClr>
              <a:buSzPts val="1050"/>
              <a:buFont typeface="Arial"/>
              <a:buNone/>
            </a:pPr>
            <a:r>
              <a:rPr lang="zh-TW" altLang="en-US" sz="1050" kern="0" dirty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王志</a:t>
            </a:r>
            <a:r>
              <a:rPr lang="zh-TW" altLang="en-US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峰</a:t>
            </a:r>
            <a:r>
              <a:rPr lang="en-US" altLang="zh-TW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Chris</a:t>
            </a:r>
            <a:r>
              <a:rPr lang="zh-TW" altLang="en-US" sz="1050" kern="0" dirty="0" smtClean="0">
                <a:solidFill>
                  <a:srgbClr val="595959"/>
                </a:solidFill>
                <a:latin typeface="Microsoft JhengHei"/>
                <a:cs typeface="Microsoft JhengHei"/>
                <a:sym typeface="Microsoft JhengHei"/>
              </a:rPr>
              <a:t>副總</a:t>
            </a:r>
            <a:endParaRPr sz="1050" kern="0" dirty="0">
              <a:solidFill>
                <a:srgbClr val="595959"/>
              </a:solidFill>
              <a:latin typeface="Microsoft JhengHei"/>
              <a:cs typeface="Microsoft JhengHei"/>
              <a:sym typeface="Microsoft JhengHei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25843" y="4559771"/>
            <a:ext cx="175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了解與梳理業務場景，確定數據資產與業務場景對應關係及優先級</a:t>
            </a:r>
          </a:p>
        </p:txBody>
      </p:sp>
      <p:sp>
        <p:nvSpPr>
          <p:cNvPr id="88" name="矩形 87"/>
          <p:cNvSpPr/>
          <p:nvPr/>
        </p:nvSpPr>
        <p:spPr>
          <a:xfrm>
            <a:off x="1979712" y="4559771"/>
            <a:ext cx="17538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規劃設計數據中台應用架構</a:t>
            </a:r>
          </a:p>
        </p:txBody>
      </p:sp>
      <p:sp>
        <p:nvSpPr>
          <p:cNvPr id="89" name="矩形 88"/>
          <p:cNvSpPr/>
          <p:nvPr/>
        </p:nvSpPr>
        <p:spPr>
          <a:xfrm>
            <a:off x="3729939" y="4559771"/>
            <a:ext cx="175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負責數據中台建置與運營，包括</a:t>
            </a:r>
            <a:r>
              <a:rPr lang="en-US" altLang="zh-TW" sz="800" dirty="0">
                <a:solidFill>
                  <a:schemeClr val="bg1"/>
                </a:solidFill>
              </a:rPr>
              <a:t>PaaS</a:t>
            </a:r>
            <a:r>
              <a:rPr lang="zh-TW" altLang="en-US" sz="800" dirty="0">
                <a:solidFill>
                  <a:schemeClr val="bg1"/>
                </a:solidFill>
              </a:rPr>
              <a:t>、存儲層、及監控應用等</a:t>
            </a:r>
          </a:p>
        </p:txBody>
      </p:sp>
      <p:sp>
        <p:nvSpPr>
          <p:cNvPr id="90" name="矩形 89"/>
          <p:cNvSpPr/>
          <p:nvPr/>
        </p:nvSpPr>
        <p:spPr>
          <a:xfrm>
            <a:off x="5457879" y="4559771"/>
            <a:ext cx="175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建設和維護</a:t>
            </a:r>
            <a:r>
              <a:rPr lang="en-US" altLang="zh-TW" sz="800" dirty="0">
                <a:solidFill>
                  <a:schemeClr val="bg1"/>
                </a:solidFill>
              </a:rPr>
              <a:t>Data API/Model serving</a:t>
            </a:r>
            <a:r>
              <a:rPr lang="zh-TW" altLang="en-US" sz="800" dirty="0">
                <a:solidFill>
                  <a:schemeClr val="bg1"/>
                </a:solidFill>
              </a:rPr>
              <a:t>工具、</a:t>
            </a:r>
            <a:r>
              <a:rPr lang="en-US" altLang="zh-TW" sz="800" dirty="0">
                <a:solidFill>
                  <a:schemeClr val="bg1"/>
                </a:solidFill>
              </a:rPr>
              <a:t>API/Model</a:t>
            </a:r>
            <a:r>
              <a:rPr lang="zh-TW" altLang="en-US" sz="800" dirty="0">
                <a:solidFill>
                  <a:schemeClr val="bg1"/>
                </a:solidFill>
              </a:rPr>
              <a:t>開發及使用規範</a:t>
            </a:r>
          </a:p>
        </p:txBody>
      </p:sp>
      <p:sp>
        <p:nvSpPr>
          <p:cNvPr id="91" name="矩形 90"/>
          <p:cNvSpPr/>
          <p:nvPr/>
        </p:nvSpPr>
        <p:spPr>
          <a:xfrm>
            <a:off x="7208106" y="4559771"/>
            <a:ext cx="1753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800" dirty="0">
                <a:solidFill>
                  <a:schemeClr val="bg1"/>
                </a:solidFill>
              </a:rPr>
              <a:t>分析數據與模型應用場景，制定</a:t>
            </a:r>
            <a:r>
              <a:rPr lang="en-US" altLang="zh-TW" sz="800" dirty="0">
                <a:solidFill>
                  <a:schemeClr val="bg1"/>
                </a:solidFill>
              </a:rPr>
              <a:t>API/Model</a:t>
            </a:r>
            <a:r>
              <a:rPr lang="zh-TW" altLang="en-US" sz="800" dirty="0">
                <a:solidFill>
                  <a:schemeClr val="bg1"/>
                </a:solidFill>
              </a:rPr>
              <a:t>及權限管理機制</a:t>
            </a:r>
          </a:p>
        </p:txBody>
      </p:sp>
    </p:spTree>
    <p:extLst>
      <p:ext uri="{BB962C8B-B14F-4D97-AF65-F5344CB8AC3E}">
        <p14:creationId xmlns:p14="http://schemas.microsoft.com/office/powerpoint/2010/main" val="36820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aphicFrame>
        <p:nvGraphicFramePr>
          <p:cNvPr id="3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24246"/>
              </p:ext>
            </p:extLst>
          </p:nvPr>
        </p:nvGraphicFramePr>
        <p:xfrm>
          <a:off x="85564" y="761776"/>
          <a:ext cx="8932695" cy="4199511"/>
        </p:xfrm>
        <a:graphic>
          <a:graphicData uri="http://schemas.openxmlformats.org/drawingml/2006/table">
            <a:tbl>
              <a:tblPr firstRow="1" bandRow="1"/>
              <a:tblGrid>
                <a:gridCol w="1603863">
                  <a:extLst>
                    <a:ext uri="{9D8B030D-6E8A-4147-A177-3AD203B41FA5}">
                      <a16:colId xmlns:a16="http://schemas.microsoft.com/office/drawing/2014/main" val="1703430886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136658057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68540228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864348503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315078784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4284917251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57396927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391084302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4154301117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2146174922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1442280516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3867450754"/>
                    </a:ext>
                  </a:extLst>
                </a:gridCol>
                <a:gridCol w="152684">
                  <a:extLst>
                    <a:ext uri="{9D8B030D-6E8A-4147-A177-3AD203B41FA5}">
                      <a16:colId xmlns:a16="http://schemas.microsoft.com/office/drawing/2014/main" val="3324865276"/>
                    </a:ext>
                  </a:extLst>
                </a:gridCol>
              </a:tblGrid>
              <a:tr h="204935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8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/>
                        </a:rPr>
                        <a:t>2020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Jun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Jul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Aug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Sep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1DE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Oct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Nov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Dec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8E4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822"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</a:pPr>
                      <a:r>
                        <a:rPr lang="zh-TW" altLang="en-US" sz="105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前置作業階段</a:t>
                      </a:r>
                      <a:endParaRPr lang="en-US" sz="1050" b="1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系統架構盤點與檢核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架構確認與最終報價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硬體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軟體請採購簽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開發機器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Ready</a:t>
                      </a: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資料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模型盤點與分類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發展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API/Model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開發及使用規範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651">
                <a:tc>
                  <a:txBody>
                    <a:bodyPr/>
                    <a:lstStyle/>
                    <a:p>
                      <a:pPr marL="0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</a:pPr>
                      <a:r>
                        <a:rPr lang="zh-TW" altLang="en-US" sz="105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基礎工程建置階段</a:t>
                      </a:r>
                      <a:endParaRPr lang="en-US" altLang="zh-TW" sz="1050" b="1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PaaS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中台環境建置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服務層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治理</a:t>
                      </a: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存儲層建置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454370"/>
                  </a:ext>
                </a:extLst>
              </a:tr>
              <a:tr h="964260">
                <a:tc>
                  <a:txBody>
                    <a:bodyPr/>
                    <a:lstStyle/>
                    <a:p>
                      <a:pPr marL="0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</a:pPr>
                      <a:r>
                        <a:rPr lang="zh-TW" altLang="en-US" sz="1050" b="1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業務場景導入階段</a:t>
                      </a:r>
                      <a:endParaRPr lang="en-US" altLang="zh-TW" sz="1050" b="1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Mega Income</a:t>
                      </a: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Value Model</a:t>
                      </a:r>
                      <a:endParaRPr lang="zh-TW" altLang="en-US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MMB</a:t>
                      </a: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異常登入偵測</a:t>
                      </a:r>
                      <a:endParaRPr lang="en-US" altLang="zh-TW" sz="1050" b="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112713" indent="-112713" algn="l" defTabSz="1014935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050" b="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客服進線問題預測</a:t>
                      </a:r>
                      <a:endParaRPr lang="en-US" sz="1050" b="0" kern="1200" noProof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1014935" rtl="0" eaLnBrk="1" fontAlgn="base" hangingPunct="1">
                        <a:lnSpc>
                          <a:spcPts val="2699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2200" b="1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4B4B4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26301"/>
                  </a:ext>
                </a:extLst>
              </a:tr>
            </a:tbl>
          </a:graphicData>
        </a:graphic>
      </p:graphicFrame>
      <p:sp>
        <p:nvSpPr>
          <p:cNvPr id="35" name="TextBox 93"/>
          <p:cNvSpPr txBox="1"/>
          <p:nvPr/>
        </p:nvSpPr>
        <p:spPr>
          <a:xfrm>
            <a:off x="2856080" y="5917344"/>
            <a:ext cx="6694365" cy="415452"/>
          </a:xfrm>
          <a:prstGeom prst="rect">
            <a:avLst/>
          </a:prstGeom>
        </p:spPr>
        <p:txBody>
          <a:bodyPr wrap="square" lIns="91396" tIns="45697" rIns="91396" bIns="45697" rtlCol="0">
            <a:spAutoFit/>
          </a:bodyPr>
          <a:lstStyle/>
          <a:p>
            <a:pPr marL="137160" marR="0" lvl="1" indent="-13716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rPr>
              <a:t>Modules in scope: </a:t>
            </a:r>
            <a:r>
              <a:rPr kumimoji="0" lang="en-US" altLang="zh-TW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新細明體" panose="02020500000000000000" pitchFamily="18" charset="-120"/>
              </a:rPr>
              <a:t>Core HCM (including Onboarding, ESS and MSS), Organization, Talent, Performance Management, Compensation Core/Advanced Compensation, Reporting and Analytics, Mobile, Recruiting</a:t>
            </a:r>
          </a:p>
        </p:txBody>
      </p:sp>
      <p:sp>
        <p:nvSpPr>
          <p:cNvPr id="37" name="Oval 80"/>
          <p:cNvSpPr/>
          <p:nvPr/>
        </p:nvSpPr>
        <p:spPr>
          <a:xfrm>
            <a:off x="973539" y="6197141"/>
            <a:ext cx="144000" cy="142162"/>
          </a:xfrm>
          <a:prstGeom prst="ellipse">
            <a:avLst/>
          </a:prstGeom>
          <a:solidFill>
            <a:srgbClr val="92D050"/>
          </a:solidFill>
          <a:ln w="254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85"/>
          <p:cNvSpPr txBox="1"/>
          <p:nvPr/>
        </p:nvSpPr>
        <p:spPr>
          <a:xfrm>
            <a:off x="1128872" y="6150045"/>
            <a:ext cx="1919158" cy="253845"/>
          </a:xfrm>
          <a:prstGeom prst="rect">
            <a:avLst/>
          </a:prstGeom>
        </p:spPr>
        <p:txBody>
          <a:bodyPr wrap="square" lIns="91372" tIns="45685" rIns="91372" bIns="45685" rtlCol="0">
            <a:spAutoFit/>
          </a:bodyPr>
          <a:lstStyle/>
          <a:p>
            <a:pPr marL="0" marR="0" lvl="1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Onsite</a:t>
            </a:r>
          </a:p>
        </p:txBody>
      </p:sp>
      <p:sp>
        <p:nvSpPr>
          <p:cNvPr id="61" name="矩形 60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專案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Roadmap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與時程</a:t>
            </a:r>
          </a:p>
        </p:txBody>
      </p:sp>
      <p:sp>
        <p:nvSpPr>
          <p:cNvPr id="62" name="Rectangle 119"/>
          <p:cNvSpPr/>
          <p:nvPr/>
        </p:nvSpPr>
        <p:spPr>
          <a:xfrm>
            <a:off x="1733357" y="1303384"/>
            <a:ext cx="710188" cy="2063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0" tIns="38533" rIns="0" bIns="38533"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>
                  <a:lumMod val="75000"/>
                </a:srgbClr>
              </a:buClr>
              <a:buSzTx/>
              <a:buFontTx/>
              <a:buNone/>
              <a:tabLst/>
              <a:defRPr/>
            </a:pPr>
            <a:r>
              <a:rPr lang="zh-TW" altLang="en-US" sz="900" b="1" kern="0" dirty="0" smtClean="0">
                <a:solidFill>
                  <a:schemeClr val="bg1"/>
                </a:solidFill>
                <a:latin typeface="Calibri"/>
              </a:rPr>
              <a:t>專案</a:t>
            </a:r>
            <a:r>
              <a:rPr lang="zh-TW" altLang="en-US" sz="900" b="1" kern="0" dirty="0">
                <a:solidFill>
                  <a:schemeClr val="bg1"/>
                </a:solidFill>
                <a:latin typeface="Calibri"/>
              </a:rPr>
              <a:t>啟動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70"/>
          <p:cNvGrpSpPr/>
          <p:nvPr/>
        </p:nvGrpSpPr>
        <p:grpSpPr>
          <a:xfrm>
            <a:off x="1605138" y="1203598"/>
            <a:ext cx="203431" cy="596923"/>
            <a:chOff x="4155182" y="2371036"/>
            <a:chExt cx="279546" cy="597079"/>
          </a:xfrm>
          <a:solidFill>
            <a:srgbClr val="92D050"/>
          </a:solidFill>
        </p:grpSpPr>
        <p:sp>
          <p:nvSpPr>
            <p:cNvPr id="49" name="Diamond 71"/>
            <p:cNvSpPr/>
            <p:nvPr>
              <p:custDataLst>
                <p:tags r:id="rId1"/>
              </p:custDataLst>
            </p:nvPr>
          </p:nvSpPr>
          <p:spPr>
            <a:xfrm>
              <a:off x="4155182" y="2714115"/>
              <a:ext cx="228600" cy="254000"/>
            </a:xfrm>
            <a:prstGeom prst="diamond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72"/>
            <p:cNvCxnSpPr/>
            <p:nvPr>
              <p:custDataLst>
                <p:tags r:id="rId2"/>
              </p:custDataLst>
            </p:nvPr>
          </p:nvCxnSpPr>
          <p:spPr>
            <a:xfrm>
              <a:off x="4259058" y="2371036"/>
              <a:ext cx="0" cy="343079"/>
            </a:xfrm>
            <a:prstGeom prst="line">
              <a:avLst/>
            </a:prstGeom>
            <a:grpFill/>
            <a:ln w="15875" cap="flat" cmpd="sng" algn="ctr">
              <a:solidFill>
                <a:srgbClr val="168E40"/>
              </a:solidFill>
              <a:prstDash val="solid"/>
              <a:headEnd type="none"/>
              <a:tailEnd type="none"/>
            </a:ln>
            <a:effectLst>
              <a:outerShdw blurRad="63500">
                <a:scrgbClr r="0" g="0" b="0">
                  <a:alpha val="50000"/>
                </a:scrgbClr>
              </a:outerShdw>
            </a:effectLst>
          </p:spPr>
        </p:cxnSp>
        <p:sp>
          <p:nvSpPr>
            <p:cNvPr id="51" name="Flowchart: Merge 73"/>
            <p:cNvSpPr/>
            <p:nvPr>
              <p:custDataLst>
                <p:tags r:id="rId3"/>
              </p:custDataLst>
            </p:nvPr>
          </p:nvSpPr>
          <p:spPr>
            <a:xfrm rot="16200000">
              <a:off x="4269628" y="2371036"/>
              <a:ext cx="165100" cy="165100"/>
            </a:xfrm>
            <a:prstGeom prst="flowChartMerg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63500">
                <a:scrgbClr r="0" g="0" b="0">
                  <a:alpha val="50000"/>
                </a:scrgbClr>
              </a:outerShdw>
            </a:effectLst>
            <a:scene3d>
              <a:camera prst="orthographicFront"/>
              <a:lightRig rig="threePt" dir="t"/>
            </a:scene3d>
            <a:sp3d>
              <a:bevelT h="12700"/>
            </a:sp3d>
            <a:ex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Rectangle 42"/>
          <p:cNvSpPr/>
          <p:nvPr/>
        </p:nvSpPr>
        <p:spPr bwMode="gray">
          <a:xfrm>
            <a:off x="1680654" y="1491630"/>
            <a:ext cx="323273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4" name="Rectangle 42"/>
          <p:cNvSpPr/>
          <p:nvPr/>
        </p:nvSpPr>
        <p:spPr bwMode="gray">
          <a:xfrm>
            <a:off x="2003928" y="1738326"/>
            <a:ext cx="1199920" cy="90255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6" name="Rectangle 42"/>
          <p:cNvSpPr/>
          <p:nvPr/>
        </p:nvSpPr>
        <p:spPr bwMode="gray">
          <a:xfrm>
            <a:off x="2313996" y="1983837"/>
            <a:ext cx="1188720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0" name="Rectangle 42"/>
          <p:cNvSpPr/>
          <p:nvPr/>
        </p:nvSpPr>
        <p:spPr bwMode="gray">
          <a:xfrm>
            <a:off x="3515661" y="2230533"/>
            <a:ext cx="594360" cy="87242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1" name="Rectangle 42"/>
          <p:cNvSpPr/>
          <p:nvPr/>
        </p:nvSpPr>
        <p:spPr bwMode="gray">
          <a:xfrm>
            <a:off x="1680654" y="2473032"/>
            <a:ext cx="1828800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2" name="Rectangle 42"/>
          <p:cNvSpPr/>
          <p:nvPr/>
        </p:nvSpPr>
        <p:spPr bwMode="gray">
          <a:xfrm>
            <a:off x="1695599" y="2768342"/>
            <a:ext cx="1814234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 bwMode="gray">
          <a:xfrm>
            <a:off x="5357810" y="4036611"/>
            <a:ext cx="2423160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4" name="Rectangle 42"/>
          <p:cNvSpPr/>
          <p:nvPr/>
        </p:nvSpPr>
        <p:spPr bwMode="gray">
          <a:xfrm>
            <a:off x="4121682" y="3345591"/>
            <a:ext cx="640080" cy="90255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5" name="Rectangle 42"/>
          <p:cNvSpPr/>
          <p:nvPr/>
        </p:nvSpPr>
        <p:spPr bwMode="gray">
          <a:xfrm>
            <a:off x="4761762" y="3561615"/>
            <a:ext cx="594360" cy="90255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46" name="Rectangle 42"/>
          <p:cNvSpPr/>
          <p:nvPr/>
        </p:nvSpPr>
        <p:spPr bwMode="gray">
          <a:xfrm>
            <a:off x="1695599" y="4309041"/>
            <a:ext cx="7315785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52" name="Rectangle 42"/>
          <p:cNvSpPr/>
          <p:nvPr/>
        </p:nvSpPr>
        <p:spPr bwMode="gray">
          <a:xfrm>
            <a:off x="1672133" y="4563414"/>
            <a:ext cx="7318123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03927" y="4364353"/>
            <a:ext cx="31962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 smtClean="0">
                <a:solidFill>
                  <a:schemeClr val="bg1"/>
                </a:solidFill>
              </a:rPr>
              <a:t>資料來源蒐集、系統需求文件、模型建置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sp>
        <p:nvSpPr>
          <p:cNvPr id="58" name="Rectangle 42"/>
          <p:cNvSpPr/>
          <p:nvPr/>
        </p:nvSpPr>
        <p:spPr bwMode="gray">
          <a:xfrm>
            <a:off x="1695599" y="4307597"/>
            <a:ext cx="3657600" cy="91440"/>
          </a:xfrm>
          <a:prstGeom prst="rect">
            <a:avLst/>
          </a:prstGeom>
          <a:pattFill prst="ltUpDiag">
            <a:fgClr>
              <a:srgbClr val="00A3E0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59" name="Rectangle 42"/>
          <p:cNvSpPr/>
          <p:nvPr/>
        </p:nvSpPr>
        <p:spPr bwMode="gray">
          <a:xfrm>
            <a:off x="1697524" y="4562405"/>
            <a:ext cx="3657600" cy="91440"/>
          </a:xfrm>
          <a:prstGeom prst="rect">
            <a:avLst/>
          </a:prstGeom>
          <a:pattFill prst="ltUpDiag">
            <a:fgClr>
              <a:srgbClr val="00A3E0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8" name="Rectangle 42"/>
          <p:cNvSpPr/>
          <p:nvPr/>
        </p:nvSpPr>
        <p:spPr bwMode="gray">
          <a:xfrm>
            <a:off x="2313995" y="1976254"/>
            <a:ext cx="639467" cy="98380"/>
          </a:xfrm>
          <a:prstGeom prst="rect">
            <a:avLst/>
          </a:prstGeom>
          <a:noFill/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black"/>
              </a:solidFill>
              <a:latin typeface="Verdana"/>
              <a:ea typeface="微軟正黑體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395608" y="1903824"/>
            <a:ext cx="44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PaaS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89968" y="1903824"/>
            <a:ext cx="557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Other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795310" y="3959220"/>
            <a:ext cx="182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</a:rPr>
              <a:t>時程待</a:t>
            </a:r>
            <a:r>
              <a:rPr lang="en-US" altLang="zh-TW" sz="1000" dirty="0" smtClean="0">
                <a:solidFill>
                  <a:schemeClr val="bg1"/>
                </a:solidFill>
              </a:rPr>
              <a:t>PM</a:t>
            </a:r>
            <a:r>
              <a:rPr lang="zh-TW" altLang="en-US" sz="1000" dirty="0" smtClean="0">
                <a:solidFill>
                  <a:schemeClr val="bg1"/>
                </a:solidFill>
              </a:rPr>
              <a:t>與業管單位討論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44208" y="4231650"/>
            <a:ext cx="182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</a:rPr>
              <a:t>時程待</a:t>
            </a:r>
            <a:r>
              <a:rPr lang="en-US" altLang="zh-TW" sz="1000" dirty="0" smtClean="0">
                <a:solidFill>
                  <a:schemeClr val="bg1"/>
                </a:solidFill>
              </a:rPr>
              <a:t>PM</a:t>
            </a:r>
            <a:r>
              <a:rPr lang="zh-TW" altLang="en-US" sz="1000" dirty="0" smtClean="0">
                <a:solidFill>
                  <a:schemeClr val="bg1"/>
                </a:solidFill>
              </a:rPr>
              <a:t>與業管單位討論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432593" y="4455146"/>
            <a:ext cx="182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</a:rPr>
              <a:t>時程待</a:t>
            </a:r>
            <a:r>
              <a:rPr lang="en-US" altLang="zh-TW" sz="1000" dirty="0" smtClean="0">
                <a:solidFill>
                  <a:schemeClr val="bg1"/>
                </a:solidFill>
              </a:rPr>
              <a:t>PM</a:t>
            </a:r>
            <a:r>
              <a:rPr lang="zh-TW" altLang="en-US" sz="1000" dirty="0" smtClean="0">
                <a:solidFill>
                  <a:schemeClr val="bg1"/>
                </a:solidFill>
              </a:rPr>
              <a:t>與業管單位討論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  <p:sp>
        <p:nvSpPr>
          <p:cNvPr id="33" name="Rectangle 42"/>
          <p:cNvSpPr/>
          <p:nvPr/>
        </p:nvSpPr>
        <p:spPr bwMode="gray">
          <a:xfrm>
            <a:off x="1697225" y="4776955"/>
            <a:ext cx="7318123" cy="91440"/>
          </a:xfrm>
          <a:prstGeom prst="rect">
            <a:avLst/>
          </a:prstGeom>
          <a:solidFill>
            <a:srgbClr val="00A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57" name="Rectangle 42"/>
          <p:cNvSpPr/>
          <p:nvPr/>
        </p:nvSpPr>
        <p:spPr bwMode="gray">
          <a:xfrm>
            <a:off x="1707854" y="4769841"/>
            <a:ext cx="3657600" cy="91440"/>
          </a:xfrm>
          <a:prstGeom prst="rect">
            <a:avLst/>
          </a:prstGeom>
          <a:pattFill prst="ltUpDiag">
            <a:fgClr>
              <a:srgbClr val="00A3E0"/>
            </a:fgClr>
            <a:bgClr>
              <a:schemeClr val="bg1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6434219" y="4708481"/>
            <a:ext cx="1821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>
                <a:solidFill>
                  <a:schemeClr val="bg1"/>
                </a:solidFill>
              </a:rPr>
              <a:t>時程待</a:t>
            </a:r>
            <a:r>
              <a:rPr lang="en-US" altLang="zh-TW" sz="1000" dirty="0" smtClean="0">
                <a:solidFill>
                  <a:schemeClr val="bg1"/>
                </a:solidFill>
              </a:rPr>
              <a:t>PM</a:t>
            </a:r>
            <a:r>
              <a:rPr lang="zh-TW" altLang="en-US" sz="1000" dirty="0" smtClean="0">
                <a:solidFill>
                  <a:schemeClr val="bg1"/>
                </a:solidFill>
              </a:rPr>
              <a:t>與業管單位討論</a:t>
            </a:r>
            <a:endParaRPr 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72" name="矩形 471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銀行數據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中</a:t>
            </a:r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台全景圖</a:t>
            </a:r>
          </a:p>
        </p:txBody>
      </p:sp>
      <p:sp>
        <p:nvSpPr>
          <p:cNvPr id="163" name="矩形 162"/>
          <p:cNvSpPr/>
          <p:nvPr/>
        </p:nvSpPr>
        <p:spPr>
          <a:xfrm>
            <a:off x="333434" y="3941679"/>
            <a:ext cx="8488742" cy="662413"/>
          </a:xfrm>
          <a:prstGeom prst="rect">
            <a:avLst/>
          </a:prstGeom>
          <a:solidFill>
            <a:schemeClr val="bg1">
              <a:lumMod val="85000"/>
              <a:alpha val="31241"/>
            </a:scheme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 smtClean="0">
                <a:solidFill>
                  <a:srgbClr val="FFFFFF"/>
                </a:solidFill>
              </a:rPr>
              <a:t>  </a:t>
            </a:r>
            <a:endParaRPr lang="en-US" altLang="zh-TW" sz="1100" kern="0" dirty="0">
              <a:solidFill>
                <a:srgbClr val="FFFFFF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29753" y="2143446"/>
            <a:ext cx="8488742" cy="1746792"/>
          </a:xfrm>
          <a:prstGeom prst="rect">
            <a:avLst/>
          </a:prstGeom>
          <a:solidFill>
            <a:schemeClr val="bg1">
              <a:lumMod val="85000"/>
              <a:alpha val="31241"/>
            </a:scheme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 smtClean="0">
                <a:solidFill>
                  <a:srgbClr val="FFFFFF"/>
                </a:solidFill>
              </a:rPr>
              <a:t>  </a:t>
            </a:r>
            <a:endParaRPr lang="en-US" altLang="zh-TW" sz="1100" kern="0" dirty="0">
              <a:solidFill>
                <a:srgbClr val="FFFFFF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21823" y="1087460"/>
            <a:ext cx="8496672" cy="100878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endParaRPr lang="zh-TW" altLang="en-US" sz="1100" kern="0" dirty="0">
              <a:solidFill>
                <a:srgbClr val="FFFFFF"/>
              </a:solidFill>
            </a:endParaRPr>
          </a:p>
        </p:txBody>
      </p:sp>
      <p:grpSp>
        <p:nvGrpSpPr>
          <p:cNvPr id="318" name="群組 317"/>
          <p:cNvGrpSpPr/>
          <p:nvPr/>
        </p:nvGrpSpPr>
        <p:grpSpPr>
          <a:xfrm>
            <a:off x="1245967" y="4286922"/>
            <a:ext cx="1506987" cy="428551"/>
            <a:chOff x="2979476" y="12691105"/>
            <a:chExt cx="4225552" cy="1701453"/>
          </a:xfrm>
        </p:grpSpPr>
        <p:sp>
          <p:nvSpPr>
            <p:cNvPr id="470" name="圓角矩形"/>
            <p:cNvSpPr/>
            <p:nvPr/>
          </p:nvSpPr>
          <p:spPr>
            <a:xfrm>
              <a:off x="2979476" y="12691105"/>
              <a:ext cx="4225552" cy="914402"/>
            </a:xfrm>
            <a:prstGeom prst="roundRect">
              <a:avLst>
                <a:gd name="adj" fmla="val 20833"/>
              </a:avLst>
            </a:prstGeom>
            <a:solidFill>
              <a:srgbClr val="16E7CF">
                <a:hueOff val="258623"/>
                <a:satOff val="16006"/>
                <a:lumOff val="-25223"/>
                <a:alpha val="7651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71" name="通路系統"/>
            <p:cNvSpPr/>
            <p:nvPr/>
          </p:nvSpPr>
          <p:spPr>
            <a:xfrm>
              <a:off x="5023846" y="13122556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通路系統</a:t>
              </a:r>
            </a:p>
          </p:txBody>
        </p:sp>
      </p:grpSp>
      <p:grpSp>
        <p:nvGrpSpPr>
          <p:cNvPr id="319" name="群組 318"/>
          <p:cNvGrpSpPr/>
          <p:nvPr/>
        </p:nvGrpSpPr>
        <p:grpSpPr>
          <a:xfrm>
            <a:off x="2803189" y="4288410"/>
            <a:ext cx="1457843" cy="424855"/>
            <a:chOff x="7345891" y="12697007"/>
            <a:chExt cx="4087756" cy="1686785"/>
          </a:xfrm>
        </p:grpSpPr>
        <p:sp>
          <p:nvSpPr>
            <p:cNvPr id="468" name="圓角矩形"/>
            <p:cNvSpPr/>
            <p:nvPr/>
          </p:nvSpPr>
          <p:spPr>
            <a:xfrm>
              <a:off x="7345891" y="12697007"/>
              <a:ext cx="4087756" cy="914402"/>
            </a:xfrm>
            <a:prstGeom prst="roundRect">
              <a:avLst>
                <a:gd name="adj" fmla="val 20833"/>
              </a:avLst>
            </a:prstGeom>
            <a:solidFill>
              <a:srgbClr val="16E7CF">
                <a:hueOff val="258623"/>
                <a:satOff val="16006"/>
                <a:lumOff val="-25223"/>
                <a:alpha val="7651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69" name="交易系統"/>
            <p:cNvSpPr/>
            <p:nvPr/>
          </p:nvSpPr>
          <p:spPr>
            <a:xfrm>
              <a:off x="9376442" y="13113790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交易系統</a:t>
              </a:r>
            </a:p>
          </p:txBody>
        </p:sp>
      </p:grpSp>
      <p:grpSp>
        <p:nvGrpSpPr>
          <p:cNvPr id="320" name="群組 319"/>
          <p:cNvGrpSpPr/>
          <p:nvPr/>
        </p:nvGrpSpPr>
        <p:grpSpPr>
          <a:xfrm>
            <a:off x="4311269" y="4284714"/>
            <a:ext cx="1505423" cy="424361"/>
            <a:chOff x="11574510" y="12682339"/>
            <a:chExt cx="4221170" cy="1684820"/>
          </a:xfrm>
        </p:grpSpPr>
        <p:sp>
          <p:nvSpPr>
            <p:cNvPr id="466" name="圓角矩形"/>
            <p:cNvSpPr/>
            <p:nvPr/>
          </p:nvSpPr>
          <p:spPr>
            <a:xfrm>
              <a:off x="11574510" y="12682339"/>
              <a:ext cx="4221170" cy="914402"/>
            </a:xfrm>
            <a:prstGeom prst="roundRect">
              <a:avLst>
                <a:gd name="adj" fmla="val 20833"/>
              </a:avLst>
            </a:prstGeom>
            <a:solidFill>
              <a:srgbClr val="16E7CF">
                <a:hueOff val="258623"/>
                <a:satOff val="16006"/>
                <a:lumOff val="-25223"/>
                <a:alpha val="7651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67" name="核心系統"/>
            <p:cNvSpPr/>
            <p:nvPr/>
          </p:nvSpPr>
          <p:spPr>
            <a:xfrm>
              <a:off x="13606348" y="13097156"/>
              <a:ext cx="1270002" cy="1270003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核心系統</a:t>
              </a:r>
            </a:p>
          </p:txBody>
        </p:sp>
      </p:grpSp>
      <p:grpSp>
        <p:nvGrpSpPr>
          <p:cNvPr id="321" name="群組 320"/>
          <p:cNvGrpSpPr/>
          <p:nvPr/>
        </p:nvGrpSpPr>
        <p:grpSpPr>
          <a:xfrm>
            <a:off x="5866930" y="4284715"/>
            <a:ext cx="1487886" cy="428550"/>
            <a:chOff x="15936543" y="12682340"/>
            <a:chExt cx="4171995" cy="1701452"/>
          </a:xfrm>
        </p:grpSpPr>
        <p:sp>
          <p:nvSpPr>
            <p:cNvPr id="464" name="圓角矩形"/>
            <p:cNvSpPr/>
            <p:nvPr/>
          </p:nvSpPr>
          <p:spPr>
            <a:xfrm>
              <a:off x="15936543" y="12682340"/>
              <a:ext cx="4171995" cy="914402"/>
            </a:xfrm>
            <a:prstGeom prst="roundRect">
              <a:avLst>
                <a:gd name="adj" fmla="val 20833"/>
              </a:avLst>
            </a:prstGeom>
            <a:solidFill>
              <a:srgbClr val="16E7CF">
                <a:hueOff val="258623"/>
                <a:satOff val="16006"/>
                <a:lumOff val="-25223"/>
                <a:alpha val="7651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65" name="通路系統"/>
            <p:cNvSpPr/>
            <p:nvPr/>
          </p:nvSpPr>
          <p:spPr>
            <a:xfrm>
              <a:off x="18087375" y="13113790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通路系統</a:t>
              </a:r>
            </a:p>
          </p:txBody>
        </p:sp>
      </p:grpSp>
      <p:grpSp>
        <p:nvGrpSpPr>
          <p:cNvPr id="322" name="群組 321"/>
          <p:cNvGrpSpPr/>
          <p:nvPr/>
        </p:nvGrpSpPr>
        <p:grpSpPr>
          <a:xfrm>
            <a:off x="7409261" y="4284941"/>
            <a:ext cx="1409233" cy="424855"/>
            <a:chOff x="20261203" y="12683237"/>
            <a:chExt cx="3951456" cy="1686785"/>
          </a:xfrm>
        </p:grpSpPr>
        <p:sp>
          <p:nvSpPr>
            <p:cNvPr id="462" name="圓角矩形"/>
            <p:cNvSpPr/>
            <p:nvPr/>
          </p:nvSpPr>
          <p:spPr>
            <a:xfrm>
              <a:off x="20261203" y="12683237"/>
              <a:ext cx="3951456" cy="914402"/>
            </a:xfrm>
            <a:prstGeom prst="roundRect">
              <a:avLst>
                <a:gd name="adj" fmla="val 20833"/>
              </a:avLst>
            </a:prstGeom>
            <a:solidFill>
              <a:srgbClr val="16E7CF">
                <a:hueOff val="258623"/>
                <a:satOff val="16006"/>
                <a:lumOff val="-25223"/>
                <a:alpha val="7651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63" name="外部資料"/>
            <p:cNvSpPr/>
            <p:nvPr/>
          </p:nvSpPr>
          <p:spPr>
            <a:xfrm>
              <a:off x="22244186" y="13100020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外部資料</a:t>
              </a:r>
            </a:p>
          </p:txBody>
        </p:sp>
      </p:grpSp>
      <p:grpSp>
        <p:nvGrpSpPr>
          <p:cNvPr id="323" name="群組 322"/>
          <p:cNvGrpSpPr/>
          <p:nvPr/>
        </p:nvGrpSpPr>
        <p:grpSpPr>
          <a:xfrm>
            <a:off x="1263511" y="3960248"/>
            <a:ext cx="3842458" cy="428550"/>
            <a:chOff x="3028672" y="11394124"/>
            <a:chExt cx="6920668" cy="1701452"/>
          </a:xfrm>
        </p:grpSpPr>
        <p:sp>
          <p:nvSpPr>
            <p:cNvPr id="460" name="圓角矩形"/>
            <p:cNvSpPr/>
            <p:nvPr/>
          </p:nvSpPr>
          <p:spPr>
            <a:xfrm>
              <a:off x="3028672" y="11394124"/>
              <a:ext cx="6920668" cy="914402"/>
            </a:xfrm>
            <a:prstGeom prst="roundRect">
              <a:avLst>
                <a:gd name="adj" fmla="val 20833"/>
              </a:avLst>
            </a:prstGeom>
            <a:solidFill>
              <a:srgbClr val="00A2FF">
                <a:hueOff val="114395"/>
                <a:lumOff val="-24975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61" name="HAP"/>
            <p:cNvSpPr/>
            <p:nvPr/>
          </p:nvSpPr>
          <p:spPr>
            <a:xfrm>
              <a:off x="6545623" y="118255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H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adoop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25" name="群組 324"/>
          <p:cNvGrpSpPr/>
          <p:nvPr/>
        </p:nvGrpSpPr>
        <p:grpSpPr>
          <a:xfrm>
            <a:off x="5156204" y="3957771"/>
            <a:ext cx="3604653" cy="428550"/>
            <a:chOff x="17130375" y="11384289"/>
            <a:chExt cx="6920668" cy="1701452"/>
          </a:xfrm>
        </p:grpSpPr>
        <p:sp>
          <p:nvSpPr>
            <p:cNvPr id="456" name="圓角矩形"/>
            <p:cNvSpPr/>
            <p:nvPr/>
          </p:nvSpPr>
          <p:spPr>
            <a:xfrm>
              <a:off x="17130375" y="11384289"/>
              <a:ext cx="6920668" cy="914402"/>
            </a:xfrm>
            <a:prstGeom prst="roundRect">
              <a:avLst>
                <a:gd name="adj" fmla="val 20833"/>
              </a:avLst>
            </a:prstGeom>
            <a:solidFill>
              <a:srgbClr val="00A2FF">
                <a:hueOff val="114395"/>
                <a:lumOff val="-24975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7" name="Teradata"/>
            <p:cNvSpPr/>
            <p:nvPr/>
          </p:nvSpPr>
          <p:spPr>
            <a:xfrm>
              <a:off x="20647326" y="1181573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Teradata</a:t>
              </a:r>
            </a:p>
          </p:txBody>
        </p:sp>
      </p:grpSp>
      <p:grpSp>
        <p:nvGrpSpPr>
          <p:cNvPr id="326" name="群組 325"/>
          <p:cNvGrpSpPr/>
          <p:nvPr/>
        </p:nvGrpSpPr>
        <p:grpSpPr>
          <a:xfrm>
            <a:off x="1880233" y="4179460"/>
            <a:ext cx="6466957" cy="101895"/>
            <a:chOff x="4757945" y="12264449"/>
            <a:chExt cx="18133186" cy="404551"/>
          </a:xfrm>
        </p:grpSpPr>
        <p:sp>
          <p:nvSpPr>
            <p:cNvPr id="450" name="線條"/>
            <p:cNvSpPr/>
            <p:nvPr/>
          </p:nvSpPr>
          <p:spPr>
            <a:xfrm flipV="1">
              <a:off x="4780246" y="12439579"/>
              <a:ext cx="1" cy="22942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1" name="線條"/>
            <p:cNvSpPr/>
            <p:nvPr/>
          </p:nvSpPr>
          <p:spPr>
            <a:xfrm flipV="1">
              <a:off x="9151098" y="12501628"/>
              <a:ext cx="1" cy="167372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2" name="線條"/>
            <p:cNvSpPr/>
            <p:nvPr/>
          </p:nvSpPr>
          <p:spPr>
            <a:xfrm flipV="1">
              <a:off x="13483851" y="12264449"/>
              <a:ext cx="1" cy="40455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3" name="線條"/>
            <p:cNvSpPr/>
            <p:nvPr/>
          </p:nvSpPr>
          <p:spPr>
            <a:xfrm flipV="1">
              <a:off x="18181140" y="12476228"/>
              <a:ext cx="1" cy="167372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4" name="線條"/>
            <p:cNvSpPr/>
            <p:nvPr/>
          </p:nvSpPr>
          <p:spPr>
            <a:xfrm flipV="1">
              <a:off x="22891130" y="12463527"/>
              <a:ext cx="1" cy="167372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55" name="線條"/>
            <p:cNvSpPr/>
            <p:nvPr/>
          </p:nvSpPr>
          <p:spPr>
            <a:xfrm flipH="1" flipV="1">
              <a:off x="4757945" y="12470091"/>
              <a:ext cx="18114975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</p:grpSp>
      <p:grpSp>
        <p:nvGrpSpPr>
          <p:cNvPr id="327" name="群組 326"/>
          <p:cNvGrpSpPr/>
          <p:nvPr/>
        </p:nvGrpSpPr>
        <p:grpSpPr>
          <a:xfrm>
            <a:off x="3855350" y="3664228"/>
            <a:ext cx="1561168" cy="428550"/>
            <a:chOff x="11787930" y="10218849"/>
            <a:chExt cx="5753187" cy="1701452"/>
          </a:xfrm>
        </p:grpSpPr>
        <p:sp>
          <p:nvSpPr>
            <p:cNvPr id="448" name="圓角矩形"/>
            <p:cNvSpPr/>
            <p:nvPr/>
          </p:nvSpPr>
          <p:spPr>
            <a:xfrm>
              <a:off x="11787930" y="10218849"/>
              <a:ext cx="5753187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49" name="Oracle DB"/>
            <p:cNvSpPr/>
            <p:nvPr/>
          </p:nvSpPr>
          <p:spPr>
            <a:xfrm>
              <a:off x="14530373" y="1065029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Oracle DB</a:t>
              </a:r>
            </a:p>
          </p:txBody>
        </p:sp>
      </p:grpSp>
      <p:grpSp>
        <p:nvGrpSpPr>
          <p:cNvPr id="328" name="群組 327"/>
          <p:cNvGrpSpPr/>
          <p:nvPr/>
        </p:nvGrpSpPr>
        <p:grpSpPr>
          <a:xfrm>
            <a:off x="2193379" y="3657698"/>
            <a:ext cx="1561168" cy="428550"/>
            <a:chOff x="5824425" y="10192924"/>
            <a:chExt cx="5778095" cy="1701452"/>
          </a:xfrm>
        </p:grpSpPr>
        <p:sp>
          <p:nvSpPr>
            <p:cNvPr id="446" name="圓角矩形"/>
            <p:cNvSpPr/>
            <p:nvPr/>
          </p:nvSpPr>
          <p:spPr>
            <a:xfrm>
              <a:off x="5824425" y="10192924"/>
              <a:ext cx="5778095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47" name="Mongo DB"/>
            <p:cNvSpPr/>
            <p:nvPr/>
          </p:nvSpPr>
          <p:spPr>
            <a:xfrm>
              <a:off x="8930871" y="106243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Mongo DB</a:t>
              </a:r>
            </a:p>
          </p:txBody>
        </p:sp>
      </p:grpSp>
      <p:grpSp>
        <p:nvGrpSpPr>
          <p:cNvPr id="329" name="群組 328"/>
          <p:cNvGrpSpPr/>
          <p:nvPr/>
        </p:nvGrpSpPr>
        <p:grpSpPr>
          <a:xfrm>
            <a:off x="7179291" y="3651126"/>
            <a:ext cx="1561168" cy="428550"/>
            <a:chOff x="17651973" y="10195668"/>
            <a:chExt cx="5906913" cy="1701452"/>
          </a:xfrm>
        </p:grpSpPr>
        <p:sp>
          <p:nvSpPr>
            <p:cNvPr id="444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45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Redis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30" name="群組 329"/>
          <p:cNvGrpSpPr/>
          <p:nvPr/>
        </p:nvGrpSpPr>
        <p:grpSpPr>
          <a:xfrm>
            <a:off x="506765" y="3982340"/>
            <a:ext cx="605934" cy="551594"/>
            <a:chOff x="459175" y="10502768"/>
            <a:chExt cx="1699024" cy="2189964"/>
          </a:xfrm>
        </p:grpSpPr>
        <p:sp>
          <p:nvSpPr>
            <p:cNvPr id="442" name="矩形"/>
            <p:cNvSpPr/>
            <p:nvPr/>
          </p:nvSpPr>
          <p:spPr>
            <a:xfrm>
              <a:off x="528401" y="12288182"/>
              <a:ext cx="1613389" cy="404550"/>
            </a:xfrm>
            <a:prstGeom prst="rect">
              <a:avLst/>
            </a:prstGeom>
            <a:solidFill>
              <a:srgbClr val="FAE232">
                <a:hueOff val="-1081314"/>
                <a:satOff val="4338"/>
                <a:lumOff val="-8931"/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sym typeface="Helvetica Neue Medium"/>
              </a:endParaRPr>
            </a:p>
          </p:txBody>
        </p:sp>
        <p:sp>
          <p:nvSpPr>
            <p:cNvPr id="443" name="後台"/>
            <p:cNvSpPr txBox="1"/>
            <p:nvPr/>
          </p:nvSpPr>
          <p:spPr>
            <a:xfrm>
              <a:off x="459175" y="10502768"/>
              <a:ext cx="1699024" cy="2039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後台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基礎層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331" name="群組 330"/>
          <p:cNvGrpSpPr/>
          <p:nvPr/>
        </p:nvGrpSpPr>
        <p:grpSpPr>
          <a:xfrm>
            <a:off x="503158" y="2933257"/>
            <a:ext cx="734019" cy="319879"/>
            <a:chOff x="729624" y="6873363"/>
            <a:chExt cx="2058170" cy="1270002"/>
          </a:xfrm>
        </p:grpSpPr>
        <p:sp>
          <p:nvSpPr>
            <p:cNvPr id="440" name="矩形"/>
            <p:cNvSpPr/>
            <p:nvPr/>
          </p:nvSpPr>
          <p:spPr>
            <a:xfrm>
              <a:off x="729624" y="7447870"/>
              <a:ext cx="1459158" cy="404550"/>
            </a:xfrm>
            <a:prstGeom prst="rect">
              <a:avLst/>
            </a:prstGeom>
            <a:solidFill>
              <a:srgbClr val="FAE232">
                <a:hueOff val="-1081314"/>
                <a:satOff val="4338"/>
                <a:lumOff val="-8931"/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sym typeface="Helvetica Neue Medium"/>
              </a:endParaRPr>
            </a:p>
          </p:txBody>
        </p:sp>
        <p:sp>
          <p:nvSpPr>
            <p:cNvPr id="441" name="數據中台"/>
            <p:cNvSpPr/>
            <p:nvPr/>
          </p:nvSpPr>
          <p:spPr>
            <a:xfrm>
              <a:off x="1517791" y="6873363"/>
              <a:ext cx="1270003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中台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latin typeface="+mn-ea"/>
                  <a:ea typeface="+mn-ea"/>
                </a:rPr>
                <a:t>公共</a:t>
              </a:r>
              <a:r>
                <a:rPr lang="zh-TW" altLang="en-US" sz="1200" b="1" kern="0" dirty="0">
                  <a:latin typeface="+mn-ea"/>
                  <a:ea typeface="+mn-ea"/>
                </a:rPr>
                <a:t>層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332" name="群組 331"/>
          <p:cNvGrpSpPr/>
          <p:nvPr/>
        </p:nvGrpSpPr>
        <p:grpSpPr>
          <a:xfrm>
            <a:off x="503239" y="1270540"/>
            <a:ext cx="609460" cy="518807"/>
            <a:chOff x="539091" y="715304"/>
            <a:chExt cx="1708911" cy="2059789"/>
          </a:xfrm>
        </p:grpSpPr>
        <p:sp>
          <p:nvSpPr>
            <p:cNvPr id="438" name="矩形"/>
            <p:cNvSpPr/>
            <p:nvPr/>
          </p:nvSpPr>
          <p:spPr>
            <a:xfrm>
              <a:off x="539091" y="2370544"/>
              <a:ext cx="1617666" cy="404549"/>
            </a:xfrm>
            <a:prstGeom prst="rect">
              <a:avLst/>
            </a:prstGeom>
            <a:solidFill>
              <a:srgbClr val="FAE232">
                <a:hueOff val="-1081314"/>
                <a:satOff val="4338"/>
                <a:lumOff val="-8931"/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sym typeface="Helvetica Neue Medium"/>
              </a:endParaRPr>
            </a:p>
          </p:txBody>
        </p:sp>
        <p:sp>
          <p:nvSpPr>
            <p:cNvPr id="439" name="前台"/>
            <p:cNvSpPr txBox="1"/>
            <p:nvPr/>
          </p:nvSpPr>
          <p:spPr>
            <a:xfrm>
              <a:off x="548977" y="715304"/>
              <a:ext cx="1699025" cy="20391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前台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b="1" kern="0" dirty="0" smtClean="0">
                  <a:latin typeface="+mn-ea"/>
                  <a:ea typeface="+mn-ea"/>
                </a:rPr>
                <a:t>應用層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333" name="群組 332"/>
          <p:cNvGrpSpPr/>
          <p:nvPr/>
        </p:nvGrpSpPr>
        <p:grpSpPr>
          <a:xfrm>
            <a:off x="1373777" y="2857301"/>
            <a:ext cx="803539" cy="319879"/>
            <a:chOff x="3291900" y="6993464"/>
            <a:chExt cx="2253104" cy="1270002"/>
          </a:xfrm>
        </p:grpSpPr>
        <p:sp>
          <p:nvSpPr>
            <p:cNvPr id="436" name="矩形"/>
            <p:cNvSpPr/>
            <p:nvPr/>
          </p:nvSpPr>
          <p:spPr>
            <a:xfrm>
              <a:off x="3291900" y="7362891"/>
              <a:ext cx="1876370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37" name="API層"/>
            <p:cNvSpPr/>
            <p:nvPr/>
          </p:nvSpPr>
          <p:spPr>
            <a:xfrm>
              <a:off x="4275003" y="699346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kern="0" dirty="0" smtClean="0">
                  <a:latin typeface="+mn-ea"/>
                  <a:ea typeface="+mn-ea"/>
                </a:rPr>
                <a:t>數據</a:t>
              </a:r>
              <a:r>
                <a:rPr lang="zh-TW" altLang="en-US" sz="1200" kern="0" dirty="0">
                  <a:latin typeface="+mn-ea"/>
                  <a:ea typeface="+mn-ea"/>
                </a:rPr>
                <a:t>服務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層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334" name="群組 333"/>
          <p:cNvGrpSpPr/>
          <p:nvPr/>
        </p:nvGrpSpPr>
        <p:grpSpPr>
          <a:xfrm>
            <a:off x="1345156" y="3673051"/>
            <a:ext cx="822939" cy="319879"/>
            <a:chOff x="3257601" y="10521537"/>
            <a:chExt cx="2307499" cy="1270002"/>
          </a:xfrm>
        </p:grpSpPr>
        <p:sp>
          <p:nvSpPr>
            <p:cNvPr id="434" name="矩形"/>
            <p:cNvSpPr/>
            <p:nvPr/>
          </p:nvSpPr>
          <p:spPr>
            <a:xfrm>
              <a:off x="3257601" y="10897460"/>
              <a:ext cx="2026675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35" name="儲存層"/>
            <p:cNvSpPr/>
            <p:nvPr/>
          </p:nvSpPr>
          <p:spPr>
            <a:xfrm>
              <a:off x="4295098" y="10521537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kern="0" dirty="0" smtClean="0">
                  <a:latin typeface="+mj-ea"/>
                  <a:ea typeface="+mj-ea"/>
                </a:rPr>
                <a:t>存</a:t>
              </a:r>
              <a:r>
                <a:rPr lang="zh-TW" altLang="en-US" sz="1200" kern="0" dirty="0">
                  <a:latin typeface="+mj-ea"/>
                  <a:ea typeface="+mj-ea"/>
                </a:rPr>
                <a:t>儲</a:t>
              </a:r>
              <a:r>
                <a:rPr kumimoji="0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sym typeface="HanziPen TC Bold"/>
                </a:rPr>
                <a:t>層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HanziPen TC Bold"/>
              </a:endParaRPr>
            </a:p>
          </p:txBody>
        </p:sp>
      </p:grpSp>
      <p:grpSp>
        <p:nvGrpSpPr>
          <p:cNvPr id="335" name="群組 334"/>
          <p:cNvGrpSpPr/>
          <p:nvPr/>
        </p:nvGrpSpPr>
        <p:grpSpPr>
          <a:xfrm>
            <a:off x="1288446" y="1157055"/>
            <a:ext cx="2783564" cy="849577"/>
            <a:chOff x="3098587" y="264736"/>
            <a:chExt cx="6654821" cy="3373035"/>
          </a:xfrm>
        </p:grpSpPr>
        <p:sp>
          <p:nvSpPr>
            <p:cNvPr id="432" name="圓角矩形"/>
            <p:cNvSpPr/>
            <p:nvPr/>
          </p:nvSpPr>
          <p:spPr>
            <a:xfrm>
              <a:off x="3098587" y="264736"/>
              <a:ext cx="6654821" cy="3373035"/>
            </a:xfrm>
            <a:prstGeom prst="roundRect">
              <a:avLst>
                <a:gd name="adj" fmla="val 10037"/>
              </a:avLst>
            </a:prstGeom>
            <a:solidFill>
              <a:srgbClr val="FF644E">
                <a:hueOff val="-152896"/>
                <a:lumOff val="12368"/>
                <a:alpha val="45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33" name="數位 &amp; 實體通路"/>
            <p:cNvSpPr txBox="1"/>
            <p:nvPr/>
          </p:nvSpPr>
          <p:spPr>
            <a:xfrm>
              <a:off x="4295414" y="281011"/>
              <a:ext cx="4376995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數位</a:t>
              </a: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 &amp; </a:t>
              </a:r>
              <a:r>
                <a:rPr kumimoji="0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實體通路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36" name="群組 335"/>
          <p:cNvGrpSpPr/>
          <p:nvPr/>
        </p:nvGrpSpPr>
        <p:grpSpPr>
          <a:xfrm>
            <a:off x="1381135" y="1396884"/>
            <a:ext cx="804780" cy="251743"/>
            <a:chOff x="3358490" y="1216920"/>
            <a:chExt cx="2256587" cy="999483"/>
          </a:xfrm>
        </p:grpSpPr>
        <p:sp>
          <p:nvSpPr>
            <p:cNvPr id="430" name="圓角矩形"/>
            <p:cNvSpPr/>
            <p:nvPr/>
          </p:nvSpPr>
          <p:spPr>
            <a:xfrm>
              <a:off x="3389536" y="1216920"/>
              <a:ext cx="2051167" cy="999483"/>
            </a:xfrm>
            <a:prstGeom prst="roundRect">
              <a:avLst>
                <a:gd name="adj" fmla="val 21759"/>
              </a:avLst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31" name="Line BC"/>
            <p:cNvSpPr txBox="1"/>
            <p:nvPr/>
          </p:nvSpPr>
          <p:spPr>
            <a:xfrm>
              <a:off x="3358490" y="1230951"/>
              <a:ext cx="2256587" cy="888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Line BC</a:t>
              </a:r>
            </a:p>
          </p:txBody>
        </p:sp>
      </p:grpSp>
      <p:grpSp>
        <p:nvGrpSpPr>
          <p:cNvPr id="337" name="群組 336"/>
          <p:cNvGrpSpPr/>
          <p:nvPr/>
        </p:nvGrpSpPr>
        <p:grpSpPr>
          <a:xfrm>
            <a:off x="1331640" y="1694526"/>
            <a:ext cx="1000593" cy="273149"/>
            <a:chOff x="3219702" y="2398632"/>
            <a:chExt cx="2805637" cy="1084470"/>
          </a:xfrm>
        </p:grpSpPr>
        <p:sp>
          <p:nvSpPr>
            <p:cNvPr id="428" name="圓角矩形"/>
            <p:cNvSpPr/>
            <p:nvPr/>
          </p:nvSpPr>
          <p:spPr>
            <a:xfrm>
              <a:off x="3357590" y="2398632"/>
              <a:ext cx="2563954" cy="1084470"/>
            </a:xfrm>
            <a:prstGeom prst="roundRect">
              <a:avLst>
                <a:gd name="adj" fmla="val 20054"/>
              </a:avLst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29" name="MyRewards"/>
            <p:cNvSpPr txBox="1"/>
            <p:nvPr/>
          </p:nvSpPr>
          <p:spPr>
            <a:xfrm>
              <a:off x="3219702" y="2499468"/>
              <a:ext cx="2805637" cy="888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MyRewards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38" name="群組 337"/>
          <p:cNvGrpSpPr/>
          <p:nvPr/>
        </p:nvGrpSpPr>
        <p:grpSpPr>
          <a:xfrm>
            <a:off x="2194573" y="1398427"/>
            <a:ext cx="649235" cy="273149"/>
            <a:chOff x="5853164" y="1223048"/>
            <a:chExt cx="1820438" cy="1084470"/>
          </a:xfrm>
        </p:grpSpPr>
        <p:sp>
          <p:nvSpPr>
            <p:cNvPr id="426" name="圓角矩形"/>
            <p:cNvSpPr/>
            <p:nvPr/>
          </p:nvSpPr>
          <p:spPr>
            <a:xfrm>
              <a:off x="5862098" y="1223048"/>
              <a:ext cx="1811504" cy="1084470"/>
            </a:xfrm>
            <a:prstGeom prst="roundRect">
              <a:avLst>
                <a:gd name="adj" fmla="val 20054"/>
              </a:avLst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27" name="官網"/>
            <p:cNvSpPr txBox="1"/>
            <p:nvPr/>
          </p:nvSpPr>
          <p:spPr>
            <a:xfrm>
              <a:off x="5853164" y="1269150"/>
              <a:ext cx="1795303" cy="888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官網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42" name="群組 341"/>
          <p:cNvGrpSpPr/>
          <p:nvPr/>
        </p:nvGrpSpPr>
        <p:grpSpPr>
          <a:xfrm>
            <a:off x="3500225" y="1384533"/>
            <a:ext cx="567719" cy="270537"/>
            <a:chOff x="7756349" y="1228862"/>
            <a:chExt cx="1591869" cy="1074100"/>
          </a:xfrm>
        </p:grpSpPr>
        <p:sp>
          <p:nvSpPr>
            <p:cNvPr id="418" name="圓角矩形"/>
            <p:cNvSpPr/>
            <p:nvPr/>
          </p:nvSpPr>
          <p:spPr>
            <a:xfrm>
              <a:off x="7756514" y="1228862"/>
              <a:ext cx="1538372" cy="1074100"/>
            </a:xfrm>
            <a:prstGeom prst="roundRect">
              <a:avLst>
                <a:gd name="adj" fmla="val 20247"/>
              </a:avLst>
            </a:prstGeom>
            <a:solidFill>
              <a:srgbClr val="FF644E">
                <a:hueOff val="-82419"/>
                <a:satOff val="-9513"/>
                <a:lumOff val="-16343"/>
                <a:alpha val="622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19" name="ATM"/>
            <p:cNvSpPr txBox="1"/>
            <p:nvPr/>
          </p:nvSpPr>
          <p:spPr>
            <a:xfrm>
              <a:off x="7756349" y="1297627"/>
              <a:ext cx="1591869" cy="888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ATM</a:t>
              </a:r>
            </a:p>
          </p:txBody>
        </p:sp>
      </p:grpSp>
      <p:grpSp>
        <p:nvGrpSpPr>
          <p:cNvPr id="345" name="群組 344"/>
          <p:cNvGrpSpPr/>
          <p:nvPr/>
        </p:nvGrpSpPr>
        <p:grpSpPr>
          <a:xfrm>
            <a:off x="2903122" y="1703372"/>
            <a:ext cx="804782" cy="269409"/>
            <a:chOff x="6309070" y="2433753"/>
            <a:chExt cx="2256587" cy="1069622"/>
          </a:xfrm>
        </p:grpSpPr>
        <p:sp>
          <p:nvSpPr>
            <p:cNvPr id="412" name="圓角矩形"/>
            <p:cNvSpPr/>
            <p:nvPr/>
          </p:nvSpPr>
          <p:spPr>
            <a:xfrm>
              <a:off x="6430544" y="2433753"/>
              <a:ext cx="2051162" cy="1059990"/>
            </a:xfrm>
            <a:prstGeom prst="roundRect">
              <a:avLst>
                <a:gd name="adj" fmla="val 20517"/>
              </a:avLst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13" name="ChatBot"/>
            <p:cNvSpPr txBox="1"/>
            <p:nvPr/>
          </p:nvSpPr>
          <p:spPr>
            <a:xfrm>
              <a:off x="6309070" y="2489094"/>
              <a:ext cx="2256587" cy="1014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ChatBot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49" name="群組 348"/>
          <p:cNvGrpSpPr/>
          <p:nvPr/>
        </p:nvGrpSpPr>
        <p:grpSpPr>
          <a:xfrm>
            <a:off x="2211384" y="2147847"/>
            <a:ext cx="1937048" cy="1452689"/>
            <a:chOff x="5686482" y="4198433"/>
            <a:chExt cx="5431434" cy="5767541"/>
          </a:xfrm>
        </p:grpSpPr>
        <p:sp>
          <p:nvSpPr>
            <p:cNvPr id="404" name="圓角矩形"/>
            <p:cNvSpPr/>
            <p:nvPr/>
          </p:nvSpPr>
          <p:spPr>
            <a:xfrm>
              <a:off x="5686482" y="4198433"/>
              <a:ext cx="5431434" cy="5767541"/>
            </a:xfrm>
            <a:prstGeom prst="roundRect">
              <a:avLst>
                <a:gd name="adj" fmla="val 6233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05" name="客戶360"/>
            <p:cNvSpPr txBox="1"/>
            <p:nvPr/>
          </p:nvSpPr>
          <p:spPr>
            <a:xfrm>
              <a:off x="7030119" y="4220460"/>
              <a:ext cx="2795620" cy="891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客戶360</a:t>
              </a:r>
            </a:p>
          </p:txBody>
        </p:sp>
      </p:grpSp>
      <p:grpSp>
        <p:nvGrpSpPr>
          <p:cNvPr id="350" name="群組 349"/>
          <p:cNvGrpSpPr/>
          <p:nvPr/>
        </p:nvGrpSpPr>
        <p:grpSpPr>
          <a:xfrm>
            <a:off x="2262310" y="2386407"/>
            <a:ext cx="642282" cy="514727"/>
            <a:chOff x="5829276" y="5145577"/>
            <a:chExt cx="2654856" cy="2043598"/>
          </a:xfrm>
        </p:grpSpPr>
        <p:sp>
          <p:nvSpPr>
            <p:cNvPr id="402" name="圓角矩形"/>
            <p:cNvSpPr/>
            <p:nvPr/>
          </p:nvSpPr>
          <p:spPr>
            <a:xfrm>
              <a:off x="5829276" y="5145577"/>
              <a:ext cx="2654856" cy="2043598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03" name="客戶基本資料"/>
            <p:cNvSpPr txBox="1"/>
            <p:nvPr/>
          </p:nvSpPr>
          <p:spPr>
            <a:xfrm>
              <a:off x="5875075" y="5161853"/>
              <a:ext cx="2524805" cy="200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客戶基本資料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51" name="群組 350"/>
          <p:cNvGrpSpPr/>
          <p:nvPr/>
        </p:nvGrpSpPr>
        <p:grpSpPr>
          <a:xfrm>
            <a:off x="2915816" y="2376414"/>
            <a:ext cx="543538" cy="524414"/>
            <a:chOff x="8632865" y="5107119"/>
            <a:chExt cx="2246703" cy="2082056"/>
          </a:xfrm>
        </p:grpSpPr>
        <p:sp>
          <p:nvSpPr>
            <p:cNvPr id="400" name="圓角矩形"/>
            <p:cNvSpPr/>
            <p:nvPr/>
          </p:nvSpPr>
          <p:spPr>
            <a:xfrm>
              <a:off x="8632865" y="5145576"/>
              <a:ext cx="2246703" cy="2043599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401" name="客戶…"/>
            <p:cNvSpPr txBox="1"/>
            <p:nvPr/>
          </p:nvSpPr>
          <p:spPr>
            <a:xfrm>
              <a:off x="8733398" y="5107119"/>
              <a:ext cx="2015523" cy="200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defPPr>
                <a:defRPr lang="zh-TW"/>
              </a:defPPr>
              <a:lvl1pPr marR="0" lvl="0" indent="0" algn="ctr" defTabSz="821531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HanziPen TC Bold"/>
                </a:defRPr>
              </a:lvl1pPr>
            </a:lstStyle>
            <a:p>
              <a:r>
                <a:rPr sz="1200" dirty="0" err="1">
                  <a:sym typeface="HanziPen TC Bold"/>
                </a:rPr>
                <a:t>客戶</a:t>
              </a:r>
              <a:endParaRPr sz="1200" dirty="0">
                <a:sym typeface="HanziPen TC Bold"/>
              </a:endParaRPr>
            </a:p>
            <a:p>
              <a:r>
                <a:rPr sz="1200" dirty="0" err="1">
                  <a:sym typeface="HanziPen TC Bold"/>
                </a:rPr>
                <a:t>歷程</a:t>
              </a:r>
              <a:endParaRPr sz="1200" dirty="0">
                <a:sym typeface="HanziPen TC Bold"/>
              </a:endParaRPr>
            </a:p>
          </p:txBody>
        </p:sp>
      </p:grpSp>
      <p:grpSp>
        <p:nvGrpSpPr>
          <p:cNvPr id="352" name="群組 351"/>
          <p:cNvGrpSpPr/>
          <p:nvPr/>
        </p:nvGrpSpPr>
        <p:grpSpPr>
          <a:xfrm>
            <a:off x="3491880" y="2379184"/>
            <a:ext cx="543538" cy="524413"/>
            <a:chOff x="5872804" y="7448291"/>
            <a:chExt cx="2246703" cy="2082055"/>
          </a:xfrm>
        </p:grpSpPr>
        <p:sp>
          <p:nvSpPr>
            <p:cNvPr id="398" name="圓角矩形"/>
            <p:cNvSpPr/>
            <p:nvPr/>
          </p:nvSpPr>
          <p:spPr>
            <a:xfrm>
              <a:off x="5872804" y="7486748"/>
              <a:ext cx="2246703" cy="2043598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99" name="My…"/>
            <p:cNvSpPr txBox="1"/>
            <p:nvPr/>
          </p:nvSpPr>
          <p:spPr>
            <a:xfrm>
              <a:off x="5973337" y="7448291"/>
              <a:ext cx="2015523" cy="200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defPPr>
                <a:defRPr lang="zh-TW"/>
              </a:defPPr>
              <a:lvl1pPr marR="0" lvl="0" indent="0" algn="ctr" defTabSz="821531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HanziPen TC Bold"/>
                </a:defRPr>
              </a:lvl1pPr>
            </a:lstStyle>
            <a:p>
              <a:r>
                <a:rPr sz="1200" dirty="0">
                  <a:sym typeface="HanziPen TC Bold"/>
                </a:rPr>
                <a:t>My </a:t>
              </a:r>
            </a:p>
            <a:p>
              <a:r>
                <a:rPr sz="1200" dirty="0" err="1">
                  <a:sym typeface="HanziPen TC Bold"/>
                </a:rPr>
                <a:t>客群</a:t>
              </a:r>
              <a:endParaRPr sz="1200" dirty="0">
                <a:sym typeface="HanziPen TC Bold"/>
              </a:endParaRPr>
            </a:p>
          </p:txBody>
        </p:sp>
      </p:grpSp>
      <p:grpSp>
        <p:nvGrpSpPr>
          <p:cNvPr id="353" name="群組 352"/>
          <p:cNvGrpSpPr/>
          <p:nvPr/>
        </p:nvGrpSpPr>
        <p:grpSpPr>
          <a:xfrm>
            <a:off x="3148176" y="2983440"/>
            <a:ext cx="896104" cy="524414"/>
            <a:chOff x="8202419" y="7436909"/>
            <a:chExt cx="2704817" cy="2082056"/>
          </a:xfrm>
        </p:grpSpPr>
        <p:sp>
          <p:nvSpPr>
            <p:cNvPr id="396" name="圓角矩形"/>
            <p:cNvSpPr/>
            <p:nvPr/>
          </p:nvSpPr>
          <p:spPr>
            <a:xfrm>
              <a:off x="8202419" y="7436909"/>
              <a:ext cx="2704817" cy="2082056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97" name="客戶屬性特徵"/>
            <p:cNvSpPr txBox="1"/>
            <p:nvPr/>
          </p:nvSpPr>
          <p:spPr>
            <a:xfrm>
              <a:off x="8249080" y="7453491"/>
              <a:ext cx="2572319" cy="2038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</a:t>
              </a: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特徵模組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54" name="群組 353"/>
          <p:cNvGrpSpPr/>
          <p:nvPr/>
        </p:nvGrpSpPr>
        <p:grpSpPr>
          <a:xfrm>
            <a:off x="4233841" y="2137098"/>
            <a:ext cx="1190589" cy="1452689"/>
            <a:chOff x="11357403" y="4155756"/>
            <a:chExt cx="3338382" cy="5767541"/>
          </a:xfrm>
        </p:grpSpPr>
        <p:sp>
          <p:nvSpPr>
            <p:cNvPr id="394" name="圓角矩形"/>
            <p:cNvSpPr/>
            <p:nvPr/>
          </p:nvSpPr>
          <p:spPr>
            <a:xfrm>
              <a:off x="11357403" y="4155756"/>
              <a:ext cx="3338382" cy="5767541"/>
            </a:xfrm>
            <a:prstGeom prst="roundRect">
              <a:avLst>
                <a:gd name="adj" fmla="val 10141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95" name="產品推薦"/>
            <p:cNvSpPr txBox="1"/>
            <p:nvPr/>
          </p:nvSpPr>
          <p:spPr>
            <a:xfrm>
              <a:off x="11649926" y="4172031"/>
              <a:ext cx="2795623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</a:t>
              </a:r>
              <a:r>
                <a:rPr kumimoji="0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推薦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55" name="群組 354"/>
          <p:cNvGrpSpPr/>
          <p:nvPr/>
        </p:nvGrpSpPr>
        <p:grpSpPr>
          <a:xfrm>
            <a:off x="4350817" y="2397553"/>
            <a:ext cx="958142" cy="514934"/>
            <a:chOff x="11685403" y="5189830"/>
            <a:chExt cx="2686607" cy="2044418"/>
          </a:xfrm>
        </p:grpSpPr>
        <p:sp>
          <p:nvSpPr>
            <p:cNvPr id="392" name="圓角矩形"/>
            <p:cNvSpPr/>
            <p:nvPr/>
          </p:nvSpPr>
          <p:spPr>
            <a:xfrm>
              <a:off x="11685403" y="518983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93" name="卡片推薦模組"/>
            <p:cNvSpPr txBox="1"/>
            <p:nvPr/>
          </p:nvSpPr>
          <p:spPr>
            <a:xfrm>
              <a:off x="11758569" y="5233473"/>
              <a:ext cx="2534748" cy="200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卡片推薦模組</a:t>
              </a:r>
            </a:p>
          </p:txBody>
        </p:sp>
      </p:grpSp>
      <p:grpSp>
        <p:nvGrpSpPr>
          <p:cNvPr id="356" name="群組 355"/>
          <p:cNvGrpSpPr/>
          <p:nvPr/>
        </p:nvGrpSpPr>
        <p:grpSpPr>
          <a:xfrm>
            <a:off x="4350817" y="2977423"/>
            <a:ext cx="958142" cy="514934"/>
            <a:chOff x="11685403" y="7492060"/>
            <a:chExt cx="2686607" cy="2044418"/>
          </a:xfrm>
        </p:grpSpPr>
        <p:sp>
          <p:nvSpPr>
            <p:cNvPr id="390" name="圓角矩形"/>
            <p:cNvSpPr/>
            <p:nvPr/>
          </p:nvSpPr>
          <p:spPr>
            <a:xfrm>
              <a:off x="11685403" y="749206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91" name="活動推薦模型"/>
            <p:cNvSpPr txBox="1"/>
            <p:nvPr/>
          </p:nvSpPr>
          <p:spPr>
            <a:xfrm>
              <a:off x="11758569" y="7535703"/>
              <a:ext cx="2534748" cy="200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活動推薦模</a:t>
              </a: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58" name="群組 357"/>
          <p:cNvGrpSpPr/>
          <p:nvPr/>
        </p:nvGrpSpPr>
        <p:grpSpPr>
          <a:xfrm>
            <a:off x="5488825" y="2129198"/>
            <a:ext cx="1999454" cy="1452689"/>
            <a:chOff x="18338157" y="4187829"/>
            <a:chExt cx="5606418" cy="5767541"/>
          </a:xfrm>
        </p:grpSpPr>
        <p:sp>
          <p:nvSpPr>
            <p:cNvPr id="386" name="圓角矩形"/>
            <p:cNvSpPr/>
            <p:nvPr/>
          </p:nvSpPr>
          <p:spPr>
            <a:xfrm>
              <a:off x="18338157" y="4187829"/>
              <a:ext cx="5606418" cy="5767541"/>
            </a:xfrm>
            <a:prstGeom prst="roundRect">
              <a:avLst>
                <a:gd name="adj" fmla="val 6039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87" name="智能風險"/>
            <p:cNvSpPr txBox="1"/>
            <p:nvPr/>
          </p:nvSpPr>
          <p:spPr>
            <a:xfrm>
              <a:off x="19693429" y="4204104"/>
              <a:ext cx="2795620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智能風險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59" name="群組 358"/>
          <p:cNvGrpSpPr/>
          <p:nvPr/>
        </p:nvGrpSpPr>
        <p:grpSpPr>
          <a:xfrm>
            <a:off x="5553823" y="2373299"/>
            <a:ext cx="914400" cy="529929"/>
            <a:chOff x="18520410" y="5156969"/>
            <a:chExt cx="2518891" cy="2103950"/>
          </a:xfrm>
        </p:grpSpPr>
        <p:sp>
          <p:nvSpPr>
            <p:cNvPr id="384" name="圓角矩形"/>
            <p:cNvSpPr/>
            <p:nvPr/>
          </p:nvSpPr>
          <p:spPr>
            <a:xfrm>
              <a:off x="18520410" y="5211666"/>
              <a:ext cx="2518891" cy="2049253"/>
            </a:xfrm>
            <a:prstGeom prst="roundRect">
              <a:avLst>
                <a:gd name="adj" fmla="val 8635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85" name="Mega Income Model"/>
            <p:cNvSpPr txBox="1"/>
            <p:nvPr/>
          </p:nvSpPr>
          <p:spPr>
            <a:xfrm>
              <a:off x="18666946" y="5156969"/>
              <a:ext cx="2146184" cy="2052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lnSpc>
                  <a:spcPct val="80000"/>
                </a:lnSpc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客戶風險特徵模組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60" name="群組 359"/>
          <p:cNvGrpSpPr/>
          <p:nvPr/>
        </p:nvGrpSpPr>
        <p:grpSpPr>
          <a:xfrm>
            <a:off x="5553823" y="2902220"/>
            <a:ext cx="914400" cy="623460"/>
            <a:chOff x="18520410" y="7256919"/>
            <a:chExt cx="2578126" cy="2475295"/>
          </a:xfrm>
        </p:grpSpPr>
        <p:sp>
          <p:nvSpPr>
            <p:cNvPr id="382" name="圓角矩形"/>
            <p:cNvSpPr/>
            <p:nvPr/>
          </p:nvSpPr>
          <p:spPr>
            <a:xfrm>
              <a:off x="18520410" y="7415755"/>
              <a:ext cx="2578126" cy="2111930"/>
            </a:xfrm>
            <a:prstGeom prst="roundRect">
              <a:avLst>
                <a:gd name="adj" fmla="val 10304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83" name="UPL Value Model"/>
            <p:cNvSpPr txBox="1"/>
            <p:nvPr/>
          </p:nvSpPr>
          <p:spPr>
            <a:xfrm>
              <a:off x="18567093" y="7256919"/>
              <a:ext cx="2300039" cy="2475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lnSpc>
                  <a:spcPct val="80000"/>
                </a:lnSpc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</a:t>
              </a:r>
              <a:r>
                <a: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/</a:t>
              </a: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產品價值模組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61" name="群組 360"/>
          <p:cNvGrpSpPr/>
          <p:nvPr/>
        </p:nvGrpSpPr>
        <p:grpSpPr>
          <a:xfrm>
            <a:off x="6495090" y="2381575"/>
            <a:ext cx="914400" cy="524414"/>
            <a:chOff x="21159700" y="5189830"/>
            <a:chExt cx="2736066" cy="2082056"/>
          </a:xfrm>
        </p:grpSpPr>
        <p:sp>
          <p:nvSpPr>
            <p:cNvPr id="380" name="圓角矩形"/>
            <p:cNvSpPr/>
            <p:nvPr/>
          </p:nvSpPr>
          <p:spPr>
            <a:xfrm>
              <a:off x="21159700" y="5189830"/>
              <a:ext cx="2736066" cy="2081221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81" name="地理資訊系統"/>
            <p:cNvSpPr txBox="1"/>
            <p:nvPr/>
          </p:nvSpPr>
          <p:spPr>
            <a:xfrm>
              <a:off x="21234213" y="5234277"/>
              <a:ext cx="2307560" cy="2037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國泰盾詐欺模組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362" name="群組 361"/>
          <p:cNvGrpSpPr/>
          <p:nvPr/>
        </p:nvGrpSpPr>
        <p:grpSpPr>
          <a:xfrm>
            <a:off x="6495090" y="2959250"/>
            <a:ext cx="914400" cy="514934"/>
            <a:chOff x="21239816" y="7483346"/>
            <a:chExt cx="2686606" cy="2044418"/>
          </a:xfrm>
        </p:grpSpPr>
        <p:sp>
          <p:nvSpPr>
            <p:cNvPr id="378" name="圓角矩形"/>
            <p:cNvSpPr/>
            <p:nvPr/>
          </p:nvSpPr>
          <p:spPr>
            <a:xfrm>
              <a:off x="21239816" y="7483346"/>
              <a:ext cx="2686606" cy="2043597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79" name="異常金流偵測模型"/>
            <p:cNvSpPr txBox="1"/>
            <p:nvPr/>
          </p:nvSpPr>
          <p:spPr>
            <a:xfrm>
              <a:off x="21312983" y="7526987"/>
              <a:ext cx="2307559" cy="2000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國泰盾洗錢防制</a:t>
              </a: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模組</a:t>
              </a: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7550007" y="2127173"/>
            <a:ext cx="1190589" cy="1452689"/>
            <a:chOff x="5473605" y="2138647"/>
            <a:chExt cx="1190589" cy="1452689"/>
          </a:xfrm>
        </p:grpSpPr>
        <p:grpSp>
          <p:nvGrpSpPr>
            <p:cNvPr id="357" name="群組 356"/>
            <p:cNvGrpSpPr/>
            <p:nvPr/>
          </p:nvGrpSpPr>
          <p:grpSpPr>
            <a:xfrm>
              <a:off x="5473605" y="2138647"/>
              <a:ext cx="1190589" cy="1452689"/>
              <a:chOff x="14833672" y="4161909"/>
              <a:chExt cx="3338382" cy="5767542"/>
            </a:xfrm>
          </p:grpSpPr>
          <p:sp>
            <p:nvSpPr>
              <p:cNvPr id="388" name="圓角矩形"/>
              <p:cNvSpPr/>
              <p:nvPr/>
            </p:nvSpPr>
            <p:spPr>
              <a:xfrm>
                <a:off x="14833672" y="4161909"/>
                <a:ext cx="3338382" cy="5767542"/>
              </a:xfrm>
              <a:prstGeom prst="roundRect">
                <a:avLst>
                  <a:gd name="adj" fmla="val 10141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89" name="客戶服務"/>
              <p:cNvSpPr txBox="1"/>
              <p:nvPr/>
            </p:nvSpPr>
            <p:spPr>
              <a:xfrm>
                <a:off x="14930406" y="4178183"/>
                <a:ext cx="3014845" cy="104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外部加值資訊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63" name="群組 362"/>
            <p:cNvGrpSpPr/>
            <p:nvPr/>
          </p:nvGrpSpPr>
          <p:grpSpPr>
            <a:xfrm>
              <a:off x="5609079" y="2407566"/>
              <a:ext cx="946819" cy="514727"/>
              <a:chOff x="15213535" y="5229581"/>
              <a:chExt cx="2654856" cy="2043598"/>
            </a:xfrm>
          </p:grpSpPr>
          <p:sp>
            <p:nvSpPr>
              <p:cNvPr id="376" name="圓角矩形"/>
              <p:cNvSpPr/>
              <p:nvPr/>
            </p:nvSpPr>
            <p:spPr>
              <a:xfrm>
                <a:off x="15213535" y="522958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77" name="信用卡…"/>
              <p:cNvSpPr txBox="1"/>
              <p:nvPr/>
            </p:nvSpPr>
            <p:spPr>
              <a:xfrm>
                <a:off x="15259334" y="5245857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pPr lvl="0">
                  <a:defRPr/>
                </a:pPr>
                <a:r>
                  <a:rPr lang="zh-TW" altLang="en-US" sz="1200" dirty="0">
                    <a:sym typeface="HanziPen TC Bold"/>
                  </a:rPr>
                  <a:t>地理資訊系統</a:t>
                </a:r>
              </a:p>
            </p:txBody>
          </p:sp>
        </p:grpSp>
        <p:grpSp>
          <p:nvGrpSpPr>
            <p:cNvPr id="364" name="群組 363"/>
            <p:cNvGrpSpPr/>
            <p:nvPr/>
          </p:nvGrpSpPr>
          <p:grpSpPr>
            <a:xfrm>
              <a:off x="5627902" y="2977912"/>
              <a:ext cx="946819" cy="514727"/>
              <a:chOff x="15266316" y="7494001"/>
              <a:chExt cx="2654856" cy="2043598"/>
            </a:xfrm>
          </p:grpSpPr>
          <p:sp>
            <p:nvSpPr>
              <p:cNvPr id="374" name="圓角矩形"/>
              <p:cNvSpPr/>
              <p:nvPr/>
            </p:nvSpPr>
            <p:spPr>
              <a:xfrm>
                <a:off x="15266316" y="749400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75" name="ATM…"/>
              <p:cNvSpPr txBox="1"/>
              <p:nvPr/>
            </p:nvSpPr>
            <p:spPr>
              <a:xfrm>
                <a:off x="15312115" y="7510277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lang="zh-TW" altLang="en-US" sz="1200" dirty="0" smtClean="0">
                    <a:sym typeface="HanziPen TC Bold"/>
                  </a:rPr>
                  <a:t>社群標籤</a:t>
                </a:r>
                <a:endParaRPr sz="1200" dirty="0">
                  <a:sym typeface="HanziPen TC Bold"/>
                </a:endParaRPr>
              </a:p>
            </p:txBody>
          </p:sp>
        </p:grpSp>
      </p:grpSp>
      <p:grpSp>
        <p:nvGrpSpPr>
          <p:cNvPr id="365" name="群組 364"/>
          <p:cNvGrpSpPr/>
          <p:nvPr/>
        </p:nvGrpSpPr>
        <p:grpSpPr>
          <a:xfrm>
            <a:off x="3707904" y="1705169"/>
            <a:ext cx="311766" cy="266983"/>
            <a:chOff x="8764839" y="2440889"/>
            <a:chExt cx="874184" cy="1059989"/>
          </a:xfrm>
        </p:grpSpPr>
        <p:sp>
          <p:nvSpPr>
            <p:cNvPr id="372" name="圓角矩形"/>
            <p:cNvSpPr/>
            <p:nvPr/>
          </p:nvSpPr>
          <p:spPr>
            <a:xfrm>
              <a:off x="8764839" y="2440889"/>
              <a:ext cx="874184" cy="1059989"/>
            </a:xfrm>
            <a:prstGeom prst="roundRect">
              <a:avLst>
                <a:gd name="adj" fmla="val 24878"/>
              </a:avLst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373" name="…"/>
            <p:cNvSpPr txBox="1"/>
            <p:nvPr/>
          </p:nvSpPr>
          <p:spPr>
            <a:xfrm>
              <a:off x="8783271" y="2466038"/>
              <a:ext cx="788391" cy="1014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…</a:t>
              </a: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206710" y="1158956"/>
            <a:ext cx="4546147" cy="862225"/>
            <a:chOff x="3746688" y="1158956"/>
            <a:chExt cx="5006170" cy="862225"/>
          </a:xfrm>
        </p:grpSpPr>
        <p:grpSp>
          <p:nvGrpSpPr>
            <p:cNvPr id="339" name="群組 338"/>
            <p:cNvGrpSpPr/>
            <p:nvPr/>
          </p:nvGrpSpPr>
          <p:grpSpPr>
            <a:xfrm>
              <a:off x="3746688" y="1158956"/>
              <a:ext cx="2548729" cy="847584"/>
              <a:chOff x="9991437" y="272284"/>
              <a:chExt cx="7146573" cy="3365124"/>
            </a:xfrm>
          </p:grpSpPr>
          <p:sp>
            <p:nvSpPr>
              <p:cNvPr id="424" name="圓角矩形"/>
              <p:cNvSpPr/>
              <p:nvPr/>
            </p:nvSpPr>
            <p:spPr>
              <a:xfrm>
                <a:off x="9991437" y="272284"/>
                <a:ext cx="7146573" cy="3365124"/>
              </a:xfrm>
              <a:prstGeom prst="roundRect">
                <a:avLst>
                  <a:gd name="adj" fmla="val 10061"/>
                </a:avLst>
              </a:prstGeom>
              <a:solidFill>
                <a:srgbClr val="16E7CF">
                  <a:hueOff val="-85259"/>
                  <a:satOff val="14347"/>
                  <a:lumOff val="22373"/>
                  <a:alpha val="3357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25" name="輔助銷售"/>
              <p:cNvSpPr txBox="1"/>
              <p:nvPr/>
            </p:nvSpPr>
            <p:spPr>
              <a:xfrm>
                <a:off x="11955892" y="288559"/>
                <a:ext cx="2585419" cy="891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輔助銷售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40" name="群組 339"/>
            <p:cNvGrpSpPr/>
            <p:nvPr/>
          </p:nvGrpSpPr>
          <p:grpSpPr>
            <a:xfrm>
              <a:off x="3782264" y="1387419"/>
              <a:ext cx="1321074" cy="284646"/>
              <a:chOff x="10091190" y="1179341"/>
              <a:chExt cx="3704259" cy="1130118"/>
            </a:xfrm>
          </p:grpSpPr>
          <p:sp>
            <p:nvSpPr>
              <p:cNvPr id="422" name="圓角矩形"/>
              <p:cNvSpPr/>
              <p:nvPr/>
            </p:nvSpPr>
            <p:spPr>
              <a:xfrm>
                <a:off x="10209592" y="1179341"/>
                <a:ext cx="3531028" cy="1130118"/>
              </a:xfrm>
              <a:prstGeom prst="roundRect">
                <a:avLst>
                  <a:gd name="adj" fmla="val 19244"/>
                </a:avLst>
              </a:prstGeom>
              <a:solidFill>
                <a:srgbClr val="16E7CF">
                  <a:hueOff val="258623"/>
                  <a:satOff val="16006"/>
                  <a:lumOff val="-25223"/>
                  <a:alpha val="983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23" name="分行客戶視圖"/>
              <p:cNvSpPr txBox="1"/>
              <p:nvPr/>
            </p:nvSpPr>
            <p:spPr>
              <a:xfrm>
                <a:off x="10091190" y="1193372"/>
                <a:ext cx="3704259" cy="10414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分行客戶視圖</a:t>
                </a:r>
              </a:p>
            </p:txBody>
          </p:sp>
        </p:grpSp>
        <p:grpSp>
          <p:nvGrpSpPr>
            <p:cNvPr id="341" name="群組 340"/>
            <p:cNvGrpSpPr/>
            <p:nvPr/>
          </p:nvGrpSpPr>
          <p:grpSpPr>
            <a:xfrm>
              <a:off x="6443747" y="1162852"/>
              <a:ext cx="2309111" cy="858328"/>
              <a:chOff x="17553924" y="287756"/>
              <a:chExt cx="6474691" cy="3407779"/>
            </a:xfrm>
          </p:grpSpPr>
          <p:sp>
            <p:nvSpPr>
              <p:cNvPr id="420" name="圓角矩形"/>
              <p:cNvSpPr/>
              <p:nvPr/>
            </p:nvSpPr>
            <p:spPr>
              <a:xfrm>
                <a:off x="17553924" y="287756"/>
                <a:ext cx="6474691" cy="3407779"/>
              </a:xfrm>
              <a:prstGeom prst="roundRect">
                <a:avLst>
                  <a:gd name="adj" fmla="val 9935"/>
                </a:avLst>
              </a:prstGeom>
              <a:solidFill>
                <a:srgbClr val="FAE232">
                  <a:hueOff val="366961"/>
                  <a:satOff val="4172"/>
                  <a:lumOff val="11129"/>
                  <a:alpha val="4539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21" name="內部系統"/>
              <p:cNvSpPr txBox="1"/>
              <p:nvPr/>
            </p:nvSpPr>
            <p:spPr>
              <a:xfrm>
                <a:off x="19712122" y="331397"/>
                <a:ext cx="2585417" cy="891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內部系統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43" name="群組 342"/>
            <p:cNvGrpSpPr/>
            <p:nvPr/>
          </p:nvGrpSpPr>
          <p:grpSpPr>
            <a:xfrm>
              <a:off x="3792673" y="1682214"/>
              <a:ext cx="1342348" cy="282988"/>
              <a:chOff x="10120386" y="2349749"/>
              <a:chExt cx="3763912" cy="1123535"/>
            </a:xfrm>
          </p:grpSpPr>
          <p:sp>
            <p:nvSpPr>
              <p:cNvPr id="416" name="圓角矩形"/>
              <p:cNvSpPr/>
              <p:nvPr/>
            </p:nvSpPr>
            <p:spPr>
              <a:xfrm>
                <a:off x="10163190" y="2363085"/>
                <a:ext cx="3580204" cy="1079874"/>
              </a:xfrm>
              <a:prstGeom prst="roundRect">
                <a:avLst>
                  <a:gd name="adj" fmla="val 20139"/>
                </a:avLst>
              </a:prstGeom>
              <a:solidFill>
                <a:srgbClr val="16E7CF">
                  <a:hueOff val="258623"/>
                  <a:satOff val="16006"/>
                  <a:lumOff val="-25223"/>
                  <a:alpha val="983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17" name="金服客戶視圖"/>
              <p:cNvSpPr txBox="1"/>
              <p:nvPr/>
            </p:nvSpPr>
            <p:spPr>
              <a:xfrm>
                <a:off x="10120386" y="2349749"/>
                <a:ext cx="3763912" cy="1123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金服客戶視圖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44" name="群組 343"/>
            <p:cNvGrpSpPr/>
            <p:nvPr/>
          </p:nvGrpSpPr>
          <p:grpSpPr>
            <a:xfrm>
              <a:off x="5106293" y="1371343"/>
              <a:ext cx="1220270" cy="315542"/>
              <a:chOff x="13803742" y="1115516"/>
              <a:chExt cx="3421609" cy="1252780"/>
            </a:xfrm>
          </p:grpSpPr>
          <p:sp>
            <p:nvSpPr>
              <p:cNvPr id="414" name="圓角矩形"/>
              <p:cNvSpPr/>
              <p:nvPr/>
            </p:nvSpPr>
            <p:spPr>
              <a:xfrm>
                <a:off x="13831695" y="1220902"/>
                <a:ext cx="3305678" cy="1074528"/>
              </a:xfrm>
              <a:prstGeom prst="roundRect">
                <a:avLst>
                  <a:gd name="adj" fmla="val 20239"/>
                </a:avLst>
              </a:prstGeom>
              <a:solidFill>
                <a:srgbClr val="16E7CF">
                  <a:hueOff val="258623"/>
                  <a:satOff val="16006"/>
                  <a:lumOff val="-25223"/>
                  <a:alpha val="983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15" name="AO客戶視圖"/>
              <p:cNvSpPr txBox="1"/>
              <p:nvPr/>
            </p:nvSpPr>
            <p:spPr>
              <a:xfrm>
                <a:off x="13803742" y="1115516"/>
                <a:ext cx="3421609" cy="1252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AO客戶視圖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46" name="群組 345"/>
            <p:cNvGrpSpPr/>
            <p:nvPr/>
          </p:nvGrpSpPr>
          <p:grpSpPr>
            <a:xfrm>
              <a:off x="6516216" y="1623696"/>
              <a:ext cx="1402020" cy="397485"/>
              <a:chOff x="17757124" y="2117419"/>
              <a:chExt cx="3931230" cy="1578116"/>
            </a:xfrm>
          </p:grpSpPr>
          <p:sp>
            <p:nvSpPr>
              <p:cNvPr id="410" name="圓角矩形"/>
              <p:cNvSpPr/>
              <p:nvPr/>
            </p:nvSpPr>
            <p:spPr>
              <a:xfrm>
                <a:off x="17757124" y="2377579"/>
                <a:ext cx="3931230" cy="1102820"/>
              </a:xfrm>
              <a:prstGeom prst="roundRect">
                <a:avLst>
                  <a:gd name="adj" fmla="val 18987"/>
                </a:avLst>
              </a:prstGeom>
              <a:solidFill>
                <a:srgbClr val="FAE232">
                  <a:hueOff val="-461056"/>
                  <a:satOff val="4338"/>
                  <a:lumOff val="-10225"/>
                  <a:alpha val="591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11" name="Smart Lending"/>
              <p:cNvSpPr txBox="1"/>
              <p:nvPr/>
            </p:nvSpPr>
            <p:spPr>
              <a:xfrm>
                <a:off x="17930938" y="2117419"/>
                <a:ext cx="3563496" cy="15781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Smart Lending</a:t>
                </a:r>
              </a:p>
            </p:txBody>
          </p:sp>
        </p:grpSp>
        <p:grpSp>
          <p:nvGrpSpPr>
            <p:cNvPr id="347" name="群組 346"/>
            <p:cNvGrpSpPr/>
            <p:nvPr/>
          </p:nvGrpSpPr>
          <p:grpSpPr>
            <a:xfrm>
              <a:off x="7790927" y="1399408"/>
              <a:ext cx="945942" cy="271021"/>
              <a:chOff x="21331383" y="1226938"/>
              <a:chExt cx="2652398" cy="1076024"/>
            </a:xfrm>
          </p:grpSpPr>
          <p:sp>
            <p:nvSpPr>
              <p:cNvPr id="408" name="圓角矩形"/>
              <p:cNvSpPr/>
              <p:nvPr/>
            </p:nvSpPr>
            <p:spPr>
              <a:xfrm>
                <a:off x="21331383" y="1226938"/>
                <a:ext cx="2652398" cy="1076024"/>
              </a:xfrm>
              <a:prstGeom prst="roundRect">
                <a:avLst>
                  <a:gd name="adj" fmla="val 20211"/>
                </a:avLst>
              </a:prstGeom>
              <a:solidFill>
                <a:srgbClr val="FAE232">
                  <a:hueOff val="-461056"/>
                  <a:satOff val="4338"/>
                  <a:lumOff val="-10225"/>
                  <a:alpha val="591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09" name="Card Link"/>
              <p:cNvSpPr txBox="1"/>
              <p:nvPr/>
            </p:nvSpPr>
            <p:spPr>
              <a:xfrm>
                <a:off x="21377182" y="1270153"/>
                <a:ext cx="2519568" cy="925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Card Link</a:t>
                </a:r>
              </a:p>
            </p:txBody>
          </p:sp>
        </p:grpSp>
        <p:grpSp>
          <p:nvGrpSpPr>
            <p:cNvPr id="348" name="群組 347"/>
            <p:cNvGrpSpPr/>
            <p:nvPr/>
          </p:nvGrpSpPr>
          <p:grpSpPr>
            <a:xfrm>
              <a:off x="6516217" y="1400697"/>
              <a:ext cx="1247089" cy="275304"/>
              <a:chOff x="17757124" y="1232056"/>
              <a:chExt cx="3496805" cy="1093023"/>
            </a:xfrm>
          </p:grpSpPr>
          <p:sp>
            <p:nvSpPr>
              <p:cNvPr id="406" name="圓角矩形"/>
              <p:cNvSpPr/>
              <p:nvPr/>
            </p:nvSpPr>
            <p:spPr>
              <a:xfrm>
                <a:off x="17757124" y="1232056"/>
                <a:ext cx="3411938" cy="1093023"/>
              </a:xfrm>
              <a:prstGeom prst="roundRect">
                <a:avLst>
                  <a:gd name="adj" fmla="val 19897"/>
                </a:avLst>
              </a:prstGeom>
              <a:solidFill>
                <a:srgbClr val="FAE232">
                  <a:hueOff val="-461056"/>
                  <a:satOff val="4338"/>
                  <a:lumOff val="-10225"/>
                  <a:alpha val="591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407" name="簽報書系統"/>
              <p:cNvSpPr txBox="1"/>
              <p:nvPr/>
            </p:nvSpPr>
            <p:spPr>
              <a:xfrm>
                <a:off x="17939222" y="1275182"/>
                <a:ext cx="3314707" cy="1040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簽報書系統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66" name="群組 365"/>
            <p:cNvGrpSpPr/>
            <p:nvPr/>
          </p:nvGrpSpPr>
          <p:grpSpPr>
            <a:xfrm>
              <a:off x="5104514" y="1691286"/>
              <a:ext cx="1213328" cy="283431"/>
              <a:chOff x="13806301" y="2388881"/>
              <a:chExt cx="1216334" cy="1221355"/>
            </a:xfrm>
          </p:grpSpPr>
          <p:sp>
            <p:nvSpPr>
              <p:cNvPr id="370" name="圓角矩形"/>
              <p:cNvSpPr/>
              <p:nvPr/>
            </p:nvSpPr>
            <p:spPr>
              <a:xfrm>
                <a:off x="13806301" y="2428142"/>
                <a:ext cx="1182686" cy="1182094"/>
              </a:xfrm>
              <a:prstGeom prst="roundRect">
                <a:avLst>
                  <a:gd name="adj" fmla="val 20950"/>
                </a:avLst>
              </a:prstGeom>
              <a:solidFill>
                <a:srgbClr val="16E7CF">
                  <a:hueOff val="258623"/>
                  <a:satOff val="16006"/>
                  <a:lumOff val="-25223"/>
                  <a:alpha val="983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71" name="…"/>
              <p:cNvSpPr txBox="1"/>
              <p:nvPr/>
            </p:nvSpPr>
            <p:spPr>
              <a:xfrm>
                <a:off x="13835713" y="2388881"/>
                <a:ext cx="1186922" cy="11235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企金客戶視圖</a:t>
                </a:r>
                <a:endPara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367" name="群組 366"/>
            <p:cNvGrpSpPr/>
            <p:nvPr/>
          </p:nvGrpSpPr>
          <p:grpSpPr>
            <a:xfrm>
              <a:off x="7955282" y="1699333"/>
              <a:ext cx="395397" cy="271022"/>
              <a:chOff x="21792232" y="2417718"/>
              <a:chExt cx="1108682" cy="1076025"/>
            </a:xfrm>
          </p:grpSpPr>
          <p:sp>
            <p:nvSpPr>
              <p:cNvPr id="368" name="圓角矩形"/>
              <p:cNvSpPr/>
              <p:nvPr/>
            </p:nvSpPr>
            <p:spPr>
              <a:xfrm>
                <a:off x="21801166" y="2417718"/>
                <a:ext cx="1099748" cy="1076025"/>
              </a:xfrm>
              <a:prstGeom prst="roundRect">
                <a:avLst>
                  <a:gd name="adj" fmla="val 20211"/>
                </a:avLst>
              </a:prstGeom>
              <a:solidFill>
                <a:srgbClr val="FAE232">
                  <a:hueOff val="-461056"/>
                  <a:satOff val="4338"/>
                  <a:lumOff val="-10225"/>
                  <a:alpha val="591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69" name="…"/>
              <p:cNvSpPr txBox="1"/>
              <p:nvPr/>
            </p:nvSpPr>
            <p:spPr>
              <a:xfrm>
                <a:off x="21792232" y="2460933"/>
                <a:ext cx="1072429" cy="925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…</a:t>
                </a:r>
              </a:p>
            </p:txBody>
          </p:sp>
        </p:grpSp>
      </p:grpSp>
      <p:grpSp>
        <p:nvGrpSpPr>
          <p:cNvPr id="164" name="群組 163"/>
          <p:cNvGrpSpPr/>
          <p:nvPr/>
        </p:nvGrpSpPr>
        <p:grpSpPr>
          <a:xfrm>
            <a:off x="5517321" y="3653485"/>
            <a:ext cx="1561168" cy="428550"/>
            <a:chOff x="17651973" y="10195668"/>
            <a:chExt cx="5906913" cy="1701452"/>
          </a:xfrm>
        </p:grpSpPr>
        <p:sp>
          <p:nvSpPr>
            <p:cNvPr id="165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66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lvl="0" algn="ctr" defTabSz="821531" hangingPunct="0">
                <a:defRPr/>
              </a:pPr>
              <a:r>
                <a:rPr lang="en-US" sz="1200" kern="0" dirty="0">
                  <a:latin typeface="+mn-lt"/>
                  <a:ea typeface="+mn-ea"/>
                </a:rPr>
                <a:t>Model Repository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74" name="群組 173"/>
          <p:cNvGrpSpPr/>
          <p:nvPr/>
        </p:nvGrpSpPr>
        <p:grpSpPr>
          <a:xfrm>
            <a:off x="2893817" y="1393761"/>
            <a:ext cx="589718" cy="270537"/>
            <a:chOff x="7756514" y="1228862"/>
            <a:chExt cx="1653554" cy="1074100"/>
          </a:xfrm>
        </p:grpSpPr>
        <p:sp>
          <p:nvSpPr>
            <p:cNvPr id="175" name="圓角矩形"/>
            <p:cNvSpPr/>
            <p:nvPr/>
          </p:nvSpPr>
          <p:spPr>
            <a:xfrm>
              <a:off x="7756514" y="1228862"/>
              <a:ext cx="1538372" cy="1074100"/>
            </a:xfrm>
            <a:prstGeom prst="roundRect">
              <a:avLst>
                <a:gd name="adj" fmla="val 20247"/>
              </a:avLst>
            </a:prstGeom>
            <a:solidFill>
              <a:srgbClr val="FF644E">
                <a:hueOff val="-82419"/>
                <a:satOff val="-9513"/>
                <a:lumOff val="-16343"/>
                <a:alpha val="622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6" name="ATM"/>
            <p:cNvSpPr txBox="1"/>
            <p:nvPr/>
          </p:nvSpPr>
          <p:spPr>
            <a:xfrm>
              <a:off x="7818199" y="1297627"/>
              <a:ext cx="1591869" cy="888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KOKO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77" name="群組 176"/>
          <p:cNvGrpSpPr/>
          <p:nvPr/>
        </p:nvGrpSpPr>
        <p:grpSpPr>
          <a:xfrm>
            <a:off x="2356438" y="1703372"/>
            <a:ext cx="567719" cy="270537"/>
            <a:chOff x="7756349" y="1228862"/>
            <a:chExt cx="1591869" cy="1074100"/>
          </a:xfrm>
        </p:grpSpPr>
        <p:sp>
          <p:nvSpPr>
            <p:cNvPr id="178" name="圓角矩形"/>
            <p:cNvSpPr/>
            <p:nvPr/>
          </p:nvSpPr>
          <p:spPr>
            <a:xfrm>
              <a:off x="7756514" y="1228862"/>
              <a:ext cx="1538372" cy="1074100"/>
            </a:xfrm>
            <a:prstGeom prst="roundRect">
              <a:avLst>
                <a:gd name="adj" fmla="val 20247"/>
              </a:avLst>
            </a:prstGeom>
            <a:solidFill>
              <a:srgbClr val="FF644E">
                <a:hueOff val="-82419"/>
                <a:satOff val="-9513"/>
                <a:lumOff val="-16343"/>
                <a:alpha val="622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9" name="ATM"/>
            <p:cNvSpPr txBox="1"/>
            <p:nvPr/>
          </p:nvSpPr>
          <p:spPr>
            <a:xfrm>
              <a:off x="7756349" y="1297627"/>
              <a:ext cx="1591869" cy="888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MMB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70" name="群組 169"/>
          <p:cNvGrpSpPr/>
          <p:nvPr/>
        </p:nvGrpSpPr>
        <p:grpSpPr>
          <a:xfrm>
            <a:off x="2253796" y="2983440"/>
            <a:ext cx="844707" cy="524414"/>
            <a:chOff x="8202419" y="7436909"/>
            <a:chExt cx="2704817" cy="2082056"/>
          </a:xfrm>
        </p:grpSpPr>
        <p:sp>
          <p:nvSpPr>
            <p:cNvPr id="171" name="圓角矩形"/>
            <p:cNvSpPr/>
            <p:nvPr/>
          </p:nvSpPr>
          <p:spPr>
            <a:xfrm>
              <a:off x="8202419" y="7436909"/>
              <a:ext cx="2704817" cy="2082056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2" name="客戶屬性特徵"/>
            <p:cNvSpPr txBox="1"/>
            <p:nvPr/>
          </p:nvSpPr>
          <p:spPr>
            <a:xfrm>
              <a:off x="8249080" y="7453491"/>
              <a:ext cx="2572319" cy="20384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客戶帳戶</a:t>
              </a:r>
              <a:endParaRPr kumimoji="0" lang="en-US" altLang="zh-TW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200" kern="0" dirty="0" smtClean="0">
                  <a:latin typeface="+mn-lt"/>
                  <a:ea typeface="+mn-ea"/>
                </a:rPr>
                <a:t>關聯</a:t>
              </a:r>
              <a:r>
                <a:rPr lang="zh-TW" altLang="en-US" sz="1200" kern="0" dirty="0">
                  <a:latin typeface="+mn-lt"/>
                  <a:ea typeface="+mn-ea"/>
                </a:rPr>
                <a:t>網</a:t>
              </a:r>
              <a:r>
                <a:rPr lang="zh-TW" altLang="en-US" sz="1200" kern="0" dirty="0" smtClean="0">
                  <a:latin typeface="+mn-lt"/>
                  <a:ea typeface="+mn-ea"/>
                </a:rPr>
                <a:t>絡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sp>
        <p:nvSpPr>
          <p:cNvPr id="173" name="文字方塊 172"/>
          <p:cNvSpPr txBox="1"/>
          <p:nvPr/>
        </p:nvSpPr>
        <p:spPr>
          <a:xfrm rot="20235122">
            <a:off x="1989228" y="2273293"/>
            <a:ext cx="5122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solidFill>
                  <a:schemeClr val="bg1">
                    <a:alpha val="40000"/>
                  </a:schemeClr>
                </a:solidFill>
              </a:rPr>
              <a:t>示意圖</a:t>
            </a:r>
          </a:p>
        </p:txBody>
      </p:sp>
    </p:spTree>
    <p:extLst>
      <p:ext uri="{BB962C8B-B14F-4D97-AF65-F5344CB8AC3E}">
        <p14:creationId xmlns:p14="http://schemas.microsoft.com/office/powerpoint/2010/main" val="32176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數據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服務的治理</a:t>
            </a:r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結構盤點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969038"/>
            <a:ext cx="4139951" cy="2330904"/>
          </a:xfrm>
          <a:prstGeom prst="rect">
            <a:avLst/>
          </a:prstGeom>
          <a:solidFill>
            <a:srgbClr val="168E4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/>
              <a:t>數據加值資料 </a:t>
            </a:r>
            <a:r>
              <a:rPr lang="en-US" altLang="zh-TW" b="1" dirty="0" smtClean="0"/>
              <a:t>(Data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非一次性分析，持續使用目的</a:t>
            </a:r>
            <a:endParaRPr lang="en-US" altLang="zh-TW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專案運用資料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客戶歷程</a:t>
            </a:r>
            <a:r>
              <a:rPr lang="zh-TW" altLang="en-US" sz="1600" dirty="0" smtClean="0"/>
              <a:t>運用哪些資料</a:t>
            </a:r>
            <a:r>
              <a:rPr lang="en-US" altLang="zh-TW" sz="1600" dirty="0" smtClean="0"/>
              <a:t>?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線上</a:t>
            </a:r>
            <a:r>
              <a:rPr lang="zh-TW" altLang="en-US" sz="1600" dirty="0" smtClean="0"/>
              <a:t>標籤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線</a:t>
            </a:r>
            <a:r>
              <a:rPr lang="zh-TW" altLang="en-US" sz="1600" dirty="0"/>
              <a:t>下</a:t>
            </a:r>
            <a:r>
              <a:rPr lang="zh-TW" altLang="en-US" sz="1600" dirty="0" smtClean="0"/>
              <a:t>標籤</a:t>
            </a:r>
            <a:r>
              <a:rPr lang="en-US" altLang="zh-TW" sz="1600" dirty="0" smtClean="0"/>
              <a:t>….)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前台應用出口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客戶視圖</a:t>
            </a:r>
            <a:r>
              <a:rPr lang="en-US" altLang="zh-TW" sz="1600" dirty="0" smtClean="0"/>
              <a:t>/Line BC/</a:t>
            </a:r>
            <a:r>
              <a:rPr lang="zh-TW" altLang="en-US" sz="1600" dirty="0" smtClean="0"/>
              <a:t>官網</a:t>
            </a:r>
            <a:r>
              <a:rPr lang="en-US" altLang="zh-TW" sz="1600" dirty="0" smtClean="0"/>
              <a:t>…)</a:t>
            </a:r>
          </a:p>
        </p:txBody>
      </p:sp>
      <p:sp>
        <p:nvSpPr>
          <p:cNvPr id="6" name="矩形 5"/>
          <p:cNvSpPr/>
          <p:nvPr/>
        </p:nvSpPr>
        <p:spPr>
          <a:xfrm>
            <a:off x="4759347" y="1969038"/>
            <a:ext cx="4139951" cy="2330904"/>
          </a:xfrm>
          <a:prstGeom prst="rect">
            <a:avLst/>
          </a:prstGeom>
          <a:solidFill>
            <a:srgbClr val="168E4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/>
              <a:t>數據模型 </a:t>
            </a:r>
            <a:r>
              <a:rPr lang="en-US" altLang="zh-TW" b="1" dirty="0" smtClean="0"/>
              <a:t>(Model Serving API)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/>
              <a:t>非一次性分析，持續使用目的</a:t>
            </a:r>
            <a:endParaRPr lang="en-US" altLang="zh-TW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專案設計模型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產品預測</a:t>
            </a:r>
            <a:r>
              <a:rPr lang="zh-TW" altLang="en-US" sz="1600" dirty="0" smtClean="0"/>
              <a:t>模型</a:t>
            </a:r>
            <a:r>
              <a:rPr lang="en-US" altLang="zh-TW" sz="1600" dirty="0" smtClean="0"/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前</a:t>
            </a:r>
            <a:r>
              <a:rPr lang="zh-TW" altLang="en-US" sz="1600" dirty="0"/>
              <a:t>台</a:t>
            </a:r>
            <a:r>
              <a:rPr lang="zh-TW" altLang="en-US" sz="1600" dirty="0" smtClean="0"/>
              <a:t>應用出</a:t>
            </a:r>
            <a:r>
              <a:rPr lang="zh-TW" altLang="en-US" sz="1600" dirty="0"/>
              <a:t>口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客戶視圖</a:t>
            </a:r>
            <a:r>
              <a:rPr lang="en-US" altLang="zh-TW" sz="1600" dirty="0"/>
              <a:t>/Line BC/</a:t>
            </a:r>
            <a:r>
              <a:rPr lang="zh-TW" altLang="en-US" sz="1600" dirty="0"/>
              <a:t>官網</a:t>
            </a:r>
            <a:r>
              <a:rPr lang="en-US" altLang="zh-TW" sz="1600" dirty="0"/>
              <a:t>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時效性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離線 </a:t>
            </a:r>
            <a:r>
              <a:rPr lang="en-US" altLang="zh-TW" sz="1600" dirty="0" smtClean="0"/>
              <a:t>or </a:t>
            </a:r>
            <a:r>
              <a:rPr lang="zh-TW" altLang="en-US" sz="1600" dirty="0" smtClean="0"/>
              <a:t>即時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，</a:t>
            </a:r>
            <a:r>
              <a:rPr lang="en-US" altLang="zh-TW" sz="1600" dirty="0" smtClean="0"/>
              <a:t>for</a:t>
            </a:r>
            <a:r>
              <a:rPr lang="zh-TW" altLang="en-US" sz="1600" dirty="0" smtClean="0"/>
              <a:t>未來需求</a:t>
            </a:r>
            <a:endParaRPr lang="en-US" altLang="zh-TW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061323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TW" altLang="en-US" sz="1600" dirty="0">
                <a:solidFill>
                  <a:schemeClr val="bg1"/>
                </a:solidFill>
                <a:latin typeface="Open Sans"/>
              </a:rPr>
              <a:t>數據服務要在一開始就有整體的頂層設計，從而能夠將數據服務做</a:t>
            </a:r>
            <a:r>
              <a:rPr lang="zh-TW" altLang="en-US" sz="1600" dirty="0" smtClean="0">
                <a:solidFill>
                  <a:schemeClr val="bg1"/>
                </a:solidFill>
                <a:latin typeface="Open Sans"/>
              </a:rPr>
              <a:t>分類、打</a:t>
            </a:r>
            <a:r>
              <a:rPr lang="zh-TW" altLang="en-US" sz="1600" dirty="0">
                <a:solidFill>
                  <a:schemeClr val="bg1"/>
                </a:solidFill>
                <a:latin typeface="Open Sans"/>
              </a:rPr>
              <a:t>標籤，能夠更方便的被搜索被</a:t>
            </a:r>
            <a:r>
              <a:rPr lang="zh-TW" altLang="en-US" sz="1600" dirty="0" smtClean="0">
                <a:solidFill>
                  <a:schemeClr val="bg1"/>
                </a:solidFill>
                <a:latin typeface="Open Sans"/>
              </a:rPr>
              <a:t>調用</a:t>
            </a:r>
            <a:endParaRPr lang="zh-TW" altLang="en-US" sz="16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057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95049">
            <a:off x="-1104461" y="-2671688"/>
            <a:ext cx="666512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995049">
            <a:off x="-854154" y="-2201939"/>
            <a:ext cx="656065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08240" y="3026232"/>
            <a:ext cx="739356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cxnSp>
      <p:sp>
        <p:nvSpPr>
          <p:cNvPr id="17" name="TextBox 6"/>
          <p:cNvSpPr txBox="1"/>
          <p:nvPr/>
        </p:nvSpPr>
        <p:spPr>
          <a:xfrm>
            <a:off x="1403648" y="2308444"/>
            <a:ext cx="511256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Calibri" panose="020F0502020204030204" pitchFamily="34" charset="0"/>
              </a:rPr>
              <a:t>Appendix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879286" y="-209246"/>
            <a:ext cx="1188783" cy="1700051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157280" y="72520"/>
            <a:ext cx="989991" cy="854921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246363" y="2065659"/>
            <a:ext cx="4469653" cy="969497"/>
            <a:chOff x="5692278" y="3070393"/>
            <a:chExt cx="4469653" cy="969497"/>
          </a:xfrm>
        </p:grpSpPr>
        <p:sp>
          <p:nvSpPr>
            <p:cNvPr id="14" name="TextBox 7"/>
            <p:cNvSpPr txBox="1"/>
            <p:nvPr/>
          </p:nvSpPr>
          <p:spPr>
            <a:xfrm>
              <a:off x="6514091" y="3578225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數據發展</a:t>
              </a:r>
              <a:r>
                <a:rPr lang="zh-TW" alt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歷程</a:t>
              </a:r>
              <a:endParaRPr lang="en-US" altLang="zh-TW" sz="1200" dirty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數據中台規劃目的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6495619" y="3153728"/>
              <a:ext cx="3647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數據中台緣起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6"/>
            <p:cNvSpPr txBox="1"/>
            <p:nvPr/>
          </p:nvSpPr>
          <p:spPr>
            <a:xfrm>
              <a:off x="5692278" y="3070393"/>
              <a:ext cx="107817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01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26">
            <a:extLst>
              <a:ext uri="{FF2B5EF4-FFF2-40B4-BE49-F238E27FC236}">
                <a16:creationId xmlns:a16="http://schemas.microsoft.com/office/drawing/2014/main" id="{BC1A5C06-9DB4-413C-9356-73FF09130A4F}"/>
              </a:ext>
            </a:extLst>
          </p:cNvPr>
          <p:cNvGrpSpPr/>
          <p:nvPr/>
        </p:nvGrpSpPr>
        <p:grpSpPr>
          <a:xfrm>
            <a:off x="4884275" y="2065659"/>
            <a:ext cx="4434157" cy="969497"/>
            <a:chOff x="5692278" y="3070393"/>
            <a:chExt cx="4434157" cy="969497"/>
          </a:xfrm>
        </p:grpSpPr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89DA9A0A-1F22-498C-A63F-802984197176}"/>
                </a:ext>
              </a:extLst>
            </p:cNvPr>
            <p:cNvSpPr txBox="1"/>
            <p:nvPr/>
          </p:nvSpPr>
          <p:spPr>
            <a:xfrm>
              <a:off x="6478595" y="3578225"/>
              <a:ext cx="3647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TW" altLang="en-US" sz="12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中台概念介紹</a:t>
              </a:r>
              <a:endParaRPr kumimoji="0" lang="en-US" altLang="zh-TW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marL="171450" marR="0" lvl="0" indent="-17145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TW" altLang="en-US" sz="120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數據中台架構規劃</a:t>
              </a:r>
              <a:endParaRPr lang="en-US" altLang="zh-TW" sz="1200" dirty="0" smtClean="0">
                <a:solidFill>
                  <a:schemeClr val="bg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94F50ED2-77D6-4064-8834-6CA6460394EB}"/>
                </a:ext>
              </a:extLst>
            </p:cNvPr>
            <p:cNvSpPr txBox="1"/>
            <p:nvPr/>
          </p:nvSpPr>
          <p:spPr>
            <a:xfrm>
              <a:off x="6460123" y="3153728"/>
              <a:ext cx="3647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集團數據中台架構規劃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3F4FFC14-B4AA-49BC-8F34-087407605B97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02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05C62BB4-E7CE-481F-853F-FDA59731498B}"/>
              </a:ext>
            </a:extLst>
          </p:cNvPr>
          <p:cNvGrpSpPr/>
          <p:nvPr/>
        </p:nvGrpSpPr>
        <p:grpSpPr>
          <a:xfrm>
            <a:off x="248635" y="3491678"/>
            <a:ext cx="4467381" cy="1154163"/>
            <a:chOff x="5692278" y="3070393"/>
            <a:chExt cx="4467381" cy="1154163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4F865D63-0537-4EFF-9BCC-9E0E0016CA01}"/>
                </a:ext>
              </a:extLst>
            </p:cNvPr>
            <p:cNvSpPr txBox="1"/>
            <p:nvPr/>
          </p:nvSpPr>
          <p:spPr>
            <a:xfrm>
              <a:off x="6511819" y="3578225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專案團隊角色分工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專案團隊成員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專案</a:t>
              </a:r>
              <a:r>
                <a:rPr lang="en-US" altLang="zh-TW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Roadmap</a:t>
              </a:r>
              <a:r>
                <a:rPr lang="zh-TW" alt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與時程</a:t>
              </a:r>
            </a:p>
          </p:txBody>
        </p:sp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F5D842C6-31BE-495F-BE59-FAB5E8A2014D}"/>
                </a:ext>
              </a:extLst>
            </p:cNvPr>
            <p:cNvSpPr txBox="1"/>
            <p:nvPr/>
          </p:nvSpPr>
          <p:spPr>
            <a:xfrm>
              <a:off x="6493347" y="3153728"/>
              <a:ext cx="364784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銀行專案規</a:t>
              </a:r>
              <a:r>
                <a:rPr lang="zh-TW" altLang="en-US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劃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33">
              <a:extLst>
                <a:ext uri="{FF2B5EF4-FFF2-40B4-BE49-F238E27FC236}">
                  <a16:creationId xmlns:a16="http://schemas.microsoft.com/office/drawing/2014/main" id="{465502A7-4347-4430-8DA7-2629A1C932A2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03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34">
            <a:extLst>
              <a:ext uri="{FF2B5EF4-FFF2-40B4-BE49-F238E27FC236}">
                <a16:creationId xmlns:a16="http://schemas.microsoft.com/office/drawing/2014/main" id="{0C7DA1F4-A93A-4A6E-8D7B-86B1E3FD26ED}"/>
              </a:ext>
            </a:extLst>
          </p:cNvPr>
          <p:cNvGrpSpPr/>
          <p:nvPr/>
        </p:nvGrpSpPr>
        <p:grpSpPr>
          <a:xfrm>
            <a:off x="4886547" y="3491678"/>
            <a:ext cx="4413413" cy="769441"/>
            <a:chOff x="5692278" y="3070393"/>
            <a:chExt cx="4413413" cy="769441"/>
          </a:xfrm>
        </p:grpSpPr>
        <p:sp>
          <p:nvSpPr>
            <p:cNvPr id="29" name="TextBox 36">
              <a:extLst>
                <a:ext uri="{FF2B5EF4-FFF2-40B4-BE49-F238E27FC236}">
                  <a16:creationId xmlns:a16="http://schemas.microsoft.com/office/drawing/2014/main" id="{3B71E5D8-AA70-4D3C-88A5-3F7CDB0DC9A8}"/>
                </a:ext>
              </a:extLst>
            </p:cNvPr>
            <p:cNvSpPr txBox="1"/>
            <p:nvPr/>
          </p:nvSpPr>
          <p:spPr>
            <a:xfrm>
              <a:off x="6457851" y="3153728"/>
              <a:ext cx="3647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b="1" noProof="0" dirty="0" smtClean="0">
                  <a:solidFill>
                    <a:schemeClr val="bg1"/>
                  </a:solidFill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Appendix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37">
              <a:extLst>
                <a:ext uri="{FF2B5EF4-FFF2-40B4-BE49-F238E27FC236}">
                  <a16:creationId xmlns:a16="http://schemas.microsoft.com/office/drawing/2014/main" id="{808661E6-62F9-4315-A04D-01E8BF32249F}"/>
                </a:ext>
              </a:extLst>
            </p:cNvPr>
            <p:cNvSpPr txBox="1"/>
            <p:nvPr/>
          </p:nvSpPr>
          <p:spPr>
            <a:xfrm>
              <a:off x="5692278" y="3070393"/>
              <a:ext cx="107817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微軟正黑體" panose="020B0604030504040204" pitchFamily="34" charset="-120"/>
                  <a:cs typeface="Calibri" panose="020F0502020204030204" pitchFamily="34" charset="0"/>
                </a:rPr>
                <a:t>04</a:t>
              </a:r>
              <a:endPara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0" y="-2"/>
            <a:ext cx="9144000" cy="1924555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TextBox 1"/>
          <p:cNvSpPr txBox="1"/>
          <p:nvPr/>
        </p:nvSpPr>
        <p:spPr>
          <a:xfrm>
            <a:off x="179512" y="1010221"/>
            <a:ext cx="619167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AGENDA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6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導入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場景</a:t>
            </a:r>
            <a:r>
              <a:rPr lang="zh-TW" altLang="en-US" sz="2400" b="1" dirty="0">
                <a:solidFill>
                  <a:schemeClr val="bg1"/>
                </a:solidFill>
              </a:rPr>
              <a:t>一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：</a:t>
            </a:r>
            <a:r>
              <a:rPr lang="zh-TW" altLang="en-US" sz="2400" b="1" dirty="0">
                <a:solidFill>
                  <a:schemeClr val="bg1"/>
                </a:solidFill>
              </a:rPr>
              <a:t>風險智能評分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34278" y="780195"/>
            <a:ext cx="3314361" cy="60016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  <a:cs typeface="+mn-cs"/>
              </a:rPr>
              <a:t>場景應用</a:t>
            </a:r>
            <a:r>
              <a:rPr kumimoji="0" lang="en-US" altLang="zh-TW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  <a:cs typeface="+mn-cs"/>
              </a:rPr>
              <a:t>:</a:t>
            </a:r>
          </a:p>
          <a:p>
            <a:pPr marL="173038" marR="0" lvl="0" indent="-173038" defTabSz="40498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100" kern="0" dirty="0">
                <a:solidFill>
                  <a:schemeClr val="bg1"/>
                </a:solidFill>
              </a:rPr>
              <a:t>精準推估信貸客戶之所得、客戶價值或風險評分</a:t>
            </a:r>
            <a:endParaRPr lang="en-US" altLang="zh-TW" sz="1100" kern="0" dirty="0">
              <a:solidFill>
                <a:schemeClr val="bg1"/>
              </a:solidFill>
            </a:endParaRPr>
          </a:p>
          <a:p>
            <a:pPr marL="173038" marR="0" lvl="0" indent="-173038" defTabSz="404988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100" kern="0" dirty="0">
                <a:solidFill>
                  <a:schemeClr val="bg1"/>
                </a:solidFill>
              </a:rPr>
              <a:t>協助定價、給額標準，提升審查授信決策品質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648992" y="1397825"/>
            <a:ext cx="3383280" cy="1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450953" y="791478"/>
            <a:ext cx="2124722" cy="692076"/>
          </a:xfrm>
          <a:prstGeom prst="rect">
            <a:avLst/>
          </a:prstGeom>
          <a:noFill/>
          <a:ln w="9525" cap="flat" cmpd="sng" algn="ctr">
            <a:solidFill>
              <a:srgbClr val="FC91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+mn-cs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084168" y="792625"/>
            <a:ext cx="733567" cy="692848"/>
            <a:chOff x="4800262" y="1379653"/>
            <a:chExt cx="662813" cy="723068"/>
          </a:xfrm>
        </p:grpSpPr>
        <p:sp>
          <p:nvSpPr>
            <p:cNvPr id="22" name="橢圓 21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FC91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3" name="文字方塊 28"/>
            <p:cNvSpPr txBox="1"/>
            <p:nvPr/>
          </p:nvSpPr>
          <p:spPr>
            <a:xfrm>
              <a:off x="4894745" y="1577148"/>
              <a:ext cx="568330" cy="321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微软雅黑"/>
                  <a:cs typeface="+mn-cs"/>
                </a:rPr>
                <a:t>After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微软雅黑"/>
                <a:cs typeface="+mn-cs"/>
              </a:endParaRPr>
            </a:p>
          </p:txBody>
        </p:sp>
      </p:grpSp>
      <p:sp>
        <p:nvSpPr>
          <p:cNvPr id="24" name="文字方塊 23"/>
          <p:cNvSpPr txBox="1"/>
          <p:nvPr/>
        </p:nvSpPr>
        <p:spPr>
          <a:xfrm>
            <a:off x="6854550" y="843558"/>
            <a:ext cx="15474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業務快速應用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模型</a:t>
            </a:r>
            <a:r>
              <a:rPr lang="en-US" altLang="zh-TW" sz="1100" dirty="0">
                <a:solidFill>
                  <a:schemeClr val="bg1"/>
                </a:solidFill>
                <a:cs typeface="Microsoft JhengHei" charset="-120"/>
              </a:rPr>
              <a:t>API</a:t>
            </a: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彈性串接</a:t>
            </a:r>
            <a:endParaRPr lang="en-US" altLang="zh-TW" sz="1100" dirty="0">
              <a:solidFill>
                <a:schemeClr val="bg1"/>
              </a:solidFill>
              <a:cs typeface="Microsoft JhengHei" charset="-120"/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模型</a:t>
            </a:r>
            <a:r>
              <a:rPr lang="en-US" altLang="zh-TW" sz="1100" dirty="0">
                <a:solidFill>
                  <a:schemeClr val="bg1"/>
                </a:solidFill>
                <a:cs typeface="Microsoft JhengHei" charset="-120"/>
              </a:rPr>
              <a:t>API</a:t>
            </a: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統一管理</a:t>
            </a:r>
          </a:p>
        </p:txBody>
      </p:sp>
      <p:sp>
        <p:nvSpPr>
          <p:cNvPr id="25" name="矩形 24"/>
          <p:cNvSpPr/>
          <p:nvPr/>
        </p:nvSpPr>
        <p:spPr>
          <a:xfrm flipH="1">
            <a:off x="141560" y="771550"/>
            <a:ext cx="1965570" cy="692076"/>
          </a:xfrm>
          <a:prstGeom prst="rect">
            <a:avLst/>
          </a:prstGeom>
          <a:noFill/>
          <a:ln w="9525" cap="flat" cmpd="sng" algn="ctr">
            <a:solidFill>
              <a:srgbClr val="B3E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/>
              <a:cs typeface="+mn-cs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1724971" y="772696"/>
            <a:ext cx="790782" cy="692847"/>
            <a:chOff x="4800262" y="1379653"/>
            <a:chExt cx="714509" cy="723068"/>
          </a:xfrm>
        </p:grpSpPr>
        <p:sp>
          <p:nvSpPr>
            <p:cNvPr id="27" name="橢圓 26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B9E1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微软雅黑"/>
                <a:cs typeface="+mn-cs"/>
              </a:endParaRPr>
            </a:p>
          </p:txBody>
        </p:sp>
        <p:sp>
          <p:nvSpPr>
            <p:cNvPr id="28" name="文字方塊 28"/>
            <p:cNvSpPr txBox="1"/>
            <p:nvPr/>
          </p:nvSpPr>
          <p:spPr>
            <a:xfrm>
              <a:off x="4820127" y="1613798"/>
              <a:ext cx="694644" cy="321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微软雅黑"/>
                  <a:cs typeface="+mn-cs"/>
                </a:rPr>
                <a:t>Before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微软雅黑"/>
                <a:cs typeface="+mn-cs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125760" y="819458"/>
            <a:ext cx="19386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煙囪式架構，各自為政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模型</a:t>
            </a:r>
            <a:r>
              <a:rPr lang="en-US" altLang="zh-TW" sz="1100" dirty="0">
                <a:solidFill>
                  <a:schemeClr val="bg1"/>
                </a:solidFill>
                <a:cs typeface="Microsoft JhengHei" charset="-120"/>
              </a:rPr>
              <a:t>API</a:t>
            </a: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服務不彈性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模型</a:t>
            </a:r>
            <a:r>
              <a:rPr lang="en-US" altLang="zh-TW" sz="1100" dirty="0">
                <a:solidFill>
                  <a:schemeClr val="bg1"/>
                </a:solidFill>
                <a:cs typeface="Microsoft JhengHei" charset="-120"/>
              </a:rPr>
              <a:t>API</a:t>
            </a: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管理無秩序</a:t>
            </a:r>
          </a:p>
        </p:txBody>
      </p:sp>
      <p:grpSp>
        <p:nvGrpSpPr>
          <p:cNvPr id="58" name="群組 57"/>
          <p:cNvGrpSpPr/>
          <p:nvPr/>
        </p:nvGrpSpPr>
        <p:grpSpPr>
          <a:xfrm>
            <a:off x="174409" y="1716584"/>
            <a:ext cx="3304185" cy="2766037"/>
            <a:chOff x="141559" y="1777474"/>
            <a:chExt cx="3511538" cy="2939364"/>
          </a:xfrm>
        </p:grpSpPr>
        <p:sp>
          <p:nvSpPr>
            <p:cNvPr id="4" name="矩形 3"/>
            <p:cNvSpPr/>
            <p:nvPr/>
          </p:nvSpPr>
          <p:spPr>
            <a:xfrm>
              <a:off x="141561" y="2827330"/>
              <a:ext cx="3398996" cy="1378990"/>
            </a:xfrm>
            <a:prstGeom prst="rect">
              <a:avLst/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中間層</a:t>
              </a:r>
              <a:endParaRPr lang="en-US" altLang="zh-TW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1560" y="1777474"/>
              <a:ext cx="3398996" cy="1010301"/>
            </a:xfrm>
            <a:prstGeom prst="rect">
              <a:avLst/>
            </a:prstGeom>
            <a:solidFill>
              <a:srgbClr val="FF644E">
                <a:hueOff val="-152896"/>
                <a:lumOff val="12368"/>
                <a:alpha val="45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應用層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41561" y="4255200"/>
              <a:ext cx="3398996" cy="461638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457200"/>
              <a:r>
                <a:rPr lang="zh-TW" altLang="en-US" sz="1100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基礎層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761993" y="2128297"/>
              <a:ext cx="2634289" cy="540047"/>
            </a:xfrm>
            <a:prstGeom prst="roundRect">
              <a:avLst/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Smart Lending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41559" y="1796297"/>
              <a:ext cx="3511538" cy="27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</a:rPr>
                <a:t>各專案獨立開發，因應特定業務需求開發模型服務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141516" y="4362506"/>
              <a:ext cx="1292226" cy="294557"/>
            </a:xfrm>
            <a:prstGeom prst="roundRect">
              <a:avLst/>
            </a:prstGeom>
            <a:solidFill>
              <a:srgbClr val="00A2FF">
                <a:hueOff val="114395"/>
                <a:lumOff val="-24975"/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Teradata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812547" y="4362505"/>
              <a:ext cx="1290690" cy="295365"/>
            </a:xfrm>
            <a:prstGeom prst="roundRect">
              <a:avLst/>
            </a:prstGeom>
            <a:solidFill>
              <a:srgbClr val="00A2FF">
                <a:hueOff val="114395"/>
                <a:lumOff val="-24975"/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Hadoop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cxnSp>
          <p:nvCxnSpPr>
            <p:cNvPr id="17" name="直線單箭頭接點 16"/>
            <p:cNvCxnSpPr>
              <a:cxnSpLocks/>
              <a:stCxn id="30" idx="0"/>
              <a:endCxn id="7" idx="2"/>
            </p:cNvCxnSpPr>
            <p:nvPr/>
          </p:nvCxnSpPr>
          <p:spPr>
            <a:xfrm flipV="1">
              <a:off x="2075198" y="2668344"/>
              <a:ext cx="3941" cy="22412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0" name="圓角矩形 29"/>
            <p:cNvSpPr/>
            <p:nvPr/>
          </p:nvSpPr>
          <p:spPr>
            <a:xfrm>
              <a:off x="759055" y="2892464"/>
              <a:ext cx="2632286" cy="225880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RTDM</a:t>
              </a: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759055" y="3942017"/>
              <a:ext cx="2632286" cy="225880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Oracle DB</a:t>
              </a:r>
            </a:p>
          </p:txBody>
        </p:sp>
        <p:sp>
          <p:nvSpPr>
            <p:cNvPr id="32" name="圓角矩形 74">
              <a:extLst>
                <a:ext uri="{FF2B5EF4-FFF2-40B4-BE49-F238E27FC236}">
                  <a16:creationId xmlns:a16="http://schemas.microsoft.com/office/drawing/2014/main" id="{0F103665-F3EC-4E77-AB3A-22ABE4AB7AB2}"/>
                </a:ext>
              </a:extLst>
            </p:cNvPr>
            <p:cNvSpPr/>
            <p:nvPr/>
          </p:nvSpPr>
          <p:spPr>
            <a:xfrm>
              <a:off x="1033307" y="3425980"/>
              <a:ext cx="801131" cy="338820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Mega Income Model API</a:t>
              </a:r>
            </a:p>
          </p:txBody>
        </p:sp>
        <p:sp>
          <p:nvSpPr>
            <p:cNvPr id="33" name="圓角矩形 74">
              <a:extLst>
                <a:ext uri="{FF2B5EF4-FFF2-40B4-BE49-F238E27FC236}">
                  <a16:creationId xmlns:a16="http://schemas.microsoft.com/office/drawing/2014/main" id="{543986F3-B2FC-4CE1-A117-FF09825E0FBD}"/>
                </a:ext>
              </a:extLst>
            </p:cNvPr>
            <p:cNvSpPr/>
            <p:nvPr/>
          </p:nvSpPr>
          <p:spPr>
            <a:xfrm>
              <a:off x="2312331" y="3425980"/>
              <a:ext cx="801131" cy="338820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UPL Value</a:t>
              </a:r>
            </a:p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Model API</a:t>
              </a:r>
            </a:p>
          </p:txBody>
        </p:sp>
        <p:cxnSp>
          <p:nvCxnSpPr>
            <p:cNvPr id="49" name="肘形接點 48"/>
            <p:cNvCxnSpPr>
              <a:stCxn id="30" idx="2"/>
              <a:endCxn id="32" idx="0"/>
            </p:cNvCxnSpPr>
            <p:nvPr/>
          </p:nvCxnSpPr>
          <p:spPr>
            <a:xfrm rot="5400000">
              <a:off x="1600717" y="2951499"/>
              <a:ext cx="307637" cy="64132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肘形接點 49"/>
            <p:cNvCxnSpPr>
              <a:stCxn id="30" idx="2"/>
              <a:endCxn id="33" idx="0"/>
            </p:cNvCxnSpPr>
            <p:nvPr/>
          </p:nvCxnSpPr>
          <p:spPr>
            <a:xfrm rot="16200000" flipH="1">
              <a:off x="2240228" y="2953313"/>
              <a:ext cx="307637" cy="63769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肘形接點 53"/>
            <p:cNvCxnSpPr>
              <a:stCxn id="31" idx="2"/>
              <a:endCxn id="11" idx="0"/>
            </p:cNvCxnSpPr>
            <p:nvPr/>
          </p:nvCxnSpPr>
          <p:spPr>
            <a:xfrm rot="5400000">
              <a:off x="1669241" y="3956547"/>
              <a:ext cx="194609" cy="61730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肘形接點 54"/>
            <p:cNvCxnSpPr>
              <a:stCxn id="31" idx="2"/>
              <a:endCxn id="10" idx="0"/>
            </p:cNvCxnSpPr>
            <p:nvPr/>
          </p:nvCxnSpPr>
          <p:spPr>
            <a:xfrm rot="16200000" flipH="1">
              <a:off x="2334108" y="3908985"/>
              <a:ext cx="194610" cy="71243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" name="文字方塊 35"/>
            <p:cNvSpPr txBox="1"/>
            <p:nvPr/>
          </p:nvSpPr>
          <p:spPr>
            <a:xfrm>
              <a:off x="219372" y="3133160"/>
              <a:ext cx="3351762" cy="27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</a:rPr>
                <a:t>各模型服務相互獨立，各自開發，且無統一管理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493687" y="4543511"/>
            <a:ext cx="5595624" cy="548519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  後台</a:t>
            </a:r>
            <a:endParaRPr lang="en-US" altLang="zh-TW" sz="1200" kern="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基礎層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6858708" y="4659982"/>
            <a:ext cx="2023422" cy="334965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Teradata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777752" y="4659983"/>
            <a:ext cx="2021016" cy="335884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Hadoop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82323" y="1720152"/>
            <a:ext cx="5596681" cy="1061664"/>
          </a:xfrm>
          <a:prstGeom prst="rect">
            <a:avLst/>
          </a:prstGeom>
          <a:solidFill>
            <a:srgbClr val="FF644E">
              <a:hueOff val="-152896"/>
              <a:lumOff val="12368"/>
              <a:alpha val="4539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  前台</a:t>
            </a:r>
            <a:endParaRPr lang="en-US" altLang="zh-TW" sz="11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應用層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4515272" y="1931021"/>
            <a:ext cx="1164855" cy="712737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Smart Lending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103551" y="1659531"/>
            <a:ext cx="45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應用層，視業務需求彈性調整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648076F-8588-416D-AAEF-73A01FA03AEA}"/>
              </a:ext>
            </a:extLst>
          </p:cNvPr>
          <p:cNvSpPr txBox="1"/>
          <p:nvPr/>
        </p:nvSpPr>
        <p:spPr>
          <a:xfrm>
            <a:off x="7967343" y="2161956"/>
            <a:ext cx="1056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…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圓角矩形 108">
            <a:extLst>
              <a:ext uri="{FF2B5EF4-FFF2-40B4-BE49-F238E27FC236}">
                <a16:creationId xmlns:a16="http://schemas.microsoft.com/office/drawing/2014/main" id="{1A777FEA-6B87-477F-8E78-54821EA39E0D}"/>
              </a:ext>
            </a:extLst>
          </p:cNvPr>
          <p:cNvSpPr/>
          <p:nvPr/>
        </p:nvSpPr>
        <p:spPr>
          <a:xfrm>
            <a:off x="5759261" y="1931021"/>
            <a:ext cx="1164855" cy="712737"/>
          </a:xfrm>
          <a:prstGeom prst="roundRect">
            <a:avLst/>
          </a:prstGeom>
          <a:solidFill>
            <a:srgbClr val="EE230C">
              <a:alpha val="29804"/>
            </a:srgbClr>
          </a:solidFill>
          <a:ln w="12700" cap="flat">
            <a:solidFill>
              <a:srgbClr val="EE230C">
                <a:alpha val="83137"/>
              </a:srgbClr>
            </a:solidFill>
            <a:prstDash val="sysDash"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Card Link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48" name="圓角矩形 108">
            <a:extLst>
              <a:ext uri="{FF2B5EF4-FFF2-40B4-BE49-F238E27FC236}">
                <a16:creationId xmlns:a16="http://schemas.microsoft.com/office/drawing/2014/main" id="{261BBD36-683E-4485-81B9-03BF44D6094C}"/>
              </a:ext>
            </a:extLst>
          </p:cNvPr>
          <p:cNvSpPr/>
          <p:nvPr/>
        </p:nvSpPr>
        <p:spPr>
          <a:xfrm>
            <a:off x="7003248" y="1931021"/>
            <a:ext cx="1164855" cy="712737"/>
          </a:xfrm>
          <a:prstGeom prst="roundRect">
            <a:avLst/>
          </a:prstGeom>
          <a:solidFill>
            <a:srgbClr val="EE230C">
              <a:alpha val="29804"/>
            </a:srgbClr>
          </a:solidFill>
          <a:ln w="12700" cap="flat">
            <a:solidFill>
              <a:srgbClr val="EE230C">
                <a:alpha val="83137"/>
              </a:srgbClr>
            </a:solidFill>
            <a:prstDash val="sysDash"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zh-TW" altLang="en-US" sz="1400" kern="0" dirty="0">
                <a:solidFill>
                  <a:srgbClr val="FFFFFF"/>
                </a:solidFill>
              </a:rPr>
              <a:t>簽報書</a:t>
            </a:r>
            <a:endParaRPr lang="en-US" altLang="zh-TW" sz="1400" kern="0" dirty="0">
              <a:solidFill>
                <a:srgbClr val="FFFFFF"/>
              </a:solidFill>
            </a:endParaRPr>
          </a:p>
          <a:p>
            <a:pPr algn="ctr" defTabSz="821531" hangingPunct="0"/>
            <a:r>
              <a:rPr lang="zh-TW" altLang="en-US" sz="1400" kern="0" dirty="0">
                <a:solidFill>
                  <a:srgbClr val="FFFFFF"/>
                </a:solidFill>
              </a:rPr>
              <a:t>系統</a:t>
            </a:r>
          </a:p>
        </p:txBody>
      </p:sp>
      <p:cxnSp>
        <p:nvCxnSpPr>
          <p:cNvPr id="52" name="肘形接點 51"/>
          <p:cNvCxnSpPr>
            <a:stCxn id="47" idx="2"/>
            <a:endCxn id="119" idx="0"/>
          </p:cNvCxnSpPr>
          <p:nvPr/>
        </p:nvCxnSpPr>
        <p:spPr>
          <a:xfrm rot="5400000">
            <a:off x="5828035" y="2346128"/>
            <a:ext cx="216024" cy="81128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</a:rPr>
              <a:pPr/>
              <a:t>20</a:t>
            </a:fld>
            <a:endParaRPr lang="zh-TW" altLang="en-US" dirty="0">
              <a:latin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82323" y="2834841"/>
            <a:ext cx="5602992" cy="1681125"/>
          </a:xfrm>
          <a:prstGeom prst="rect">
            <a:avLst/>
          </a:prstGeom>
          <a:solidFill>
            <a:srgbClr val="61D836">
              <a:hueOff val="-274225"/>
              <a:satOff val="26768"/>
              <a:lumOff val="11368"/>
              <a:alpha val="31241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200" kern="0" dirty="0" smtClean="0">
                <a:solidFill>
                  <a:srgbClr val="FFFFFF"/>
                </a:solidFill>
              </a:rPr>
              <a:t>  中</a:t>
            </a:r>
            <a:r>
              <a:rPr lang="zh-TW" altLang="en-US" sz="1200" kern="0" dirty="0">
                <a:solidFill>
                  <a:srgbClr val="FFFFFF"/>
                </a:solidFill>
              </a:rPr>
              <a:t>台</a:t>
            </a:r>
            <a:endParaRPr lang="en-US" altLang="zh-TW" sz="12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200" kern="0" dirty="0">
                <a:solidFill>
                  <a:srgbClr val="FFFFFF"/>
                </a:solidFill>
              </a:rPr>
              <a:t>公共層</a:t>
            </a:r>
            <a:endParaRPr lang="en-US" altLang="zh-TW" sz="1200" kern="0" dirty="0">
              <a:solidFill>
                <a:srgbClr val="FFFFFF"/>
              </a:solidFill>
            </a:endParaRPr>
          </a:p>
        </p:txBody>
      </p:sp>
      <p:sp>
        <p:nvSpPr>
          <p:cNvPr id="119" name="圓角矩形 123">
            <a:extLst>
              <a:ext uri="{FF2B5EF4-FFF2-40B4-BE49-F238E27FC236}">
                <a16:creationId xmlns:a16="http://schemas.microsoft.com/office/drawing/2014/main" id="{B11A36D9-C58B-478A-A055-9FEBF51DEA7C}"/>
              </a:ext>
            </a:extLst>
          </p:cNvPr>
          <p:cNvSpPr/>
          <p:nvPr/>
        </p:nvSpPr>
        <p:spPr>
          <a:xfrm>
            <a:off x="4576475" y="2859782"/>
            <a:ext cx="1907859" cy="258367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200" kern="0" dirty="0">
                <a:solidFill>
                  <a:srgbClr val="FFFFFF"/>
                </a:solidFill>
              </a:rPr>
              <a:t>RTDM</a:t>
            </a:r>
          </a:p>
        </p:txBody>
      </p:sp>
      <p:cxnSp>
        <p:nvCxnSpPr>
          <p:cNvPr id="121" name="肘形接點 120"/>
          <p:cNvCxnSpPr>
            <a:stCxn id="15" idx="2"/>
            <a:endCxn id="119" idx="0"/>
          </p:cNvCxnSpPr>
          <p:nvPr/>
        </p:nvCxnSpPr>
        <p:spPr>
          <a:xfrm rot="16200000" flipH="1">
            <a:off x="5206040" y="2535417"/>
            <a:ext cx="216024" cy="43270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5" name="肘形接點 134"/>
          <p:cNvCxnSpPr/>
          <p:nvPr/>
        </p:nvCxnSpPr>
        <p:spPr>
          <a:xfrm rot="5400000">
            <a:off x="6280268" y="4039899"/>
            <a:ext cx="161347" cy="96660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6" name="肘形接點 135"/>
          <p:cNvCxnSpPr/>
          <p:nvPr/>
        </p:nvCxnSpPr>
        <p:spPr>
          <a:xfrm rot="16200000" flipH="1">
            <a:off x="7321347" y="3965421"/>
            <a:ext cx="161347" cy="111555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8" name="文字方塊 137"/>
          <p:cNvSpPr txBox="1"/>
          <p:nvPr/>
        </p:nvSpPr>
        <p:spPr>
          <a:xfrm>
            <a:off x="6679322" y="2722755"/>
            <a:ext cx="2451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>
                <a:solidFill>
                  <a:schemeClr val="bg1"/>
                </a:solidFill>
              </a:rPr>
              <a:t>服務可視業務需求彈性串接，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pPr algn="ctr"/>
            <a:r>
              <a:rPr lang="en-US" altLang="zh-TW" sz="1200" b="1" dirty="0">
                <a:solidFill>
                  <a:schemeClr val="bg1"/>
                </a:solidFill>
              </a:rPr>
              <a:t>API</a:t>
            </a:r>
            <a:r>
              <a:rPr lang="zh-TW" altLang="en-US" sz="1200" b="1" dirty="0">
                <a:solidFill>
                  <a:schemeClr val="bg1"/>
                </a:solidFill>
              </a:rPr>
              <a:t>統一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管理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37" name="群組 136"/>
          <p:cNvGrpSpPr/>
          <p:nvPr/>
        </p:nvGrpSpPr>
        <p:grpSpPr>
          <a:xfrm>
            <a:off x="5795953" y="4300107"/>
            <a:ext cx="1052290" cy="321273"/>
            <a:chOff x="11787930" y="10218849"/>
            <a:chExt cx="5753187" cy="1701452"/>
          </a:xfrm>
        </p:grpSpPr>
        <p:sp>
          <p:nvSpPr>
            <p:cNvPr id="204" name="圓角矩形"/>
            <p:cNvSpPr/>
            <p:nvPr/>
          </p:nvSpPr>
          <p:spPr>
            <a:xfrm>
              <a:off x="11787930" y="10218849"/>
              <a:ext cx="5753187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05" name="Oracle DB"/>
            <p:cNvSpPr/>
            <p:nvPr/>
          </p:nvSpPr>
          <p:spPr>
            <a:xfrm>
              <a:off x="14530373" y="1065029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Oracle DB</a:t>
              </a: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4675718" y="4295211"/>
            <a:ext cx="1052290" cy="321273"/>
            <a:chOff x="5824425" y="10192924"/>
            <a:chExt cx="5778095" cy="1701452"/>
          </a:xfrm>
        </p:grpSpPr>
        <p:sp>
          <p:nvSpPr>
            <p:cNvPr id="202" name="圓角矩形"/>
            <p:cNvSpPr/>
            <p:nvPr/>
          </p:nvSpPr>
          <p:spPr>
            <a:xfrm>
              <a:off x="5824425" y="10192924"/>
              <a:ext cx="5778095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03" name="Mongo DB"/>
            <p:cNvSpPr/>
            <p:nvPr/>
          </p:nvSpPr>
          <p:spPr>
            <a:xfrm>
              <a:off x="8930871" y="106243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Mongo DB</a:t>
              </a: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8036423" y="4290284"/>
            <a:ext cx="1052290" cy="321273"/>
            <a:chOff x="17651973" y="10195668"/>
            <a:chExt cx="5906913" cy="1701452"/>
          </a:xfrm>
        </p:grpSpPr>
        <p:sp>
          <p:nvSpPr>
            <p:cNvPr id="200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01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Redis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4123273" y="3695173"/>
            <a:ext cx="541618" cy="239805"/>
            <a:chOff x="3291900" y="6993464"/>
            <a:chExt cx="2253104" cy="1270002"/>
          </a:xfrm>
        </p:grpSpPr>
        <p:sp>
          <p:nvSpPr>
            <p:cNvPr id="198" name="矩形"/>
            <p:cNvSpPr/>
            <p:nvPr/>
          </p:nvSpPr>
          <p:spPr>
            <a:xfrm>
              <a:off x="3291900" y="7362891"/>
              <a:ext cx="1876370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9" name="API層"/>
            <p:cNvSpPr/>
            <p:nvPr/>
          </p:nvSpPr>
          <p:spPr>
            <a:xfrm>
              <a:off x="4275003" y="699346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n-lt"/>
                  <a:ea typeface="+mn-ea"/>
                </a:rPr>
                <a:t>數據</a:t>
              </a:r>
              <a:r>
                <a:rPr lang="zh-TW" altLang="en-US" sz="1050" kern="0" dirty="0">
                  <a:latin typeface="+mn-lt"/>
                  <a:ea typeface="+mn-ea"/>
                </a:rPr>
                <a:t>服務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4103981" y="4306721"/>
            <a:ext cx="554694" cy="239805"/>
            <a:chOff x="3257601" y="10521537"/>
            <a:chExt cx="2307499" cy="1270002"/>
          </a:xfrm>
        </p:grpSpPr>
        <p:sp>
          <p:nvSpPr>
            <p:cNvPr id="196" name="矩形"/>
            <p:cNvSpPr/>
            <p:nvPr/>
          </p:nvSpPr>
          <p:spPr>
            <a:xfrm>
              <a:off x="3257601" y="10897460"/>
              <a:ext cx="2026675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7" name="儲存層"/>
            <p:cNvSpPr/>
            <p:nvPr/>
          </p:nvSpPr>
          <p:spPr>
            <a:xfrm>
              <a:off x="4295098" y="10521537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n-lt"/>
                  <a:ea typeface="+mj-ea"/>
                </a:rPr>
                <a:t>存</a:t>
              </a:r>
              <a:r>
                <a:rPr lang="zh-TW" altLang="en-US" sz="1050" kern="0" dirty="0">
                  <a:latin typeface="+mn-lt"/>
                  <a:ea typeface="+mj-ea"/>
                </a:rPr>
                <a:t>儲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j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sym typeface="HanziPen TC Bold"/>
              </a:endParaRPr>
            </a:p>
          </p:txBody>
        </p:sp>
      </p:grpSp>
      <p:grpSp>
        <p:nvGrpSpPr>
          <p:cNvPr id="148" name="群組 147"/>
          <p:cNvGrpSpPr/>
          <p:nvPr/>
        </p:nvGrpSpPr>
        <p:grpSpPr>
          <a:xfrm>
            <a:off x="6051071" y="3155255"/>
            <a:ext cx="802505" cy="1089045"/>
            <a:chOff x="11357403" y="4155756"/>
            <a:chExt cx="3338382" cy="5767541"/>
          </a:xfrm>
        </p:grpSpPr>
        <p:sp>
          <p:nvSpPr>
            <p:cNvPr id="184" name="圓角矩形"/>
            <p:cNvSpPr/>
            <p:nvPr/>
          </p:nvSpPr>
          <p:spPr>
            <a:xfrm>
              <a:off x="11357403" y="4155756"/>
              <a:ext cx="3338382" cy="5767541"/>
            </a:xfrm>
            <a:prstGeom prst="roundRect">
              <a:avLst>
                <a:gd name="adj" fmla="val 10141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5" name="產品推薦"/>
            <p:cNvSpPr txBox="1"/>
            <p:nvPr/>
          </p:nvSpPr>
          <p:spPr>
            <a:xfrm>
              <a:off x="11649926" y="4172031"/>
              <a:ext cx="2795623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</a:t>
              </a: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推薦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6129918" y="3350511"/>
            <a:ext cx="645826" cy="402601"/>
            <a:chOff x="11685403" y="5189830"/>
            <a:chExt cx="2686607" cy="2132162"/>
          </a:xfrm>
        </p:grpSpPr>
        <p:sp>
          <p:nvSpPr>
            <p:cNvPr id="182" name="圓角矩形"/>
            <p:cNvSpPr/>
            <p:nvPr/>
          </p:nvSpPr>
          <p:spPr>
            <a:xfrm>
              <a:off x="11685403" y="518983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3" name="卡片推薦模組"/>
            <p:cNvSpPr txBox="1"/>
            <p:nvPr/>
          </p:nvSpPr>
          <p:spPr>
            <a:xfrm>
              <a:off x="11758564" y="5321216"/>
              <a:ext cx="2534748" cy="200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卡片推薦模組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129918" y="3785224"/>
            <a:ext cx="645826" cy="407642"/>
            <a:chOff x="11685403" y="7492060"/>
            <a:chExt cx="2686607" cy="2158859"/>
          </a:xfrm>
        </p:grpSpPr>
        <p:sp>
          <p:nvSpPr>
            <p:cNvPr id="180" name="圓角矩形"/>
            <p:cNvSpPr/>
            <p:nvPr/>
          </p:nvSpPr>
          <p:spPr>
            <a:xfrm>
              <a:off x="11685403" y="749206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1" name="活動推薦模型"/>
            <p:cNvSpPr txBox="1"/>
            <p:nvPr/>
          </p:nvSpPr>
          <p:spPr>
            <a:xfrm>
              <a:off x="11742894" y="7650145"/>
              <a:ext cx="2534748" cy="2000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活動推薦模</a:t>
              </a: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896981" y="3149332"/>
            <a:ext cx="1348174" cy="1089045"/>
            <a:chOff x="6723433" y="2145176"/>
            <a:chExt cx="2000139" cy="145268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6723433" y="2145176"/>
              <a:ext cx="1999454" cy="1452689"/>
              <a:chOff x="18338157" y="4187829"/>
              <a:chExt cx="5606418" cy="5767541"/>
            </a:xfrm>
          </p:grpSpPr>
          <p:sp>
            <p:nvSpPr>
              <p:cNvPr id="178" name="圓角矩形"/>
              <p:cNvSpPr/>
              <p:nvPr/>
            </p:nvSpPr>
            <p:spPr>
              <a:xfrm>
                <a:off x="18338157" y="4187829"/>
                <a:ext cx="5606418" cy="5767541"/>
              </a:xfrm>
              <a:prstGeom prst="roundRect">
                <a:avLst>
                  <a:gd name="adj" fmla="val 6039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9" name="智能風險"/>
              <p:cNvSpPr txBox="1"/>
              <p:nvPr/>
            </p:nvSpPr>
            <p:spPr>
              <a:xfrm>
                <a:off x="19693429" y="4204104"/>
                <a:ext cx="2795620" cy="891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智能風險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66" name="群組 165"/>
            <p:cNvGrpSpPr/>
            <p:nvPr/>
          </p:nvGrpSpPr>
          <p:grpSpPr>
            <a:xfrm>
              <a:off x="6788431" y="2389277"/>
              <a:ext cx="898328" cy="529933"/>
              <a:chOff x="18520410" y="5156958"/>
              <a:chExt cx="2518891" cy="2103961"/>
            </a:xfrm>
          </p:grpSpPr>
          <p:sp>
            <p:nvSpPr>
              <p:cNvPr id="176" name="圓角矩形"/>
              <p:cNvSpPr/>
              <p:nvPr/>
            </p:nvSpPr>
            <p:spPr>
              <a:xfrm>
                <a:off x="18520410" y="5211666"/>
                <a:ext cx="2518891" cy="2049253"/>
              </a:xfrm>
              <a:prstGeom prst="roundRect">
                <a:avLst>
                  <a:gd name="adj" fmla="val 8635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7" name="Mega Income Model"/>
              <p:cNvSpPr txBox="1"/>
              <p:nvPr/>
            </p:nvSpPr>
            <p:spPr>
              <a:xfrm>
                <a:off x="18666944" y="5156958"/>
                <a:ext cx="2146181" cy="20522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客戶風險特徵模組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67" name="群組 166"/>
            <p:cNvGrpSpPr/>
            <p:nvPr/>
          </p:nvGrpSpPr>
          <p:grpSpPr>
            <a:xfrm>
              <a:off x="6788431" y="2918198"/>
              <a:ext cx="919454" cy="623461"/>
              <a:chOff x="18520410" y="7256921"/>
              <a:chExt cx="2578126" cy="2475300"/>
            </a:xfrm>
          </p:grpSpPr>
          <p:sp>
            <p:nvSpPr>
              <p:cNvPr id="174" name="圓角矩形"/>
              <p:cNvSpPr/>
              <p:nvPr/>
            </p:nvSpPr>
            <p:spPr>
              <a:xfrm>
                <a:off x="18520410" y="7415755"/>
                <a:ext cx="2578126" cy="2111930"/>
              </a:xfrm>
              <a:prstGeom prst="roundRect">
                <a:avLst>
                  <a:gd name="adj" fmla="val 10304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5" name="UPL Value Model"/>
              <p:cNvSpPr txBox="1"/>
              <p:nvPr/>
            </p:nvSpPr>
            <p:spPr>
              <a:xfrm>
                <a:off x="18567085" y="7256921"/>
                <a:ext cx="2300034" cy="2475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/</a:t>
                </a: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產品價值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68" name="群組 167"/>
            <p:cNvGrpSpPr/>
            <p:nvPr/>
          </p:nvGrpSpPr>
          <p:grpSpPr>
            <a:xfrm>
              <a:off x="7729706" y="2397553"/>
              <a:ext cx="975782" cy="536498"/>
              <a:chOff x="21159700" y="5189830"/>
              <a:chExt cx="2736066" cy="2130033"/>
            </a:xfrm>
          </p:grpSpPr>
          <p:sp>
            <p:nvSpPr>
              <p:cNvPr id="172" name="圓角矩形"/>
              <p:cNvSpPr/>
              <p:nvPr/>
            </p:nvSpPr>
            <p:spPr>
              <a:xfrm>
                <a:off x="21159700" y="5189830"/>
                <a:ext cx="2736066" cy="2081221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3" name="地理資訊系統"/>
              <p:cNvSpPr txBox="1"/>
              <p:nvPr/>
            </p:nvSpPr>
            <p:spPr>
              <a:xfrm>
                <a:off x="21310103" y="5282258"/>
                <a:ext cx="2581412" cy="20376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國泰盾詐欺模組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7758268" y="2975230"/>
              <a:ext cx="965304" cy="536145"/>
              <a:chOff x="21239816" y="7483346"/>
              <a:chExt cx="2706689" cy="2128629"/>
            </a:xfrm>
          </p:grpSpPr>
          <p:sp>
            <p:nvSpPr>
              <p:cNvPr id="170" name="圓角矩形"/>
              <p:cNvSpPr/>
              <p:nvPr/>
            </p:nvSpPr>
            <p:spPr>
              <a:xfrm>
                <a:off x="21239816" y="7483346"/>
                <a:ext cx="2686606" cy="2043597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1" name="異常金流偵測模型"/>
              <p:cNvSpPr txBox="1"/>
              <p:nvPr/>
            </p:nvSpPr>
            <p:spPr>
              <a:xfrm>
                <a:off x="21411755" y="7611199"/>
                <a:ext cx="2534750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國泰盾洗錢防制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  <p:grpSp>
        <p:nvGrpSpPr>
          <p:cNvPr id="152" name="群組 151"/>
          <p:cNvGrpSpPr/>
          <p:nvPr/>
        </p:nvGrpSpPr>
        <p:grpSpPr>
          <a:xfrm>
            <a:off x="8286301" y="3147814"/>
            <a:ext cx="802505" cy="1089045"/>
            <a:chOff x="5473605" y="2138647"/>
            <a:chExt cx="1190589" cy="145268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5473605" y="2138647"/>
              <a:ext cx="1190589" cy="1452689"/>
              <a:chOff x="14833672" y="4161909"/>
              <a:chExt cx="3338382" cy="5767542"/>
            </a:xfrm>
          </p:grpSpPr>
          <p:sp>
            <p:nvSpPr>
              <p:cNvPr id="163" name="圓角矩形"/>
              <p:cNvSpPr/>
              <p:nvPr/>
            </p:nvSpPr>
            <p:spPr>
              <a:xfrm>
                <a:off x="14833672" y="4161909"/>
                <a:ext cx="3338382" cy="5767542"/>
              </a:xfrm>
              <a:prstGeom prst="roundRect">
                <a:avLst>
                  <a:gd name="adj" fmla="val 10141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4" name="客戶服務"/>
              <p:cNvSpPr txBox="1"/>
              <p:nvPr/>
            </p:nvSpPr>
            <p:spPr>
              <a:xfrm>
                <a:off x="14930406" y="4178183"/>
                <a:ext cx="3014845" cy="104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外部加值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資訊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57" name="群組 156"/>
            <p:cNvGrpSpPr/>
            <p:nvPr/>
          </p:nvGrpSpPr>
          <p:grpSpPr>
            <a:xfrm>
              <a:off x="5609079" y="2407566"/>
              <a:ext cx="946819" cy="560209"/>
              <a:chOff x="15213535" y="5229581"/>
              <a:chExt cx="2654856" cy="2224174"/>
            </a:xfrm>
          </p:grpSpPr>
          <p:sp>
            <p:nvSpPr>
              <p:cNvPr id="161" name="圓角矩形"/>
              <p:cNvSpPr/>
              <p:nvPr/>
            </p:nvSpPr>
            <p:spPr>
              <a:xfrm>
                <a:off x="15213535" y="522958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2" name="信用卡…"/>
              <p:cNvSpPr txBox="1"/>
              <p:nvPr/>
            </p:nvSpPr>
            <p:spPr>
              <a:xfrm>
                <a:off x="15253857" y="5452978"/>
                <a:ext cx="2524803" cy="2000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pPr lvl="0">
                  <a:defRPr/>
                </a:pPr>
                <a:r>
                  <a:rPr lang="zh-TW" altLang="en-US"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地理資訊系統</a:t>
                </a:r>
              </a:p>
            </p:txBody>
          </p:sp>
        </p:grpSp>
        <p:grpSp>
          <p:nvGrpSpPr>
            <p:cNvPr id="158" name="群組 157"/>
            <p:cNvGrpSpPr/>
            <p:nvPr/>
          </p:nvGrpSpPr>
          <p:grpSpPr>
            <a:xfrm>
              <a:off x="5627902" y="2977912"/>
              <a:ext cx="946819" cy="558398"/>
              <a:chOff x="15266316" y="7494001"/>
              <a:chExt cx="2654856" cy="2216983"/>
            </a:xfrm>
          </p:grpSpPr>
          <p:sp>
            <p:nvSpPr>
              <p:cNvPr id="159" name="圓角矩形"/>
              <p:cNvSpPr/>
              <p:nvPr/>
            </p:nvSpPr>
            <p:spPr>
              <a:xfrm>
                <a:off x="15266316" y="749400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0" name="ATM…"/>
              <p:cNvSpPr txBox="1"/>
              <p:nvPr/>
            </p:nvSpPr>
            <p:spPr>
              <a:xfrm>
                <a:off x="15317949" y="7710209"/>
                <a:ext cx="2524803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lang="zh-TW" altLang="en-US" sz="1050" dirty="0" smtClean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社群標籤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</p:grpSp>
      <p:grpSp>
        <p:nvGrpSpPr>
          <p:cNvPr id="153" name="群組 152"/>
          <p:cNvGrpSpPr/>
          <p:nvPr/>
        </p:nvGrpSpPr>
        <p:grpSpPr>
          <a:xfrm>
            <a:off x="6916189" y="4292053"/>
            <a:ext cx="1052290" cy="321273"/>
            <a:chOff x="17651973" y="10195668"/>
            <a:chExt cx="5906913" cy="1701452"/>
          </a:xfrm>
        </p:grpSpPr>
        <p:sp>
          <p:nvSpPr>
            <p:cNvPr id="154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55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lvl="0" algn="ctr" defTabSz="821531" hangingPunct="0">
                <a:defRPr/>
              </a:pPr>
              <a:r>
                <a:rPr lang="en-US" sz="1050" kern="0" dirty="0">
                  <a:latin typeface="+mn-lt"/>
                  <a:ea typeface="+mn-ea"/>
                </a:rPr>
                <a:t>Model Repository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206" name="群組 205"/>
          <p:cNvGrpSpPr/>
          <p:nvPr/>
        </p:nvGrpSpPr>
        <p:grpSpPr>
          <a:xfrm>
            <a:off x="4687854" y="3147814"/>
            <a:ext cx="1307800" cy="1089045"/>
            <a:chOff x="4687854" y="3091305"/>
            <a:chExt cx="1307800" cy="1089045"/>
          </a:xfrm>
        </p:grpSpPr>
        <p:grpSp>
          <p:nvGrpSpPr>
            <p:cNvPr id="207" name="群組 206"/>
            <p:cNvGrpSpPr/>
            <p:nvPr/>
          </p:nvGrpSpPr>
          <p:grpSpPr>
            <a:xfrm>
              <a:off x="4687854" y="3091305"/>
              <a:ext cx="1305649" cy="1089045"/>
              <a:chOff x="5686482" y="4198433"/>
              <a:chExt cx="5431434" cy="5767541"/>
            </a:xfrm>
          </p:grpSpPr>
          <p:sp>
            <p:nvSpPr>
              <p:cNvPr id="223" name="圓角矩形"/>
              <p:cNvSpPr/>
              <p:nvPr/>
            </p:nvSpPr>
            <p:spPr>
              <a:xfrm>
                <a:off x="5686482" y="4198433"/>
                <a:ext cx="5431434" cy="5767541"/>
              </a:xfrm>
              <a:prstGeom prst="roundRect">
                <a:avLst>
                  <a:gd name="adj" fmla="val 6233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24" name="客戶360"/>
              <p:cNvSpPr txBox="1"/>
              <p:nvPr/>
            </p:nvSpPr>
            <p:spPr>
              <a:xfrm>
                <a:off x="7030119" y="4220460"/>
                <a:ext cx="2795620" cy="891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客戶360</a:t>
                </a:r>
              </a:p>
            </p:txBody>
          </p:sp>
        </p:grpSp>
        <p:grpSp>
          <p:nvGrpSpPr>
            <p:cNvPr id="208" name="群組 207"/>
            <p:cNvGrpSpPr/>
            <p:nvPr/>
          </p:nvGrpSpPr>
          <p:grpSpPr>
            <a:xfrm>
              <a:off x="4722180" y="3270147"/>
              <a:ext cx="423966" cy="385878"/>
              <a:chOff x="5829276" y="5145577"/>
              <a:chExt cx="2654856" cy="2043598"/>
            </a:xfrm>
          </p:grpSpPr>
          <p:sp>
            <p:nvSpPr>
              <p:cNvPr id="221" name="圓角矩形"/>
              <p:cNvSpPr/>
              <p:nvPr/>
            </p:nvSpPr>
            <p:spPr>
              <a:xfrm>
                <a:off x="5829276" y="5145577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22" name="客戶基本資料"/>
              <p:cNvSpPr txBox="1"/>
              <p:nvPr/>
            </p:nvSpPr>
            <p:spPr>
              <a:xfrm>
                <a:off x="5875075" y="5161853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客戶基本資料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09" name="群組 208"/>
            <p:cNvGrpSpPr/>
            <p:nvPr/>
          </p:nvGrpSpPr>
          <p:grpSpPr>
            <a:xfrm>
              <a:off x="5197737" y="3269916"/>
              <a:ext cx="358785" cy="392604"/>
              <a:chOff x="8632865" y="5145576"/>
              <a:chExt cx="2246703" cy="2079219"/>
            </a:xfrm>
          </p:grpSpPr>
          <p:sp>
            <p:nvSpPr>
              <p:cNvPr id="219" name="圓角矩形"/>
              <p:cNvSpPr/>
              <p:nvPr/>
            </p:nvSpPr>
            <p:spPr>
              <a:xfrm>
                <a:off x="8632865" y="5145576"/>
                <a:ext cx="2246703" cy="2043599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20" name="客戶…"/>
              <p:cNvSpPr txBox="1"/>
              <p:nvPr/>
            </p:nvSpPr>
            <p:spPr>
              <a:xfrm>
                <a:off x="8771298" y="5224022"/>
                <a:ext cx="2015523" cy="2000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客戶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歷程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210" name="群組 209"/>
            <p:cNvGrpSpPr/>
            <p:nvPr/>
          </p:nvGrpSpPr>
          <p:grpSpPr>
            <a:xfrm>
              <a:off x="5585116" y="3261945"/>
              <a:ext cx="400655" cy="392454"/>
              <a:chOff x="5872804" y="7486748"/>
              <a:chExt cx="2246703" cy="2078424"/>
            </a:xfrm>
          </p:grpSpPr>
          <p:sp>
            <p:nvSpPr>
              <p:cNvPr id="217" name="圓角矩形"/>
              <p:cNvSpPr/>
              <p:nvPr/>
            </p:nvSpPr>
            <p:spPr>
              <a:xfrm>
                <a:off x="5872804" y="7486748"/>
                <a:ext cx="2246703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8" name="My…"/>
              <p:cNvSpPr txBox="1"/>
              <p:nvPr/>
            </p:nvSpPr>
            <p:spPr>
              <a:xfrm>
                <a:off x="5895761" y="7564399"/>
                <a:ext cx="2015525" cy="2000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My </a:t>
                </a: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211" name="群組 210"/>
            <p:cNvGrpSpPr/>
            <p:nvPr/>
          </p:nvGrpSpPr>
          <p:grpSpPr>
            <a:xfrm>
              <a:off x="5364088" y="3700474"/>
              <a:ext cx="631566" cy="395470"/>
              <a:chOff x="8202419" y="7424569"/>
              <a:chExt cx="2704817" cy="2094396"/>
            </a:xfrm>
          </p:grpSpPr>
          <p:sp>
            <p:nvSpPr>
              <p:cNvPr id="215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6" name="客戶屬性特徵"/>
              <p:cNvSpPr txBox="1"/>
              <p:nvPr/>
            </p:nvSpPr>
            <p:spPr>
              <a:xfrm>
                <a:off x="8214543" y="7424569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12" name="群組 211"/>
            <p:cNvGrpSpPr/>
            <p:nvPr/>
          </p:nvGrpSpPr>
          <p:grpSpPr>
            <a:xfrm>
              <a:off x="4712981" y="3702804"/>
              <a:ext cx="631566" cy="393140"/>
              <a:chOff x="8202419" y="7436909"/>
              <a:chExt cx="2704817" cy="2082056"/>
            </a:xfrm>
          </p:grpSpPr>
          <p:sp>
            <p:nvSpPr>
              <p:cNvPr id="213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4" name="客戶屬性特徵"/>
              <p:cNvSpPr txBox="1"/>
              <p:nvPr/>
            </p:nvSpPr>
            <p:spPr>
              <a:xfrm>
                <a:off x="8268377" y="7465783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客戶帳戶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050" kern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關聯</a:t>
                </a:r>
                <a:r>
                  <a:rPr lang="zh-TW" altLang="en-US" sz="1050" kern="0" dirty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網絡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13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導入場景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二</a:t>
            </a:r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：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金融犯罪反洗錢偵測</a:t>
            </a:r>
            <a:endParaRPr lang="zh-TW" altLang="en-US" sz="24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40676" y="819458"/>
            <a:ext cx="3310395" cy="60016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場景應用</a:t>
            </a: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:</a:t>
            </a:r>
          </a:p>
          <a:p>
            <a:pPr marL="173038" indent="-173038" defTabSz="404988">
              <a:buFont typeface="Arial" panose="020B0604020202020204" pitchFamily="34" charset="0"/>
              <a:buChar char="•"/>
              <a:defRPr/>
            </a:pPr>
            <a:r>
              <a:rPr lang="zh-TW" altLang="en-US" sz="1100" kern="0" dirty="0">
                <a:solidFill>
                  <a:schemeClr val="bg1"/>
                </a:solidFill>
              </a:rPr>
              <a:t>透過關聯網絡視覺儀表板，識別客戶的潛在風險</a:t>
            </a:r>
            <a:endParaRPr lang="en-US" altLang="zh-TW" sz="1100" kern="0" dirty="0">
              <a:solidFill>
                <a:schemeClr val="bg1"/>
              </a:solidFill>
            </a:endParaRPr>
          </a:p>
          <a:p>
            <a:pPr marL="173038" indent="-173038" defTabSz="404988">
              <a:buFont typeface="Arial" panose="020B0604020202020204" pitchFamily="34" charset="0"/>
              <a:buChar char="•"/>
              <a:defRPr/>
            </a:pPr>
            <a:r>
              <a:rPr lang="zh-TW" altLang="en-US" sz="1100" kern="0" dirty="0">
                <a:solidFill>
                  <a:schemeClr val="bg1"/>
                </a:solidFill>
              </a:rPr>
              <a:t>預警偵測以提升監控效率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755699" y="1424196"/>
            <a:ext cx="3383280" cy="1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6602661" y="801015"/>
            <a:ext cx="2360510" cy="711289"/>
          </a:xfrm>
          <a:prstGeom prst="rect">
            <a:avLst/>
          </a:prstGeom>
          <a:noFill/>
          <a:ln w="9525" cap="flat" cmpd="sng" algn="ctr">
            <a:solidFill>
              <a:srgbClr val="FC91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6228184" y="802195"/>
            <a:ext cx="748952" cy="712082"/>
            <a:chOff x="4800262" y="1379653"/>
            <a:chExt cx="662813" cy="723068"/>
          </a:xfrm>
        </p:grpSpPr>
        <p:sp>
          <p:nvSpPr>
            <p:cNvPr id="17" name="橢圓 16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FC91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8" name="文字方塊 28"/>
            <p:cNvSpPr txBox="1"/>
            <p:nvPr/>
          </p:nvSpPr>
          <p:spPr>
            <a:xfrm>
              <a:off x="4876386" y="1610478"/>
              <a:ext cx="535066" cy="31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cs typeface="+mn-cs"/>
                </a:rPr>
                <a:t>After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102033" y="780534"/>
            <a:ext cx="2166976" cy="711289"/>
          </a:xfrm>
          <a:prstGeom prst="rect">
            <a:avLst/>
          </a:prstGeom>
          <a:noFill/>
          <a:ln w="9525" cap="flat" cmpd="sng" algn="ctr">
            <a:solidFill>
              <a:srgbClr val="B3E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1878832" y="781714"/>
            <a:ext cx="748952" cy="712082"/>
            <a:chOff x="4800262" y="1379653"/>
            <a:chExt cx="662813" cy="723068"/>
          </a:xfrm>
        </p:grpSpPr>
        <p:sp>
          <p:nvSpPr>
            <p:cNvPr id="21" name="橢圓 20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B9E1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2" name="文字方塊 28"/>
            <p:cNvSpPr txBox="1"/>
            <p:nvPr/>
          </p:nvSpPr>
          <p:spPr>
            <a:xfrm>
              <a:off x="4835306" y="1594387"/>
              <a:ext cx="606581" cy="31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cs typeface="+mn-cs"/>
                </a:rPr>
                <a:t>Before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09334" y="834448"/>
            <a:ext cx="18413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cs typeface="Microsoft JhengHei" charset="-120"/>
              </a:rPr>
              <a:t>數據時間為</a:t>
            </a:r>
            <a:r>
              <a:rPr lang="en-US" altLang="zh-TW" sz="1100" dirty="0" smtClean="0">
                <a:solidFill>
                  <a:schemeClr val="bg1"/>
                </a:solidFill>
                <a:cs typeface="Microsoft JhengHei" charset="-120"/>
              </a:rPr>
              <a:t>T+2</a:t>
            </a:r>
            <a:r>
              <a:rPr lang="zh-TW" altLang="en-US" sz="1100" dirty="0" smtClean="0">
                <a:solidFill>
                  <a:schemeClr val="bg1"/>
                </a:solidFill>
                <a:cs typeface="Microsoft JhengHei" charset="-120"/>
              </a:rPr>
              <a:t>，資料無法及時反應</a:t>
            </a:r>
            <a:endParaRPr lang="en-US" altLang="zh-TW" sz="1100" dirty="0" smtClean="0">
              <a:solidFill>
                <a:schemeClr val="bg1"/>
              </a:solidFill>
              <a:cs typeface="Microsoft JhengHei" charset="-120"/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cs typeface="Microsoft JhengHei" charset="-120"/>
              </a:rPr>
              <a:t>僅限於銀行洗防部使用</a:t>
            </a:r>
            <a:endParaRPr lang="zh-TW" altLang="en-US" sz="1100" dirty="0">
              <a:solidFill>
                <a:schemeClr val="bg1"/>
              </a:solidFill>
              <a:cs typeface="Microsoft JhengHei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79512" y="1779662"/>
            <a:ext cx="3134333" cy="2753824"/>
            <a:chOff x="111398" y="1802717"/>
            <a:chExt cx="3401794" cy="2932613"/>
          </a:xfrm>
        </p:grpSpPr>
        <p:sp>
          <p:nvSpPr>
            <p:cNvPr id="5" name="矩形 4"/>
            <p:cNvSpPr/>
            <p:nvPr/>
          </p:nvSpPr>
          <p:spPr>
            <a:xfrm>
              <a:off x="111398" y="2850163"/>
              <a:ext cx="3401794" cy="1375823"/>
            </a:xfrm>
            <a:prstGeom prst="rect">
              <a:avLst/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中間層</a:t>
              </a:r>
              <a:endParaRPr lang="en-US" altLang="zh-TW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1398" y="1802717"/>
              <a:ext cx="3401794" cy="1007980"/>
            </a:xfrm>
            <a:prstGeom prst="rect">
              <a:avLst/>
            </a:prstGeom>
            <a:solidFill>
              <a:srgbClr val="FF644E">
                <a:hueOff val="-152896"/>
                <a:lumOff val="12368"/>
                <a:alpha val="45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應用層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11398" y="4274752"/>
              <a:ext cx="3401794" cy="460578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457200"/>
              <a:r>
                <a:rPr lang="zh-TW" altLang="en-US" sz="1100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基礎層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05936" y="1933477"/>
              <a:ext cx="1814847" cy="772024"/>
            </a:xfrm>
            <a:prstGeom prst="roundRect">
              <a:avLst/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關聯網絡視覺化儀表板</a:t>
              </a: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105936" y="4370277"/>
              <a:ext cx="1814847" cy="278791"/>
            </a:xfrm>
            <a:prstGeom prst="roundRect">
              <a:avLst/>
            </a:prstGeom>
            <a:solidFill>
              <a:srgbClr val="00A2FF">
                <a:hueOff val="114395"/>
                <a:lumOff val="-24975"/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Hadoop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cxnSp>
          <p:nvCxnSpPr>
            <p:cNvPr id="34" name="直線單箭頭接點 33"/>
            <p:cNvCxnSpPr>
              <a:stCxn id="10" idx="0"/>
              <a:endCxn id="8" idx="2"/>
            </p:cNvCxnSpPr>
            <p:nvPr/>
          </p:nvCxnSpPr>
          <p:spPr>
            <a:xfrm flipV="1">
              <a:off x="2013360" y="2705501"/>
              <a:ext cx="1" cy="161762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" name="圓角矩形 34"/>
            <p:cNvSpPr/>
            <p:nvPr/>
          </p:nvSpPr>
          <p:spPr>
            <a:xfrm>
              <a:off x="1114732" y="3226096"/>
              <a:ext cx="1818920" cy="686901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Oracle DB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3493686" y="4594905"/>
            <a:ext cx="5595625" cy="552049"/>
            <a:chOff x="3713656" y="4594905"/>
            <a:chExt cx="5263149" cy="552049"/>
          </a:xfrm>
        </p:grpSpPr>
        <p:sp>
          <p:nvSpPr>
            <p:cNvPr id="12" name="矩形 11"/>
            <p:cNvSpPr/>
            <p:nvPr/>
          </p:nvSpPr>
          <p:spPr>
            <a:xfrm>
              <a:off x="3713656" y="4594905"/>
              <a:ext cx="5263149" cy="552049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457200"/>
              <a:r>
                <a:rPr lang="zh-TW" altLang="en-US" sz="1200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  後台</a:t>
              </a:r>
              <a:endParaRPr lang="en-US" altLang="zh-TW" sz="1200" kern="0" dirty="0">
                <a:solidFill>
                  <a:schemeClr val="bg1"/>
                </a:solidFill>
                <a:cs typeface="Calibri" panose="020F0502020204030204" pitchFamily="34" charset="0"/>
              </a:endParaRPr>
            </a:p>
            <a:p>
              <a:pPr defTabSz="457200"/>
              <a:r>
                <a:rPr lang="zh-TW" altLang="en-US" sz="1200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基礎層</a:t>
              </a:r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4712111" y="4699644"/>
              <a:ext cx="4171983" cy="320378"/>
            </a:xfrm>
            <a:prstGeom prst="roundRect">
              <a:avLst/>
            </a:prstGeom>
            <a:solidFill>
              <a:srgbClr val="00A2FF">
                <a:hueOff val="114395"/>
                <a:lumOff val="-24975"/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Hadoop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3493686" y="1762881"/>
            <a:ext cx="5758834" cy="1096901"/>
            <a:chOff x="3713655" y="1654433"/>
            <a:chExt cx="5428643" cy="1208166"/>
          </a:xfrm>
        </p:grpSpPr>
        <p:sp>
          <p:nvSpPr>
            <p:cNvPr id="11" name="矩形 10"/>
            <p:cNvSpPr/>
            <p:nvPr/>
          </p:nvSpPr>
          <p:spPr>
            <a:xfrm>
              <a:off x="3713655" y="1654433"/>
              <a:ext cx="5263149" cy="1208166"/>
            </a:xfrm>
            <a:prstGeom prst="rect">
              <a:avLst/>
            </a:prstGeom>
            <a:solidFill>
              <a:srgbClr val="FF968D">
                <a:alpha val="4509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  前台</a:t>
              </a:r>
              <a:endParaRPr lang="en-US" altLang="zh-TW" sz="1100" kern="0" dirty="0">
                <a:solidFill>
                  <a:srgbClr val="FFFFFF"/>
                </a:solidFill>
              </a:endParaRPr>
            </a:p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應用層</a:t>
              </a:r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674359" y="1811162"/>
              <a:ext cx="1359789" cy="925352"/>
            </a:xfrm>
            <a:prstGeom prst="roundRect">
              <a:avLst/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關聯網絡視覺化儀表板</a:t>
              </a:r>
            </a:p>
          </p:txBody>
        </p:sp>
        <p:sp>
          <p:nvSpPr>
            <p:cNvPr id="36" name="圓角矩形 108">
              <a:extLst>
                <a:ext uri="{FF2B5EF4-FFF2-40B4-BE49-F238E27FC236}">
                  <a16:creationId xmlns:a16="http://schemas.microsoft.com/office/drawing/2014/main" id="{1A777FEA-6B87-477F-8E78-54821EA39E0D}"/>
                </a:ext>
              </a:extLst>
            </p:cNvPr>
            <p:cNvSpPr/>
            <p:nvPr/>
          </p:nvSpPr>
          <p:spPr>
            <a:xfrm>
              <a:off x="6130737" y="1811161"/>
              <a:ext cx="1095436" cy="925352"/>
            </a:xfrm>
            <a:prstGeom prst="roundRect">
              <a:avLst/>
            </a:prstGeom>
            <a:solidFill>
              <a:srgbClr val="EE230C">
                <a:alpha val="29804"/>
              </a:srgbClr>
            </a:solidFill>
            <a:ln w="12700" cap="flat">
              <a:solidFill>
                <a:srgbClr val="EE230C">
                  <a:alpha val="83137"/>
                </a:srgbClr>
              </a:solidFill>
              <a:prstDash val="sysDash"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人壽、</a:t>
              </a:r>
              <a:endParaRPr lang="en-US" altLang="zh-TW" sz="1400" kern="0" dirty="0">
                <a:solidFill>
                  <a:srgbClr val="FFFFFF"/>
                </a:solidFill>
              </a:endParaRPr>
            </a:p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產險應用平台</a:t>
              </a:r>
            </a:p>
          </p:txBody>
        </p:sp>
        <p:sp>
          <p:nvSpPr>
            <p:cNvPr id="37" name="圓角矩形 108">
              <a:extLst>
                <a:ext uri="{FF2B5EF4-FFF2-40B4-BE49-F238E27FC236}">
                  <a16:creationId xmlns:a16="http://schemas.microsoft.com/office/drawing/2014/main" id="{1A777FEA-6B87-477F-8E78-54821EA39E0D}"/>
                </a:ext>
              </a:extLst>
            </p:cNvPr>
            <p:cNvSpPr/>
            <p:nvPr/>
          </p:nvSpPr>
          <p:spPr>
            <a:xfrm>
              <a:off x="7316024" y="1799904"/>
              <a:ext cx="1095436" cy="925352"/>
            </a:xfrm>
            <a:prstGeom prst="roundRect">
              <a:avLst/>
            </a:prstGeom>
            <a:solidFill>
              <a:srgbClr val="EE230C">
                <a:alpha val="29804"/>
              </a:srgbClr>
            </a:solidFill>
            <a:ln w="12700" cap="flat">
              <a:solidFill>
                <a:srgbClr val="EE230C">
                  <a:alpha val="83137"/>
                </a:srgbClr>
              </a:solidFill>
              <a:prstDash val="sysDash"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證券</a:t>
              </a:r>
            </a:p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應用平台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648076F-8588-416D-AAEF-73A01FA03AEA}"/>
                </a:ext>
              </a:extLst>
            </p:cNvPr>
            <p:cNvSpPr txBox="1"/>
            <p:nvPr/>
          </p:nvSpPr>
          <p:spPr>
            <a:xfrm>
              <a:off x="8148350" y="2181291"/>
              <a:ext cx="993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…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文字方塊 40"/>
          <p:cNvSpPr txBox="1"/>
          <p:nvPr/>
        </p:nvSpPr>
        <p:spPr>
          <a:xfrm>
            <a:off x="6904822" y="852211"/>
            <a:ext cx="20583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提升預警洗錢的偵測</a:t>
            </a:r>
            <a:r>
              <a:rPr lang="zh-TW" altLang="en-US" sz="11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即時</a:t>
            </a:r>
            <a:r>
              <a:rPr lang="zh-TW" altLang="en-US" sz="11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度</a:t>
            </a:r>
            <a:endParaRPr lang="en-US" altLang="zh-TW" sz="1100" dirty="0" smtClean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可穿透企業</a:t>
            </a:r>
            <a:r>
              <a:rPr lang="zh-TW" altLang="en-US" sz="11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內部部門牆等隔閡</a:t>
            </a:r>
          </a:p>
        </p:txBody>
      </p:sp>
      <p:sp>
        <p:nvSpPr>
          <p:cNvPr id="43" name="矩形 42"/>
          <p:cNvSpPr/>
          <p:nvPr/>
        </p:nvSpPr>
        <p:spPr>
          <a:xfrm>
            <a:off x="3493686" y="2921010"/>
            <a:ext cx="5602992" cy="1590388"/>
          </a:xfrm>
          <a:prstGeom prst="rect">
            <a:avLst/>
          </a:prstGeom>
          <a:solidFill>
            <a:srgbClr val="61D836">
              <a:hueOff val="-274225"/>
              <a:satOff val="26768"/>
              <a:lumOff val="11368"/>
              <a:alpha val="31241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200" kern="0" dirty="0" smtClean="0">
                <a:solidFill>
                  <a:srgbClr val="FFFFFF"/>
                </a:solidFill>
              </a:rPr>
              <a:t>  中</a:t>
            </a:r>
            <a:r>
              <a:rPr lang="zh-TW" altLang="en-US" sz="1200" kern="0" dirty="0">
                <a:solidFill>
                  <a:srgbClr val="FFFFFF"/>
                </a:solidFill>
              </a:rPr>
              <a:t>台</a:t>
            </a:r>
            <a:endParaRPr lang="en-US" altLang="zh-TW" sz="12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200" kern="0" dirty="0">
                <a:solidFill>
                  <a:srgbClr val="FFFFFF"/>
                </a:solidFill>
              </a:rPr>
              <a:t>公共層</a:t>
            </a:r>
            <a:endParaRPr lang="en-US" altLang="zh-TW" sz="1200" kern="0" dirty="0">
              <a:solidFill>
                <a:srgbClr val="FFFFFF"/>
              </a:solidFill>
            </a:endParaRPr>
          </a:p>
        </p:txBody>
      </p:sp>
      <p:cxnSp>
        <p:nvCxnSpPr>
          <p:cNvPr id="113" name="肘形接點 112"/>
          <p:cNvCxnSpPr/>
          <p:nvPr/>
        </p:nvCxnSpPr>
        <p:spPr>
          <a:xfrm rot="5400000">
            <a:off x="6280268" y="4039899"/>
            <a:ext cx="161347" cy="96660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4" name="肘形接點 113"/>
          <p:cNvCxnSpPr/>
          <p:nvPr/>
        </p:nvCxnSpPr>
        <p:spPr>
          <a:xfrm rot="16200000" flipH="1">
            <a:off x="7321347" y="3965421"/>
            <a:ext cx="161347" cy="111555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7" name="文字方塊 116"/>
          <p:cNvSpPr txBox="1"/>
          <p:nvPr/>
        </p:nvSpPr>
        <p:spPr>
          <a:xfrm>
            <a:off x="3878166" y="2881195"/>
            <a:ext cx="537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</a:rPr>
              <a:t>資料與模型可置於中台統一管理</a:t>
            </a:r>
            <a:r>
              <a:rPr lang="zh-TW" altLang="en-US" sz="1200" b="1" dirty="0">
                <a:solidFill>
                  <a:schemeClr val="bg1"/>
                </a:solidFill>
              </a:rPr>
              <a:t>，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資料可更跨部門牆運用在集團上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18" name="群組 117"/>
          <p:cNvGrpSpPr/>
          <p:nvPr/>
        </p:nvGrpSpPr>
        <p:grpSpPr>
          <a:xfrm>
            <a:off x="5795953" y="4300107"/>
            <a:ext cx="1052290" cy="321273"/>
            <a:chOff x="11787930" y="10218849"/>
            <a:chExt cx="5753187" cy="1701452"/>
          </a:xfrm>
        </p:grpSpPr>
        <p:sp>
          <p:nvSpPr>
            <p:cNvPr id="184" name="圓角矩形"/>
            <p:cNvSpPr/>
            <p:nvPr/>
          </p:nvSpPr>
          <p:spPr>
            <a:xfrm>
              <a:off x="11787930" y="10218849"/>
              <a:ext cx="5753187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5" name="Oracle DB"/>
            <p:cNvSpPr/>
            <p:nvPr/>
          </p:nvSpPr>
          <p:spPr>
            <a:xfrm>
              <a:off x="14530373" y="1065029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Oracle DB</a:t>
              </a:r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4675718" y="4295211"/>
            <a:ext cx="1052290" cy="321273"/>
            <a:chOff x="5824425" y="10192924"/>
            <a:chExt cx="5778095" cy="1701452"/>
          </a:xfrm>
        </p:grpSpPr>
        <p:sp>
          <p:nvSpPr>
            <p:cNvPr id="182" name="圓角矩形"/>
            <p:cNvSpPr/>
            <p:nvPr/>
          </p:nvSpPr>
          <p:spPr>
            <a:xfrm>
              <a:off x="5824425" y="10192924"/>
              <a:ext cx="5778095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3" name="Mongo DB"/>
            <p:cNvSpPr/>
            <p:nvPr/>
          </p:nvSpPr>
          <p:spPr>
            <a:xfrm>
              <a:off x="8930871" y="106243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Mongo DB</a:t>
              </a: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036423" y="4290284"/>
            <a:ext cx="1052290" cy="321273"/>
            <a:chOff x="17651973" y="10195668"/>
            <a:chExt cx="5906913" cy="1701452"/>
          </a:xfrm>
        </p:grpSpPr>
        <p:sp>
          <p:nvSpPr>
            <p:cNvPr id="180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1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Redis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4123273" y="3695173"/>
            <a:ext cx="541618" cy="239805"/>
            <a:chOff x="3291900" y="6993464"/>
            <a:chExt cx="2253104" cy="1270002"/>
          </a:xfrm>
        </p:grpSpPr>
        <p:sp>
          <p:nvSpPr>
            <p:cNvPr id="178" name="矩形"/>
            <p:cNvSpPr/>
            <p:nvPr/>
          </p:nvSpPr>
          <p:spPr>
            <a:xfrm>
              <a:off x="3291900" y="7362891"/>
              <a:ext cx="1876370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9" name="API層"/>
            <p:cNvSpPr/>
            <p:nvPr/>
          </p:nvSpPr>
          <p:spPr>
            <a:xfrm>
              <a:off x="4275003" y="699346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n-ea"/>
                  <a:ea typeface="+mn-ea"/>
                </a:rPr>
                <a:t>數據</a:t>
              </a:r>
              <a:r>
                <a:rPr lang="zh-TW" altLang="en-US" sz="1050" kern="0" dirty="0">
                  <a:latin typeface="+mn-ea"/>
                  <a:ea typeface="+mn-ea"/>
                </a:rPr>
                <a:t>服務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4103981" y="4306721"/>
            <a:ext cx="554694" cy="239805"/>
            <a:chOff x="3257601" y="10521537"/>
            <a:chExt cx="2307499" cy="1270002"/>
          </a:xfrm>
        </p:grpSpPr>
        <p:sp>
          <p:nvSpPr>
            <p:cNvPr id="176" name="矩形"/>
            <p:cNvSpPr/>
            <p:nvPr/>
          </p:nvSpPr>
          <p:spPr>
            <a:xfrm>
              <a:off x="3257601" y="10897460"/>
              <a:ext cx="2026675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7" name="儲存層"/>
            <p:cNvSpPr/>
            <p:nvPr/>
          </p:nvSpPr>
          <p:spPr>
            <a:xfrm>
              <a:off x="4295098" y="10521537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j-ea"/>
                  <a:ea typeface="+mj-ea"/>
                </a:rPr>
                <a:t>存</a:t>
              </a:r>
              <a:r>
                <a:rPr lang="zh-TW" altLang="en-US" sz="1050" kern="0" dirty="0">
                  <a:latin typeface="+mj-ea"/>
                  <a:ea typeface="+mj-ea"/>
                </a:rPr>
                <a:t>儲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HanziPen TC Bold"/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6051071" y="3155255"/>
            <a:ext cx="802505" cy="1089045"/>
            <a:chOff x="11357403" y="4155756"/>
            <a:chExt cx="3338382" cy="5767541"/>
          </a:xfrm>
        </p:grpSpPr>
        <p:sp>
          <p:nvSpPr>
            <p:cNvPr id="164" name="圓角矩形"/>
            <p:cNvSpPr/>
            <p:nvPr/>
          </p:nvSpPr>
          <p:spPr>
            <a:xfrm>
              <a:off x="11357403" y="4155756"/>
              <a:ext cx="3338382" cy="5767541"/>
            </a:xfrm>
            <a:prstGeom prst="roundRect">
              <a:avLst>
                <a:gd name="adj" fmla="val 10141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65" name="產品推薦"/>
            <p:cNvSpPr txBox="1"/>
            <p:nvPr/>
          </p:nvSpPr>
          <p:spPr>
            <a:xfrm>
              <a:off x="11649926" y="4172031"/>
              <a:ext cx="2795623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</a:t>
              </a: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推薦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29" name="群組 128"/>
          <p:cNvGrpSpPr/>
          <p:nvPr/>
        </p:nvGrpSpPr>
        <p:grpSpPr>
          <a:xfrm>
            <a:off x="6129918" y="3350511"/>
            <a:ext cx="645826" cy="399797"/>
            <a:chOff x="11685403" y="5189830"/>
            <a:chExt cx="2686607" cy="2117312"/>
          </a:xfrm>
        </p:grpSpPr>
        <p:sp>
          <p:nvSpPr>
            <p:cNvPr id="162" name="圓角矩形"/>
            <p:cNvSpPr/>
            <p:nvPr/>
          </p:nvSpPr>
          <p:spPr>
            <a:xfrm>
              <a:off x="11685403" y="518983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63" name="卡片推薦模組"/>
            <p:cNvSpPr txBox="1"/>
            <p:nvPr/>
          </p:nvSpPr>
          <p:spPr>
            <a:xfrm>
              <a:off x="11791153" y="5306368"/>
              <a:ext cx="2534748" cy="2000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卡片推薦模組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6129918" y="3785226"/>
            <a:ext cx="645826" cy="388223"/>
            <a:chOff x="11685403" y="7492060"/>
            <a:chExt cx="2686607" cy="2056016"/>
          </a:xfrm>
        </p:grpSpPr>
        <p:sp>
          <p:nvSpPr>
            <p:cNvPr id="160" name="圓角矩形"/>
            <p:cNvSpPr/>
            <p:nvPr/>
          </p:nvSpPr>
          <p:spPr>
            <a:xfrm>
              <a:off x="11685403" y="749206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61" name="活動推薦模型"/>
            <p:cNvSpPr txBox="1"/>
            <p:nvPr/>
          </p:nvSpPr>
          <p:spPr>
            <a:xfrm>
              <a:off x="11791149" y="7547302"/>
              <a:ext cx="2534748" cy="2000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活動推薦模</a:t>
              </a: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896981" y="3149332"/>
            <a:ext cx="1347713" cy="1089045"/>
            <a:chOff x="6723433" y="2145176"/>
            <a:chExt cx="1999454" cy="1452689"/>
          </a:xfrm>
        </p:grpSpPr>
        <p:grpSp>
          <p:nvGrpSpPr>
            <p:cNvPr id="145" name="群組 144"/>
            <p:cNvGrpSpPr/>
            <p:nvPr/>
          </p:nvGrpSpPr>
          <p:grpSpPr>
            <a:xfrm>
              <a:off x="6723433" y="2145176"/>
              <a:ext cx="1999454" cy="1452689"/>
              <a:chOff x="18338157" y="4187829"/>
              <a:chExt cx="5606418" cy="5767541"/>
            </a:xfrm>
          </p:grpSpPr>
          <p:sp>
            <p:nvSpPr>
              <p:cNvPr id="158" name="圓角矩形"/>
              <p:cNvSpPr/>
              <p:nvPr/>
            </p:nvSpPr>
            <p:spPr>
              <a:xfrm>
                <a:off x="18338157" y="4187829"/>
                <a:ext cx="5606418" cy="5767541"/>
              </a:xfrm>
              <a:prstGeom prst="roundRect">
                <a:avLst>
                  <a:gd name="adj" fmla="val 6039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9" name="智能風險"/>
              <p:cNvSpPr txBox="1"/>
              <p:nvPr/>
            </p:nvSpPr>
            <p:spPr>
              <a:xfrm>
                <a:off x="19693429" y="4204104"/>
                <a:ext cx="2795620" cy="891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智能風險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46" name="群組 145"/>
            <p:cNvGrpSpPr/>
            <p:nvPr/>
          </p:nvGrpSpPr>
          <p:grpSpPr>
            <a:xfrm>
              <a:off x="6788431" y="2403053"/>
              <a:ext cx="898328" cy="543672"/>
              <a:chOff x="18520410" y="5211666"/>
              <a:chExt cx="2518891" cy="2158514"/>
            </a:xfrm>
          </p:grpSpPr>
          <p:sp>
            <p:nvSpPr>
              <p:cNvPr id="156" name="圓角矩形"/>
              <p:cNvSpPr/>
              <p:nvPr/>
            </p:nvSpPr>
            <p:spPr>
              <a:xfrm>
                <a:off x="18520410" y="5211666"/>
                <a:ext cx="2518891" cy="2049253"/>
              </a:xfrm>
              <a:prstGeom prst="roundRect">
                <a:avLst>
                  <a:gd name="adj" fmla="val 8635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7" name="Mega Income Model"/>
              <p:cNvSpPr txBox="1"/>
              <p:nvPr/>
            </p:nvSpPr>
            <p:spPr>
              <a:xfrm>
                <a:off x="18736378" y="5317973"/>
                <a:ext cx="2146184" cy="20522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客戶風險特徵模組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47" name="群組 146"/>
            <p:cNvGrpSpPr/>
            <p:nvPr/>
          </p:nvGrpSpPr>
          <p:grpSpPr>
            <a:xfrm>
              <a:off x="6788431" y="2958206"/>
              <a:ext cx="919454" cy="623461"/>
              <a:chOff x="18520410" y="7415755"/>
              <a:chExt cx="2578126" cy="2475297"/>
            </a:xfrm>
          </p:grpSpPr>
          <p:sp>
            <p:nvSpPr>
              <p:cNvPr id="154" name="圓角矩形"/>
              <p:cNvSpPr/>
              <p:nvPr/>
            </p:nvSpPr>
            <p:spPr>
              <a:xfrm>
                <a:off x="18520410" y="7415755"/>
                <a:ext cx="2578126" cy="2111930"/>
              </a:xfrm>
              <a:prstGeom prst="roundRect">
                <a:avLst>
                  <a:gd name="adj" fmla="val 10304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5" name="UPL Value Model"/>
              <p:cNvSpPr txBox="1"/>
              <p:nvPr/>
            </p:nvSpPr>
            <p:spPr>
              <a:xfrm>
                <a:off x="18659448" y="7415756"/>
                <a:ext cx="2300037" cy="24752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/</a:t>
                </a: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產品價值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7729698" y="2397552"/>
              <a:ext cx="975781" cy="524366"/>
              <a:chOff x="21159700" y="5189830"/>
              <a:chExt cx="2736066" cy="2081867"/>
            </a:xfrm>
          </p:grpSpPr>
          <p:sp>
            <p:nvSpPr>
              <p:cNvPr id="152" name="圓角矩形"/>
              <p:cNvSpPr/>
              <p:nvPr/>
            </p:nvSpPr>
            <p:spPr>
              <a:xfrm>
                <a:off x="21159700" y="5189830"/>
                <a:ext cx="2736066" cy="2081221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3" name="地理資訊系統"/>
              <p:cNvSpPr txBox="1"/>
              <p:nvPr/>
            </p:nvSpPr>
            <p:spPr>
              <a:xfrm>
                <a:off x="21289653" y="5234087"/>
                <a:ext cx="2581412" cy="2037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國泰盾詐欺模組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49" name="群組 148"/>
            <p:cNvGrpSpPr/>
            <p:nvPr/>
          </p:nvGrpSpPr>
          <p:grpSpPr>
            <a:xfrm>
              <a:off x="7758271" y="2975228"/>
              <a:ext cx="958142" cy="514934"/>
              <a:chOff x="21239816" y="7483346"/>
              <a:chExt cx="2686606" cy="2044418"/>
            </a:xfrm>
          </p:grpSpPr>
          <p:sp>
            <p:nvSpPr>
              <p:cNvPr id="150" name="圓角矩形"/>
              <p:cNvSpPr/>
              <p:nvPr/>
            </p:nvSpPr>
            <p:spPr>
              <a:xfrm>
                <a:off x="21239816" y="7483346"/>
                <a:ext cx="2686606" cy="2043597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1" name="異常金流偵測模型"/>
              <p:cNvSpPr txBox="1"/>
              <p:nvPr/>
            </p:nvSpPr>
            <p:spPr>
              <a:xfrm>
                <a:off x="21312982" y="7526989"/>
                <a:ext cx="2534747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國泰盾洗錢防制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  <p:grpSp>
        <p:nvGrpSpPr>
          <p:cNvPr id="132" name="群組 131"/>
          <p:cNvGrpSpPr/>
          <p:nvPr/>
        </p:nvGrpSpPr>
        <p:grpSpPr>
          <a:xfrm>
            <a:off x="8286301" y="3147814"/>
            <a:ext cx="802505" cy="1089045"/>
            <a:chOff x="5473605" y="2138647"/>
            <a:chExt cx="1190589" cy="1452689"/>
          </a:xfrm>
        </p:grpSpPr>
        <p:grpSp>
          <p:nvGrpSpPr>
            <p:cNvPr id="136" name="群組 135"/>
            <p:cNvGrpSpPr/>
            <p:nvPr/>
          </p:nvGrpSpPr>
          <p:grpSpPr>
            <a:xfrm>
              <a:off x="5473605" y="2138647"/>
              <a:ext cx="1190589" cy="1452689"/>
              <a:chOff x="14833672" y="4161909"/>
              <a:chExt cx="3338382" cy="5767542"/>
            </a:xfrm>
          </p:grpSpPr>
          <p:sp>
            <p:nvSpPr>
              <p:cNvPr id="143" name="圓角矩形"/>
              <p:cNvSpPr/>
              <p:nvPr/>
            </p:nvSpPr>
            <p:spPr>
              <a:xfrm>
                <a:off x="14833672" y="4161909"/>
                <a:ext cx="3338382" cy="5767542"/>
              </a:xfrm>
              <a:prstGeom prst="roundRect">
                <a:avLst>
                  <a:gd name="adj" fmla="val 10141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44" name="客戶服務"/>
              <p:cNvSpPr txBox="1"/>
              <p:nvPr/>
            </p:nvSpPr>
            <p:spPr>
              <a:xfrm>
                <a:off x="14930406" y="4178183"/>
                <a:ext cx="3014845" cy="104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外部加值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資訊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37" name="群組 136"/>
            <p:cNvGrpSpPr/>
            <p:nvPr/>
          </p:nvGrpSpPr>
          <p:grpSpPr>
            <a:xfrm>
              <a:off x="5609079" y="2407566"/>
              <a:ext cx="946819" cy="514727"/>
              <a:chOff x="15213535" y="5229581"/>
              <a:chExt cx="2654856" cy="2043598"/>
            </a:xfrm>
          </p:grpSpPr>
          <p:sp>
            <p:nvSpPr>
              <p:cNvPr id="141" name="圓角矩形"/>
              <p:cNvSpPr/>
              <p:nvPr/>
            </p:nvSpPr>
            <p:spPr>
              <a:xfrm>
                <a:off x="15213535" y="522958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42" name="信用卡…"/>
              <p:cNvSpPr txBox="1"/>
              <p:nvPr/>
            </p:nvSpPr>
            <p:spPr>
              <a:xfrm>
                <a:off x="15259334" y="5245857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pPr lvl="0">
                  <a:defRPr/>
                </a:pPr>
                <a:r>
                  <a:rPr lang="zh-TW" altLang="en-US" sz="1050" dirty="0">
                    <a:sym typeface="HanziPen TC Bold"/>
                  </a:rPr>
                  <a:t>地理資訊系統</a:t>
                </a:r>
              </a:p>
            </p:txBody>
          </p:sp>
        </p:grpSp>
        <p:grpSp>
          <p:nvGrpSpPr>
            <p:cNvPr id="138" name="群組 137"/>
            <p:cNvGrpSpPr/>
            <p:nvPr/>
          </p:nvGrpSpPr>
          <p:grpSpPr>
            <a:xfrm>
              <a:off x="5627902" y="2970722"/>
              <a:ext cx="946819" cy="521915"/>
              <a:chOff x="15266316" y="7465461"/>
              <a:chExt cx="2654856" cy="2072138"/>
            </a:xfrm>
          </p:grpSpPr>
          <p:sp>
            <p:nvSpPr>
              <p:cNvPr id="139" name="圓角矩形"/>
              <p:cNvSpPr/>
              <p:nvPr/>
            </p:nvSpPr>
            <p:spPr>
              <a:xfrm>
                <a:off x="15266316" y="749400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40" name="ATM…"/>
              <p:cNvSpPr txBox="1"/>
              <p:nvPr/>
            </p:nvSpPr>
            <p:spPr>
              <a:xfrm>
                <a:off x="15281458" y="7465461"/>
                <a:ext cx="2524803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lang="zh-TW" altLang="en-US" sz="1050" dirty="0" smtClean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社群標籤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</p:grpSp>
      <p:grpSp>
        <p:nvGrpSpPr>
          <p:cNvPr id="133" name="群組 132"/>
          <p:cNvGrpSpPr/>
          <p:nvPr/>
        </p:nvGrpSpPr>
        <p:grpSpPr>
          <a:xfrm>
            <a:off x="6916189" y="4292053"/>
            <a:ext cx="1052290" cy="321273"/>
            <a:chOff x="17651973" y="10195668"/>
            <a:chExt cx="5906913" cy="1701452"/>
          </a:xfrm>
        </p:grpSpPr>
        <p:sp>
          <p:nvSpPr>
            <p:cNvPr id="134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35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lvl="0" algn="ctr" defTabSz="821531" hangingPunct="0">
                <a:defRPr/>
              </a:pPr>
              <a:r>
                <a:rPr lang="en-US" sz="1050" kern="0" dirty="0">
                  <a:latin typeface="+mn-lt"/>
                  <a:ea typeface="+mn-ea"/>
                </a:rPr>
                <a:t>Model Repository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86" name="群組 185"/>
          <p:cNvGrpSpPr/>
          <p:nvPr/>
        </p:nvGrpSpPr>
        <p:grpSpPr>
          <a:xfrm>
            <a:off x="4687854" y="3147814"/>
            <a:ext cx="1307800" cy="1089045"/>
            <a:chOff x="4687854" y="3091305"/>
            <a:chExt cx="1307800" cy="1089045"/>
          </a:xfrm>
        </p:grpSpPr>
        <p:grpSp>
          <p:nvGrpSpPr>
            <p:cNvPr id="187" name="群組 186"/>
            <p:cNvGrpSpPr/>
            <p:nvPr/>
          </p:nvGrpSpPr>
          <p:grpSpPr>
            <a:xfrm>
              <a:off x="4687854" y="3091305"/>
              <a:ext cx="1305649" cy="1089045"/>
              <a:chOff x="5686482" y="4198433"/>
              <a:chExt cx="5431434" cy="5767541"/>
            </a:xfrm>
          </p:grpSpPr>
          <p:sp>
            <p:nvSpPr>
              <p:cNvPr id="203" name="圓角矩形"/>
              <p:cNvSpPr/>
              <p:nvPr/>
            </p:nvSpPr>
            <p:spPr>
              <a:xfrm>
                <a:off x="5686482" y="4198433"/>
                <a:ext cx="5431434" cy="5767541"/>
              </a:xfrm>
              <a:prstGeom prst="roundRect">
                <a:avLst>
                  <a:gd name="adj" fmla="val 6233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4" name="客戶360"/>
              <p:cNvSpPr txBox="1"/>
              <p:nvPr/>
            </p:nvSpPr>
            <p:spPr>
              <a:xfrm>
                <a:off x="7030119" y="4220460"/>
                <a:ext cx="2795620" cy="891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客戶360</a:t>
                </a:r>
              </a:p>
            </p:txBody>
          </p:sp>
        </p:grpSp>
        <p:grpSp>
          <p:nvGrpSpPr>
            <p:cNvPr id="188" name="群組 187"/>
            <p:cNvGrpSpPr/>
            <p:nvPr/>
          </p:nvGrpSpPr>
          <p:grpSpPr>
            <a:xfrm>
              <a:off x="4722180" y="3270147"/>
              <a:ext cx="423966" cy="385878"/>
              <a:chOff x="5829276" y="5145577"/>
              <a:chExt cx="2654856" cy="2043598"/>
            </a:xfrm>
          </p:grpSpPr>
          <p:sp>
            <p:nvSpPr>
              <p:cNvPr id="201" name="圓角矩形"/>
              <p:cNvSpPr/>
              <p:nvPr/>
            </p:nvSpPr>
            <p:spPr>
              <a:xfrm>
                <a:off x="5829276" y="5145577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2" name="客戶基本資料"/>
              <p:cNvSpPr txBox="1"/>
              <p:nvPr/>
            </p:nvSpPr>
            <p:spPr>
              <a:xfrm>
                <a:off x="5875075" y="5161853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客戶基本資料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89" name="群組 188"/>
            <p:cNvGrpSpPr/>
            <p:nvPr/>
          </p:nvGrpSpPr>
          <p:grpSpPr>
            <a:xfrm>
              <a:off x="5197737" y="3269918"/>
              <a:ext cx="358785" cy="386419"/>
              <a:chOff x="8632865" y="5145576"/>
              <a:chExt cx="2246703" cy="2046459"/>
            </a:xfrm>
          </p:grpSpPr>
          <p:sp>
            <p:nvSpPr>
              <p:cNvPr id="199" name="圓角矩形"/>
              <p:cNvSpPr/>
              <p:nvPr/>
            </p:nvSpPr>
            <p:spPr>
              <a:xfrm>
                <a:off x="8632865" y="5145576"/>
                <a:ext cx="2246703" cy="2043599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0" name="客戶…"/>
              <p:cNvSpPr txBox="1"/>
              <p:nvPr/>
            </p:nvSpPr>
            <p:spPr>
              <a:xfrm>
                <a:off x="8682610" y="5191262"/>
                <a:ext cx="2015523" cy="2000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客戶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歷程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190" name="群組 189"/>
            <p:cNvGrpSpPr/>
            <p:nvPr/>
          </p:nvGrpSpPr>
          <p:grpSpPr>
            <a:xfrm>
              <a:off x="5585116" y="3256542"/>
              <a:ext cx="400655" cy="391283"/>
              <a:chOff x="5872804" y="7458126"/>
              <a:chExt cx="2246703" cy="2072220"/>
            </a:xfrm>
          </p:grpSpPr>
          <p:sp>
            <p:nvSpPr>
              <p:cNvPr id="197" name="圓角矩形"/>
              <p:cNvSpPr/>
              <p:nvPr/>
            </p:nvSpPr>
            <p:spPr>
              <a:xfrm>
                <a:off x="5872804" y="7486748"/>
                <a:ext cx="2246703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98" name="My…"/>
              <p:cNvSpPr txBox="1"/>
              <p:nvPr/>
            </p:nvSpPr>
            <p:spPr>
              <a:xfrm>
                <a:off x="5988387" y="7458126"/>
                <a:ext cx="2015525" cy="2000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My </a:t>
                </a: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191" name="群組 190"/>
            <p:cNvGrpSpPr/>
            <p:nvPr/>
          </p:nvGrpSpPr>
          <p:grpSpPr>
            <a:xfrm>
              <a:off x="5364088" y="3702803"/>
              <a:ext cx="631566" cy="410704"/>
              <a:chOff x="8202419" y="7436909"/>
              <a:chExt cx="2704817" cy="2175075"/>
            </a:xfrm>
          </p:grpSpPr>
          <p:sp>
            <p:nvSpPr>
              <p:cNvPr id="195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96" name="客戶屬性特徵"/>
              <p:cNvSpPr txBox="1"/>
              <p:nvPr/>
            </p:nvSpPr>
            <p:spPr>
              <a:xfrm>
                <a:off x="8313967" y="7573556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92" name="群組 191"/>
            <p:cNvGrpSpPr/>
            <p:nvPr/>
          </p:nvGrpSpPr>
          <p:grpSpPr>
            <a:xfrm>
              <a:off x="4712981" y="3702804"/>
              <a:ext cx="631566" cy="393140"/>
              <a:chOff x="8202419" y="7436909"/>
              <a:chExt cx="2704817" cy="2082056"/>
            </a:xfrm>
          </p:grpSpPr>
          <p:sp>
            <p:nvSpPr>
              <p:cNvPr id="193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94" name="客戶屬性特徵"/>
              <p:cNvSpPr txBox="1"/>
              <p:nvPr/>
            </p:nvSpPr>
            <p:spPr>
              <a:xfrm>
                <a:off x="8249079" y="7453491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客戶帳戶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050" kern="0" dirty="0" smtClean="0">
                    <a:latin typeface="+mn-lt"/>
                    <a:ea typeface="+mn-ea"/>
                  </a:rPr>
                  <a:t>關聯</a:t>
                </a:r>
                <a:r>
                  <a:rPr lang="zh-TW" altLang="en-US" sz="1050" kern="0" dirty="0">
                    <a:latin typeface="+mn-lt"/>
                    <a:ea typeface="+mn-ea"/>
                  </a:rPr>
                  <a:t>網絡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89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導入</a:t>
            </a:r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場景三：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信用卡智能推薦</a:t>
            </a:r>
            <a:endParaRPr lang="zh-TW" altLang="en-US" sz="24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652308" y="852224"/>
            <a:ext cx="3325659" cy="60016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場景應用</a:t>
            </a: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:</a:t>
            </a:r>
          </a:p>
          <a:p>
            <a:pPr marL="173038" marR="0" lvl="0" indent="-173038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更</a:t>
            </a:r>
            <a:r>
              <a: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精</a:t>
            </a: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準地推薦潛在申辦信用卡之</a:t>
            </a:r>
            <a:r>
              <a: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客</a:t>
            </a: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群</a:t>
            </a:r>
            <a:endParaRPr kumimoji="0" lang="en-US" altLang="zh-TW" sz="1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173038" marR="0" lvl="0" indent="-173038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精</a:t>
            </a:r>
            <a:r>
              <a: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準推薦卡友登錄</a:t>
            </a: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活動，提升</a:t>
            </a:r>
            <a:r>
              <a:rPr kumimoji="0" lang="zh-TW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卡登後的消費金額</a:t>
            </a:r>
            <a:endParaRPr kumimoji="0" lang="en-US" altLang="zh-TW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480863" y="863532"/>
            <a:ext cx="2051577" cy="693694"/>
          </a:xfrm>
          <a:prstGeom prst="rect">
            <a:avLst/>
          </a:prstGeom>
          <a:noFill/>
          <a:ln w="9525" cap="flat" cmpd="sng" algn="ctr">
            <a:solidFill>
              <a:srgbClr val="FC91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127" name="群組 126"/>
          <p:cNvGrpSpPr/>
          <p:nvPr/>
        </p:nvGrpSpPr>
        <p:grpSpPr>
          <a:xfrm>
            <a:off x="6111222" y="864683"/>
            <a:ext cx="739282" cy="694468"/>
            <a:chOff x="4800262" y="1379653"/>
            <a:chExt cx="662813" cy="723068"/>
          </a:xfrm>
        </p:grpSpPr>
        <p:sp>
          <p:nvSpPr>
            <p:cNvPr id="128" name="橢圓 127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FC91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29" name="文字方塊 28"/>
            <p:cNvSpPr txBox="1"/>
            <p:nvPr/>
          </p:nvSpPr>
          <p:spPr>
            <a:xfrm>
              <a:off x="4894128" y="1598780"/>
              <a:ext cx="568330" cy="320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cs typeface="+mn-cs"/>
                </a:rPr>
                <a:t>After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130" name="文字方塊 129"/>
          <p:cNvSpPr txBox="1"/>
          <p:nvPr/>
        </p:nvSpPr>
        <p:spPr>
          <a:xfrm>
            <a:off x="6887606" y="915566"/>
            <a:ext cx="1617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業務可更快速應用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數據流向有方向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數據管理可管控</a:t>
            </a:r>
          </a:p>
        </p:txBody>
      </p:sp>
      <p:sp>
        <p:nvSpPr>
          <p:cNvPr id="131" name="矩形 130"/>
          <p:cNvSpPr/>
          <p:nvPr/>
        </p:nvSpPr>
        <p:spPr>
          <a:xfrm flipH="1">
            <a:off x="155270" y="843558"/>
            <a:ext cx="2038887" cy="693694"/>
          </a:xfrm>
          <a:prstGeom prst="rect">
            <a:avLst/>
          </a:prstGeom>
          <a:noFill/>
          <a:ln w="9525" cap="flat" cmpd="sng" algn="ctr">
            <a:solidFill>
              <a:srgbClr val="B3E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1809014" y="844708"/>
            <a:ext cx="806788" cy="694468"/>
            <a:chOff x="4800262" y="1379653"/>
            <a:chExt cx="723337" cy="723068"/>
          </a:xfrm>
        </p:grpSpPr>
        <p:sp>
          <p:nvSpPr>
            <p:cNvPr id="133" name="橢圓 132"/>
            <p:cNvSpPr/>
            <p:nvPr/>
          </p:nvSpPr>
          <p:spPr>
            <a:xfrm>
              <a:off x="4800262" y="1379653"/>
              <a:ext cx="662813" cy="723068"/>
            </a:xfrm>
            <a:prstGeom prst="ellipse">
              <a:avLst/>
            </a:prstGeom>
            <a:solidFill>
              <a:srgbClr val="B9E1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134" name="文字方塊 28"/>
            <p:cNvSpPr txBox="1"/>
            <p:nvPr/>
          </p:nvSpPr>
          <p:spPr>
            <a:xfrm>
              <a:off x="4842250" y="1613148"/>
              <a:ext cx="681349" cy="320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cs typeface="+mn-cs"/>
                </a:rPr>
                <a:t>Before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125761" y="891466"/>
            <a:ext cx="186972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煙囪式架構，資源浪費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數據流向無方向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數據管理無秩序，失控</a:t>
            </a:r>
          </a:p>
        </p:txBody>
      </p:sp>
      <p:cxnSp>
        <p:nvCxnSpPr>
          <p:cNvPr id="85" name="直線單箭頭接點 84"/>
          <p:cNvCxnSpPr/>
          <p:nvPr/>
        </p:nvCxnSpPr>
        <p:spPr>
          <a:xfrm flipV="1">
            <a:off x="2627784" y="1461361"/>
            <a:ext cx="3383280" cy="1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132589" y="2627759"/>
            <a:ext cx="3283904" cy="1211903"/>
          </a:xfrm>
          <a:prstGeom prst="rect">
            <a:avLst/>
          </a:prstGeom>
          <a:solidFill>
            <a:srgbClr val="61D836">
              <a:hueOff val="-274225"/>
              <a:satOff val="26768"/>
              <a:lumOff val="11368"/>
              <a:alpha val="31241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中間層</a:t>
            </a:r>
            <a:endParaRPr lang="en-US" altLang="zh-TW" sz="1100" kern="0" dirty="0">
              <a:solidFill>
                <a:srgbClr val="FFFFFF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2588" y="1705110"/>
            <a:ext cx="3283905" cy="887887"/>
          </a:xfrm>
          <a:prstGeom prst="rect">
            <a:avLst/>
          </a:prstGeom>
          <a:solidFill>
            <a:srgbClr val="FF644E">
              <a:hueOff val="-152896"/>
              <a:lumOff val="12368"/>
              <a:alpha val="4539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應用層</a:t>
            </a:r>
          </a:p>
        </p:txBody>
      </p:sp>
      <p:sp>
        <p:nvSpPr>
          <p:cNvPr id="80" name="矩形 79"/>
          <p:cNvSpPr/>
          <p:nvPr/>
        </p:nvSpPr>
        <p:spPr>
          <a:xfrm>
            <a:off x="132589" y="3882619"/>
            <a:ext cx="3283904" cy="405703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457200">
              <a:defRPr/>
            </a:pPr>
            <a:r>
              <a:rPr lang="zh-TW" altLang="en-US" sz="1100" kern="0" dirty="0" smtClean="0">
                <a:solidFill>
                  <a:schemeClr val="bg1"/>
                </a:solidFill>
                <a:cs typeface="Calibri" panose="020F0502020204030204" pitchFamily="34" charset="0"/>
              </a:rPr>
              <a:t>基礎層</a:t>
            </a:r>
            <a:endParaRPr lang="zh-TW" altLang="en-US" sz="1100" kern="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81" name="圓角矩形 80"/>
          <p:cNvSpPr/>
          <p:nvPr/>
        </p:nvSpPr>
        <p:spPr>
          <a:xfrm>
            <a:off x="732012" y="1884040"/>
            <a:ext cx="617876" cy="680046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Line BC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82" name="圓角矩形 81"/>
          <p:cNvSpPr/>
          <p:nvPr/>
        </p:nvSpPr>
        <p:spPr>
          <a:xfrm>
            <a:off x="1401599" y="1874857"/>
            <a:ext cx="617876" cy="680046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My Reward</a:t>
            </a:r>
          </a:p>
        </p:txBody>
      </p:sp>
      <p:sp>
        <p:nvSpPr>
          <p:cNvPr id="83" name="圓角矩形 82"/>
          <p:cNvSpPr/>
          <p:nvPr/>
        </p:nvSpPr>
        <p:spPr>
          <a:xfrm>
            <a:off x="2071184" y="1884039"/>
            <a:ext cx="617876" cy="680046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客戶</a:t>
            </a:r>
            <a:endParaRPr lang="en-US" altLang="zh-TW" sz="1100" kern="0" dirty="0">
              <a:solidFill>
                <a:srgbClr val="FFFFFF"/>
              </a:solidFill>
            </a:endParaRPr>
          </a:p>
          <a:p>
            <a:pPr algn="ctr"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視圖</a:t>
            </a:r>
            <a:r>
              <a:rPr lang="en-US" altLang="zh-TW" sz="1000" kern="0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84" name="圓角矩形 83"/>
          <p:cNvSpPr/>
          <p:nvPr/>
        </p:nvSpPr>
        <p:spPr>
          <a:xfrm>
            <a:off x="2760140" y="1874857"/>
            <a:ext cx="617876" cy="680046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官網</a:t>
            </a:r>
            <a:endParaRPr lang="en-US" altLang="zh-TW" sz="1100" kern="0" dirty="0">
              <a:solidFill>
                <a:srgbClr val="FFFFFF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671441" y="1695926"/>
            <a:ext cx="2696067" cy="19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 smtClean="0">
                <a:solidFill>
                  <a:schemeClr val="bg1"/>
                </a:solidFill>
              </a:rPr>
              <a:t>獨立計算產生中間層，同樣也會重複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732012" y="2959179"/>
            <a:ext cx="617876" cy="605062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LINE</a:t>
            </a:r>
          </a:p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AP/</a:t>
            </a:r>
          </a:p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Gateway</a:t>
            </a:r>
          </a:p>
        </p:txBody>
      </p:sp>
      <p:sp>
        <p:nvSpPr>
          <p:cNvPr id="88" name="圓角矩形 87"/>
          <p:cNvSpPr/>
          <p:nvPr/>
        </p:nvSpPr>
        <p:spPr>
          <a:xfrm>
            <a:off x="1401599" y="2965793"/>
            <a:ext cx="617876" cy="605062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MR DB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90" name="圓角矩形 89"/>
          <p:cNvSpPr/>
          <p:nvPr/>
        </p:nvSpPr>
        <p:spPr>
          <a:xfrm>
            <a:off x="2036978" y="2965793"/>
            <a:ext cx="337024" cy="605062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vert="eaVert"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Oracle DB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2400052" y="2965793"/>
            <a:ext cx="337024" cy="605062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vert="eaVert"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Mongo DB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2064824" y="3925232"/>
            <a:ext cx="1248471" cy="322700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Teradata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780856" y="3925232"/>
            <a:ext cx="1246986" cy="323585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100" kern="0" dirty="0">
                <a:solidFill>
                  <a:srgbClr val="FFFFFF"/>
                </a:solidFill>
              </a:rPr>
              <a:t>Hadoop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2760140" y="2957716"/>
            <a:ext cx="617876" cy="605062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官網</a:t>
            </a:r>
            <a:r>
              <a:rPr lang="en-US" altLang="zh-TW" sz="1100" kern="0" dirty="0">
                <a:solidFill>
                  <a:srgbClr val="FFFFFF"/>
                </a:solidFill>
              </a:rPr>
              <a:t>DB</a:t>
            </a:r>
            <a:endParaRPr lang="zh-TW" altLang="en-US" sz="1100" kern="0" dirty="0">
              <a:solidFill>
                <a:srgbClr val="FFFFFF"/>
              </a:solidFill>
            </a:endParaRPr>
          </a:p>
        </p:txBody>
      </p:sp>
      <p:cxnSp>
        <p:nvCxnSpPr>
          <p:cNvPr id="119" name="直線單箭頭接點 118"/>
          <p:cNvCxnSpPr>
            <a:stCxn id="87" idx="0"/>
            <a:endCxn id="81" idx="2"/>
          </p:cNvCxnSpPr>
          <p:nvPr/>
        </p:nvCxnSpPr>
        <p:spPr>
          <a:xfrm flipV="1">
            <a:off x="1040949" y="2564085"/>
            <a:ext cx="0" cy="395093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0" name="直線單箭頭接點 119"/>
          <p:cNvCxnSpPr>
            <a:stCxn id="88" idx="0"/>
            <a:endCxn id="82" idx="2"/>
          </p:cNvCxnSpPr>
          <p:nvPr/>
        </p:nvCxnSpPr>
        <p:spPr>
          <a:xfrm flipV="1">
            <a:off x="1710536" y="2554902"/>
            <a:ext cx="0" cy="410891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1" name="肘形接點 120"/>
          <p:cNvCxnSpPr>
            <a:stCxn id="83" idx="2"/>
            <a:endCxn id="91" idx="0"/>
          </p:cNvCxnSpPr>
          <p:nvPr/>
        </p:nvCxnSpPr>
        <p:spPr>
          <a:xfrm rot="16200000" flipH="1">
            <a:off x="2273489" y="2670717"/>
            <a:ext cx="401709" cy="188441"/>
          </a:xfrm>
          <a:prstGeom prst="bentConnector3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2" name="肘形接點 121"/>
          <p:cNvCxnSpPr>
            <a:endCxn id="90" idx="0"/>
          </p:cNvCxnSpPr>
          <p:nvPr/>
        </p:nvCxnSpPr>
        <p:spPr>
          <a:xfrm rot="5400000">
            <a:off x="2092572" y="2684364"/>
            <a:ext cx="394348" cy="168511"/>
          </a:xfrm>
          <a:prstGeom prst="bentConnector3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3" name="直線單箭頭接點 122"/>
          <p:cNvCxnSpPr>
            <a:stCxn id="115" idx="0"/>
            <a:endCxn id="84" idx="2"/>
          </p:cNvCxnSpPr>
          <p:nvPr/>
        </p:nvCxnSpPr>
        <p:spPr>
          <a:xfrm flipV="1">
            <a:off x="3069078" y="2554902"/>
            <a:ext cx="0" cy="402813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3" name="肘形接點 142"/>
          <p:cNvCxnSpPr>
            <a:stCxn id="87" idx="2"/>
            <a:endCxn id="92" idx="0"/>
          </p:cNvCxnSpPr>
          <p:nvPr/>
        </p:nvCxnSpPr>
        <p:spPr>
          <a:xfrm rot="16200000" flipH="1">
            <a:off x="1684510" y="2920681"/>
            <a:ext cx="360992" cy="164811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4" name="肘形接點 143"/>
          <p:cNvCxnSpPr>
            <a:stCxn id="88" idx="2"/>
            <a:endCxn id="93" idx="0"/>
          </p:cNvCxnSpPr>
          <p:nvPr/>
        </p:nvCxnSpPr>
        <p:spPr>
          <a:xfrm rot="5400000">
            <a:off x="1380253" y="3594950"/>
            <a:ext cx="354378" cy="3061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5" name="肘形接點 144"/>
          <p:cNvCxnSpPr>
            <a:stCxn id="90" idx="2"/>
            <a:endCxn id="93" idx="0"/>
          </p:cNvCxnSpPr>
          <p:nvPr/>
        </p:nvCxnSpPr>
        <p:spPr>
          <a:xfrm rot="5400000">
            <a:off x="1627730" y="3347473"/>
            <a:ext cx="354378" cy="80114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6" name="肘形接點 145"/>
          <p:cNvCxnSpPr>
            <a:stCxn id="91" idx="2"/>
            <a:endCxn id="92" idx="0"/>
          </p:cNvCxnSpPr>
          <p:nvPr/>
        </p:nvCxnSpPr>
        <p:spPr>
          <a:xfrm rot="16200000" flipH="1">
            <a:off x="2451623" y="3687795"/>
            <a:ext cx="354378" cy="1204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7" name="肘形接點 146"/>
          <p:cNvCxnSpPr>
            <a:stCxn id="115" idx="2"/>
            <a:endCxn id="93" idx="0"/>
          </p:cNvCxnSpPr>
          <p:nvPr/>
        </p:nvCxnSpPr>
        <p:spPr>
          <a:xfrm rot="5400000">
            <a:off x="2055486" y="2911640"/>
            <a:ext cx="362454" cy="166473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50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475185" y="1685903"/>
            <a:ext cx="5617057" cy="1178280"/>
          </a:xfrm>
          <a:prstGeom prst="rect">
            <a:avLst/>
          </a:prstGeom>
          <a:solidFill>
            <a:srgbClr val="FF644E">
              <a:hueOff val="-152896"/>
              <a:lumOff val="12368"/>
              <a:alpha val="4539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100" kern="0" dirty="0">
                <a:solidFill>
                  <a:srgbClr val="FFFFFF"/>
                </a:solidFill>
              </a:rPr>
              <a:t>  </a:t>
            </a:r>
            <a:r>
              <a:rPr lang="zh-TW" altLang="en-US" sz="1200" kern="0" dirty="0">
                <a:solidFill>
                  <a:srgbClr val="FFFFFF"/>
                </a:solidFill>
              </a:rPr>
              <a:t>前台</a:t>
            </a:r>
            <a:endParaRPr lang="en-US" altLang="zh-TW" sz="12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200" kern="0" dirty="0">
                <a:solidFill>
                  <a:srgbClr val="FFFFFF"/>
                </a:solidFill>
              </a:rPr>
              <a:t>應用層</a:t>
            </a:r>
          </a:p>
        </p:txBody>
      </p:sp>
      <p:sp>
        <p:nvSpPr>
          <p:cNvPr id="96" name="矩形 95"/>
          <p:cNvSpPr/>
          <p:nvPr/>
        </p:nvSpPr>
        <p:spPr>
          <a:xfrm>
            <a:off x="3475184" y="4553637"/>
            <a:ext cx="5613623" cy="538393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  後台</a:t>
            </a:r>
            <a:endParaRPr lang="en-US" altLang="zh-TW" sz="1200" kern="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基礎層</a:t>
            </a:r>
          </a:p>
        </p:txBody>
      </p:sp>
      <p:sp>
        <p:nvSpPr>
          <p:cNvPr id="97" name="圓角矩形 96"/>
          <p:cNvSpPr/>
          <p:nvPr/>
        </p:nvSpPr>
        <p:spPr>
          <a:xfrm>
            <a:off x="4475966" y="1923355"/>
            <a:ext cx="769531" cy="902462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Line BC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98" name="圓角矩形 97"/>
          <p:cNvSpPr/>
          <p:nvPr/>
        </p:nvSpPr>
        <p:spPr>
          <a:xfrm>
            <a:off x="5326698" y="1923355"/>
            <a:ext cx="809967" cy="902462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My Reward</a:t>
            </a:r>
          </a:p>
        </p:txBody>
      </p:sp>
      <p:sp>
        <p:nvSpPr>
          <p:cNvPr id="99" name="圓角矩形 98"/>
          <p:cNvSpPr/>
          <p:nvPr/>
        </p:nvSpPr>
        <p:spPr>
          <a:xfrm>
            <a:off x="6217872" y="1923355"/>
            <a:ext cx="996721" cy="902462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zh-TW" altLang="en-US" sz="1400" kern="0" dirty="0">
                <a:solidFill>
                  <a:srgbClr val="FFFFFF"/>
                </a:solidFill>
              </a:rPr>
              <a:t>客戶</a:t>
            </a:r>
            <a:endParaRPr lang="en-US" altLang="zh-TW" sz="1400" kern="0" dirty="0">
              <a:solidFill>
                <a:srgbClr val="FFFFFF"/>
              </a:solidFill>
            </a:endParaRPr>
          </a:p>
          <a:p>
            <a:pPr algn="ctr" defTabSz="821531" hangingPunct="0"/>
            <a:r>
              <a:rPr lang="zh-TW" altLang="en-US" sz="1400" kern="0" dirty="0">
                <a:solidFill>
                  <a:srgbClr val="FFFFFF"/>
                </a:solidFill>
              </a:rPr>
              <a:t>視圖</a:t>
            </a:r>
            <a:r>
              <a:rPr lang="en-US" altLang="zh-TW" sz="1400" kern="0" dirty="0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100" name="圓角矩形 99"/>
          <p:cNvSpPr/>
          <p:nvPr/>
        </p:nvSpPr>
        <p:spPr>
          <a:xfrm>
            <a:off x="7295798" y="1923355"/>
            <a:ext cx="769531" cy="902462"/>
          </a:xfrm>
          <a:prstGeom prst="roundRect">
            <a:avLst/>
          </a:prstGeom>
          <a:solidFill>
            <a:srgbClr val="FF644E">
              <a:hueOff val="-82419"/>
              <a:satOff val="-9513"/>
              <a:lumOff val="-16343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zh-TW" altLang="en-US" sz="1400" kern="0" dirty="0">
                <a:solidFill>
                  <a:srgbClr val="FFFFFF"/>
                </a:solidFill>
              </a:rPr>
              <a:t>官網</a:t>
            </a:r>
            <a:endParaRPr lang="en-US" altLang="zh-TW" sz="1400" kern="0" dirty="0">
              <a:solidFill>
                <a:srgbClr val="FFFFFF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4364150" y="1655764"/>
            <a:ext cx="450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</a:rPr>
              <a:t>應用層，百花齊放，快速反應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4" name="圓角矩形 123"/>
          <p:cNvSpPr/>
          <p:nvPr/>
        </p:nvSpPr>
        <p:spPr>
          <a:xfrm>
            <a:off x="6658973" y="4610188"/>
            <a:ext cx="2084412" cy="428242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Teradata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125" name="圓角矩形 124"/>
          <p:cNvSpPr/>
          <p:nvPr/>
        </p:nvSpPr>
        <p:spPr>
          <a:xfrm>
            <a:off x="4515294" y="4610188"/>
            <a:ext cx="2081932" cy="429417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Hadoop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136" name="圓角矩形 135"/>
          <p:cNvSpPr/>
          <p:nvPr/>
        </p:nvSpPr>
        <p:spPr>
          <a:xfrm>
            <a:off x="8146534" y="1923355"/>
            <a:ext cx="769531" cy="902462"/>
          </a:xfrm>
          <a:prstGeom prst="roundRect">
            <a:avLst/>
          </a:prstGeom>
          <a:solidFill>
            <a:srgbClr val="EE230C">
              <a:alpha val="29804"/>
            </a:srgbClr>
          </a:solidFill>
          <a:ln w="12700" cap="flat">
            <a:solidFill>
              <a:srgbClr val="EE230C">
                <a:alpha val="83137"/>
              </a:srgbClr>
            </a:solidFill>
            <a:prstDash val="sysDash"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ATM</a:t>
            </a:r>
          </a:p>
        </p:txBody>
      </p:sp>
      <p:cxnSp>
        <p:nvCxnSpPr>
          <p:cNvPr id="148" name="肘形接點 147"/>
          <p:cNvCxnSpPr>
            <a:endCxn id="125" idx="0"/>
          </p:cNvCxnSpPr>
          <p:nvPr/>
        </p:nvCxnSpPr>
        <p:spPr>
          <a:xfrm rot="5400000">
            <a:off x="6030669" y="3958005"/>
            <a:ext cx="177776" cy="112659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9" name="肘形接點 148"/>
          <p:cNvCxnSpPr>
            <a:endCxn id="124" idx="0"/>
          </p:cNvCxnSpPr>
          <p:nvPr/>
        </p:nvCxnSpPr>
        <p:spPr>
          <a:xfrm rot="16200000" flipH="1">
            <a:off x="7103125" y="4012135"/>
            <a:ext cx="177776" cy="101832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7" name="矩形 236"/>
          <p:cNvSpPr/>
          <p:nvPr/>
        </p:nvSpPr>
        <p:spPr>
          <a:xfrm>
            <a:off x="3493686" y="2974090"/>
            <a:ext cx="5602992" cy="1469175"/>
          </a:xfrm>
          <a:prstGeom prst="rect">
            <a:avLst/>
          </a:prstGeom>
          <a:solidFill>
            <a:srgbClr val="61D836">
              <a:hueOff val="-274225"/>
              <a:satOff val="26768"/>
              <a:lumOff val="11368"/>
              <a:alpha val="31241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200" kern="0" dirty="0" smtClean="0">
                <a:solidFill>
                  <a:srgbClr val="FFFFFF"/>
                </a:solidFill>
              </a:rPr>
              <a:t>  中</a:t>
            </a:r>
            <a:r>
              <a:rPr lang="zh-TW" altLang="en-US" sz="1200" kern="0" dirty="0">
                <a:solidFill>
                  <a:srgbClr val="FFFFFF"/>
                </a:solidFill>
              </a:rPr>
              <a:t>台</a:t>
            </a:r>
            <a:endParaRPr lang="en-US" altLang="zh-TW" sz="12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200" kern="0" dirty="0">
                <a:solidFill>
                  <a:srgbClr val="FFFFFF"/>
                </a:solidFill>
              </a:rPr>
              <a:t>公共層</a:t>
            </a:r>
            <a:endParaRPr lang="en-US" altLang="zh-TW" sz="1200" kern="0" dirty="0">
              <a:solidFill>
                <a:srgbClr val="FFFFFF"/>
              </a:solidFill>
            </a:endParaRPr>
          </a:p>
        </p:txBody>
      </p:sp>
      <p:cxnSp>
        <p:nvCxnSpPr>
          <p:cNvPr id="224" name="直線單箭頭接點 223"/>
          <p:cNvCxnSpPr>
            <a:stCxn id="213" idx="0"/>
            <a:endCxn id="98" idx="2"/>
          </p:cNvCxnSpPr>
          <p:nvPr/>
        </p:nvCxnSpPr>
        <p:spPr>
          <a:xfrm flipV="1">
            <a:off x="5277178" y="2825817"/>
            <a:ext cx="454505" cy="26526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5" name="直線單箭頭接點 224"/>
          <p:cNvCxnSpPr>
            <a:stCxn id="213" idx="0"/>
            <a:endCxn id="100" idx="2"/>
          </p:cNvCxnSpPr>
          <p:nvPr/>
        </p:nvCxnSpPr>
        <p:spPr>
          <a:xfrm flipV="1">
            <a:off x="5277178" y="2825817"/>
            <a:ext cx="2403387" cy="26526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7" name="直線單箭頭接點 226"/>
          <p:cNvCxnSpPr>
            <a:stCxn id="203" idx="0"/>
            <a:endCxn id="100" idx="2"/>
          </p:cNvCxnSpPr>
          <p:nvPr/>
        </p:nvCxnSpPr>
        <p:spPr>
          <a:xfrm flipV="1">
            <a:off x="6415754" y="2825817"/>
            <a:ext cx="1264809" cy="25673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9" name="直線單箭頭接點 228"/>
          <p:cNvCxnSpPr>
            <a:stCxn id="203" idx="0"/>
            <a:endCxn id="99" idx="2"/>
          </p:cNvCxnSpPr>
          <p:nvPr/>
        </p:nvCxnSpPr>
        <p:spPr>
          <a:xfrm flipV="1">
            <a:off x="6415754" y="2825817"/>
            <a:ext cx="300477" cy="25673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0" name="直線單箭頭接點 229"/>
          <p:cNvCxnSpPr>
            <a:stCxn id="213" idx="0"/>
            <a:endCxn id="97" idx="2"/>
          </p:cNvCxnSpPr>
          <p:nvPr/>
        </p:nvCxnSpPr>
        <p:spPr>
          <a:xfrm flipH="1" flipV="1">
            <a:off x="4860733" y="2825817"/>
            <a:ext cx="416444" cy="26526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1" name="直線單箭頭接點 230"/>
          <p:cNvCxnSpPr>
            <a:stCxn id="203" idx="0"/>
            <a:endCxn id="97" idx="2"/>
          </p:cNvCxnSpPr>
          <p:nvPr/>
        </p:nvCxnSpPr>
        <p:spPr>
          <a:xfrm flipH="1" flipV="1">
            <a:off x="4860732" y="2825817"/>
            <a:ext cx="1555022" cy="25673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2" name="直線單箭頭接點 231"/>
          <p:cNvCxnSpPr>
            <a:stCxn id="249" idx="0"/>
            <a:endCxn id="136" idx="2"/>
          </p:cNvCxnSpPr>
          <p:nvPr/>
        </p:nvCxnSpPr>
        <p:spPr>
          <a:xfrm flipH="1" flipV="1">
            <a:off x="8531300" y="2825817"/>
            <a:ext cx="140621" cy="25306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4" name="直線單箭頭接點 233"/>
          <p:cNvCxnSpPr>
            <a:stCxn id="195" idx="0"/>
          </p:cNvCxnSpPr>
          <p:nvPr/>
        </p:nvCxnSpPr>
        <p:spPr>
          <a:xfrm flipH="1" flipV="1">
            <a:off x="5131718" y="2845053"/>
            <a:ext cx="3266400" cy="243148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6" name="直線單箭頭接點 235"/>
          <p:cNvCxnSpPr>
            <a:stCxn id="213" idx="0"/>
            <a:endCxn id="99" idx="2"/>
          </p:cNvCxnSpPr>
          <p:nvPr/>
        </p:nvCxnSpPr>
        <p:spPr>
          <a:xfrm flipV="1">
            <a:off x="5277175" y="2825817"/>
            <a:ext cx="1439055" cy="26526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8" name="文字方塊 237"/>
          <p:cNvSpPr txBox="1"/>
          <p:nvPr/>
        </p:nvSpPr>
        <p:spPr>
          <a:xfrm>
            <a:off x="4970489" y="2801720"/>
            <a:ext cx="316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 smtClean="0">
                <a:solidFill>
                  <a:schemeClr val="bg1"/>
                </a:solidFill>
              </a:rPr>
              <a:t>按業務分類出數據</a:t>
            </a:r>
            <a:r>
              <a:rPr lang="zh-TW" altLang="en-US" sz="1200" b="1" dirty="0">
                <a:solidFill>
                  <a:schemeClr val="bg1"/>
                </a:solidFill>
              </a:rPr>
              <a:t>治理</a:t>
            </a:r>
            <a:r>
              <a:rPr lang="zh-TW" altLang="en-US" sz="1200" b="1" dirty="0" smtClean="0">
                <a:solidFill>
                  <a:schemeClr val="bg1"/>
                </a:solidFill>
              </a:rPr>
              <a:t>領域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38" name="群組 137"/>
          <p:cNvGrpSpPr/>
          <p:nvPr/>
        </p:nvGrpSpPr>
        <p:grpSpPr>
          <a:xfrm>
            <a:off x="5795953" y="4228099"/>
            <a:ext cx="1052290" cy="321273"/>
            <a:chOff x="11787930" y="10218849"/>
            <a:chExt cx="5753187" cy="1701452"/>
          </a:xfrm>
        </p:grpSpPr>
        <p:sp>
          <p:nvSpPr>
            <p:cNvPr id="289" name="圓角矩形"/>
            <p:cNvSpPr/>
            <p:nvPr/>
          </p:nvSpPr>
          <p:spPr>
            <a:xfrm>
              <a:off x="11787930" y="10218849"/>
              <a:ext cx="5753187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90" name="Oracle DB"/>
            <p:cNvSpPr/>
            <p:nvPr/>
          </p:nvSpPr>
          <p:spPr>
            <a:xfrm>
              <a:off x="14530373" y="1065029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Oracle DB</a:t>
              </a: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4675718" y="4223203"/>
            <a:ext cx="1052290" cy="321273"/>
            <a:chOff x="5824425" y="10192924"/>
            <a:chExt cx="5778095" cy="1701452"/>
          </a:xfrm>
        </p:grpSpPr>
        <p:sp>
          <p:nvSpPr>
            <p:cNvPr id="287" name="圓角矩形"/>
            <p:cNvSpPr/>
            <p:nvPr/>
          </p:nvSpPr>
          <p:spPr>
            <a:xfrm>
              <a:off x="5824425" y="10192924"/>
              <a:ext cx="5778095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88" name="Mongo DB"/>
            <p:cNvSpPr/>
            <p:nvPr/>
          </p:nvSpPr>
          <p:spPr>
            <a:xfrm>
              <a:off x="8930871" y="106243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Mongo DB</a:t>
              </a: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8036423" y="4218276"/>
            <a:ext cx="1052290" cy="321273"/>
            <a:chOff x="17651973" y="10195668"/>
            <a:chExt cx="5906913" cy="1701452"/>
          </a:xfrm>
        </p:grpSpPr>
        <p:sp>
          <p:nvSpPr>
            <p:cNvPr id="285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86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Redis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4123273" y="3623165"/>
            <a:ext cx="541618" cy="239805"/>
            <a:chOff x="3291900" y="6993464"/>
            <a:chExt cx="2253104" cy="1270002"/>
          </a:xfrm>
        </p:grpSpPr>
        <p:sp>
          <p:nvSpPr>
            <p:cNvPr id="283" name="矩形"/>
            <p:cNvSpPr/>
            <p:nvPr/>
          </p:nvSpPr>
          <p:spPr>
            <a:xfrm>
              <a:off x="3291900" y="7362891"/>
              <a:ext cx="1876370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84" name="API層"/>
            <p:cNvSpPr/>
            <p:nvPr/>
          </p:nvSpPr>
          <p:spPr>
            <a:xfrm>
              <a:off x="4275003" y="699346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n-ea"/>
                  <a:ea typeface="+mn-ea"/>
                </a:rPr>
                <a:t>數據</a:t>
              </a:r>
              <a:r>
                <a:rPr lang="zh-TW" altLang="en-US" sz="1050" kern="0" dirty="0">
                  <a:latin typeface="+mn-ea"/>
                  <a:ea typeface="+mn-ea"/>
                </a:rPr>
                <a:t>服務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4103981" y="4234713"/>
            <a:ext cx="554694" cy="239805"/>
            <a:chOff x="3257601" y="10521537"/>
            <a:chExt cx="2307499" cy="1270002"/>
          </a:xfrm>
        </p:grpSpPr>
        <p:sp>
          <p:nvSpPr>
            <p:cNvPr id="281" name="矩形"/>
            <p:cNvSpPr/>
            <p:nvPr/>
          </p:nvSpPr>
          <p:spPr>
            <a:xfrm>
              <a:off x="3257601" y="10897460"/>
              <a:ext cx="2026675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82" name="儲存層"/>
            <p:cNvSpPr/>
            <p:nvPr/>
          </p:nvSpPr>
          <p:spPr>
            <a:xfrm>
              <a:off x="4295098" y="10521537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j-ea"/>
                  <a:ea typeface="+mj-ea"/>
                </a:rPr>
                <a:t>存</a:t>
              </a:r>
              <a:r>
                <a:rPr lang="zh-TW" altLang="en-US" sz="1050" kern="0" dirty="0">
                  <a:latin typeface="+mj-ea"/>
                  <a:ea typeface="+mj-ea"/>
                </a:rPr>
                <a:t>儲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HanziPen TC Bold"/>
              </a:endParaRPr>
            </a:p>
          </p:txBody>
        </p:sp>
      </p:grpSp>
      <p:grpSp>
        <p:nvGrpSpPr>
          <p:cNvPr id="156" name="群組 155"/>
          <p:cNvGrpSpPr/>
          <p:nvPr/>
        </p:nvGrpSpPr>
        <p:grpSpPr>
          <a:xfrm>
            <a:off x="6051071" y="3083247"/>
            <a:ext cx="802505" cy="1089045"/>
            <a:chOff x="11357403" y="4155756"/>
            <a:chExt cx="3338382" cy="5767541"/>
          </a:xfrm>
        </p:grpSpPr>
        <p:sp>
          <p:nvSpPr>
            <p:cNvPr id="269" name="圓角矩形"/>
            <p:cNvSpPr/>
            <p:nvPr/>
          </p:nvSpPr>
          <p:spPr>
            <a:xfrm>
              <a:off x="11357403" y="4155756"/>
              <a:ext cx="3338382" cy="5767541"/>
            </a:xfrm>
            <a:prstGeom prst="roundRect">
              <a:avLst>
                <a:gd name="adj" fmla="val 10141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70" name="產品推薦"/>
            <p:cNvSpPr txBox="1"/>
            <p:nvPr/>
          </p:nvSpPr>
          <p:spPr>
            <a:xfrm>
              <a:off x="11649926" y="4172031"/>
              <a:ext cx="2795623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</a:t>
              </a: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推薦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57" name="群組 156"/>
          <p:cNvGrpSpPr/>
          <p:nvPr/>
        </p:nvGrpSpPr>
        <p:grpSpPr>
          <a:xfrm>
            <a:off x="6129918" y="3278503"/>
            <a:ext cx="645826" cy="386033"/>
            <a:chOff x="11685403" y="5189830"/>
            <a:chExt cx="2686607" cy="2044418"/>
          </a:xfrm>
        </p:grpSpPr>
        <p:sp>
          <p:nvSpPr>
            <p:cNvPr id="267" name="圓角矩形"/>
            <p:cNvSpPr/>
            <p:nvPr/>
          </p:nvSpPr>
          <p:spPr>
            <a:xfrm>
              <a:off x="11685403" y="518983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68" name="卡片推薦模組"/>
            <p:cNvSpPr txBox="1"/>
            <p:nvPr/>
          </p:nvSpPr>
          <p:spPr>
            <a:xfrm>
              <a:off x="11758569" y="5233473"/>
              <a:ext cx="2534748" cy="200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卡片推薦模組</a:t>
              </a:r>
            </a:p>
          </p:txBody>
        </p:sp>
      </p:grpSp>
      <p:grpSp>
        <p:nvGrpSpPr>
          <p:cNvPr id="158" name="群組 157"/>
          <p:cNvGrpSpPr/>
          <p:nvPr/>
        </p:nvGrpSpPr>
        <p:grpSpPr>
          <a:xfrm>
            <a:off x="6129918" y="3713218"/>
            <a:ext cx="645826" cy="386033"/>
            <a:chOff x="11685403" y="7492060"/>
            <a:chExt cx="2686607" cy="2044418"/>
          </a:xfrm>
        </p:grpSpPr>
        <p:sp>
          <p:nvSpPr>
            <p:cNvPr id="265" name="圓角矩形"/>
            <p:cNvSpPr/>
            <p:nvPr/>
          </p:nvSpPr>
          <p:spPr>
            <a:xfrm>
              <a:off x="11685403" y="749206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66" name="活動推薦模型"/>
            <p:cNvSpPr txBox="1"/>
            <p:nvPr/>
          </p:nvSpPr>
          <p:spPr>
            <a:xfrm>
              <a:off x="11758569" y="7535703"/>
              <a:ext cx="2534748" cy="2000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活動推薦模</a:t>
              </a: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59" name="群組 158"/>
          <p:cNvGrpSpPr/>
          <p:nvPr/>
        </p:nvGrpSpPr>
        <p:grpSpPr>
          <a:xfrm>
            <a:off x="6896981" y="3077324"/>
            <a:ext cx="1347713" cy="1094131"/>
            <a:chOff x="6723433" y="2145176"/>
            <a:chExt cx="1999454" cy="1459473"/>
          </a:xfrm>
        </p:grpSpPr>
        <p:grpSp>
          <p:nvGrpSpPr>
            <p:cNvPr id="250" name="群組 249"/>
            <p:cNvGrpSpPr/>
            <p:nvPr/>
          </p:nvGrpSpPr>
          <p:grpSpPr>
            <a:xfrm>
              <a:off x="6723433" y="2145176"/>
              <a:ext cx="1999454" cy="1452689"/>
              <a:chOff x="18338157" y="4187829"/>
              <a:chExt cx="5606418" cy="5767541"/>
            </a:xfrm>
          </p:grpSpPr>
          <p:sp>
            <p:nvSpPr>
              <p:cNvPr id="263" name="圓角矩形"/>
              <p:cNvSpPr/>
              <p:nvPr/>
            </p:nvSpPr>
            <p:spPr>
              <a:xfrm>
                <a:off x="18338157" y="4187829"/>
                <a:ext cx="5606418" cy="5767541"/>
              </a:xfrm>
              <a:prstGeom prst="roundRect">
                <a:avLst>
                  <a:gd name="adj" fmla="val 6039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64" name="智能風險"/>
              <p:cNvSpPr txBox="1"/>
              <p:nvPr/>
            </p:nvSpPr>
            <p:spPr>
              <a:xfrm>
                <a:off x="19693429" y="4204104"/>
                <a:ext cx="2795620" cy="891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智能風險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51" name="群組 250"/>
            <p:cNvGrpSpPr/>
            <p:nvPr/>
          </p:nvGrpSpPr>
          <p:grpSpPr>
            <a:xfrm>
              <a:off x="6788431" y="2403054"/>
              <a:ext cx="898328" cy="576457"/>
              <a:chOff x="18520410" y="5211666"/>
              <a:chExt cx="2518891" cy="2288677"/>
            </a:xfrm>
          </p:grpSpPr>
          <p:sp>
            <p:nvSpPr>
              <p:cNvPr id="261" name="圓角矩形"/>
              <p:cNvSpPr/>
              <p:nvPr/>
            </p:nvSpPr>
            <p:spPr>
              <a:xfrm>
                <a:off x="18520410" y="5211666"/>
                <a:ext cx="2518891" cy="2049253"/>
              </a:xfrm>
              <a:prstGeom prst="roundRect">
                <a:avLst>
                  <a:gd name="adj" fmla="val 8635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62" name="Mega Income Model"/>
              <p:cNvSpPr txBox="1"/>
              <p:nvPr/>
            </p:nvSpPr>
            <p:spPr>
              <a:xfrm>
                <a:off x="18736378" y="5448135"/>
                <a:ext cx="2146184" cy="20522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客戶風險特徵模組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52" name="群組 251"/>
            <p:cNvGrpSpPr/>
            <p:nvPr/>
          </p:nvGrpSpPr>
          <p:grpSpPr>
            <a:xfrm>
              <a:off x="6788431" y="2958204"/>
              <a:ext cx="919454" cy="646445"/>
              <a:chOff x="18520410" y="7415755"/>
              <a:chExt cx="2578126" cy="2566552"/>
            </a:xfrm>
          </p:grpSpPr>
          <p:sp>
            <p:nvSpPr>
              <p:cNvPr id="259" name="圓角矩形"/>
              <p:cNvSpPr/>
              <p:nvPr/>
            </p:nvSpPr>
            <p:spPr>
              <a:xfrm>
                <a:off x="18520410" y="7415755"/>
                <a:ext cx="2578126" cy="2111930"/>
              </a:xfrm>
              <a:prstGeom prst="roundRect">
                <a:avLst>
                  <a:gd name="adj" fmla="val 10304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60" name="UPL Value Model"/>
              <p:cNvSpPr txBox="1"/>
              <p:nvPr/>
            </p:nvSpPr>
            <p:spPr>
              <a:xfrm>
                <a:off x="18675560" y="7507013"/>
                <a:ext cx="2300037" cy="24752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/</a:t>
                </a: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產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品價值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53" name="群組 252"/>
            <p:cNvGrpSpPr/>
            <p:nvPr/>
          </p:nvGrpSpPr>
          <p:grpSpPr>
            <a:xfrm>
              <a:off x="7729698" y="2397552"/>
              <a:ext cx="975781" cy="535899"/>
              <a:chOff x="21159700" y="5189830"/>
              <a:chExt cx="2736066" cy="2127656"/>
            </a:xfrm>
          </p:grpSpPr>
          <p:sp>
            <p:nvSpPr>
              <p:cNvPr id="257" name="圓角矩形"/>
              <p:cNvSpPr/>
              <p:nvPr/>
            </p:nvSpPr>
            <p:spPr>
              <a:xfrm>
                <a:off x="21159700" y="5189830"/>
                <a:ext cx="2736066" cy="2081221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58" name="地理資訊系統"/>
              <p:cNvSpPr txBox="1"/>
              <p:nvPr/>
            </p:nvSpPr>
            <p:spPr>
              <a:xfrm>
                <a:off x="21306480" y="5279876"/>
                <a:ext cx="2581412" cy="2037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國泰盾詐欺模組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54" name="群組 253"/>
            <p:cNvGrpSpPr/>
            <p:nvPr/>
          </p:nvGrpSpPr>
          <p:grpSpPr>
            <a:xfrm>
              <a:off x="7758271" y="2975227"/>
              <a:ext cx="958142" cy="558610"/>
              <a:chOff x="21239816" y="7483346"/>
              <a:chExt cx="2686606" cy="2217823"/>
            </a:xfrm>
          </p:grpSpPr>
          <p:sp>
            <p:nvSpPr>
              <p:cNvPr id="255" name="圓角矩形"/>
              <p:cNvSpPr/>
              <p:nvPr/>
            </p:nvSpPr>
            <p:spPr>
              <a:xfrm>
                <a:off x="21239816" y="7483346"/>
                <a:ext cx="2686606" cy="2043597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56" name="異常金流偵測模型"/>
              <p:cNvSpPr txBox="1"/>
              <p:nvPr/>
            </p:nvSpPr>
            <p:spPr>
              <a:xfrm>
                <a:off x="21382353" y="7700393"/>
                <a:ext cx="2534746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國泰盾洗錢防制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  <p:grpSp>
        <p:nvGrpSpPr>
          <p:cNvPr id="160" name="群組 159"/>
          <p:cNvGrpSpPr/>
          <p:nvPr/>
        </p:nvGrpSpPr>
        <p:grpSpPr>
          <a:xfrm>
            <a:off x="8286301" y="3075806"/>
            <a:ext cx="802505" cy="1089045"/>
            <a:chOff x="5473605" y="2138647"/>
            <a:chExt cx="1190589" cy="1452689"/>
          </a:xfrm>
        </p:grpSpPr>
        <p:grpSp>
          <p:nvGrpSpPr>
            <p:cNvPr id="226" name="群組 225"/>
            <p:cNvGrpSpPr/>
            <p:nvPr/>
          </p:nvGrpSpPr>
          <p:grpSpPr>
            <a:xfrm>
              <a:off x="5473605" y="2138647"/>
              <a:ext cx="1190589" cy="1452689"/>
              <a:chOff x="14833672" y="4161909"/>
              <a:chExt cx="3338382" cy="5767542"/>
            </a:xfrm>
          </p:grpSpPr>
          <p:sp>
            <p:nvSpPr>
              <p:cNvPr id="248" name="圓角矩形"/>
              <p:cNvSpPr/>
              <p:nvPr/>
            </p:nvSpPr>
            <p:spPr>
              <a:xfrm>
                <a:off x="14833672" y="4161909"/>
                <a:ext cx="3338382" cy="5767542"/>
              </a:xfrm>
              <a:prstGeom prst="roundRect">
                <a:avLst>
                  <a:gd name="adj" fmla="val 10141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49" name="客戶服務"/>
              <p:cNvSpPr txBox="1"/>
              <p:nvPr/>
            </p:nvSpPr>
            <p:spPr>
              <a:xfrm>
                <a:off x="14930406" y="4178183"/>
                <a:ext cx="3014845" cy="104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外部加值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資訊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28" name="群組 227"/>
            <p:cNvGrpSpPr/>
            <p:nvPr/>
          </p:nvGrpSpPr>
          <p:grpSpPr>
            <a:xfrm>
              <a:off x="5609079" y="2407566"/>
              <a:ext cx="946819" cy="514727"/>
              <a:chOff x="15213535" y="5229581"/>
              <a:chExt cx="2654856" cy="2043598"/>
            </a:xfrm>
          </p:grpSpPr>
          <p:sp>
            <p:nvSpPr>
              <p:cNvPr id="246" name="圓角矩形"/>
              <p:cNvSpPr/>
              <p:nvPr/>
            </p:nvSpPr>
            <p:spPr>
              <a:xfrm>
                <a:off x="15213535" y="522958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47" name="信用卡…"/>
              <p:cNvSpPr txBox="1"/>
              <p:nvPr/>
            </p:nvSpPr>
            <p:spPr>
              <a:xfrm>
                <a:off x="15259332" y="5245856"/>
                <a:ext cx="2524803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pPr lvl="0">
                  <a:defRPr/>
                </a:pPr>
                <a:r>
                  <a:rPr lang="zh-TW" altLang="en-US" sz="1050" dirty="0">
                    <a:sym typeface="HanziPen TC Bold"/>
                  </a:rPr>
                  <a:t>地理資訊系統</a:t>
                </a:r>
              </a:p>
            </p:txBody>
          </p:sp>
        </p:grpSp>
        <p:grpSp>
          <p:nvGrpSpPr>
            <p:cNvPr id="233" name="群組 232"/>
            <p:cNvGrpSpPr/>
            <p:nvPr/>
          </p:nvGrpSpPr>
          <p:grpSpPr>
            <a:xfrm>
              <a:off x="5627902" y="2977913"/>
              <a:ext cx="946819" cy="530873"/>
              <a:chOff x="15266316" y="7494001"/>
              <a:chExt cx="2654856" cy="2107701"/>
            </a:xfrm>
          </p:grpSpPr>
          <p:sp>
            <p:nvSpPr>
              <p:cNvPr id="235" name="圓角矩形"/>
              <p:cNvSpPr/>
              <p:nvPr/>
            </p:nvSpPr>
            <p:spPr>
              <a:xfrm>
                <a:off x="15266316" y="749400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45" name="ATM…"/>
              <p:cNvSpPr txBox="1"/>
              <p:nvPr/>
            </p:nvSpPr>
            <p:spPr>
              <a:xfrm>
                <a:off x="15390544" y="7600927"/>
                <a:ext cx="2524804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lang="zh-TW" altLang="en-US" sz="1050" dirty="0" smtClean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社群標籤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</p:grpSp>
      <p:grpSp>
        <p:nvGrpSpPr>
          <p:cNvPr id="163" name="群組 162"/>
          <p:cNvGrpSpPr/>
          <p:nvPr/>
        </p:nvGrpSpPr>
        <p:grpSpPr>
          <a:xfrm>
            <a:off x="6916189" y="4220045"/>
            <a:ext cx="1052290" cy="321273"/>
            <a:chOff x="17651973" y="10195668"/>
            <a:chExt cx="5906913" cy="1701452"/>
          </a:xfrm>
        </p:grpSpPr>
        <p:sp>
          <p:nvSpPr>
            <p:cNvPr id="218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219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lvl="0" algn="ctr" defTabSz="821531" hangingPunct="0">
                <a:defRPr/>
              </a:pPr>
              <a:r>
                <a:rPr lang="en-US" sz="1050" kern="0" dirty="0">
                  <a:latin typeface="+mn-lt"/>
                  <a:ea typeface="+mn-ea"/>
                </a:rPr>
                <a:t>Model Repository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291" name="群組 290"/>
          <p:cNvGrpSpPr/>
          <p:nvPr/>
        </p:nvGrpSpPr>
        <p:grpSpPr>
          <a:xfrm>
            <a:off x="4687854" y="3091305"/>
            <a:ext cx="1307800" cy="1089045"/>
            <a:chOff x="4687854" y="3091305"/>
            <a:chExt cx="1307800" cy="1089045"/>
          </a:xfrm>
        </p:grpSpPr>
        <p:grpSp>
          <p:nvGrpSpPr>
            <p:cNvPr id="292" name="群組 291"/>
            <p:cNvGrpSpPr/>
            <p:nvPr/>
          </p:nvGrpSpPr>
          <p:grpSpPr>
            <a:xfrm>
              <a:off x="4687854" y="3091305"/>
              <a:ext cx="1305649" cy="1089045"/>
              <a:chOff x="5686482" y="4198433"/>
              <a:chExt cx="5431434" cy="5767541"/>
            </a:xfrm>
          </p:grpSpPr>
          <p:sp>
            <p:nvSpPr>
              <p:cNvPr id="308" name="圓角矩形"/>
              <p:cNvSpPr/>
              <p:nvPr/>
            </p:nvSpPr>
            <p:spPr>
              <a:xfrm>
                <a:off x="5686482" y="4198433"/>
                <a:ext cx="5431434" cy="5767541"/>
              </a:xfrm>
              <a:prstGeom prst="roundRect">
                <a:avLst>
                  <a:gd name="adj" fmla="val 6233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09" name="客戶360"/>
              <p:cNvSpPr txBox="1"/>
              <p:nvPr/>
            </p:nvSpPr>
            <p:spPr>
              <a:xfrm>
                <a:off x="7030119" y="4220460"/>
                <a:ext cx="2795620" cy="891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客戶360</a:t>
                </a:r>
              </a:p>
            </p:txBody>
          </p:sp>
        </p:grpSp>
        <p:grpSp>
          <p:nvGrpSpPr>
            <p:cNvPr id="293" name="群組 292"/>
            <p:cNvGrpSpPr/>
            <p:nvPr/>
          </p:nvGrpSpPr>
          <p:grpSpPr>
            <a:xfrm>
              <a:off x="4722180" y="3270147"/>
              <a:ext cx="423966" cy="385878"/>
              <a:chOff x="5829276" y="5145577"/>
              <a:chExt cx="2654856" cy="2043598"/>
            </a:xfrm>
          </p:grpSpPr>
          <p:sp>
            <p:nvSpPr>
              <p:cNvPr id="306" name="圓角矩形"/>
              <p:cNvSpPr/>
              <p:nvPr/>
            </p:nvSpPr>
            <p:spPr>
              <a:xfrm>
                <a:off x="5829276" y="5145577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07" name="客戶基本資料"/>
              <p:cNvSpPr txBox="1"/>
              <p:nvPr/>
            </p:nvSpPr>
            <p:spPr>
              <a:xfrm>
                <a:off x="5875075" y="5161853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客戶基本資料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94" name="群組 293"/>
            <p:cNvGrpSpPr/>
            <p:nvPr/>
          </p:nvGrpSpPr>
          <p:grpSpPr>
            <a:xfrm>
              <a:off x="5197737" y="3262655"/>
              <a:ext cx="358785" cy="393140"/>
              <a:chOff x="8632865" y="5107119"/>
              <a:chExt cx="2246703" cy="2082056"/>
            </a:xfrm>
          </p:grpSpPr>
          <p:sp>
            <p:nvSpPr>
              <p:cNvPr id="304" name="圓角矩形"/>
              <p:cNvSpPr/>
              <p:nvPr/>
            </p:nvSpPr>
            <p:spPr>
              <a:xfrm>
                <a:off x="8632865" y="5145576"/>
                <a:ext cx="2246703" cy="2043599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05" name="客戶…"/>
              <p:cNvSpPr txBox="1"/>
              <p:nvPr/>
            </p:nvSpPr>
            <p:spPr>
              <a:xfrm>
                <a:off x="8733398" y="5107119"/>
                <a:ext cx="2015523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 err="1">
                    <a:sym typeface="HanziPen TC Bold"/>
                  </a:rPr>
                  <a:t>客戶</a:t>
                </a:r>
                <a:endParaRPr sz="1050" dirty="0">
                  <a:sym typeface="HanziPen TC Bold"/>
                </a:endParaRPr>
              </a:p>
              <a:p>
                <a:r>
                  <a:rPr sz="1050" dirty="0" err="1">
                    <a:sym typeface="HanziPen TC Bold"/>
                  </a:rPr>
                  <a:t>歷程</a:t>
                </a:r>
                <a:endParaRPr sz="1050" dirty="0">
                  <a:sym typeface="HanziPen TC Bold"/>
                </a:endParaRPr>
              </a:p>
            </p:txBody>
          </p:sp>
        </p:grpSp>
        <p:grpSp>
          <p:nvGrpSpPr>
            <p:cNvPr id="295" name="群組 294"/>
            <p:cNvGrpSpPr/>
            <p:nvPr/>
          </p:nvGrpSpPr>
          <p:grpSpPr>
            <a:xfrm>
              <a:off x="5585116" y="3261948"/>
              <a:ext cx="400655" cy="394474"/>
              <a:chOff x="5872804" y="7486748"/>
              <a:chExt cx="2246703" cy="2089117"/>
            </a:xfrm>
          </p:grpSpPr>
          <p:sp>
            <p:nvSpPr>
              <p:cNvPr id="302" name="圓角矩形"/>
              <p:cNvSpPr/>
              <p:nvPr/>
            </p:nvSpPr>
            <p:spPr>
              <a:xfrm>
                <a:off x="5872804" y="7486748"/>
                <a:ext cx="2246703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03" name="My…"/>
              <p:cNvSpPr txBox="1"/>
              <p:nvPr/>
            </p:nvSpPr>
            <p:spPr>
              <a:xfrm>
                <a:off x="5994943" y="7575093"/>
                <a:ext cx="2015525" cy="2000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My </a:t>
                </a: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296" name="群組 295"/>
            <p:cNvGrpSpPr/>
            <p:nvPr/>
          </p:nvGrpSpPr>
          <p:grpSpPr>
            <a:xfrm>
              <a:off x="5364088" y="3702804"/>
              <a:ext cx="631566" cy="395850"/>
              <a:chOff x="8202419" y="7436909"/>
              <a:chExt cx="2704817" cy="2096408"/>
            </a:xfrm>
          </p:grpSpPr>
          <p:sp>
            <p:nvSpPr>
              <p:cNvPr id="300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301" name="客戶屬性特徵"/>
              <p:cNvSpPr txBox="1"/>
              <p:nvPr/>
            </p:nvSpPr>
            <p:spPr>
              <a:xfrm>
                <a:off x="8212265" y="7494889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97" name="群組 296"/>
            <p:cNvGrpSpPr/>
            <p:nvPr/>
          </p:nvGrpSpPr>
          <p:grpSpPr>
            <a:xfrm>
              <a:off x="4712981" y="3702804"/>
              <a:ext cx="631566" cy="393140"/>
              <a:chOff x="8202419" y="7436909"/>
              <a:chExt cx="2704817" cy="2082056"/>
            </a:xfrm>
          </p:grpSpPr>
          <p:sp>
            <p:nvSpPr>
              <p:cNvPr id="298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99" name="客戶屬性特徵"/>
              <p:cNvSpPr txBox="1"/>
              <p:nvPr/>
            </p:nvSpPr>
            <p:spPr>
              <a:xfrm>
                <a:off x="8242561" y="7462706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客戶帳戶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050" kern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關聯</a:t>
                </a:r>
                <a:r>
                  <a:rPr lang="zh-TW" altLang="en-US" sz="1050" kern="0" dirty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網絡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  <p:sp>
        <p:nvSpPr>
          <p:cNvPr id="89" name="文字方塊 88"/>
          <p:cNvSpPr txBox="1"/>
          <p:nvPr/>
        </p:nvSpPr>
        <p:spPr>
          <a:xfrm>
            <a:off x="360443" y="2681765"/>
            <a:ext cx="3123328" cy="19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 smtClean="0">
                <a:solidFill>
                  <a:schemeClr val="bg1"/>
                </a:solidFill>
              </a:rPr>
              <a:t>中間層各模塊相互獨立，或重複建置，或無序運轉</a:t>
            </a:r>
            <a:endParaRPr 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導入場景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四</a:t>
            </a:r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：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智能</a:t>
            </a:r>
            <a:r>
              <a:rPr lang="en-US" altLang="zh-TW" sz="2400" b="1" dirty="0">
                <a:solidFill>
                  <a:schemeClr val="bg1"/>
                </a:solidFill>
                <a:latin typeface="+mj-ea"/>
              </a:rPr>
              <a:t>CRM-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客戶進線問題預測 </a:t>
            </a:r>
            <a:endParaRPr lang="zh-TW" altLang="en-US" sz="24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73809" y="852057"/>
            <a:ext cx="2566811" cy="60016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4049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場景應用</a:t>
            </a:r>
            <a:r>
              <a:rPr kumimoji="0" lang="en-US" altLang="zh-TW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:</a:t>
            </a:r>
          </a:p>
          <a:p>
            <a:pPr marL="173038" indent="-173038" defTabSz="404988">
              <a:buFont typeface="Arial" panose="020B0604020202020204" pitchFamily="34" charset="0"/>
              <a:buChar char="•"/>
              <a:defRPr/>
            </a:pPr>
            <a:r>
              <a:rPr lang="zh-TW" altLang="en-US" sz="1100" kern="0" dirty="0">
                <a:solidFill>
                  <a:schemeClr val="bg1"/>
                </a:solidFill>
              </a:rPr>
              <a:t>協助客服專員更快地識別客戶問題，並提供更有效率地服務流程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2886937" y="1459218"/>
            <a:ext cx="2651760" cy="1"/>
          </a:xfrm>
          <a:prstGeom prst="straightConnector1">
            <a:avLst/>
          </a:prstGeom>
          <a:noFill/>
          <a:ln w="12700" cap="flat" cmpd="sng" algn="ctr">
            <a:solidFill>
              <a:schemeClr val="bg1"/>
            </a:solidFill>
            <a:prstDash val="sysDash"/>
            <a:miter lim="800000"/>
            <a:headEnd type="none" w="med" len="med"/>
            <a:tailEnd type="triangle" w="lg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051390" y="863148"/>
            <a:ext cx="2135066" cy="680346"/>
          </a:xfrm>
          <a:prstGeom prst="rect">
            <a:avLst/>
          </a:prstGeom>
          <a:noFill/>
          <a:ln w="9525" cap="flat" cmpd="sng" algn="ctr">
            <a:solidFill>
              <a:srgbClr val="FC917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26" name="群組 25"/>
          <p:cNvGrpSpPr/>
          <p:nvPr/>
        </p:nvGrpSpPr>
        <p:grpSpPr>
          <a:xfrm>
            <a:off x="5724128" y="864273"/>
            <a:ext cx="793915" cy="694944"/>
            <a:chOff x="4800261" y="1379652"/>
            <a:chExt cx="803977" cy="737762"/>
          </a:xfrm>
        </p:grpSpPr>
        <p:sp>
          <p:nvSpPr>
            <p:cNvPr id="27" name="橢圓 26"/>
            <p:cNvSpPr/>
            <p:nvPr/>
          </p:nvSpPr>
          <p:spPr>
            <a:xfrm>
              <a:off x="4800261" y="1379652"/>
              <a:ext cx="750052" cy="737762"/>
            </a:xfrm>
            <a:prstGeom prst="ellipse">
              <a:avLst/>
            </a:prstGeom>
            <a:solidFill>
              <a:srgbClr val="FC917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28" name="文字方塊 28"/>
            <p:cNvSpPr txBox="1"/>
            <p:nvPr/>
          </p:nvSpPr>
          <p:spPr>
            <a:xfrm>
              <a:off x="4884940" y="1612414"/>
              <a:ext cx="719298" cy="32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cs typeface="+mn-cs"/>
                </a:rPr>
                <a:t>After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29" name="文字方塊 28"/>
          <p:cNvSpPr txBox="1"/>
          <p:nvPr/>
        </p:nvSpPr>
        <p:spPr>
          <a:xfrm>
            <a:off x="6400667" y="928083"/>
            <a:ext cx="18481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cs typeface="Microsoft JhengHei" charset="-120"/>
              </a:rPr>
              <a:t>可將即時性事件，透過模型</a:t>
            </a:r>
            <a:r>
              <a:rPr lang="en-US" altLang="zh-TW" sz="1100" dirty="0" smtClean="0">
                <a:solidFill>
                  <a:schemeClr val="bg1"/>
                </a:solidFill>
                <a:cs typeface="Microsoft JhengHei" charset="-120"/>
              </a:rPr>
              <a:t>Real-Time Prediction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zh-TW" altLang="en-US" sz="1100" dirty="0" smtClean="0">
                <a:solidFill>
                  <a:schemeClr val="bg1"/>
                </a:solidFill>
                <a:cs typeface="Microsoft JhengHei" charset="-120"/>
              </a:rPr>
              <a:t>提升服務品質效率</a:t>
            </a:r>
            <a:endParaRPr lang="zh-TW" altLang="en-US" sz="1100" dirty="0">
              <a:solidFill>
                <a:schemeClr val="bg1"/>
              </a:solidFill>
              <a:cs typeface="Microsoft JhengHei" charset="-120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467544" y="843558"/>
            <a:ext cx="1886560" cy="680346"/>
          </a:xfrm>
          <a:prstGeom prst="rect">
            <a:avLst/>
          </a:prstGeom>
          <a:noFill/>
          <a:ln w="9525" cap="flat" cmpd="sng" algn="ctr">
            <a:solidFill>
              <a:srgbClr val="B3EB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2013124" y="844686"/>
            <a:ext cx="804673" cy="694944"/>
            <a:chOff x="4800261" y="1379653"/>
            <a:chExt cx="743063" cy="723068"/>
          </a:xfrm>
        </p:grpSpPr>
        <p:sp>
          <p:nvSpPr>
            <p:cNvPr id="32" name="橢圓 31"/>
            <p:cNvSpPr/>
            <p:nvPr/>
          </p:nvSpPr>
          <p:spPr>
            <a:xfrm>
              <a:off x="4800261" y="1379653"/>
              <a:ext cx="683955" cy="723068"/>
            </a:xfrm>
            <a:prstGeom prst="ellipse">
              <a:avLst/>
            </a:prstGeom>
            <a:solidFill>
              <a:srgbClr val="B9E1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cs"/>
              </a:endParaRPr>
            </a:p>
          </p:txBody>
        </p:sp>
        <p:sp>
          <p:nvSpPr>
            <p:cNvPr id="33" name="文字方塊 28"/>
            <p:cNvSpPr txBox="1"/>
            <p:nvPr/>
          </p:nvSpPr>
          <p:spPr>
            <a:xfrm>
              <a:off x="4825110" y="1588196"/>
              <a:ext cx="718214" cy="326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151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303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454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607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5758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2909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061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212" algn="l" defTabSz="914303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cs typeface="+mn-cs"/>
                </a:rPr>
                <a:t>Before</a:t>
              </a:r>
              <a:endPara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sp>
        <p:nvSpPr>
          <p:cNvPr id="34" name="文字方塊 33"/>
          <p:cNvSpPr txBox="1"/>
          <p:nvPr/>
        </p:nvSpPr>
        <p:spPr>
          <a:xfrm>
            <a:off x="490191" y="915566"/>
            <a:ext cx="14900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100" dirty="0">
                <a:solidFill>
                  <a:schemeClr val="bg1"/>
                </a:solidFill>
                <a:cs typeface="Microsoft JhengHei" charset="-120"/>
              </a:rPr>
              <a:t>即時性事件無法即時透過模型計算，效果不夠即時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77305" y="1720026"/>
            <a:ext cx="3339270" cy="2702071"/>
            <a:chOff x="76220" y="1812737"/>
            <a:chExt cx="3509251" cy="2955654"/>
          </a:xfrm>
        </p:grpSpPr>
        <p:sp>
          <p:nvSpPr>
            <p:cNvPr id="4" name="矩形 3"/>
            <p:cNvSpPr/>
            <p:nvPr/>
          </p:nvSpPr>
          <p:spPr>
            <a:xfrm>
              <a:off x="130357" y="2868412"/>
              <a:ext cx="3400978" cy="1471134"/>
            </a:xfrm>
            <a:prstGeom prst="rect">
              <a:avLst/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中間層</a:t>
              </a:r>
              <a:endParaRPr lang="en-US" altLang="zh-TW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30356" y="1812737"/>
              <a:ext cx="3400978" cy="1015901"/>
            </a:xfrm>
            <a:prstGeom prst="rect">
              <a:avLst/>
            </a:prstGeom>
            <a:solidFill>
              <a:srgbClr val="FF644E">
                <a:hueOff val="-152896"/>
                <a:lumOff val="12368"/>
                <a:alpha val="45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應用層</a:t>
              </a: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54531" y="1923665"/>
              <a:ext cx="2100432" cy="778093"/>
            </a:xfrm>
            <a:prstGeom prst="roundRect">
              <a:avLst/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金服客戶</a:t>
              </a:r>
              <a:endParaRPr lang="en-US" altLang="zh-TW" sz="1100" kern="0" dirty="0">
                <a:solidFill>
                  <a:srgbClr val="FFFFFF"/>
                </a:solidFill>
              </a:endParaRPr>
            </a:p>
            <a:p>
              <a:pPr algn="ctr"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視圖</a:t>
              </a:r>
              <a:r>
                <a:rPr lang="en-US" altLang="zh-TW" sz="1100" kern="0" dirty="0">
                  <a:solidFill>
                    <a:srgbClr val="FFFFFF"/>
                  </a:solidFill>
                </a:rPr>
                <a:t>Dashboard</a:t>
              </a: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791369" y="3664048"/>
              <a:ext cx="639904" cy="537132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Oracle DB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cxnSp>
          <p:nvCxnSpPr>
            <p:cNvPr id="19" name="直線單箭頭接點 18"/>
            <p:cNvCxnSpPr>
              <a:stCxn id="8" idx="0"/>
              <a:endCxn id="6" idx="2"/>
            </p:cNvCxnSpPr>
            <p:nvPr/>
          </p:nvCxnSpPr>
          <p:spPr>
            <a:xfrm flipH="1" flipV="1">
              <a:off x="2104748" y="2701759"/>
              <a:ext cx="6574" cy="96229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矩形 20"/>
            <p:cNvSpPr/>
            <p:nvPr/>
          </p:nvSpPr>
          <p:spPr>
            <a:xfrm>
              <a:off x="130357" y="4376624"/>
              <a:ext cx="3400978" cy="39176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457200"/>
              <a:r>
                <a:rPr lang="zh-TW" altLang="en-US" sz="1100" kern="0" dirty="0">
                  <a:solidFill>
                    <a:schemeClr val="bg1"/>
                  </a:solidFill>
                  <a:cs typeface="Calibri" panose="020F0502020204030204" pitchFamily="34" charset="0"/>
                </a:rPr>
                <a:t>基礎層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1061218" y="4456531"/>
              <a:ext cx="2100432" cy="256743"/>
            </a:xfrm>
            <a:prstGeom prst="roundRect">
              <a:avLst/>
            </a:prstGeom>
            <a:solidFill>
              <a:srgbClr val="00A2FF">
                <a:hueOff val="114395"/>
                <a:lumOff val="-24975"/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Hadoop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1788439" y="3056369"/>
              <a:ext cx="639904" cy="537132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RTDM</a:t>
              </a:r>
              <a:endParaRPr lang="zh-TW" altLang="en-US" sz="1100" kern="0" dirty="0">
                <a:solidFill>
                  <a:srgbClr val="FFFFFF"/>
                </a:solidFill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36798" y="3071930"/>
              <a:ext cx="639904" cy="537132"/>
            </a:xfrm>
            <a:prstGeom prst="roundRect">
              <a:avLst/>
            </a:prstGeom>
            <a:solidFill>
              <a:srgbClr val="61D836">
                <a:hueOff val="362282"/>
                <a:satOff val="31803"/>
                <a:lumOff val="-18242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100" kern="0" dirty="0">
                  <a:solidFill>
                    <a:srgbClr val="FFFFFF"/>
                  </a:solidFill>
                </a:rPr>
                <a:t>Kafka</a:t>
              </a:r>
            </a:p>
          </p:txBody>
        </p:sp>
        <p:cxnSp>
          <p:nvCxnSpPr>
            <p:cNvPr id="41" name="肘形接點 40"/>
            <p:cNvCxnSpPr>
              <a:stCxn id="40" idx="2"/>
              <a:endCxn id="8" idx="1"/>
            </p:cNvCxnSpPr>
            <p:nvPr/>
          </p:nvCxnSpPr>
          <p:spPr>
            <a:xfrm rot="16200000" flipH="1">
              <a:off x="1412283" y="3553529"/>
              <a:ext cx="323552" cy="434618"/>
            </a:xfrm>
            <a:prstGeom prst="bentConnector2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文字方塊 45"/>
            <p:cNvSpPr txBox="1"/>
            <p:nvPr/>
          </p:nvSpPr>
          <p:spPr>
            <a:xfrm>
              <a:off x="76220" y="2845439"/>
              <a:ext cx="35092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</a:rPr>
                <a:t>即時性</a:t>
              </a:r>
              <a:r>
                <a:rPr lang="zh-TW" altLang="en-US" sz="1100" b="1" dirty="0" smtClean="0">
                  <a:solidFill>
                    <a:schemeClr val="bg1"/>
                  </a:solidFill>
                </a:rPr>
                <a:t>事件僅能透過</a:t>
              </a:r>
              <a:r>
                <a:rPr lang="en-US" altLang="zh-TW" sz="1100" b="1" dirty="0" smtClean="0">
                  <a:solidFill>
                    <a:schemeClr val="bg1"/>
                  </a:solidFill>
                </a:rPr>
                <a:t>RTDM</a:t>
              </a:r>
              <a:r>
                <a:rPr lang="zh-TW" altLang="en-US" sz="11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sz="1100" b="1" dirty="0" smtClean="0">
                  <a:solidFill>
                    <a:schemeClr val="bg1"/>
                  </a:solidFill>
                </a:rPr>
                <a:t>rule-based</a:t>
              </a:r>
              <a:r>
                <a:rPr lang="zh-TW" altLang="en-US" sz="1100" b="1" dirty="0" smtClean="0">
                  <a:solidFill>
                    <a:schemeClr val="bg1"/>
                  </a:solidFill>
                </a:rPr>
                <a:t>判斷問題權重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肘形接點 46"/>
            <p:cNvCxnSpPr>
              <a:stCxn id="8" idx="2"/>
              <a:endCxn id="22" idx="0"/>
            </p:cNvCxnSpPr>
            <p:nvPr/>
          </p:nvCxnSpPr>
          <p:spPr>
            <a:xfrm rot="16200000" flipH="1">
              <a:off x="1983702" y="4328798"/>
              <a:ext cx="255351" cy="11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矩形 22"/>
          <p:cNvSpPr/>
          <p:nvPr/>
        </p:nvSpPr>
        <p:spPr>
          <a:xfrm>
            <a:off x="3493685" y="4569882"/>
            <a:ext cx="5575873" cy="450140"/>
          </a:xfrm>
          <a:prstGeom prst="rect">
            <a:avLst/>
          </a:prstGeom>
          <a:solidFill>
            <a:srgbClr val="0070C0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  後台</a:t>
            </a:r>
            <a:endParaRPr lang="en-US" altLang="zh-TW" sz="1200" kern="0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defTabSz="457200"/>
            <a:r>
              <a:rPr lang="zh-TW" altLang="en-US" sz="1200" kern="0" dirty="0">
                <a:solidFill>
                  <a:schemeClr val="bg1"/>
                </a:solidFill>
                <a:cs typeface="Calibri" panose="020F0502020204030204" pitchFamily="34" charset="0"/>
              </a:rPr>
              <a:t>基礎層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4758662" y="4659403"/>
            <a:ext cx="4143872" cy="284347"/>
          </a:xfrm>
          <a:prstGeom prst="roundRect">
            <a:avLst/>
          </a:prstGeom>
          <a:solidFill>
            <a:srgbClr val="00A2FF">
              <a:hueOff val="114395"/>
              <a:lumOff val="-24975"/>
              <a:alpha val="90000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400" kern="0" dirty="0">
                <a:solidFill>
                  <a:srgbClr val="FFFFFF"/>
                </a:solidFill>
              </a:rPr>
              <a:t>Hadoop</a:t>
            </a:r>
            <a:endParaRPr lang="zh-TW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4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3686" y="2830273"/>
            <a:ext cx="5602992" cy="1681125"/>
          </a:xfrm>
          <a:prstGeom prst="rect">
            <a:avLst/>
          </a:prstGeom>
          <a:solidFill>
            <a:srgbClr val="61D836">
              <a:hueOff val="-274225"/>
              <a:satOff val="26768"/>
              <a:lumOff val="11368"/>
              <a:alpha val="31241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defTabSz="821531" hangingPunct="0"/>
            <a:r>
              <a:rPr lang="zh-TW" altLang="en-US" sz="1200" kern="0" dirty="0" smtClean="0">
                <a:solidFill>
                  <a:srgbClr val="FFFFFF"/>
                </a:solidFill>
              </a:rPr>
              <a:t>  中</a:t>
            </a:r>
            <a:r>
              <a:rPr lang="zh-TW" altLang="en-US" sz="1200" kern="0" dirty="0">
                <a:solidFill>
                  <a:srgbClr val="FFFFFF"/>
                </a:solidFill>
              </a:rPr>
              <a:t>台</a:t>
            </a:r>
            <a:endParaRPr lang="en-US" altLang="zh-TW" sz="1200" kern="0" dirty="0">
              <a:solidFill>
                <a:srgbClr val="FFFFFF"/>
              </a:solidFill>
            </a:endParaRPr>
          </a:p>
          <a:p>
            <a:pPr defTabSz="821531" hangingPunct="0"/>
            <a:r>
              <a:rPr lang="zh-TW" altLang="en-US" sz="1200" kern="0" dirty="0">
                <a:solidFill>
                  <a:srgbClr val="FFFFFF"/>
                </a:solidFill>
              </a:rPr>
              <a:t>公共層</a:t>
            </a:r>
            <a:endParaRPr lang="en-US" altLang="zh-TW" sz="1200" kern="0" dirty="0">
              <a:solidFill>
                <a:srgbClr val="FFFFFF"/>
              </a:solidFill>
            </a:endParaRPr>
          </a:p>
        </p:txBody>
      </p:sp>
      <p:grpSp>
        <p:nvGrpSpPr>
          <p:cNvPr id="50" name="群組 49"/>
          <p:cNvGrpSpPr/>
          <p:nvPr/>
        </p:nvGrpSpPr>
        <p:grpSpPr>
          <a:xfrm>
            <a:off x="3493686" y="1704175"/>
            <a:ext cx="5575872" cy="1155607"/>
            <a:chOff x="3493686" y="1704175"/>
            <a:chExt cx="5575872" cy="1257782"/>
          </a:xfrm>
        </p:grpSpPr>
        <p:sp>
          <p:nvSpPr>
            <p:cNvPr id="10" name="矩形 9"/>
            <p:cNvSpPr/>
            <p:nvPr/>
          </p:nvSpPr>
          <p:spPr>
            <a:xfrm>
              <a:off x="3493686" y="1704175"/>
              <a:ext cx="5575872" cy="1155607"/>
            </a:xfrm>
            <a:prstGeom prst="rect">
              <a:avLst/>
            </a:prstGeom>
            <a:solidFill>
              <a:srgbClr val="FF644E">
                <a:hueOff val="-152896"/>
                <a:lumOff val="12368"/>
                <a:alpha val="453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  前台</a:t>
              </a:r>
              <a:endParaRPr lang="en-US" altLang="zh-TW" sz="1100" kern="0" dirty="0">
                <a:solidFill>
                  <a:srgbClr val="FFFFFF"/>
                </a:solidFill>
              </a:endParaRPr>
            </a:p>
            <a:p>
              <a:pPr defTabSz="821531" hangingPunct="0"/>
              <a:r>
                <a:rPr lang="zh-TW" altLang="en-US" sz="1100" kern="0" dirty="0">
                  <a:solidFill>
                    <a:srgbClr val="FFFFFF"/>
                  </a:solidFill>
                </a:rPr>
                <a:t>應用層</a:t>
              </a: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5081291" y="1830670"/>
              <a:ext cx="1448243" cy="885096"/>
            </a:xfrm>
            <a:prstGeom prst="roundRect">
              <a:avLst/>
            </a:prstGeom>
            <a:solidFill>
              <a:srgbClr val="FF644E">
                <a:hueOff val="-82419"/>
                <a:satOff val="-9513"/>
                <a:lumOff val="-16343"/>
                <a:alpha val="507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金服客戶</a:t>
              </a:r>
              <a:endParaRPr lang="en-US" altLang="zh-TW" sz="1400" kern="0" dirty="0">
                <a:solidFill>
                  <a:srgbClr val="FFFFFF"/>
                </a:solidFill>
              </a:endParaRPr>
            </a:p>
            <a:p>
              <a:pPr algn="ctr" defTabSz="821531" hangingPunct="0"/>
              <a:r>
                <a:rPr lang="zh-TW" altLang="en-US" sz="1400" kern="0" dirty="0">
                  <a:solidFill>
                    <a:srgbClr val="FFFFFF"/>
                  </a:solidFill>
                </a:rPr>
                <a:t>視圖</a:t>
              </a:r>
              <a:r>
                <a:rPr lang="en-US" altLang="zh-TW" sz="1400" kern="0" dirty="0">
                  <a:solidFill>
                    <a:srgbClr val="FFFFFF"/>
                  </a:solidFill>
                </a:rPr>
                <a:t>Dashboard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005408" y="2064367"/>
              <a:ext cx="777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 smtClean="0">
                  <a:solidFill>
                    <a:schemeClr val="bg1"/>
                  </a:solidFill>
                </a:rPr>
                <a:t>…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6580193" y="1830670"/>
              <a:ext cx="1448243" cy="885096"/>
            </a:xfrm>
            <a:prstGeom prst="roundRect">
              <a:avLst/>
            </a:prstGeom>
            <a:solidFill>
              <a:srgbClr val="EE230C">
                <a:alpha val="29804"/>
              </a:srgbClr>
            </a:solidFill>
            <a:ln w="12700" cap="flat">
              <a:solidFill>
                <a:srgbClr val="EE230C">
                  <a:alpha val="83137"/>
                </a:srgbClr>
              </a:solidFill>
              <a:prstDash val="sysDash"/>
              <a:miter lim="400000"/>
            </a:ln>
            <a:effectLst/>
          </p:spPr>
          <p:txBody>
            <a:bodyPr wrap="square" lIns="0" tIns="71437" rIns="0" bIns="71437" numCol="1" anchor="ctr">
              <a:noAutofit/>
            </a:bodyPr>
            <a:lstStyle/>
            <a:p>
              <a:pPr algn="ctr" defTabSz="821531" hangingPunct="0"/>
              <a:r>
                <a:rPr lang="en-US" altLang="zh-TW" sz="1400" kern="0" dirty="0" err="1">
                  <a:solidFill>
                    <a:srgbClr val="FFFFFF"/>
                  </a:solidFill>
                </a:rPr>
                <a:t>Chatbot</a:t>
              </a:r>
              <a:endParaRPr lang="en-US" altLang="zh-TW" sz="1400" kern="0" dirty="0">
                <a:solidFill>
                  <a:srgbClr val="FFFFFF"/>
                </a:solidFill>
              </a:endParaRPr>
            </a:p>
          </p:txBody>
        </p:sp>
        <p:cxnSp>
          <p:nvCxnSpPr>
            <p:cNvPr id="117" name="肘形接點 116"/>
            <p:cNvCxnSpPr>
              <a:stCxn id="11" idx="2"/>
              <a:endCxn id="118" idx="0"/>
            </p:cNvCxnSpPr>
            <p:nvPr/>
          </p:nvCxnSpPr>
          <p:spPr>
            <a:xfrm rot="16200000" flipH="1">
              <a:off x="6665889" y="1855289"/>
              <a:ext cx="246191" cy="196714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18" name="圓角矩形 123">
            <a:extLst>
              <a:ext uri="{FF2B5EF4-FFF2-40B4-BE49-F238E27FC236}">
                <a16:creationId xmlns:a16="http://schemas.microsoft.com/office/drawing/2014/main" id="{B11A36D9-C58B-478A-A055-9FEBF51DEA7C}"/>
              </a:ext>
            </a:extLst>
          </p:cNvPr>
          <p:cNvSpPr/>
          <p:nvPr/>
        </p:nvSpPr>
        <p:spPr>
          <a:xfrm>
            <a:off x="6818628" y="2859782"/>
            <a:ext cx="1907859" cy="258367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200" kern="0" dirty="0">
                <a:solidFill>
                  <a:srgbClr val="FFFFFF"/>
                </a:solidFill>
              </a:rPr>
              <a:t>RTDM</a:t>
            </a:r>
          </a:p>
        </p:txBody>
      </p:sp>
      <p:sp>
        <p:nvSpPr>
          <p:cNvPr id="119" name="圓角矩形 123">
            <a:extLst>
              <a:ext uri="{FF2B5EF4-FFF2-40B4-BE49-F238E27FC236}">
                <a16:creationId xmlns:a16="http://schemas.microsoft.com/office/drawing/2014/main" id="{B11A36D9-C58B-478A-A055-9FEBF51DEA7C}"/>
              </a:ext>
            </a:extLst>
          </p:cNvPr>
          <p:cNvSpPr/>
          <p:nvPr/>
        </p:nvSpPr>
        <p:spPr>
          <a:xfrm>
            <a:off x="4862219" y="2859782"/>
            <a:ext cx="1907859" cy="258367"/>
          </a:xfrm>
          <a:prstGeom prst="roundRect">
            <a:avLst/>
          </a:prstGeom>
          <a:solidFill>
            <a:srgbClr val="61D836">
              <a:hueOff val="362282"/>
              <a:satOff val="31803"/>
              <a:lumOff val="-18242"/>
              <a:alpha val="50732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71437" rIns="0" bIns="71437" numCol="1" anchor="ctr">
            <a:noAutofit/>
          </a:bodyPr>
          <a:lstStyle/>
          <a:p>
            <a:pPr algn="ctr" defTabSz="821531" hangingPunct="0"/>
            <a:r>
              <a:rPr lang="en-US" altLang="zh-TW" sz="1200" kern="0" dirty="0">
                <a:solidFill>
                  <a:srgbClr val="FFFFFF"/>
                </a:solidFill>
              </a:rPr>
              <a:t>Kafka</a:t>
            </a:r>
          </a:p>
        </p:txBody>
      </p:sp>
      <p:cxnSp>
        <p:nvCxnSpPr>
          <p:cNvPr id="122" name="肘形接點 121"/>
          <p:cNvCxnSpPr>
            <a:stCxn id="35" idx="2"/>
            <a:endCxn id="118" idx="0"/>
          </p:cNvCxnSpPr>
          <p:nvPr/>
        </p:nvCxnSpPr>
        <p:spPr>
          <a:xfrm rot="16200000" flipH="1">
            <a:off x="7425340" y="2512564"/>
            <a:ext cx="226192" cy="46824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12" name="群組 111"/>
          <p:cNvGrpSpPr/>
          <p:nvPr/>
        </p:nvGrpSpPr>
        <p:grpSpPr>
          <a:xfrm>
            <a:off x="5815651" y="4324463"/>
            <a:ext cx="1052290" cy="321273"/>
            <a:chOff x="11787930" y="10218849"/>
            <a:chExt cx="5753187" cy="1701452"/>
          </a:xfrm>
        </p:grpSpPr>
        <p:sp>
          <p:nvSpPr>
            <p:cNvPr id="195" name="圓角矩形"/>
            <p:cNvSpPr/>
            <p:nvPr/>
          </p:nvSpPr>
          <p:spPr>
            <a:xfrm>
              <a:off x="11787930" y="10218849"/>
              <a:ext cx="5753187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6" name="Oracle DB"/>
            <p:cNvSpPr/>
            <p:nvPr/>
          </p:nvSpPr>
          <p:spPr>
            <a:xfrm>
              <a:off x="14530373" y="10650299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Oracle DB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4695416" y="4319567"/>
            <a:ext cx="1052290" cy="321273"/>
            <a:chOff x="5824425" y="10192924"/>
            <a:chExt cx="5778095" cy="1701452"/>
          </a:xfrm>
        </p:grpSpPr>
        <p:sp>
          <p:nvSpPr>
            <p:cNvPr id="193" name="圓角矩形"/>
            <p:cNvSpPr/>
            <p:nvPr/>
          </p:nvSpPr>
          <p:spPr>
            <a:xfrm>
              <a:off x="5824425" y="10192924"/>
              <a:ext cx="5778095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4" name="Mongo DB"/>
            <p:cNvSpPr/>
            <p:nvPr/>
          </p:nvSpPr>
          <p:spPr>
            <a:xfrm>
              <a:off x="8930871" y="1062437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Mongo DB</a:t>
              </a: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8056121" y="4314640"/>
            <a:ext cx="1052290" cy="321273"/>
            <a:chOff x="17651973" y="10195668"/>
            <a:chExt cx="5906913" cy="1701452"/>
          </a:xfrm>
        </p:grpSpPr>
        <p:sp>
          <p:nvSpPr>
            <p:cNvPr id="191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2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Redis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4142971" y="3719529"/>
            <a:ext cx="541618" cy="239805"/>
            <a:chOff x="3291900" y="6993464"/>
            <a:chExt cx="2253104" cy="1270002"/>
          </a:xfrm>
        </p:grpSpPr>
        <p:sp>
          <p:nvSpPr>
            <p:cNvPr id="189" name="矩形"/>
            <p:cNvSpPr/>
            <p:nvPr/>
          </p:nvSpPr>
          <p:spPr>
            <a:xfrm>
              <a:off x="3291900" y="7362891"/>
              <a:ext cx="1876370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90" name="API層"/>
            <p:cNvSpPr/>
            <p:nvPr/>
          </p:nvSpPr>
          <p:spPr>
            <a:xfrm>
              <a:off x="4275003" y="6993464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n-ea"/>
                  <a:ea typeface="+mn-ea"/>
                </a:rPr>
                <a:t>數據</a:t>
              </a:r>
              <a:r>
                <a:rPr lang="zh-TW" altLang="en-US" sz="1050" kern="0" dirty="0">
                  <a:latin typeface="+mn-ea"/>
                  <a:ea typeface="+mn-ea"/>
                </a:rPr>
                <a:t>服務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ea typeface="+mn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+mn-ea"/>
                <a:sym typeface="HanziPen TC Bold"/>
              </a:endParaRPr>
            </a:p>
          </p:txBody>
        </p:sp>
      </p:grpSp>
      <p:grpSp>
        <p:nvGrpSpPr>
          <p:cNvPr id="116" name="群組 115"/>
          <p:cNvGrpSpPr/>
          <p:nvPr/>
        </p:nvGrpSpPr>
        <p:grpSpPr>
          <a:xfrm>
            <a:off x="4123679" y="4331077"/>
            <a:ext cx="554694" cy="239805"/>
            <a:chOff x="3257601" y="10521537"/>
            <a:chExt cx="2307499" cy="1270002"/>
          </a:xfrm>
        </p:grpSpPr>
        <p:sp>
          <p:nvSpPr>
            <p:cNvPr id="187" name="矩形"/>
            <p:cNvSpPr/>
            <p:nvPr/>
          </p:nvSpPr>
          <p:spPr>
            <a:xfrm>
              <a:off x="3257601" y="10897460"/>
              <a:ext cx="2026675" cy="404550"/>
            </a:xfrm>
            <a:prstGeom prst="rect">
              <a:avLst/>
            </a:prstGeom>
            <a:solidFill>
              <a:srgbClr val="D6D5D5">
                <a:alpha val="6942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88" name="儲存層"/>
            <p:cNvSpPr/>
            <p:nvPr/>
          </p:nvSpPr>
          <p:spPr>
            <a:xfrm>
              <a:off x="4295098" y="10521537"/>
              <a:ext cx="1270002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52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kern="0" dirty="0" smtClean="0">
                  <a:latin typeface="+mj-ea"/>
                  <a:ea typeface="+mj-ea"/>
                </a:rPr>
                <a:t>存</a:t>
              </a:r>
              <a:r>
                <a:rPr lang="zh-TW" altLang="en-US" sz="1050" kern="0" dirty="0">
                  <a:latin typeface="+mj-ea"/>
                  <a:ea typeface="+mj-ea"/>
                </a:rPr>
                <a:t>儲</a:t>
              </a:r>
              <a:r>
                <a:rPr kumimoji="0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ea"/>
                  <a:ea typeface="+mj-ea"/>
                  <a:sym typeface="HanziPen TC Bold"/>
                </a:rPr>
                <a:t>層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HanziPen TC Bold"/>
              </a:endParaRPr>
            </a:p>
          </p:txBody>
        </p:sp>
      </p:grpSp>
      <p:grpSp>
        <p:nvGrpSpPr>
          <p:cNvPr id="139" name="群組 138"/>
          <p:cNvGrpSpPr/>
          <p:nvPr/>
        </p:nvGrpSpPr>
        <p:grpSpPr>
          <a:xfrm>
            <a:off x="6070769" y="3179611"/>
            <a:ext cx="802505" cy="1089045"/>
            <a:chOff x="11357403" y="4155756"/>
            <a:chExt cx="3338382" cy="5767541"/>
          </a:xfrm>
        </p:grpSpPr>
        <p:sp>
          <p:nvSpPr>
            <p:cNvPr id="175" name="圓角矩形"/>
            <p:cNvSpPr/>
            <p:nvPr/>
          </p:nvSpPr>
          <p:spPr>
            <a:xfrm>
              <a:off x="11357403" y="4155756"/>
              <a:ext cx="3338382" cy="5767541"/>
            </a:xfrm>
            <a:prstGeom prst="roundRect">
              <a:avLst>
                <a:gd name="adj" fmla="val 10141"/>
              </a:avLst>
            </a:prstGeom>
            <a:solidFill>
              <a:srgbClr val="61D836">
                <a:hueOff val="-274225"/>
                <a:satOff val="26768"/>
                <a:lumOff val="11368"/>
                <a:alpha val="3124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6" name="產品推薦"/>
            <p:cNvSpPr txBox="1"/>
            <p:nvPr/>
          </p:nvSpPr>
          <p:spPr>
            <a:xfrm>
              <a:off x="11649926" y="4172031"/>
              <a:ext cx="2795623" cy="8914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智能</a:t>
              </a: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推薦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6149616" y="3374867"/>
            <a:ext cx="645826" cy="386714"/>
            <a:chOff x="11685403" y="5189830"/>
            <a:chExt cx="2686607" cy="2048024"/>
          </a:xfrm>
        </p:grpSpPr>
        <p:sp>
          <p:nvSpPr>
            <p:cNvPr id="173" name="圓角矩形"/>
            <p:cNvSpPr/>
            <p:nvPr/>
          </p:nvSpPr>
          <p:spPr>
            <a:xfrm>
              <a:off x="11685403" y="518983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4" name="卡片推薦模組"/>
            <p:cNvSpPr txBox="1"/>
            <p:nvPr/>
          </p:nvSpPr>
          <p:spPr>
            <a:xfrm>
              <a:off x="11756226" y="5237078"/>
              <a:ext cx="2534749" cy="200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卡片推薦模組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6149616" y="3809582"/>
            <a:ext cx="645826" cy="398399"/>
            <a:chOff x="11685403" y="7492060"/>
            <a:chExt cx="2686607" cy="2109903"/>
          </a:xfrm>
        </p:grpSpPr>
        <p:sp>
          <p:nvSpPr>
            <p:cNvPr id="171" name="圓角矩形"/>
            <p:cNvSpPr/>
            <p:nvPr/>
          </p:nvSpPr>
          <p:spPr>
            <a:xfrm>
              <a:off x="11685403" y="7492060"/>
              <a:ext cx="2686607" cy="2043597"/>
            </a:xfrm>
            <a:prstGeom prst="roundRect">
              <a:avLst>
                <a:gd name="adj" fmla="val 10642"/>
              </a:avLst>
            </a:prstGeom>
            <a:solidFill>
              <a:schemeClr val="bg1">
                <a:lumMod val="75000"/>
                <a:alpha val="5073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72" name="活動推薦模型"/>
            <p:cNvSpPr txBox="1"/>
            <p:nvPr/>
          </p:nvSpPr>
          <p:spPr>
            <a:xfrm>
              <a:off x="11830623" y="7601189"/>
              <a:ext cx="2534748" cy="2000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活動推薦模</a:t>
              </a:r>
              <a:r>
                <a:rPr kumimoji="0" lang="zh-TW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rPr>
                <a:t>組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6916679" y="3173688"/>
            <a:ext cx="1347713" cy="1089045"/>
            <a:chOff x="6723433" y="2145176"/>
            <a:chExt cx="1999454" cy="1452689"/>
          </a:xfrm>
        </p:grpSpPr>
        <p:grpSp>
          <p:nvGrpSpPr>
            <p:cNvPr id="156" name="群組 155"/>
            <p:cNvGrpSpPr/>
            <p:nvPr/>
          </p:nvGrpSpPr>
          <p:grpSpPr>
            <a:xfrm>
              <a:off x="6723433" y="2145176"/>
              <a:ext cx="1999454" cy="1452689"/>
              <a:chOff x="18338157" y="4187829"/>
              <a:chExt cx="5606418" cy="5767541"/>
            </a:xfrm>
          </p:grpSpPr>
          <p:sp>
            <p:nvSpPr>
              <p:cNvPr id="169" name="圓角矩形"/>
              <p:cNvSpPr/>
              <p:nvPr/>
            </p:nvSpPr>
            <p:spPr>
              <a:xfrm>
                <a:off x="18338157" y="4187829"/>
                <a:ext cx="5606418" cy="5767541"/>
              </a:xfrm>
              <a:prstGeom prst="roundRect">
                <a:avLst>
                  <a:gd name="adj" fmla="val 6039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70" name="智能風險"/>
              <p:cNvSpPr txBox="1"/>
              <p:nvPr/>
            </p:nvSpPr>
            <p:spPr>
              <a:xfrm>
                <a:off x="19693429" y="4204104"/>
                <a:ext cx="2795620" cy="8914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智能風險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57" name="群組 156"/>
            <p:cNvGrpSpPr/>
            <p:nvPr/>
          </p:nvGrpSpPr>
          <p:grpSpPr>
            <a:xfrm>
              <a:off x="6788431" y="2403054"/>
              <a:ext cx="898328" cy="556814"/>
              <a:chOff x="18520410" y="5211666"/>
              <a:chExt cx="2518891" cy="2210689"/>
            </a:xfrm>
          </p:grpSpPr>
          <p:sp>
            <p:nvSpPr>
              <p:cNvPr id="167" name="圓角矩形"/>
              <p:cNvSpPr/>
              <p:nvPr/>
            </p:nvSpPr>
            <p:spPr>
              <a:xfrm>
                <a:off x="18520410" y="5211666"/>
                <a:ext cx="2518891" cy="2049253"/>
              </a:xfrm>
              <a:prstGeom prst="roundRect">
                <a:avLst>
                  <a:gd name="adj" fmla="val 8635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8" name="Mega Income Model"/>
              <p:cNvSpPr txBox="1"/>
              <p:nvPr/>
            </p:nvSpPr>
            <p:spPr>
              <a:xfrm>
                <a:off x="18700211" y="5370149"/>
                <a:ext cx="2146185" cy="2052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客戶風險特徵模組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58" name="群組 157"/>
            <p:cNvGrpSpPr/>
            <p:nvPr/>
          </p:nvGrpSpPr>
          <p:grpSpPr>
            <a:xfrm>
              <a:off x="6788431" y="2948860"/>
              <a:ext cx="919454" cy="623460"/>
              <a:chOff x="18520410" y="7378654"/>
              <a:chExt cx="2578126" cy="2475295"/>
            </a:xfrm>
          </p:grpSpPr>
          <p:sp>
            <p:nvSpPr>
              <p:cNvPr id="165" name="圓角矩形"/>
              <p:cNvSpPr/>
              <p:nvPr/>
            </p:nvSpPr>
            <p:spPr>
              <a:xfrm>
                <a:off x="18520410" y="7415755"/>
                <a:ext cx="2578126" cy="2111930"/>
              </a:xfrm>
              <a:prstGeom prst="roundRect">
                <a:avLst>
                  <a:gd name="adj" fmla="val 10304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6" name="UPL Value Model"/>
              <p:cNvSpPr txBox="1"/>
              <p:nvPr/>
            </p:nvSpPr>
            <p:spPr>
              <a:xfrm>
                <a:off x="18634492" y="7378654"/>
                <a:ext cx="2300038" cy="24752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80000"/>
                  </a:lnSpc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r>
                  <a:rPr kumimoji="0" lang="en-US" altLang="zh-TW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/</a:t>
                </a: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產品價值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7729698" y="2385716"/>
              <a:ext cx="975781" cy="536043"/>
              <a:chOff x="21159700" y="5142827"/>
              <a:chExt cx="2736066" cy="2128224"/>
            </a:xfrm>
          </p:grpSpPr>
          <p:sp>
            <p:nvSpPr>
              <p:cNvPr id="163" name="圓角矩形"/>
              <p:cNvSpPr/>
              <p:nvPr/>
            </p:nvSpPr>
            <p:spPr>
              <a:xfrm>
                <a:off x="21159700" y="5189830"/>
                <a:ext cx="2736066" cy="2081221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4" name="地理資訊系統"/>
              <p:cNvSpPr txBox="1"/>
              <p:nvPr/>
            </p:nvSpPr>
            <p:spPr>
              <a:xfrm>
                <a:off x="21298372" y="5142827"/>
                <a:ext cx="2581412" cy="20376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國泰盾詐欺模組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60" name="群組 159"/>
            <p:cNvGrpSpPr/>
            <p:nvPr/>
          </p:nvGrpSpPr>
          <p:grpSpPr>
            <a:xfrm>
              <a:off x="7758271" y="2975228"/>
              <a:ext cx="958142" cy="515226"/>
              <a:chOff x="21239816" y="7483346"/>
              <a:chExt cx="2686606" cy="2045577"/>
            </a:xfrm>
          </p:grpSpPr>
          <p:sp>
            <p:nvSpPr>
              <p:cNvPr id="161" name="圓角矩形"/>
              <p:cNvSpPr/>
              <p:nvPr/>
            </p:nvSpPr>
            <p:spPr>
              <a:xfrm>
                <a:off x="21239816" y="7483346"/>
                <a:ext cx="2686606" cy="2043597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62" name="異常金流偵測模型"/>
              <p:cNvSpPr txBox="1"/>
              <p:nvPr/>
            </p:nvSpPr>
            <p:spPr>
              <a:xfrm>
                <a:off x="21350350" y="7528147"/>
                <a:ext cx="2534747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國泰盾洗錢防制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模組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  <p:grpSp>
        <p:nvGrpSpPr>
          <p:cNvPr id="143" name="群組 142"/>
          <p:cNvGrpSpPr/>
          <p:nvPr/>
        </p:nvGrpSpPr>
        <p:grpSpPr>
          <a:xfrm>
            <a:off x="8305999" y="3172170"/>
            <a:ext cx="802505" cy="1089045"/>
            <a:chOff x="5473605" y="2138647"/>
            <a:chExt cx="1190589" cy="1452689"/>
          </a:xfrm>
        </p:grpSpPr>
        <p:grpSp>
          <p:nvGrpSpPr>
            <p:cNvPr id="147" name="群組 146"/>
            <p:cNvGrpSpPr/>
            <p:nvPr/>
          </p:nvGrpSpPr>
          <p:grpSpPr>
            <a:xfrm>
              <a:off x="5473605" y="2138647"/>
              <a:ext cx="1190589" cy="1452689"/>
              <a:chOff x="14833672" y="4161909"/>
              <a:chExt cx="3338382" cy="5767542"/>
            </a:xfrm>
          </p:grpSpPr>
          <p:sp>
            <p:nvSpPr>
              <p:cNvPr id="154" name="圓角矩形"/>
              <p:cNvSpPr/>
              <p:nvPr/>
            </p:nvSpPr>
            <p:spPr>
              <a:xfrm>
                <a:off x="14833672" y="4161909"/>
                <a:ext cx="3338382" cy="5767542"/>
              </a:xfrm>
              <a:prstGeom prst="roundRect">
                <a:avLst>
                  <a:gd name="adj" fmla="val 10141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5" name="客戶服務"/>
              <p:cNvSpPr txBox="1"/>
              <p:nvPr/>
            </p:nvSpPr>
            <p:spPr>
              <a:xfrm>
                <a:off x="14930406" y="4178183"/>
                <a:ext cx="3014845" cy="10411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外部加值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資訊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148" name="群組 147"/>
            <p:cNvGrpSpPr/>
            <p:nvPr/>
          </p:nvGrpSpPr>
          <p:grpSpPr>
            <a:xfrm>
              <a:off x="5609079" y="2407567"/>
              <a:ext cx="946819" cy="574441"/>
              <a:chOff x="15213535" y="5229581"/>
              <a:chExt cx="2654856" cy="2280677"/>
            </a:xfrm>
          </p:grpSpPr>
          <p:sp>
            <p:nvSpPr>
              <p:cNvPr id="152" name="圓角矩形"/>
              <p:cNvSpPr/>
              <p:nvPr/>
            </p:nvSpPr>
            <p:spPr>
              <a:xfrm>
                <a:off x="15213535" y="522958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3" name="信用卡…"/>
              <p:cNvSpPr txBox="1"/>
              <p:nvPr/>
            </p:nvSpPr>
            <p:spPr>
              <a:xfrm>
                <a:off x="15278526" y="5509481"/>
                <a:ext cx="2524803" cy="2000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pPr lvl="0">
                  <a:defRPr/>
                </a:pPr>
                <a:r>
                  <a:rPr lang="zh-TW" altLang="en-US"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地理資訊系統</a:t>
                </a:r>
              </a:p>
            </p:txBody>
          </p:sp>
        </p:grpSp>
        <p:grpSp>
          <p:nvGrpSpPr>
            <p:cNvPr id="149" name="群組 148"/>
            <p:cNvGrpSpPr/>
            <p:nvPr/>
          </p:nvGrpSpPr>
          <p:grpSpPr>
            <a:xfrm>
              <a:off x="5627902" y="2977912"/>
              <a:ext cx="946819" cy="514727"/>
              <a:chOff x="15266316" y="7494001"/>
              <a:chExt cx="2654856" cy="2043598"/>
            </a:xfrm>
          </p:grpSpPr>
          <p:sp>
            <p:nvSpPr>
              <p:cNvPr id="150" name="圓角矩形"/>
              <p:cNvSpPr/>
              <p:nvPr/>
            </p:nvSpPr>
            <p:spPr>
              <a:xfrm>
                <a:off x="15266316" y="7494001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151" name="ATM…"/>
              <p:cNvSpPr txBox="1"/>
              <p:nvPr/>
            </p:nvSpPr>
            <p:spPr>
              <a:xfrm>
                <a:off x="15319035" y="7515413"/>
                <a:ext cx="2524803" cy="2000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lang="zh-TW" altLang="en-US" sz="1050" dirty="0" smtClean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社群標籤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</p:grpSp>
      <p:grpSp>
        <p:nvGrpSpPr>
          <p:cNvPr id="144" name="群組 143"/>
          <p:cNvGrpSpPr/>
          <p:nvPr/>
        </p:nvGrpSpPr>
        <p:grpSpPr>
          <a:xfrm>
            <a:off x="6935887" y="4316409"/>
            <a:ext cx="1052290" cy="321273"/>
            <a:chOff x="17651973" y="10195668"/>
            <a:chExt cx="5906913" cy="1701452"/>
          </a:xfrm>
        </p:grpSpPr>
        <p:sp>
          <p:nvSpPr>
            <p:cNvPr id="145" name="圓角矩形"/>
            <p:cNvSpPr/>
            <p:nvPr/>
          </p:nvSpPr>
          <p:spPr>
            <a:xfrm>
              <a:off x="17651973" y="10195668"/>
              <a:ext cx="5906913" cy="914402"/>
            </a:xfrm>
            <a:prstGeom prst="roundRect">
              <a:avLst>
                <a:gd name="adj" fmla="val 20833"/>
              </a:avLst>
            </a:prstGeom>
            <a:solidFill>
              <a:srgbClr val="61D836">
                <a:hueOff val="914337"/>
                <a:satOff val="31515"/>
                <a:lumOff val="-30790"/>
                <a:alpha val="6300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1531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sym typeface="Helvetica Neue Medium"/>
              </a:endParaRPr>
            </a:p>
          </p:txBody>
        </p:sp>
        <p:sp>
          <p:nvSpPr>
            <p:cNvPr id="146" name="Redis"/>
            <p:cNvSpPr/>
            <p:nvPr/>
          </p:nvSpPr>
          <p:spPr>
            <a:xfrm>
              <a:off x="20758419" y="10627118"/>
              <a:ext cx="1270001" cy="1270002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4400" b="0">
                  <a:solidFill>
                    <a:srgbClr val="FFFFFF"/>
                  </a:solidFill>
                  <a:latin typeface="HanziPen TC Bold"/>
                  <a:ea typeface="HanziPen TC Bold"/>
                  <a:cs typeface="HanziPen TC Bold"/>
                  <a:sym typeface="HanziPen TC Bold"/>
                </a:defRPr>
              </a:lvl1pPr>
            </a:lstStyle>
            <a:p>
              <a:pPr lvl="0" algn="ctr" defTabSz="821531" hangingPunct="0">
                <a:defRPr/>
              </a:pPr>
              <a:r>
                <a:rPr lang="en-US" sz="1050" kern="0" dirty="0">
                  <a:latin typeface="+mn-lt"/>
                  <a:ea typeface="+mn-ea"/>
                </a:rPr>
                <a:t>Model Repository</a:t>
              </a:r>
              <a:endParaRPr kumimoji="0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sym typeface="HanziPen TC Bold"/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4697749" y="3179610"/>
            <a:ext cx="1307800" cy="1089045"/>
            <a:chOff x="4687854" y="3091305"/>
            <a:chExt cx="1307800" cy="1089045"/>
          </a:xfrm>
        </p:grpSpPr>
        <p:grpSp>
          <p:nvGrpSpPr>
            <p:cNvPr id="198" name="群組 197"/>
            <p:cNvGrpSpPr/>
            <p:nvPr/>
          </p:nvGrpSpPr>
          <p:grpSpPr>
            <a:xfrm>
              <a:off x="4687854" y="3091305"/>
              <a:ext cx="1305649" cy="1089045"/>
              <a:chOff x="5686482" y="4198433"/>
              <a:chExt cx="5431434" cy="5767541"/>
            </a:xfrm>
          </p:grpSpPr>
          <p:sp>
            <p:nvSpPr>
              <p:cNvPr id="214" name="圓角矩形"/>
              <p:cNvSpPr/>
              <p:nvPr/>
            </p:nvSpPr>
            <p:spPr>
              <a:xfrm>
                <a:off x="5686482" y="4198433"/>
                <a:ext cx="5431434" cy="5767541"/>
              </a:xfrm>
              <a:prstGeom prst="roundRect">
                <a:avLst>
                  <a:gd name="adj" fmla="val 6233"/>
                </a:avLst>
              </a:prstGeom>
              <a:solidFill>
                <a:srgbClr val="61D836">
                  <a:hueOff val="-274225"/>
                  <a:satOff val="26768"/>
                  <a:lumOff val="11368"/>
                  <a:alpha val="3124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5" name="客戶360"/>
              <p:cNvSpPr txBox="1"/>
              <p:nvPr/>
            </p:nvSpPr>
            <p:spPr>
              <a:xfrm>
                <a:off x="7030119" y="4220460"/>
                <a:ext cx="2795620" cy="891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客戶360</a:t>
                </a:r>
              </a:p>
            </p:txBody>
          </p:sp>
        </p:grpSp>
        <p:grpSp>
          <p:nvGrpSpPr>
            <p:cNvPr id="199" name="群組 198"/>
            <p:cNvGrpSpPr/>
            <p:nvPr/>
          </p:nvGrpSpPr>
          <p:grpSpPr>
            <a:xfrm>
              <a:off x="4722180" y="3270147"/>
              <a:ext cx="423966" cy="385878"/>
              <a:chOff x="5829276" y="5145577"/>
              <a:chExt cx="2654856" cy="2043598"/>
            </a:xfrm>
          </p:grpSpPr>
          <p:sp>
            <p:nvSpPr>
              <p:cNvPr id="212" name="圓角矩形"/>
              <p:cNvSpPr/>
              <p:nvPr/>
            </p:nvSpPr>
            <p:spPr>
              <a:xfrm>
                <a:off x="5829276" y="5145577"/>
                <a:ext cx="2654856" cy="2043598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3" name="客戶基本資料"/>
              <p:cNvSpPr txBox="1"/>
              <p:nvPr/>
            </p:nvSpPr>
            <p:spPr>
              <a:xfrm>
                <a:off x="5875075" y="5161853"/>
                <a:ext cx="2524805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客戶基本資料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00" name="群組 199"/>
            <p:cNvGrpSpPr/>
            <p:nvPr/>
          </p:nvGrpSpPr>
          <p:grpSpPr>
            <a:xfrm>
              <a:off x="5197737" y="3262655"/>
              <a:ext cx="358785" cy="393140"/>
              <a:chOff x="8632865" y="5107119"/>
              <a:chExt cx="2246703" cy="2082056"/>
            </a:xfrm>
          </p:grpSpPr>
          <p:sp>
            <p:nvSpPr>
              <p:cNvPr id="210" name="圓角矩形"/>
              <p:cNvSpPr/>
              <p:nvPr/>
            </p:nvSpPr>
            <p:spPr>
              <a:xfrm>
                <a:off x="8632865" y="5145576"/>
                <a:ext cx="2246703" cy="2043599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11" name="客戶…"/>
              <p:cNvSpPr txBox="1"/>
              <p:nvPr/>
            </p:nvSpPr>
            <p:spPr>
              <a:xfrm>
                <a:off x="8733398" y="5107119"/>
                <a:ext cx="2015523" cy="20007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 err="1">
                    <a:sym typeface="HanziPen TC Bold"/>
                  </a:rPr>
                  <a:t>客戶</a:t>
                </a:r>
                <a:endParaRPr sz="1050" dirty="0">
                  <a:sym typeface="HanziPen TC Bold"/>
                </a:endParaRPr>
              </a:p>
              <a:p>
                <a:r>
                  <a:rPr sz="1050" dirty="0" err="1">
                    <a:sym typeface="HanziPen TC Bold"/>
                  </a:rPr>
                  <a:t>歷程</a:t>
                </a:r>
                <a:endParaRPr sz="1050" dirty="0">
                  <a:sym typeface="HanziPen TC Bold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>
              <a:off x="5585116" y="3253405"/>
              <a:ext cx="400655" cy="394420"/>
              <a:chOff x="5872804" y="7441512"/>
              <a:chExt cx="2246703" cy="2088834"/>
            </a:xfrm>
          </p:grpSpPr>
          <p:sp>
            <p:nvSpPr>
              <p:cNvPr id="208" name="圓角矩形"/>
              <p:cNvSpPr/>
              <p:nvPr/>
            </p:nvSpPr>
            <p:spPr>
              <a:xfrm>
                <a:off x="5872804" y="7486750"/>
                <a:ext cx="2246703" cy="204359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9" name="My…"/>
              <p:cNvSpPr txBox="1"/>
              <p:nvPr/>
            </p:nvSpPr>
            <p:spPr>
              <a:xfrm>
                <a:off x="6006012" y="7441512"/>
                <a:ext cx="2015525" cy="20007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TW"/>
                </a:defPPr>
                <a:lvl1pPr marR="0" lvl="0" indent="0" algn="ctr" defTabSz="821531" fontAlgn="auto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400" b="0" i="0" u="none" strike="noStrike" kern="0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HanziPen TC Bold"/>
                  </a:defRPr>
                </a:lvl1pPr>
              </a:lstStyle>
              <a:p>
                <a:r>
                  <a:rPr sz="1050" dirty="0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My </a:t>
                </a:r>
              </a:p>
              <a:p>
                <a:r>
                  <a:rPr sz="1050" dirty="0" err="1">
                    <a:solidFill>
                      <a:schemeClr val="bg1">
                        <a:lumMod val="50000"/>
                      </a:schemeClr>
                    </a:solidFill>
                    <a:sym typeface="HanziPen TC Bold"/>
                  </a:rPr>
                  <a:t>客群</a:t>
                </a:r>
                <a:endParaRPr sz="1050" dirty="0">
                  <a:solidFill>
                    <a:schemeClr val="bg1">
                      <a:lumMod val="50000"/>
                    </a:schemeClr>
                  </a:solidFill>
                  <a:sym typeface="HanziPen TC Bold"/>
                </a:endParaRPr>
              </a:p>
            </p:txBody>
          </p:sp>
        </p:grpSp>
        <p:grpSp>
          <p:nvGrpSpPr>
            <p:cNvPr id="202" name="群組 201"/>
            <p:cNvGrpSpPr/>
            <p:nvPr/>
          </p:nvGrpSpPr>
          <p:grpSpPr>
            <a:xfrm>
              <a:off x="5364088" y="3702804"/>
              <a:ext cx="631566" cy="393140"/>
              <a:chOff x="8202419" y="7436909"/>
              <a:chExt cx="2704817" cy="2082056"/>
            </a:xfrm>
          </p:grpSpPr>
          <p:sp>
            <p:nvSpPr>
              <p:cNvPr id="206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rgbClr val="61D836">
                  <a:hueOff val="362282"/>
                  <a:satOff val="31803"/>
                  <a:lumOff val="-18242"/>
                  <a:alpha val="50732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7" name="客戶屬性特徵"/>
              <p:cNvSpPr txBox="1"/>
              <p:nvPr/>
            </p:nvSpPr>
            <p:spPr>
              <a:xfrm>
                <a:off x="8249080" y="7453491"/>
                <a:ext cx="2572319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特徵模組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  <p:grpSp>
          <p:nvGrpSpPr>
            <p:cNvPr id="203" name="群組 202"/>
            <p:cNvGrpSpPr/>
            <p:nvPr/>
          </p:nvGrpSpPr>
          <p:grpSpPr>
            <a:xfrm>
              <a:off x="4712981" y="3702803"/>
              <a:ext cx="631566" cy="404352"/>
              <a:chOff x="8202419" y="7436909"/>
              <a:chExt cx="2704817" cy="2141435"/>
            </a:xfrm>
          </p:grpSpPr>
          <p:sp>
            <p:nvSpPr>
              <p:cNvPr id="204" name="圓角矩形"/>
              <p:cNvSpPr/>
              <p:nvPr/>
            </p:nvSpPr>
            <p:spPr>
              <a:xfrm>
                <a:off x="8202419" y="7436909"/>
                <a:ext cx="2704817" cy="2082056"/>
              </a:xfrm>
              <a:prstGeom prst="roundRect">
                <a:avLst>
                  <a:gd name="adj" fmla="val 10642"/>
                </a:avLst>
              </a:prstGeom>
              <a:solidFill>
                <a:schemeClr val="bg1">
                  <a:lumMod val="75000"/>
                  <a:alpha val="5073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kumimoji="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sym typeface="Helvetica Neue Medium"/>
                </a:endParaRPr>
              </a:p>
            </p:txBody>
          </p:sp>
          <p:sp>
            <p:nvSpPr>
              <p:cNvPr id="205" name="客戶屬性特徵"/>
              <p:cNvSpPr txBox="1"/>
              <p:nvPr/>
            </p:nvSpPr>
            <p:spPr>
              <a:xfrm>
                <a:off x="8305915" y="7539916"/>
                <a:ext cx="2572318" cy="20384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4400" b="0">
                    <a:solidFill>
                      <a:srgbClr val="FFFFFF"/>
                    </a:solidFill>
                    <a:latin typeface="HanziPen TC Bold"/>
                    <a:ea typeface="HanziPen TC Bold"/>
                    <a:cs typeface="HanziPen TC Bold"/>
                    <a:sym typeface="HanziPen TC Bold"/>
                  </a:defRPr>
                </a:lvl1pPr>
              </a:lstStyle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sym typeface="HanziPen TC Bold"/>
                  </a:rPr>
                  <a:t>客戶帳戶</a:t>
                </a:r>
                <a:endParaRPr kumimoji="0" lang="en-US" altLang="zh-TW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  <a:p>
                <a:pPr marL="0" marR="0" lvl="0" indent="0" algn="ctr" defTabSz="821531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1050" kern="0" dirty="0" smtClean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關聯</a:t>
                </a:r>
                <a:r>
                  <a:rPr lang="zh-TW" altLang="en-US" sz="1050" kern="0" dirty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</a:rPr>
                  <a:t>網絡</a:t>
                </a:r>
                <a:endParaRPr kumimoji="0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sym typeface="HanziPen TC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69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數據中台工作事項盤點</a:t>
            </a:r>
            <a:endParaRPr lang="zh-TW" altLang="en-US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API Development…"/>
          <p:cNvSpPr txBox="1"/>
          <p:nvPr/>
        </p:nvSpPr>
        <p:spPr>
          <a:xfrm>
            <a:off x="4688332" y="915566"/>
            <a:ext cx="3369930" cy="1964965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1200" u="sng">
                <a:solidFill>
                  <a:schemeClr val="bg1"/>
                </a:solidFill>
              </a:defRPr>
            </a:lvl1pPr>
          </a:lstStyle>
          <a:p>
            <a:r>
              <a:rPr sz="1400" b="1" dirty="0"/>
              <a:t>API Development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u="none" dirty="0">
                <a:solidFill>
                  <a:srgbClr val="00B0F0"/>
                </a:solidFill>
              </a:rPr>
              <a:t>API </a:t>
            </a:r>
            <a:r>
              <a:rPr u="none" dirty="0" err="1">
                <a:solidFill>
                  <a:srgbClr val="00B0F0"/>
                </a:solidFill>
              </a:rPr>
              <a:t>開發規範</a:t>
            </a:r>
            <a:r>
              <a:rPr u="none" dirty="0">
                <a:solidFill>
                  <a:srgbClr val="00B0F0"/>
                </a:solidFill>
              </a:rPr>
              <a:t> (Python, R)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u="none" dirty="0"/>
              <a:t>API </a:t>
            </a:r>
            <a:r>
              <a:rPr u="none" dirty="0" err="1"/>
              <a:t>設計方法</a:t>
            </a:r>
            <a:r>
              <a:rPr u="none" dirty="0"/>
              <a:t> (Base, Composite)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u="none" dirty="0"/>
              <a:t>API </a:t>
            </a:r>
            <a:r>
              <a:rPr u="none" dirty="0" err="1"/>
              <a:t>容器化操作使用</a:t>
            </a:r>
            <a:endParaRPr u="none" dirty="0"/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u="none" dirty="0" err="1"/>
              <a:t>系統設計文件</a:t>
            </a:r>
            <a:endParaRPr u="none" dirty="0"/>
          </a:p>
        </p:txBody>
      </p:sp>
      <p:sp>
        <p:nvSpPr>
          <p:cNvPr id="5" name="Management…"/>
          <p:cNvSpPr txBox="1"/>
          <p:nvPr/>
        </p:nvSpPr>
        <p:spPr>
          <a:xfrm>
            <a:off x="1259632" y="2943211"/>
            <a:ext cx="3369930" cy="1964965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1400" b="1" u="sng">
                <a:solidFill>
                  <a:schemeClr val="bg1"/>
                </a:solidFill>
              </a:defRPr>
            </a:lvl1pPr>
          </a:lstStyle>
          <a:p>
            <a:r>
              <a:rPr dirty="0"/>
              <a:t>Management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/>
              <a:t>API </a:t>
            </a:r>
            <a:r>
              <a:rPr sz="1200" b="0" u="none" dirty="0" err="1" smtClean="0"/>
              <a:t>管理</a:t>
            </a:r>
            <a:r>
              <a:rPr lang="zh-TW" altLang="en-US" sz="1200" b="0" u="none" dirty="0" smtClean="0"/>
              <a:t>辦法</a:t>
            </a:r>
            <a:endParaRPr sz="1200" b="0" u="none" dirty="0"/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 err="1" smtClean="0"/>
              <a:t>權限管理</a:t>
            </a:r>
            <a:r>
              <a:rPr lang="zh-TW" altLang="en-US" sz="1200" b="0" u="none" dirty="0" smtClean="0"/>
              <a:t>辦法</a:t>
            </a:r>
            <a:endParaRPr sz="1200" b="0" u="none" dirty="0"/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>
                <a:solidFill>
                  <a:srgbClr val="00B0F0"/>
                </a:solidFill>
              </a:rPr>
              <a:t>Model </a:t>
            </a:r>
            <a:r>
              <a:rPr sz="1200" b="0" u="none" dirty="0" err="1" smtClean="0">
                <a:solidFill>
                  <a:srgbClr val="00B0F0"/>
                </a:solidFill>
              </a:rPr>
              <a:t>管理</a:t>
            </a:r>
            <a:r>
              <a:rPr lang="zh-TW" altLang="en-US" sz="1200" b="0" u="none" dirty="0" smtClean="0">
                <a:solidFill>
                  <a:srgbClr val="00B0F0"/>
                </a:solidFill>
              </a:rPr>
              <a:t>辦法</a:t>
            </a:r>
            <a:endParaRPr sz="1200" b="0" u="none" dirty="0">
              <a:solidFill>
                <a:srgbClr val="00B0F0"/>
              </a:solidFill>
            </a:endParaRP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/>
              <a:t>Docker Image </a:t>
            </a:r>
            <a:r>
              <a:rPr sz="1200" b="0" u="none" dirty="0" err="1" smtClean="0"/>
              <a:t>管理</a:t>
            </a:r>
            <a:r>
              <a:rPr lang="zh-TW" altLang="en-US" sz="1200" b="0" u="none" dirty="0" smtClean="0"/>
              <a:t>辦法</a:t>
            </a:r>
            <a:endParaRPr sz="1200" b="0" u="none" dirty="0"/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 err="1" smtClean="0">
                <a:solidFill>
                  <a:srgbClr val="00B0F0"/>
                </a:solidFill>
              </a:rPr>
              <a:t>程式套件管理</a:t>
            </a:r>
            <a:r>
              <a:rPr lang="zh-TW" altLang="en-US" sz="1200" b="0" u="none" dirty="0" smtClean="0">
                <a:solidFill>
                  <a:srgbClr val="00B0F0"/>
                </a:solidFill>
              </a:rPr>
              <a:t>辦法 </a:t>
            </a:r>
            <a:r>
              <a:rPr sz="1200" b="0" u="none" dirty="0" smtClean="0">
                <a:solidFill>
                  <a:srgbClr val="00B0F0"/>
                </a:solidFill>
              </a:rPr>
              <a:t>(</a:t>
            </a:r>
            <a:r>
              <a:rPr sz="1200" b="0" u="none" dirty="0">
                <a:solidFill>
                  <a:srgbClr val="00B0F0"/>
                </a:solidFill>
              </a:rPr>
              <a:t>Python, R)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/>
              <a:t>Open Source Project </a:t>
            </a:r>
            <a:r>
              <a:rPr sz="1200" b="0" u="none" dirty="0" err="1" smtClean="0"/>
              <a:t>管理</a:t>
            </a:r>
            <a:r>
              <a:rPr lang="zh-TW" altLang="en-US" sz="1200" b="0" u="none" dirty="0" smtClean="0"/>
              <a:t>辦法</a:t>
            </a:r>
            <a:endParaRPr sz="1200" b="0" u="none" dirty="0"/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 err="1" smtClean="0"/>
              <a:t>資料庫管理</a:t>
            </a:r>
            <a:r>
              <a:rPr lang="zh-TW" altLang="en-US" sz="1200" b="0" u="none" dirty="0" smtClean="0"/>
              <a:t>辦法</a:t>
            </a:r>
            <a:r>
              <a:rPr sz="1200" b="0" u="none" dirty="0" smtClean="0"/>
              <a:t> (</a:t>
            </a:r>
            <a:r>
              <a:rPr sz="1200" b="0" u="none" dirty="0"/>
              <a:t>metadata, </a:t>
            </a:r>
            <a:r>
              <a:rPr sz="1200" b="0" u="none" dirty="0" err="1"/>
              <a:t>auth</a:t>
            </a:r>
            <a:r>
              <a:rPr sz="1200" b="0" u="none" dirty="0"/>
              <a:t>)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 err="1"/>
              <a:t>錯誤處理流程</a:t>
            </a:r>
            <a:endParaRPr sz="1200" b="0" u="none" dirty="0"/>
          </a:p>
        </p:txBody>
      </p:sp>
      <p:sp>
        <p:nvSpPr>
          <p:cNvPr id="6" name="Methodology…"/>
          <p:cNvSpPr txBox="1"/>
          <p:nvPr/>
        </p:nvSpPr>
        <p:spPr>
          <a:xfrm>
            <a:off x="4688332" y="2943211"/>
            <a:ext cx="3369930" cy="1964965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defPPr>
              <a:defRPr lang="zh-TW"/>
            </a:defPPr>
            <a:lvl1pPr>
              <a:lnSpc>
                <a:spcPct val="150000"/>
              </a:lnSpc>
              <a:defRPr sz="1400" b="1" u="sng">
                <a:solidFill>
                  <a:schemeClr val="bg1"/>
                </a:solidFill>
              </a:defRPr>
            </a:lvl1pPr>
          </a:lstStyle>
          <a:p>
            <a:r>
              <a:rPr dirty="0"/>
              <a:t>Methodology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/>
              <a:t>Test-Driven Development</a:t>
            </a:r>
          </a:p>
          <a:p>
            <a:pPr marL="227013" indent="-227013">
              <a:lnSpc>
                <a:spcPct val="100000"/>
              </a:lnSpc>
              <a:buSzPct val="145000"/>
              <a:buFont typeface="Arial" panose="020B0604020202020204" pitchFamily="34" charset="0"/>
              <a:buChar char="•"/>
            </a:pPr>
            <a:r>
              <a:rPr sz="1200" b="0" u="none" dirty="0"/>
              <a:t>Domain Driven Design</a:t>
            </a:r>
          </a:p>
        </p:txBody>
      </p:sp>
      <p:sp>
        <p:nvSpPr>
          <p:cNvPr id="7" name="Infrastructure…"/>
          <p:cNvSpPr txBox="1"/>
          <p:nvPr/>
        </p:nvSpPr>
        <p:spPr>
          <a:xfrm>
            <a:off x="1259632" y="915566"/>
            <a:ext cx="3369930" cy="1964965"/>
          </a:xfrm>
          <a:prstGeom prst="rect">
            <a:avLst/>
          </a:prstGeom>
          <a:noFill/>
          <a:ln w="19050">
            <a:solidFill>
              <a:schemeClr val="bg1">
                <a:alpha val="8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/>
          <a:p>
            <a:pPr algn="l">
              <a:lnSpc>
                <a:spcPct val="150000"/>
              </a:lnSpc>
              <a:defRPr sz="3200" u="sng"/>
            </a:pPr>
            <a:r>
              <a:rPr sz="1400" b="1" dirty="0">
                <a:solidFill>
                  <a:schemeClr val="bg1"/>
                </a:solidFill>
              </a:rPr>
              <a:t>Infrastructure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API gateway Tool (</a:t>
            </a:r>
            <a:r>
              <a:rPr sz="1200" dirty="0" err="1">
                <a:solidFill>
                  <a:schemeClr val="bg1"/>
                </a:solidFill>
              </a:rPr>
              <a:t>auth</a:t>
            </a:r>
            <a:r>
              <a:rPr sz="1200" dirty="0">
                <a:solidFill>
                  <a:schemeClr val="bg1"/>
                </a:solidFill>
              </a:rPr>
              <a:t>, filter)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PaaS (OKD)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MongoDB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sz="1200" dirty="0">
                <a:solidFill>
                  <a:srgbClr val="00B0F0"/>
                </a:solidFill>
              </a:rPr>
              <a:t>Model Serving Tool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 err="1">
                <a:solidFill>
                  <a:schemeClr val="bg1"/>
                </a:solidFill>
              </a:rPr>
              <a:t>監控工具</a:t>
            </a:r>
            <a:r>
              <a:rPr sz="1200" dirty="0">
                <a:solidFill>
                  <a:schemeClr val="bg1"/>
                </a:solidFill>
              </a:rPr>
              <a:t> (PaaS, Data/</a:t>
            </a:r>
            <a:r>
              <a:rPr sz="1200" dirty="0">
                <a:solidFill>
                  <a:srgbClr val="00B0F0"/>
                </a:solidFill>
              </a:rPr>
              <a:t>Model API</a:t>
            </a:r>
            <a:r>
              <a:rPr sz="1200" dirty="0">
                <a:solidFill>
                  <a:schemeClr val="bg1"/>
                </a:solidFill>
              </a:rPr>
              <a:t>)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(</a:t>
            </a:r>
            <a:r>
              <a:rPr sz="1200" dirty="0" err="1">
                <a:solidFill>
                  <a:schemeClr val="bg1"/>
                </a:solidFill>
              </a:rPr>
              <a:t>Redis</a:t>
            </a:r>
            <a:r>
              <a:rPr sz="1200" dirty="0">
                <a:solidFill>
                  <a:schemeClr val="bg1"/>
                </a:solidFill>
              </a:rPr>
              <a:t>)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(Kafka)</a:t>
            </a:r>
          </a:p>
          <a:p>
            <a:pPr marL="227013" indent="-227013" algn="l">
              <a:buSzPct val="145000"/>
              <a:buFont typeface="Arial" panose="020B0604020202020204" pitchFamily="34" charset="0"/>
              <a:buChar char="•"/>
              <a:defRPr sz="2000"/>
            </a:pPr>
            <a:r>
              <a:rPr sz="1200" dirty="0">
                <a:solidFill>
                  <a:schemeClr val="bg1"/>
                </a:solidFill>
              </a:rPr>
              <a:t>(</a:t>
            </a:r>
            <a:r>
              <a:rPr sz="1200" dirty="0" err="1">
                <a:solidFill>
                  <a:schemeClr val="bg1"/>
                </a:solidFill>
              </a:rPr>
              <a:t>超融合</a:t>
            </a:r>
            <a:r>
              <a:rPr sz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CI/CD"/>
          <p:cNvSpPr/>
          <p:nvPr/>
        </p:nvSpPr>
        <p:spPr>
          <a:xfrm>
            <a:off x="4263802" y="2499742"/>
            <a:ext cx="731520" cy="6400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bg1">
                <a:alpha val="80000"/>
              </a:schemeClr>
            </a:solidFill>
            <a:prstDash val="sysDash"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 algn="ctr"/>
            <a:r>
              <a:rPr sz="1600" b="1" dirty="0" smtClean="0">
                <a:solidFill>
                  <a:schemeClr val="bg1"/>
                </a:solidFill>
              </a:rPr>
              <a:t>CI/CD</a:t>
            </a:r>
            <a:endParaRPr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4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760" y="195487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附錄：分工考量因素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56224"/>
              </p:ext>
            </p:extLst>
          </p:nvPr>
        </p:nvGraphicFramePr>
        <p:xfrm>
          <a:off x="683568" y="1419622"/>
          <a:ext cx="7704855" cy="302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285">
                  <a:extLst>
                    <a:ext uri="{9D8B030D-6E8A-4147-A177-3AD203B41FA5}">
                      <a16:colId xmlns:a16="http://schemas.microsoft.com/office/drawing/2014/main" val="467556127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1163647725"/>
                    </a:ext>
                  </a:extLst>
                </a:gridCol>
                <a:gridCol w="2568285">
                  <a:extLst>
                    <a:ext uri="{9D8B030D-6E8A-4147-A177-3AD203B41FA5}">
                      <a16:colId xmlns:a16="http://schemas.microsoft.com/office/drawing/2014/main" val="3590555786"/>
                    </a:ext>
                  </a:extLst>
                </a:gridCol>
              </a:tblGrid>
              <a:tr h="3682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考量因素</a:t>
                      </a:r>
                      <a:r>
                        <a:rPr lang="en-US" altLang="zh-TW" sz="1400" dirty="0" smtClean="0"/>
                        <a:t>/</a:t>
                      </a:r>
                      <a:r>
                        <a:rPr lang="zh-TW" altLang="en-US" sz="1400" dirty="0" smtClean="0"/>
                        <a:t>方案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數據部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 smtClean="0"/>
                        <a:t>中台部</a:t>
                      </a:r>
                      <a:endParaRPr lang="zh-TW" altLang="en-US" sz="1400" dirty="0"/>
                    </a:p>
                  </a:txBody>
                  <a:tcPr marL="68580" marR="68580" marT="34290" marB="3429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44532"/>
                  </a:ext>
                </a:extLst>
              </a:tr>
              <a:tr h="687616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維運掌控度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</a:rPr>
                        <a:t>Infra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</a:rPr>
                        <a:t>監控管理：與中台重工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173038" indent="-173038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</a:rPr>
                        <a:t>AP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</a:rPr>
                        <a:t> 監控管理</a:t>
                      </a:r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</a:rPr>
                        <a:t>/CICD</a:t>
                      </a:r>
                      <a:r>
                        <a:rPr lang="zh-TW" altLang="en-US" sz="1200" dirty="0" smtClean="0">
                          <a:solidFill>
                            <a:schemeClr val="bg1"/>
                          </a:solidFill>
                        </a:rPr>
                        <a:t>部署：較有優化彈性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03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掌控度低，如遇問題須依賴外部資源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51169"/>
                  </a:ext>
                </a:extLst>
              </a:tr>
              <a:tr h="65615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人力資源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以目前的資源可能無法因應，需另聘人員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中台部可能無人力可支援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408743"/>
                  </a:ext>
                </a:extLst>
              </a:tr>
              <a:tr h="65615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人員技能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缺乏</a:t>
                      </a:r>
                      <a:r>
                        <a:rPr lang="en-US" altLang="zh-TW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PaaS</a:t>
                      </a: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相關技能，需安排培訓或聘僱人員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需與中台部討論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626518"/>
                  </a:ext>
                </a:extLst>
              </a:tr>
              <a:tr h="656151"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solidFill>
                            <a:schemeClr val="bg1"/>
                          </a:solidFill>
                        </a:rPr>
                        <a:t>是否符合部門策略發展方向</a:t>
                      </a:r>
                      <a:endParaRPr lang="zh-TW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平台維運工作與目前工作性質有差異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需與中台部討論</a:t>
                      </a:r>
                      <a:endParaRPr lang="zh-TW" alt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8F8F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17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9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2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95049">
            <a:off x="-1104461" y="-2671688"/>
            <a:ext cx="666512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995049">
            <a:off x="-854154" y="-2201939"/>
            <a:ext cx="656065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08240" y="3026232"/>
            <a:ext cx="739356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cxnSp>
      <p:grpSp>
        <p:nvGrpSpPr>
          <p:cNvPr id="14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1403648" y="2070218"/>
            <a:ext cx="4799968" cy="1709426"/>
            <a:chOff x="5692278" y="3070393"/>
            <a:chExt cx="4799968" cy="1709426"/>
          </a:xfrm>
        </p:grpSpPr>
        <p:sp>
          <p:nvSpPr>
            <p:cNvPr id="15" name="TextBox 7"/>
            <p:cNvSpPr txBox="1"/>
            <p:nvPr/>
          </p:nvSpPr>
          <p:spPr>
            <a:xfrm>
              <a:off x="6844406" y="4133488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數據發展歷程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數據中台規劃目的</a:t>
              </a:r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6737753" y="3311933"/>
              <a:ext cx="364784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 defTabSz="914286">
                <a:defRPr/>
              </a:pPr>
              <a:r>
                <a:rPr lang="zh-TW" altLang="en-US" sz="3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數據中台緣起</a:t>
              </a: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01</a:t>
              </a:r>
              <a:endPara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5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數據發展歷程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(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以銀行為例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)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33188" y="4299942"/>
            <a:ext cx="8010813" cy="37241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1400" dirty="0" smtClean="0">
                <a:solidFill>
                  <a:schemeClr val="bg1"/>
                </a:solidFill>
              </a:rPr>
              <a:t>數數發於</a:t>
            </a:r>
            <a:r>
              <a:rPr lang="en-US" altLang="zh-TW" sz="1400" dirty="0" smtClean="0">
                <a:solidFill>
                  <a:schemeClr val="bg1"/>
                </a:solidFill>
              </a:rPr>
              <a:t>2016</a:t>
            </a:r>
            <a:r>
              <a:rPr lang="zh-TW" altLang="en-US" sz="1400" dirty="0" smtClean="0">
                <a:solidFill>
                  <a:schemeClr val="bg1"/>
                </a:solidFill>
              </a:rPr>
              <a:t>年度建置數據平</a:t>
            </a:r>
            <a:r>
              <a:rPr lang="zh-TW" altLang="en-US" sz="1400" dirty="0">
                <a:solidFill>
                  <a:schemeClr val="bg1"/>
                </a:solidFill>
              </a:rPr>
              <a:t>台</a:t>
            </a:r>
            <a:r>
              <a:rPr lang="zh-TW" altLang="en-US" sz="1400" dirty="0" smtClean="0">
                <a:solidFill>
                  <a:schemeClr val="bg1"/>
                </a:solidFill>
              </a:rPr>
              <a:t>，歷年演進至</a:t>
            </a:r>
            <a:r>
              <a:rPr lang="en-US" altLang="zh-TW" sz="1400" dirty="0" smtClean="0">
                <a:solidFill>
                  <a:schemeClr val="bg1"/>
                </a:solidFill>
              </a:rPr>
              <a:t>2020</a:t>
            </a:r>
            <a:r>
              <a:rPr lang="zh-TW" altLang="en-US" sz="1400" dirty="0" smtClean="0">
                <a:solidFill>
                  <a:schemeClr val="bg1"/>
                </a:solidFill>
              </a:rPr>
              <a:t>年度期望打造中台共</a:t>
            </a:r>
            <a:r>
              <a:rPr lang="zh-TW" altLang="en-US" sz="1400" dirty="0">
                <a:solidFill>
                  <a:schemeClr val="bg1"/>
                </a:solidFill>
              </a:rPr>
              <a:t>享</a:t>
            </a:r>
            <a:r>
              <a:rPr lang="zh-TW" altLang="en-US" sz="1400" dirty="0" smtClean="0">
                <a:solidFill>
                  <a:schemeClr val="bg1"/>
                </a:solidFill>
              </a:rPr>
              <a:t>模式驅動全集團業務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104" name="任意形状 45"/>
          <p:cNvSpPr/>
          <p:nvPr/>
        </p:nvSpPr>
        <p:spPr>
          <a:xfrm>
            <a:off x="1" y="4331610"/>
            <a:ext cx="1013244" cy="252734"/>
          </a:xfrm>
          <a:custGeom>
            <a:avLst/>
            <a:gdLst>
              <a:gd name="connsiteX0" fmla="*/ 0 w 1230756"/>
              <a:gd name="connsiteY0" fmla="*/ 0 h 327164"/>
              <a:gd name="connsiteX1" fmla="*/ 883253 w 1230756"/>
              <a:gd name="connsiteY1" fmla="*/ 0 h 327164"/>
              <a:gd name="connsiteX2" fmla="*/ 883253 w 1230756"/>
              <a:gd name="connsiteY2" fmla="*/ 1 h 327164"/>
              <a:gd name="connsiteX3" fmla="*/ 1230756 w 1230756"/>
              <a:gd name="connsiteY3" fmla="*/ 1 h 327164"/>
              <a:gd name="connsiteX4" fmla="*/ 1067175 w 1230756"/>
              <a:gd name="connsiteY4" fmla="*/ 163583 h 327164"/>
              <a:gd name="connsiteX5" fmla="*/ 1230756 w 1230756"/>
              <a:gd name="connsiteY5" fmla="*/ 327164 h 327164"/>
              <a:gd name="connsiteX6" fmla="*/ 787067 w 1230756"/>
              <a:gd name="connsiteY6" fmla="*/ 327164 h 327164"/>
              <a:gd name="connsiteX7" fmla="*/ 787067 w 1230756"/>
              <a:gd name="connsiteY7" fmla="*/ 327163 h 327164"/>
              <a:gd name="connsiteX8" fmla="*/ 0 w 1230756"/>
              <a:gd name="connsiteY8" fmla="*/ 327163 h 32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756" h="327164">
                <a:moveTo>
                  <a:pt x="0" y="0"/>
                </a:moveTo>
                <a:lnTo>
                  <a:pt x="883253" y="0"/>
                </a:lnTo>
                <a:lnTo>
                  <a:pt x="883253" y="1"/>
                </a:lnTo>
                <a:lnTo>
                  <a:pt x="1230756" y="1"/>
                </a:lnTo>
                <a:lnTo>
                  <a:pt x="1067175" y="163583"/>
                </a:lnTo>
                <a:lnTo>
                  <a:pt x="1230756" y="327164"/>
                </a:lnTo>
                <a:lnTo>
                  <a:pt x="787067" y="327164"/>
                </a:lnTo>
                <a:lnTo>
                  <a:pt x="787067" y="327163"/>
                </a:lnTo>
                <a:lnTo>
                  <a:pt x="0" y="327163"/>
                </a:lnTo>
                <a:close/>
              </a:path>
            </a:pathLst>
          </a:custGeom>
          <a:solidFill>
            <a:srgbClr val="168E40"/>
          </a:solidFill>
          <a:ln>
            <a:noFill/>
          </a:ln>
          <a:effectLst>
            <a:outerShdw blurRad="50800" dist="762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/>
          </a:p>
        </p:txBody>
      </p:sp>
      <p:sp>
        <p:nvSpPr>
          <p:cNvPr id="38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71" name="组 37"/>
          <p:cNvGrpSpPr/>
          <p:nvPr/>
        </p:nvGrpSpPr>
        <p:grpSpPr>
          <a:xfrm>
            <a:off x="766261" y="1275606"/>
            <a:ext cx="7622163" cy="2496171"/>
            <a:chOff x="1351508" y="1606386"/>
            <a:chExt cx="9660274" cy="3497629"/>
          </a:xfrm>
        </p:grpSpPr>
        <p:grpSp>
          <p:nvGrpSpPr>
            <p:cNvPr id="72" name="组 14"/>
            <p:cNvGrpSpPr/>
            <p:nvPr/>
          </p:nvGrpSpPr>
          <p:grpSpPr>
            <a:xfrm>
              <a:off x="1351508" y="1606386"/>
              <a:ext cx="9492001" cy="3348001"/>
              <a:chOff x="1350000" y="1606386"/>
              <a:chExt cx="9492001" cy="3348001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350000" y="4904511"/>
                <a:ext cx="9492001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 rot="16200000">
                <a:off x="-299062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6" name="矩形 75"/>
              <p:cNvSpPr/>
              <p:nvPr/>
            </p:nvSpPr>
            <p:spPr>
              <a:xfrm rot="16200000">
                <a:off x="2060715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7" name="矩形 76"/>
              <p:cNvSpPr/>
              <p:nvPr/>
            </p:nvSpPr>
            <p:spPr>
              <a:xfrm rot="16200000">
                <a:off x="4420491" y="3255449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 rot="16200000">
                <a:off x="6780267" y="3255448"/>
                <a:ext cx="3348000" cy="4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73" name="三角形 36"/>
            <p:cNvSpPr/>
            <p:nvPr/>
          </p:nvSpPr>
          <p:spPr>
            <a:xfrm rot="5400000">
              <a:off x="10690632" y="4782865"/>
              <a:ext cx="344939" cy="2973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4" name="组 41"/>
          <p:cNvGrpSpPr/>
          <p:nvPr/>
        </p:nvGrpSpPr>
        <p:grpSpPr>
          <a:xfrm>
            <a:off x="2628176" y="2074894"/>
            <a:ext cx="1651942" cy="1504968"/>
            <a:chOff x="3711284" y="2748386"/>
            <a:chExt cx="2093659" cy="2108757"/>
          </a:xfrm>
        </p:grpSpPr>
        <p:sp>
          <p:nvSpPr>
            <p:cNvPr id="85" name="矩形 84"/>
            <p:cNvSpPr/>
            <p:nvPr/>
          </p:nvSpPr>
          <p:spPr>
            <a:xfrm rot="16200000">
              <a:off x="4610429" y="1849241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86" name="组 18"/>
            <p:cNvGrpSpPr/>
            <p:nvPr/>
          </p:nvGrpSpPr>
          <p:grpSpPr>
            <a:xfrm>
              <a:off x="3839463" y="2916784"/>
              <a:ext cx="1965480" cy="1940359"/>
              <a:chOff x="3905382" y="996315"/>
              <a:chExt cx="1965480" cy="1940359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3929209" y="1349114"/>
                <a:ext cx="1941653" cy="1587560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100" dirty="0">
                    <a:solidFill>
                      <a:schemeClr val="bg1"/>
                    </a:solidFill>
                  </a:rPr>
                  <a:t>客戶視圖</a:t>
                </a:r>
                <a:endParaRPr lang="en-US" altLang="zh-TW" sz="1100" dirty="0">
                  <a:solidFill>
                    <a:schemeClr val="bg1"/>
                  </a:solidFill>
                </a:endParaRP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100" dirty="0" smtClean="0">
                    <a:solidFill>
                      <a:schemeClr val="bg1"/>
                    </a:solidFill>
                  </a:rPr>
                  <a:t>客戶歷程</a:t>
                </a:r>
                <a:endParaRPr lang="en-US" altLang="zh-TW" sz="1100" dirty="0">
                  <a:solidFill>
                    <a:schemeClr val="bg1"/>
                  </a:solidFill>
                </a:endParaRP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100" dirty="0" smtClean="0">
                    <a:solidFill>
                      <a:schemeClr val="bg1"/>
                    </a:solidFill>
                  </a:rPr>
                  <a:t>線上</a:t>
                </a:r>
                <a:r>
                  <a:rPr lang="en-US" altLang="zh-TW" sz="1100" dirty="0" smtClean="0">
                    <a:solidFill>
                      <a:schemeClr val="bg1"/>
                    </a:solidFill>
                  </a:rPr>
                  <a:t>/</a:t>
                </a:r>
                <a:r>
                  <a:rPr lang="zh-TW" altLang="en-US" sz="1100" dirty="0" smtClean="0">
                    <a:solidFill>
                      <a:schemeClr val="bg1"/>
                    </a:solidFill>
                  </a:rPr>
                  <a:t>線下標籤</a:t>
                </a:r>
                <a:endParaRPr lang="en-US" altLang="zh-TW" sz="1100" dirty="0">
                  <a:solidFill>
                    <a:schemeClr val="bg1"/>
                  </a:solidFill>
                </a:endParaRP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100" dirty="0" smtClean="0">
                    <a:solidFill>
                      <a:schemeClr val="bg1"/>
                    </a:solidFill>
                  </a:rPr>
                  <a:t>My </a:t>
                </a:r>
                <a:r>
                  <a:rPr lang="zh-TW" altLang="en-US" sz="1100" dirty="0" smtClean="0">
                    <a:solidFill>
                      <a:schemeClr val="bg1"/>
                    </a:solidFill>
                  </a:rPr>
                  <a:t>客群</a:t>
                </a:r>
                <a:endParaRPr lang="en-US" altLang="zh-TW" sz="1100" dirty="0">
                  <a:solidFill>
                    <a:schemeClr val="bg1"/>
                  </a:solidFill>
                </a:endParaRP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100" dirty="0" smtClean="0">
                    <a:solidFill>
                      <a:schemeClr val="bg1"/>
                    </a:solidFill>
                  </a:rPr>
                  <a:t>產品</a:t>
                </a:r>
                <a:r>
                  <a:rPr lang="en-US" altLang="zh-TW" sz="1100" dirty="0" smtClean="0">
                    <a:solidFill>
                      <a:schemeClr val="bg1"/>
                    </a:solidFill>
                  </a:rPr>
                  <a:t>/</a:t>
                </a:r>
                <a:r>
                  <a:rPr lang="zh-TW" altLang="en-US" sz="1100" dirty="0" smtClean="0">
                    <a:solidFill>
                      <a:schemeClr val="bg1"/>
                    </a:solidFill>
                  </a:rPr>
                  <a:t>活</a:t>
                </a:r>
                <a:r>
                  <a:rPr lang="zh-TW" altLang="en-US" sz="1100" dirty="0">
                    <a:solidFill>
                      <a:schemeClr val="bg1"/>
                    </a:solidFill>
                  </a:rPr>
                  <a:t>動</a:t>
                </a:r>
                <a:r>
                  <a:rPr lang="zh-TW" altLang="en-US" sz="1100" dirty="0" smtClean="0">
                    <a:solidFill>
                      <a:schemeClr val="bg1"/>
                    </a:solidFill>
                  </a:rPr>
                  <a:t>推薦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905382" y="996315"/>
                <a:ext cx="1756007" cy="4506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TW" altLang="en-US" sz="16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數據</a:t>
                </a:r>
                <a:r>
                  <a:rPr lang="zh-TW" altLang="en-US" sz="16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加</a:t>
                </a:r>
                <a:r>
                  <a:rPr lang="zh-TW" altLang="en-US" sz="16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值分析</a:t>
                </a:r>
                <a:endParaRPr lang="en-US" altLang="zh-CN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89" name="组 42"/>
          <p:cNvGrpSpPr/>
          <p:nvPr/>
        </p:nvGrpSpPr>
        <p:grpSpPr>
          <a:xfrm>
            <a:off x="4487708" y="1851670"/>
            <a:ext cx="1687607" cy="1570830"/>
            <a:chOff x="6068042" y="1780495"/>
            <a:chExt cx="2138860" cy="2201046"/>
          </a:xfrm>
        </p:grpSpPr>
        <p:sp>
          <p:nvSpPr>
            <p:cNvPr id="90" name="矩形 89"/>
            <p:cNvSpPr/>
            <p:nvPr/>
          </p:nvSpPr>
          <p:spPr>
            <a:xfrm rot="16200000">
              <a:off x="6967187" y="881350"/>
              <a:ext cx="118233" cy="19165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91" name="组 23"/>
            <p:cNvGrpSpPr/>
            <p:nvPr/>
          </p:nvGrpSpPr>
          <p:grpSpPr>
            <a:xfrm>
              <a:off x="6196221" y="1948893"/>
              <a:ext cx="2010681" cy="2032648"/>
              <a:chOff x="3905382" y="996315"/>
              <a:chExt cx="2010681" cy="2032648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3929206" y="1329813"/>
                <a:ext cx="1986857" cy="1699150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API</a:t>
                </a:r>
                <a:r>
                  <a:rPr lang="zh-TW" altLang="en-US" sz="1100" dirty="0">
                    <a:solidFill>
                      <a:schemeClr val="bg1"/>
                    </a:solidFill>
                  </a:rPr>
                  <a:t>服務</a:t>
                </a:r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 smtClean="0">
                    <a:solidFill>
                      <a:schemeClr val="bg1"/>
                    </a:solidFill>
                  </a:rPr>
                  <a:t>ADS(Analytic Data Service)</a:t>
                </a: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100" dirty="0" smtClean="0">
                    <a:solidFill>
                      <a:schemeClr val="bg1"/>
                    </a:solidFill>
                  </a:rPr>
                  <a:t>Hadoop </a:t>
                </a:r>
                <a:r>
                  <a:rPr lang="en-US" altLang="zh-TW" sz="1100" dirty="0">
                    <a:solidFill>
                      <a:schemeClr val="bg1"/>
                    </a:solidFill>
                  </a:rPr>
                  <a:t>data </a:t>
                </a:r>
                <a:r>
                  <a:rPr lang="en-US" altLang="zh-TW" sz="1100" dirty="0" smtClean="0">
                    <a:solidFill>
                      <a:schemeClr val="bg1"/>
                    </a:solidFill>
                  </a:rPr>
                  <a:t>lake</a:t>
                </a:r>
                <a:endParaRPr lang="en-US" altLang="zh-TW" sz="1100" dirty="0">
                  <a:solidFill>
                    <a:schemeClr val="bg1"/>
                  </a:solidFill>
                </a:endParaRPr>
              </a:p>
              <a:p>
                <a:pPr defTabSz="608965">
                  <a:lnSpc>
                    <a:spcPct val="130000"/>
                  </a:lnSpc>
                </a:pP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3905382" y="996315"/>
                <a:ext cx="1756008" cy="45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TW" altLang="en-US" sz="16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數據服務提供</a:t>
                </a:r>
                <a:endParaRPr lang="en-US" altLang="zh-CN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94" name="组 43"/>
          <p:cNvGrpSpPr/>
          <p:nvPr/>
        </p:nvGrpSpPr>
        <p:grpSpPr>
          <a:xfrm>
            <a:off x="6351996" y="1491630"/>
            <a:ext cx="2132461" cy="911290"/>
            <a:chOff x="8430837" y="2636202"/>
            <a:chExt cx="2702668" cy="1276897"/>
          </a:xfrm>
        </p:grpSpPr>
        <p:sp>
          <p:nvSpPr>
            <p:cNvPr id="95" name="矩形 94"/>
            <p:cNvSpPr/>
            <p:nvPr/>
          </p:nvSpPr>
          <p:spPr>
            <a:xfrm rot="16200000">
              <a:off x="9329982" y="1737057"/>
              <a:ext cx="118233" cy="1916523"/>
            </a:xfrm>
            <a:prstGeom prst="rect">
              <a:avLst/>
            </a:prstGeom>
            <a:solidFill>
              <a:srgbClr val="168E40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/>
            </a:p>
          </p:txBody>
        </p:sp>
        <p:grpSp>
          <p:nvGrpSpPr>
            <p:cNvPr id="96" name="组 28"/>
            <p:cNvGrpSpPr/>
            <p:nvPr/>
          </p:nvGrpSpPr>
          <p:grpSpPr>
            <a:xfrm>
              <a:off x="8559016" y="2804600"/>
              <a:ext cx="2574489" cy="1108499"/>
              <a:chOff x="3905382" y="996315"/>
              <a:chExt cx="2574489" cy="1108499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3929209" y="1329812"/>
                <a:ext cx="1764517" cy="775002"/>
              </a:xfrm>
              <a:prstGeom prst="rect">
                <a:avLst/>
              </a:prstGeom>
            </p:spPr>
            <p:txBody>
              <a:bodyPr wrap="square" numCol="1" spcCol="360000">
                <a:spAutoFit/>
              </a:bodyPr>
              <a:lstStyle/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200" b="1" dirty="0" smtClean="0">
                    <a:solidFill>
                      <a:srgbClr val="168E4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 API</a:t>
                </a:r>
              </a:p>
              <a:p>
                <a:pPr marL="171450" indent="-171450" defTabSz="60896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1200" b="1" dirty="0" smtClean="0">
                    <a:solidFill>
                      <a:srgbClr val="168E4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Model Serving</a:t>
                </a:r>
                <a:endParaRPr lang="en-US" altLang="zh-TW" sz="1200" b="1" dirty="0">
                  <a:solidFill>
                    <a:srgbClr val="168E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3905382" y="996315"/>
                <a:ext cx="2574489" cy="517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TW" altLang="en-US" b="1" kern="0" dirty="0" smtClean="0">
                    <a:solidFill>
                      <a:srgbClr val="168E4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打造數據共享中台</a:t>
                </a:r>
                <a:endParaRPr lang="en-US" altLang="zh-CN" b="1" kern="0" dirty="0">
                  <a:solidFill>
                    <a:srgbClr val="168E4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99" name="矩形 98"/>
          <p:cNvSpPr/>
          <p:nvPr/>
        </p:nvSpPr>
        <p:spPr>
          <a:xfrm>
            <a:off x="454599" y="3699137"/>
            <a:ext cx="576426" cy="312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</a:rPr>
              <a:t>2016</a:t>
            </a:r>
            <a:endParaRPr lang="en-US" altLang="zh-CN" sz="1600" b="1" kern="0" dirty="0">
              <a:solidFill>
                <a:schemeClr val="bg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357282" y="3699137"/>
            <a:ext cx="576426" cy="312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</a:rPr>
              <a:t>2017</a:t>
            </a:r>
            <a:endParaRPr lang="en-US" altLang="zh-CN" sz="1600" b="1" kern="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95936" y="3699137"/>
            <a:ext cx="1035786" cy="312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</a:rPr>
              <a:t>2018-2019</a:t>
            </a:r>
            <a:endParaRPr lang="en-US" altLang="zh-CN" sz="1600" b="1" kern="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92178" y="3699137"/>
            <a:ext cx="576426" cy="312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</a:rPr>
              <a:t>2020</a:t>
            </a:r>
            <a:endParaRPr lang="en-US" altLang="zh-CN" sz="1600" b="1" kern="0" dirty="0">
              <a:solidFill>
                <a:schemeClr val="bg1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763881" y="2985796"/>
            <a:ext cx="1676540" cy="635647"/>
            <a:chOff x="770632" y="3219820"/>
            <a:chExt cx="1713136" cy="669102"/>
          </a:xfrm>
        </p:grpSpPr>
        <p:grpSp>
          <p:nvGrpSpPr>
            <p:cNvPr id="79" name="组 40"/>
            <p:cNvGrpSpPr/>
            <p:nvPr/>
          </p:nvGrpSpPr>
          <p:grpSpPr>
            <a:xfrm>
              <a:off x="770632" y="3219820"/>
              <a:ext cx="1550020" cy="505003"/>
              <a:chOff x="1348491" y="1331985"/>
              <a:chExt cx="1922519" cy="672230"/>
            </a:xfrm>
          </p:grpSpPr>
          <p:sp>
            <p:nvSpPr>
              <p:cNvPr id="80" name="矩形 79"/>
              <p:cNvSpPr/>
              <p:nvPr/>
            </p:nvSpPr>
            <p:spPr>
              <a:xfrm rot="16200000">
                <a:off x="2247636" y="432840"/>
                <a:ext cx="118233" cy="19165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762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476671" y="1529833"/>
                <a:ext cx="1794339" cy="474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8565">
                  <a:defRPr/>
                </a:pPr>
                <a:r>
                  <a:rPr lang="zh-TW" altLang="en-US" sz="16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數據</a:t>
                </a:r>
                <a:r>
                  <a:rPr lang="zh-TW" altLang="en-US" sz="1600" b="1" kern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平台</a:t>
                </a:r>
                <a:r>
                  <a:rPr lang="zh-TW" altLang="en-US" sz="1600" b="1" kern="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建置</a:t>
                </a:r>
                <a:endParaRPr lang="en-US" altLang="zh-CN" sz="1600" b="1" kern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918320" y="3579862"/>
              <a:ext cx="1565448" cy="309060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marL="171450" indent="-171450" defTabSz="608965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1100" dirty="0" smtClean="0">
                  <a:solidFill>
                    <a:schemeClr val="bg1"/>
                  </a:solidFill>
                </a:rPr>
                <a:t>Hadoop</a:t>
              </a:r>
              <a:r>
                <a:rPr lang="zh-TW" altLang="en-US" sz="1100" dirty="0">
                  <a:solidFill>
                    <a:schemeClr val="bg1"/>
                  </a:solidFill>
                </a:rPr>
                <a:t> </a:t>
              </a:r>
              <a:r>
                <a:rPr lang="en-US" altLang="zh-TW" sz="1100" dirty="0">
                  <a:solidFill>
                    <a:schemeClr val="bg1"/>
                  </a:solidFill>
                </a:rPr>
                <a:t>E</a:t>
              </a:r>
              <a:r>
                <a:rPr lang="en-US" altLang="zh-TW" sz="1100" dirty="0" smtClean="0">
                  <a:solidFill>
                    <a:schemeClr val="bg1"/>
                  </a:solidFill>
                </a:rPr>
                <a:t>co System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6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數據中台規劃目的</a:t>
            </a:r>
          </a:p>
        </p:txBody>
      </p:sp>
      <p:grpSp>
        <p:nvGrpSpPr>
          <p:cNvPr id="20" name="群組 19"/>
          <p:cNvGrpSpPr/>
          <p:nvPr/>
        </p:nvGrpSpPr>
        <p:grpSpPr>
          <a:xfrm>
            <a:off x="3275856" y="2139152"/>
            <a:ext cx="2592288" cy="1944216"/>
            <a:chOff x="3084592" y="1923678"/>
            <a:chExt cx="2974816" cy="2300003"/>
          </a:xfrm>
        </p:grpSpPr>
        <p:sp>
          <p:nvSpPr>
            <p:cNvPr id="21" name="Freeform 5"/>
            <p:cNvSpPr/>
            <p:nvPr/>
          </p:nvSpPr>
          <p:spPr bwMode="auto">
            <a:xfrm>
              <a:off x="4199902" y="2518523"/>
              <a:ext cx="380958" cy="1705158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lIns="36159" tIns="18080" rIns="36159" bIns="18080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00" noProof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4572984" y="1923678"/>
              <a:ext cx="1486424" cy="1319047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noProof="1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084592" y="1923678"/>
              <a:ext cx="1488392" cy="1319047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168E40">
                <a:alpha val="85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noProof="1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826819" y="1923678"/>
              <a:ext cx="743212" cy="1314147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noProof="1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5" name="Freeform 9"/>
            <p:cNvSpPr/>
            <p:nvPr/>
          </p:nvSpPr>
          <p:spPr bwMode="auto">
            <a:xfrm>
              <a:off x="4570031" y="1923678"/>
              <a:ext cx="743212" cy="1319047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rgbClr val="168E40">
                <a:alpha val="85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noProof="1">
                <a:solidFill>
                  <a:schemeClr val="lt1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26" name="Rounded Rectangle 11"/>
          <p:cNvSpPr>
            <a:spLocks noChangeAspect="1"/>
          </p:cNvSpPr>
          <p:nvPr/>
        </p:nvSpPr>
        <p:spPr>
          <a:xfrm>
            <a:off x="3072607" y="1713408"/>
            <a:ext cx="531178" cy="529919"/>
          </a:xfrm>
          <a:prstGeom prst="roundRect">
            <a:avLst>
              <a:gd name="adj" fmla="val 0"/>
            </a:avLst>
          </a:prstGeom>
          <a:solidFill>
            <a:srgbClr val="168E40">
              <a:alpha val="8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noProof="1" smtClean="0">
                <a:solidFill>
                  <a:schemeClr val="lt1"/>
                </a:solidFill>
                <a:sym typeface="Arial" panose="020B0604020202020204" pitchFamily="34" charset="0"/>
              </a:rPr>
              <a:t>01</a:t>
            </a:r>
            <a:endParaRPr lang="en-US" sz="1600" b="1" noProof="1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5581809" y="1713408"/>
            <a:ext cx="531178" cy="52991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noProof="1" smtClean="0">
                <a:solidFill>
                  <a:schemeClr val="lt1"/>
                </a:solidFill>
                <a:sym typeface="Arial" panose="020B0604020202020204" pitchFamily="34" charset="0"/>
              </a:rPr>
              <a:t>02</a:t>
            </a:r>
            <a:endParaRPr lang="en-US" sz="1600" b="1" noProof="1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035935" y="3770024"/>
            <a:ext cx="531178" cy="529918"/>
          </a:xfrm>
          <a:prstGeom prst="roundRect">
            <a:avLst>
              <a:gd name="adj" fmla="val 0"/>
            </a:avLst>
          </a:prstGeom>
          <a:solidFill>
            <a:srgbClr val="168E40">
              <a:alpha val="8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noProof="1" smtClean="0">
                <a:solidFill>
                  <a:schemeClr val="lt1"/>
                </a:solidFill>
                <a:sym typeface="Arial" panose="020B0604020202020204" pitchFamily="34" charset="0"/>
              </a:rPr>
              <a:t>03</a:t>
            </a:r>
            <a:endParaRPr lang="en-US" sz="1600" b="1" noProof="1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sp>
        <p:nvSpPr>
          <p:cNvPr id="29" name="Rounded Rectangle 16"/>
          <p:cNvSpPr>
            <a:spLocks noChangeAspect="1"/>
          </p:cNvSpPr>
          <p:nvPr/>
        </p:nvSpPr>
        <p:spPr>
          <a:xfrm>
            <a:off x="5581809" y="3770024"/>
            <a:ext cx="531178" cy="529918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noProof="1" smtClean="0">
                <a:solidFill>
                  <a:schemeClr val="lt1"/>
                </a:solidFill>
                <a:sym typeface="Arial" panose="020B0604020202020204" pitchFamily="34" charset="0"/>
              </a:rPr>
              <a:t>04</a:t>
            </a:r>
            <a:endParaRPr lang="en-US" sz="1600" b="1" noProof="1">
              <a:solidFill>
                <a:schemeClr val="lt1"/>
              </a:solidFill>
              <a:sym typeface="Arial" panose="020B060402020202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83568" y="1573670"/>
            <a:ext cx="2250062" cy="774996"/>
            <a:chOff x="683568" y="1554278"/>
            <a:chExt cx="2250062" cy="774996"/>
          </a:xfrm>
        </p:grpSpPr>
        <p:sp>
          <p:nvSpPr>
            <p:cNvPr id="30" name="Text Placeholder 7"/>
            <p:cNvSpPr txBox="1">
              <a:spLocks noChangeArrowheads="1"/>
            </p:cNvSpPr>
            <p:nvPr/>
          </p:nvSpPr>
          <p:spPr bwMode="auto">
            <a:xfrm>
              <a:off x="1094583" y="1554278"/>
              <a:ext cx="1839047" cy="33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594" rIns="0" bIns="72594"/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sym typeface="Arial" pitchFamily="34" charset="0"/>
                </a:rPr>
                <a:t>加強多業務⽀撐能⼒</a:t>
              </a:r>
            </a:p>
          </p:txBody>
        </p:sp>
        <p:sp>
          <p:nvSpPr>
            <p:cNvPr id="31" name="Text Placeholder 2"/>
            <p:cNvSpPr txBox="1">
              <a:spLocks noChangeArrowheads="1"/>
            </p:cNvSpPr>
            <p:nvPr/>
          </p:nvSpPr>
          <p:spPr bwMode="auto">
            <a:xfrm>
              <a:off x="683568" y="1871787"/>
              <a:ext cx="2250062" cy="45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打破既有煙囪式​​架構，根據業務共性打造微服務技術和架構，提高共享可復用性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179512" y="967829"/>
            <a:ext cx="88387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chemeClr val="bg1"/>
                </a:solidFill>
              </a:rPr>
              <a:t>打造</a:t>
            </a:r>
            <a:r>
              <a:rPr lang="en-US" altLang="zh-TW" sz="1400" dirty="0" err="1" smtClean="0">
                <a:solidFill>
                  <a:schemeClr val="bg1"/>
                </a:solidFill>
              </a:rPr>
              <a:t>OneService</a:t>
            </a:r>
            <a:r>
              <a:rPr lang="zh-TW" altLang="en-US" sz="1400" dirty="0" smtClean="0">
                <a:solidFill>
                  <a:schemeClr val="bg1"/>
                </a:solidFill>
              </a:rPr>
              <a:t>數據管理體系，</a:t>
            </a:r>
            <a:r>
              <a:rPr lang="zh-TW" altLang="en-US" sz="1400" dirty="0">
                <a:solidFill>
                  <a:schemeClr val="bg1"/>
                </a:solidFill>
              </a:rPr>
              <a:t>包含：數據連接</a:t>
            </a:r>
            <a:r>
              <a:rPr lang="zh-TW" altLang="en-US" sz="1400" dirty="0" smtClean="0">
                <a:solidFill>
                  <a:schemeClr val="bg1"/>
                </a:solidFill>
              </a:rPr>
              <a:t>萃取、數據</a:t>
            </a:r>
            <a:r>
              <a:rPr lang="zh-TW" altLang="en-US" sz="1400" dirty="0">
                <a:solidFill>
                  <a:schemeClr val="bg1"/>
                </a:solidFill>
              </a:rPr>
              <a:t>模型</a:t>
            </a:r>
            <a:r>
              <a:rPr lang="zh-TW" altLang="en-US" sz="1400" dirty="0" smtClean="0">
                <a:solidFill>
                  <a:schemeClr val="bg1"/>
                </a:solidFill>
              </a:rPr>
              <a:t>整合、數據</a:t>
            </a:r>
            <a:r>
              <a:rPr lang="zh-TW" altLang="en-US" sz="1400" dirty="0">
                <a:solidFill>
                  <a:schemeClr val="bg1"/>
                </a:solidFill>
              </a:rPr>
              <a:t>運維</a:t>
            </a:r>
            <a:r>
              <a:rPr lang="zh-TW" altLang="en-US" sz="1400" dirty="0" smtClean="0">
                <a:solidFill>
                  <a:schemeClr val="bg1"/>
                </a:solidFill>
              </a:rPr>
              <a:t>監控、數據</a:t>
            </a:r>
            <a:r>
              <a:rPr lang="zh-TW" altLang="en-US" sz="1400" dirty="0">
                <a:solidFill>
                  <a:schemeClr val="bg1"/>
                </a:solidFill>
              </a:rPr>
              <a:t>規範</a:t>
            </a:r>
            <a:r>
              <a:rPr lang="zh-TW" altLang="en-US" sz="1400" dirty="0" smtClean="0">
                <a:solidFill>
                  <a:schemeClr val="bg1"/>
                </a:solidFill>
              </a:rPr>
              <a:t>定義管理工具等</a:t>
            </a:r>
            <a:endParaRPr lang="zh-TW" altLang="en-US" sz="1400" dirty="0">
              <a:solidFill>
                <a:schemeClr val="bg1"/>
              </a:solidFill>
            </a:endParaRPr>
          </a:p>
          <a:p>
            <a:endParaRPr lang="en-US" altLang="zh-TW" sz="1400" dirty="0" smtClean="0">
              <a:solidFill>
                <a:schemeClr val="bg1"/>
              </a:solidFill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539552" y="3616345"/>
            <a:ext cx="2394078" cy="755605"/>
            <a:chOff x="683568" y="3651870"/>
            <a:chExt cx="2250062" cy="755605"/>
          </a:xfrm>
        </p:grpSpPr>
        <p:sp>
          <p:nvSpPr>
            <p:cNvPr id="33" name="Text Placeholder 7"/>
            <p:cNvSpPr txBox="1">
              <a:spLocks noChangeArrowheads="1"/>
            </p:cNvSpPr>
            <p:nvPr/>
          </p:nvSpPr>
          <p:spPr bwMode="auto">
            <a:xfrm>
              <a:off x="899592" y="3651870"/>
              <a:ext cx="2034038" cy="395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594" rIns="0" bIns="72594"/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sym typeface="Arial" pitchFamily="34" charset="0"/>
                </a:rPr>
                <a:t>提升開發效率</a:t>
              </a:r>
            </a:p>
          </p:txBody>
        </p:sp>
        <p:sp>
          <p:nvSpPr>
            <p:cNvPr id="34" name="Text Placeholder 2"/>
            <p:cNvSpPr txBox="1">
              <a:spLocks noChangeArrowheads="1"/>
            </p:cNvSpPr>
            <p:nvPr/>
          </p:nvSpPr>
          <p:spPr bwMode="auto">
            <a:xfrm>
              <a:off x="683568" y="3969379"/>
              <a:ext cx="2250062" cy="438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敏捷式開發使開發人員可自建微服務，加快前端創新應用迭帶速度</a:t>
              </a: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6226879" y="1573670"/>
            <a:ext cx="2089538" cy="926072"/>
            <a:chOff x="6226879" y="1573670"/>
            <a:chExt cx="2089538" cy="926072"/>
          </a:xfrm>
        </p:grpSpPr>
        <p:sp>
          <p:nvSpPr>
            <p:cNvPr id="37" name="Text Placeholder 7"/>
            <p:cNvSpPr txBox="1">
              <a:spLocks noChangeArrowheads="1"/>
            </p:cNvSpPr>
            <p:nvPr/>
          </p:nvSpPr>
          <p:spPr bwMode="auto">
            <a:xfrm>
              <a:off x="6226879" y="1573670"/>
              <a:ext cx="1657489" cy="29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594" rIns="0" bIns="72594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sym typeface="Arial" pitchFamily="34" charset="0"/>
                </a:rPr>
                <a:t>提升持續性運營能力</a:t>
              </a:r>
            </a:p>
          </p:txBody>
        </p:sp>
        <p:sp>
          <p:nvSpPr>
            <p:cNvPr id="38" name="Text Placeholder 2"/>
            <p:cNvSpPr txBox="1">
              <a:spLocks noChangeArrowheads="1"/>
            </p:cNvSpPr>
            <p:nvPr/>
          </p:nvSpPr>
          <p:spPr bwMode="auto">
            <a:xfrm>
              <a:off x="6226879" y="1891177"/>
              <a:ext cx="2089538" cy="608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打造容器化生態及統一的交付部屬、運行監控能力，支持資源彈性調度並持續性優化效能</a:t>
              </a: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226878" y="3633557"/>
            <a:ext cx="2089539" cy="755605"/>
            <a:chOff x="6226878" y="3651870"/>
            <a:chExt cx="2089539" cy="755605"/>
          </a:xfrm>
        </p:grpSpPr>
        <p:sp>
          <p:nvSpPr>
            <p:cNvPr id="44" name="Text Placeholder 7"/>
            <p:cNvSpPr txBox="1">
              <a:spLocks noChangeArrowheads="1"/>
            </p:cNvSpPr>
            <p:nvPr/>
          </p:nvSpPr>
          <p:spPr bwMode="auto">
            <a:xfrm>
              <a:off x="6226879" y="3651870"/>
              <a:ext cx="1529979" cy="317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594" rIns="0" bIns="72594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sym typeface="Arial" pitchFamily="34" charset="0"/>
                </a:rPr>
                <a:t>提升效率與即時性</a:t>
              </a:r>
            </a:p>
          </p:txBody>
        </p:sp>
        <p:sp>
          <p:nvSpPr>
            <p:cNvPr id="45" name="Text Placeholder 2"/>
            <p:cNvSpPr txBox="1">
              <a:spLocks noChangeArrowheads="1"/>
            </p:cNvSpPr>
            <p:nvPr/>
          </p:nvSpPr>
          <p:spPr bwMode="auto">
            <a:xfrm>
              <a:off x="6226878" y="3969379"/>
              <a:ext cx="2089539" cy="438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TW" altLang="en-US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透過</a:t>
              </a:r>
              <a:r>
                <a:rPr lang="en-US" altLang="zh-TW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Event-Driven</a:t>
              </a:r>
              <a:r>
                <a:rPr lang="zh-TW" altLang="en-US" sz="1200" dirty="0">
                  <a:solidFill>
                    <a:prstClr val="white">
                      <a:lumMod val="85000"/>
                    </a:prstClr>
                  </a:solidFill>
                  <a:latin typeface="+mn-ea"/>
                </a:rPr>
                <a:t>技術，打造數據服務即時生成能力，以即時有效地滿足回饋業務需求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995049">
            <a:off x="-1104461" y="-2671688"/>
            <a:ext cx="666512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 rot="1995049">
            <a:off x="-854154" y="-2201939"/>
            <a:ext cx="6560658" cy="10486939"/>
          </a:xfrm>
          <a:prstGeom prst="rect">
            <a:avLst/>
          </a:prstGeom>
          <a:solidFill>
            <a:srgbClr val="168E4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rIns="0" rtlCol="0" anchor="ctr"/>
          <a:lstStyle/>
          <a:p>
            <a:pPr algn="ctr"/>
            <a:endParaRPr lang="zh-TW" altLang="en-US" sz="16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408240" y="3026232"/>
            <a:ext cx="7393563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</p:cxnSp>
      <p:grpSp>
        <p:nvGrpSpPr>
          <p:cNvPr id="14" name="Group 21">
            <a:extLst>
              <a:ext uri="{FF2B5EF4-FFF2-40B4-BE49-F238E27FC236}">
                <a16:creationId xmlns:a16="http://schemas.microsoft.com/office/drawing/2014/main" id="{77CAFC84-4744-4178-95B5-AB423D30EFA8}"/>
              </a:ext>
            </a:extLst>
          </p:cNvPr>
          <p:cNvGrpSpPr/>
          <p:nvPr/>
        </p:nvGrpSpPr>
        <p:grpSpPr>
          <a:xfrm>
            <a:off x="1403648" y="2070218"/>
            <a:ext cx="5976664" cy="1709426"/>
            <a:chOff x="5692278" y="3070393"/>
            <a:chExt cx="5976664" cy="1709426"/>
          </a:xfrm>
        </p:grpSpPr>
        <p:sp>
          <p:nvSpPr>
            <p:cNvPr id="15" name="TextBox 7"/>
            <p:cNvSpPr txBox="1"/>
            <p:nvPr/>
          </p:nvSpPr>
          <p:spPr>
            <a:xfrm>
              <a:off x="6844406" y="4133488"/>
              <a:ext cx="3647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中台概念介紹</a:t>
              </a:r>
            </a:p>
            <a:p>
              <a:pPr marL="171450" lvl="0" indent="-171450" defTabSz="914286"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chemeClr val="bg1"/>
                  </a:solidFill>
                  <a:cs typeface="Calibri" panose="020F0502020204030204" pitchFamily="34" charset="0"/>
                </a:rPr>
                <a:t>數據中台架構</a:t>
              </a:r>
              <a:r>
                <a:rPr lang="zh-TW" altLang="en-US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規劃</a:t>
              </a:r>
              <a:endParaRPr lang="zh-TW" altLang="en-US" dirty="0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16" name="TextBox 8"/>
            <p:cNvSpPr txBox="1"/>
            <p:nvPr/>
          </p:nvSpPr>
          <p:spPr>
            <a:xfrm>
              <a:off x="6737752" y="3311933"/>
              <a:ext cx="4931190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0" defTabSz="914286">
                <a:defRPr/>
              </a:pPr>
              <a:r>
                <a:rPr lang="zh-TW" altLang="en-US" sz="3600" b="1" dirty="0" smtClean="0">
                  <a:solidFill>
                    <a:schemeClr val="bg1"/>
                  </a:solidFill>
                  <a:cs typeface="Calibri" panose="020F0502020204030204" pitchFamily="34" charset="0"/>
                </a:rPr>
                <a:t>集團數據</a:t>
              </a:r>
              <a:r>
                <a:rPr lang="zh-TW" altLang="en-US" sz="36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中台架構規劃</a:t>
              </a:r>
            </a:p>
          </p:txBody>
        </p:sp>
        <p:sp>
          <p:nvSpPr>
            <p:cNvPr id="17" name="TextBox 6"/>
            <p:cNvSpPr txBox="1"/>
            <p:nvPr/>
          </p:nvSpPr>
          <p:spPr>
            <a:xfrm>
              <a:off x="5692278" y="3070393"/>
              <a:ext cx="1078173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02</a:t>
              </a:r>
              <a:endPara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2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499464" y="24620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矩形 13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  <a:latin typeface="+mj-ea"/>
              </a:rPr>
              <a:t>中台概念</a:t>
            </a:r>
            <a:r>
              <a:rPr lang="zh-TW" altLang="en-US" sz="2400" b="1" dirty="0">
                <a:solidFill>
                  <a:schemeClr val="bg1"/>
                </a:solidFill>
                <a:latin typeface="+mj-ea"/>
              </a:rPr>
              <a:t>介紹</a:t>
            </a:r>
            <a:endParaRPr lang="zh-TW" altLang="en-US" sz="24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656298" y="4715473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Google Shape;190;g742423e30c_2_0">
            <a:extLst>
              <a:ext uri="{FF2B5EF4-FFF2-40B4-BE49-F238E27FC236}">
                <a16:creationId xmlns:a16="http://schemas.microsoft.com/office/drawing/2014/main" id="{B02624BF-9B79-294B-9042-2D3DAECA30C9}"/>
              </a:ext>
            </a:extLst>
          </p:cNvPr>
          <p:cNvSpPr/>
          <p:nvPr/>
        </p:nvSpPr>
        <p:spPr>
          <a:xfrm>
            <a:off x="332416" y="1814842"/>
            <a:ext cx="8416048" cy="2037109"/>
          </a:xfrm>
          <a:prstGeom prst="roundRect">
            <a:avLst>
              <a:gd name="adj" fmla="val 10412"/>
            </a:avLst>
          </a:prstGeom>
          <a:solidFill>
            <a:schemeClr val="accent1">
              <a:lumMod val="20000"/>
              <a:lumOff val="80000"/>
              <a:alpha val="23000"/>
            </a:schemeClr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chemeClr val="bg1"/>
              </a:solidFill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7234C-2216-E347-9BFE-A3CDF56B10FC}"/>
              </a:ext>
            </a:extLst>
          </p:cNvPr>
          <p:cNvSpPr txBox="1"/>
          <p:nvPr/>
        </p:nvSpPr>
        <p:spPr>
          <a:xfrm>
            <a:off x="2244600" y="2104188"/>
            <a:ext cx="2680923" cy="61157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連結技術與業務場景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靈活反應前端業務創新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FD319-C86D-114A-B9A7-CC1B549C1278}"/>
              </a:ext>
            </a:extLst>
          </p:cNvPr>
          <p:cNvSpPr txBox="1"/>
          <p:nvPr/>
        </p:nvSpPr>
        <p:spPr>
          <a:xfrm>
            <a:off x="5357634" y="2104188"/>
            <a:ext cx="2742758" cy="646331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可重用能力，避免重複建設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打破系統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間</a:t>
            </a:r>
            <a:r>
              <a:rPr lang="zh-TW" altLang="en-US" sz="1400" b="1" dirty="0">
                <a:solidFill>
                  <a:schemeClr val="bg1"/>
                </a:solidFill>
              </a:rPr>
              <a:t>數據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牆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Google Shape;190;g742423e30c_2_0">
            <a:extLst>
              <a:ext uri="{FF2B5EF4-FFF2-40B4-BE49-F238E27FC236}">
                <a16:creationId xmlns:a16="http://schemas.microsoft.com/office/drawing/2014/main" id="{EF0DCBE7-AA2E-704F-A53F-AF9A5A9CFEB5}"/>
              </a:ext>
            </a:extLst>
          </p:cNvPr>
          <p:cNvSpPr/>
          <p:nvPr/>
        </p:nvSpPr>
        <p:spPr>
          <a:xfrm>
            <a:off x="332416" y="3924697"/>
            <a:ext cx="8416048" cy="735285"/>
          </a:xfrm>
          <a:prstGeom prst="roundRect">
            <a:avLst>
              <a:gd name="adj" fmla="val 16667"/>
            </a:avLst>
          </a:prstGeom>
          <a:solidFill>
            <a:schemeClr val="bg1">
              <a:alpha val="10000"/>
            </a:schemeClr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chemeClr val="bg1"/>
              </a:solidFill>
              <a:cs typeface="Arial"/>
              <a:sym typeface="Arial"/>
            </a:endParaRPr>
          </a:p>
        </p:txBody>
      </p:sp>
      <p:sp>
        <p:nvSpPr>
          <p:cNvPr id="9" name="Google Shape;190;g742423e30c_2_0">
            <a:extLst>
              <a:ext uri="{FF2B5EF4-FFF2-40B4-BE49-F238E27FC236}">
                <a16:creationId xmlns:a16="http://schemas.microsoft.com/office/drawing/2014/main" id="{CD5A2574-B9F0-0446-A164-D1161508AC61}"/>
              </a:ext>
            </a:extLst>
          </p:cNvPr>
          <p:cNvSpPr/>
          <p:nvPr/>
        </p:nvSpPr>
        <p:spPr>
          <a:xfrm>
            <a:off x="332416" y="915566"/>
            <a:ext cx="8416048" cy="846490"/>
          </a:xfrm>
          <a:prstGeom prst="roundRect">
            <a:avLst>
              <a:gd name="adj" fmla="val 16667"/>
            </a:avLst>
          </a:prstGeom>
          <a:solidFill>
            <a:schemeClr val="bg1">
              <a:alpha val="10000"/>
            </a:schemeClr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600" b="1" kern="0" dirty="0">
              <a:solidFill>
                <a:schemeClr val="bg1"/>
              </a:solidFill>
              <a:cs typeface="Arial"/>
              <a:sym typeface="Arial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2178576" y="974521"/>
            <a:ext cx="1097280" cy="733133"/>
            <a:chOff x="2069906" y="959374"/>
            <a:chExt cx="1097280" cy="733133"/>
          </a:xfrm>
        </p:grpSpPr>
        <p:sp>
          <p:nvSpPr>
            <p:cNvPr id="13" name="Google Shape;190;g742423e30c_2_0">
              <a:extLst>
                <a:ext uri="{FF2B5EF4-FFF2-40B4-BE49-F238E27FC236}">
                  <a16:creationId xmlns:a16="http://schemas.microsoft.com/office/drawing/2014/main" id="{F82EF680-5D66-C245-9F1B-EF5EE101FEE8}"/>
                </a:ext>
              </a:extLst>
            </p:cNvPr>
            <p:cNvSpPr>
              <a:spLocks/>
            </p:cNvSpPr>
            <p:nvPr/>
          </p:nvSpPr>
          <p:spPr>
            <a:xfrm>
              <a:off x="2069906" y="1456010"/>
              <a:ext cx="1097280" cy="236497"/>
            </a:xfrm>
            <a:prstGeom prst="roundRect">
              <a:avLst>
                <a:gd name="adj" fmla="val 16667"/>
              </a:avLst>
            </a:prstGeom>
            <a:solidFill>
              <a:srgbClr val="CCCCCC">
                <a:alpha val="30000"/>
              </a:srgb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altLang="zh-TW" sz="1400" kern="0" dirty="0">
                  <a:solidFill>
                    <a:schemeClr val="bg1"/>
                  </a:solidFill>
                  <a:cs typeface="Arial"/>
                  <a:sym typeface="Arial"/>
                </a:rPr>
                <a:t>My Rewards</a:t>
              </a:r>
              <a:endParaRPr sz="1400" kern="0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pic>
          <p:nvPicPr>
            <p:cNvPr id="15" name="Google Shape;200;g742423e30c_2_0">
              <a:extLst>
                <a:ext uri="{FF2B5EF4-FFF2-40B4-BE49-F238E27FC236}">
                  <a16:creationId xmlns:a16="http://schemas.microsoft.com/office/drawing/2014/main" id="{3FD794F8-B8CB-4348-8DB5-1550C75C078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8698" y="959374"/>
              <a:ext cx="558706" cy="496881"/>
            </a:xfrm>
            <a:prstGeom prst="rect">
              <a:avLst/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" name="群組 2"/>
          <p:cNvGrpSpPr/>
          <p:nvPr/>
        </p:nvGrpSpPr>
        <p:grpSpPr>
          <a:xfrm>
            <a:off x="3456718" y="974521"/>
            <a:ext cx="1097280" cy="733133"/>
            <a:chOff x="3630308" y="959374"/>
            <a:chExt cx="1097280" cy="733133"/>
          </a:xfrm>
        </p:grpSpPr>
        <p:sp>
          <p:nvSpPr>
            <p:cNvPr id="10" name="Google Shape;186;g742423e30c_2_0">
              <a:extLst>
                <a:ext uri="{FF2B5EF4-FFF2-40B4-BE49-F238E27FC236}">
                  <a16:creationId xmlns:a16="http://schemas.microsoft.com/office/drawing/2014/main" id="{0AB98756-9959-F743-B3BF-08747204893C}"/>
                </a:ext>
              </a:extLst>
            </p:cNvPr>
            <p:cNvSpPr>
              <a:spLocks/>
            </p:cNvSpPr>
            <p:nvPr/>
          </p:nvSpPr>
          <p:spPr>
            <a:xfrm>
              <a:off x="3630308" y="1456010"/>
              <a:ext cx="1097280" cy="236497"/>
            </a:xfrm>
            <a:prstGeom prst="roundRect">
              <a:avLst>
                <a:gd name="adj" fmla="val 16667"/>
              </a:avLst>
            </a:prstGeom>
            <a:solidFill>
              <a:srgbClr val="CCCCCC">
                <a:alpha val="30000"/>
              </a:srgb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altLang="zh-TW" sz="1400" kern="0" dirty="0">
                  <a:solidFill>
                    <a:schemeClr val="bg1"/>
                  </a:solidFill>
                  <a:cs typeface="Arial"/>
                  <a:sym typeface="Arial"/>
                </a:rPr>
                <a:t>MMB/</a:t>
              </a:r>
              <a:r>
                <a:rPr lang="en-US" altLang="zh-TW" sz="1400" kern="0" dirty="0" err="1">
                  <a:solidFill>
                    <a:schemeClr val="bg1"/>
                  </a:solidFill>
                  <a:cs typeface="Arial"/>
                  <a:sym typeface="Arial"/>
                </a:rPr>
                <a:t>MyBank</a:t>
              </a:r>
              <a:endParaRPr sz="1400" kern="0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pic>
          <p:nvPicPr>
            <p:cNvPr id="17" name="Google Shape;201;g742423e30c_2_0">
              <a:extLst>
                <a:ext uri="{FF2B5EF4-FFF2-40B4-BE49-F238E27FC236}">
                  <a16:creationId xmlns:a16="http://schemas.microsoft.com/office/drawing/2014/main" id="{43C3673B-B98E-2341-AE5E-49197B32030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88366" y="959374"/>
              <a:ext cx="560175" cy="496643"/>
            </a:xfrm>
            <a:prstGeom prst="rect">
              <a:avLst/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19" name="群組 18"/>
          <p:cNvGrpSpPr/>
          <p:nvPr/>
        </p:nvGrpSpPr>
        <p:grpSpPr>
          <a:xfrm>
            <a:off x="4734860" y="974521"/>
            <a:ext cx="1097280" cy="733133"/>
            <a:chOff x="4698856" y="959374"/>
            <a:chExt cx="1097280" cy="733133"/>
          </a:xfrm>
        </p:grpSpPr>
        <p:sp>
          <p:nvSpPr>
            <p:cNvPr id="12" name="Google Shape;189;g742423e30c_2_0">
              <a:extLst>
                <a:ext uri="{FF2B5EF4-FFF2-40B4-BE49-F238E27FC236}">
                  <a16:creationId xmlns:a16="http://schemas.microsoft.com/office/drawing/2014/main" id="{C6330AF7-0B4D-1F41-BF8B-FF8332E66D55}"/>
                </a:ext>
              </a:extLst>
            </p:cNvPr>
            <p:cNvSpPr>
              <a:spLocks/>
            </p:cNvSpPr>
            <p:nvPr/>
          </p:nvSpPr>
          <p:spPr>
            <a:xfrm>
              <a:off x="4698856" y="1456010"/>
              <a:ext cx="1097280" cy="236497"/>
            </a:xfrm>
            <a:prstGeom prst="roundRect">
              <a:avLst>
                <a:gd name="adj" fmla="val 16667"/>
              </a:avLst>
            </a:prstGeom>
            <a:solidFill>
              <a:srgbClr val="CCCCCC">
                <a:alpha val="30000"/>
              </a:srgb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altLang="zh-TW" sz="1400" kern="0" dirty="0">
                  <a:solidFill>
                    <a:schemeClr val="bg1"/>
                  </a:solidFill>
                  <a:cs typeface="Arial"/>
                  <a:sym typeface="Arial"/>
                </a:rPr>
                <a:t>KOKO</a:t>
              </a:r>
              <a:endParaRPr sz="1400" kern="0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pic>
          <p:nvPicPr>
            <p:cNvPr id="18" name="Google Shape;202;g742423e30c_2_0">
              <a:extLst>
                <a:ext uri="{FF2B5EF4-FFF2-40B4-BE49-F238E27FC236}">
                  <a16:creationId xmlns:a16="http://schemas.microsoft.com/office/drawing/2014/main" id="{7064049A-0D2C-8B44-8089-6414D70D09C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53195" y="959374"/>
              <a:ext cx="560175" cy="496643"/>
            </a:xfrm>
            <a:prstGeom prst="rect">
              <a:avLst/>
            </a:prstGeom>
            <a:noFill/>
            <a:ln w="317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0" name="Google Shape;192;g742423e30c_2_0">
            <a:extLst>
              <a:ext uri="{FF2B5EF4-FFF2-40B4-BE49-F238E27FC236}">
                <a16:creationId xmlns:a16="http://schemas.microsoft.com/office/drawing/2014/main" id="{FB4F5241-DBDC-3D4D-95A8-85AADBE19DCA}"/>
              </a:ext>
            </a:extLst>
          </p:cNvPr>
          <p:cNvSpPr txBox="1"/>
          <p:nvPr/>
        </p:nvSpPr>
        <p:spPr>
          <a:xfrm>
            <a:off x="251520" y="1056487"/>
            <a:ext cx="1838073" cy="56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TW" altLang="en-US" sz="1400" b="1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前台</a:t>
            </a:r>
          </a:p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CN" altLang="en-US" sz="1300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敏捷、創新、客戶中心</a:t>
            </a:r>
            <a:endParaRPr sz="1300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8;g742423e30c_2_0">
            <a:extLst>
              <a:ext uri="{FF2B5EF4-FFF2-40B4-BE49-F238E27FC236}">
                <a16:creationId xmlns:a16="http://schemas.microsoft.com/office/drawing/2014/main" id="{0D7B7559-FB1A-F543-9023-0E81E93B347A}"/>
              </a:ext>
            </a:extLst>
          </p:cNvPr>
          <p:cNvSpPr/>
          <p:nvPr/>
        </p:nvSpPr>
        <p:spPr>
          <a:xfrm>
            <a:off x="2589234" y="4001272"/>
            <a:ext cx="628569" cy="564649"/>
          </a:xfrm>
          <a:prstGeom prst="flowChartMagneticDisk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 w="254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2" name="Google Shape;188;g742423e30c_2_0">
            <a:extLst>
              <a:ext uri="{FF2B5EF4-FFF2-40B4-BE49-F238E27FC236}">
                <a16:creationId xmlns:a16="http://schemas.microsoft.com/office/drawing/2014/main" id="{E42250D7-21DD-8B4B-AE7B-5DC967DFC2F6}"/>
              </a:ext>
            </a:extLst>
          </p:cNvPr>
          <p:cNvSpPr/>
          <p:nvPr/>
        </p:nvSpPr>
        <p:spPr>
          <a:xfrm>
            <a:off x="4137263" y="4001272"/>
            <a:ext cx="628570" cy="564649"/>
          </a:xfrm>
          <a:prstGeom prst="flowChartMagneticDisk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 w="254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3" name="Google Shape;188;g742423e30c_2_0">
            <a:extLst>
              <a:ext uri="{FF2B5EF4-FFF2-40B4-BE49-F238E27FC236}">
                <a16:creationId xmlns:a16="http://schemas.microsoft.com/office/drawing/2014/main" id="{933343EC-1D04-9847-AE23-8929C2E5C87E}"/>
              </a:ext>
            </a:extLst>
          </p:cNvPr>
          <p:cNvSpPr/>
          <p:nvPr/>
        </p:nvSpPr>
        <p:spPr>
          <a:xfrm>
            <a:off x="5685293" y="4001272"/>
            <a:ext cx="631543" cy="564649"/>
          </a:xfrm>
          <a:prstGeom prst="flowChartMagneticDisk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 w="254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4" name="Google Shape;188;g742423e30c_2_0">
            <a:extLst>
              <a:ext uri="{FF2B5EF4-FFF2-40B4-BE49-F238E27FC236}">
                <a16:creationId xmlns:a16="http://schemas.microsoft.com/office/drawing/2014/main" id="{B67CD45F-9551-7C41-BA16-275F624FE0E7}"/>
              </a:ext>
            </a:extLst>
          </p:cNvPr>
          <p:cNvSpPr/>
          <p:nvPr/>
        </p:nvSpPr>
        <p:spPr>
          <a:xfrm>
            <a:off x="7236296" y="4001272"/>
            <a:ext cx="631543" cy="564649"/>
          </a:xfrm>
          <a:prstGeom prst="flowChartMagneticDisk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  <a:ln w="254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sz="1400" b="1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25" name="Google Shape;192;g742423e30c_2_0">
            <a:extLst>
              <a:ext uri="{FF2B5EF4-FFF2-40B4-BE49-F238E27FC236}">
                <a16:creationId xmlns:a16="http://schemas.microsoft.com/office/drawing/2014/main" id="{D9CC17B1-C8F5-744C-B609-908DFB450173}"/>
              </a:ext>
            </a:extLst>
          </p:cNvPr>
          <p:cNvSpPr txBox="1"/>
          <p:nvPr/>
        </p:nvSpPr>
        <p:spPr>
          <a:xfrm>
            <a:off x="251520" y="4001272"/>
            <a:ext cx="1838073" cy="56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CN" altLang="en-US" sz="1400" b="1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後</a:t>
            </a:r>
            <a:r>
              <a:rPr lang="zh-TW" altLang="en-US" sz="1400" b="1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台</a:t>
            </a:r>
          </a:p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CN" altLang="en-US" sz="1300" kern="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基礎、穩定</a:t>
            </a:r>
            <a:endParaRPr sz="1300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2;g742423e30c_2_0">
            <a:extLst>
              <a:ext uri="{FF2B5EF4-FFF2-40B4-BE49-F238E27FC236}">
                <a16:creationId xmlns:a16="http://schemas.microsoft.com/office/drawing/2014/main" id="{71D8901F-95BC-3444-ADDF-D13802481AF0}"/>
              </a:ext>
            </a:extLst>
          </p:cNvPr>
          <p:cNvSpPr txBox="1"/>
          <p:nvPr/>
        </p:nvSpPr>
        <p:spPr>
          <a:xfrm>
            <a:off x="251520" y="2473539"/>
            <a:ext cx="1838073" cy="56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TW" altLang="en-US" sz="1400" b="1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中台</a:t>
            </a:r>
          </a:p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TW" altLang="en-US" sz="1300" kern="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靈活</a:t>
            </a:r>
            <a:r>
              <a:rPr lang="zh-CN" altLang="en-US" sz="1300" kern="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、重用、統一化</a:t>
            </a:r>
            <a:endParaRPr sz="1300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1AA7D734-E61F-754A-9A8A-CD062ABDAB1C}"/>
              </a:ext>
            </a:extLst>
          </p:cNvPr>
          <p:cNvSpPr/>
          <p:nvPr/>
        </p:nvSpPr>
        <p:spPr>
          <a:xfrm>
            <a:off x="2301605" y="3311149"/>
            <a:ext cx="2831682" cy="3691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技術中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台</a:t>
            </a:r>
            <a:r>
              <a:rPr lang="zh-TW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(OKD)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E2DF05F7-9969-6A49-B0AB-1C3642B63EE1}"/>
              </a:ext>
            </a:extLst>
          </p:cNvPr>
          <p:cNvSpPr/>
          <p:nvPr/>
        </p:nvSpPr>
        <p:spPr>
          <a:xfrm>
            <a:off x="2301605" y="2775546"/>
            <a:ext cx="1371600" cy="45720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業務中台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4C9C48F9-DB8C-8E4D-B775-C479ECF37166}"/>
              </a:ext>
            </a:extLst>
          </p:cNvPr>
          <p:cNvSpPr/>
          <p:nvPr/>
        </p:nvSpPr>
        <p:spPr>
          <a:xfrm>
            <a:off x="3756579" y="2775546"/>
            <a:ext cx="1371600" cy="457200"/>
          </a:xfrm>
          <a:prstGeom prst="rect">
            <a:avLst/>
          </a:prstGeom>
          <a:solidFill>
            <a:srgbClr val="0070C0">
              <a:alpha val="70000"/>
            </a:srgbClr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數據中台</a:t>
            </a:r>
            <a:endParaRPr 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013002" y="962585"/>
            <a:ext cx="1097280" cy="736042"/>
            <a:chOff x="5991725" y="947438"/>
            <a:chExt cx="1097280" cy="736042"/>
          </a:xfrm>
        </p:grpSpPr>
        <p:sp>
          <p:nvSpPr>
            <p:cNvPr id="36" name="Google Shape;189;g742423e30c_2_0">
              <a:extLst>
                <a:ext uri="{FF2B5EF4-FFF2-40B4-BE49-F238E27FC236}">
                  <a16:creationId xmlns:a16="http://schemas.microsoft.com/office/drawing/2014/main" id="{C6330AF7-0B4D-1F41-BF8B-FF8332E66D55}"/>
                </a:ext>
              </a:extLst>
            </p:cNvPr>
            <p:cNvSpPr>
              <a:spLocks/>
            </p:cNvSpPr>
            <p:nvPr/>
          </p:nvSpPr>
          <p:spPr>
            <a:xfrm>
              <a:off x="5991725" y="1446983"/>
              <a:ext cx="1097280" cy="236497"/>
            </a:xfrm>
            <a:prstGeom prst="roundRect">
              <a:avLst>
                <a:gd name="adj" fmla="val 16667"/>
              </a:avLst>
            </a:prstGeom>
            <a:solidFill>
              <a:srgbClr val="CCCCCC">
                <a:alpha val="30000"/>
              </a:srgb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en-US" sz="1400" kern="0" dirty="0" smtClean="0">
                  <a:solidFill>
                    <a:schemeClr val="bg1"/>
                  </a:solidFill>
                  <a:cs typeface="Arial"/>
                  <a:sym typeface="Arial"/>
                </a:rPr>
                <a:t>MML</a:t>
              </a:r>
              <a:endParaRPr sz="1400" kern="0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  <p:pic>
          <p:nvPicPr>
            <p:cNvPr id="1028" name="Picture 4" descr="「國泰人壽 app」的圖片搜尋結果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508" y="947438"/>
              <a:ext cx="499546" cy="49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群組 37"/>
          <p:cNvGrpSpPr/>
          <p:nvPr/>
        </p:nvGrpSpPr>
        <p:grpSpPr>
          <a:xfrm>
            <a:off x="7291144" y="964922"/>
            <a:ext cx="1097280" cy="731968"/>
            <a:chOff x="7169471" y="949775"/>
            <a:chExt cx="1097280" cy="731968"/>
          </a:xfrm>
        </p:grpSpPr>
        <p:pic>
          <p:nvPicPr>
            <p:cNvPr id="1030" name="Picture 6" descr="「國泰旅遊御守」的圖片搜尋結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142" y="949775"/>
              <a:ext cx="506234" cy="506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Google Shape;189;g742423e30c_2_0">
              <a:extLst>
                <a:ext uri="{FF2B5EF4-FFF2-40B4-BE49-F238E27FC236}">
                  <a16:creationId xmlns:a16="http://schemas.microsoft.com/office/drawing/2014/main" id="{C6330AF7-0B4D-1F41-BF8B-FF8332E66D55}"/>
                </a:ext>
              </a:extLst>
            </p:cNvPr>
            <p:cNvSpPr>
              <a:spLocks/>
            </p:cNvSpPr>
            <p:nvPr/>
          </p:nvSpPr>
          <p:spPr>
            <a:xfrm>
              <a:off x="7169471" y="1445246"/>
              <a:ext cx="1097280" cy="236497"/>
            </a:xfrm>
            <a:prstGeom prst="roundRect">
              <a:avLst>
                <a:gd name="adj" fmla="val 16667"/>
              </a:avLst>
            </a:prstGeom>
            <a:solidFill>
              <a:srgbClr val="CCCCCC">
                <a:alpha val="30000"/>
              </a:srgb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zh-TW" altLang="en-US" sz="1400" kern="0" dirty="0" smtClean="0">
                  <a:solidFill>
                    <a:schemeClr val="bg1"/>
                  </a:solidFill>
                  <a:cs typeface="Arial"/>
                  <a:sym typeface="Arial"/>
                </a:rPr>
                <a:t>國泰旅遊御守</a:t>
              </a:r>
              <a:endParaRPr sz="1400" kern="0" dirty="0">
                <a:solidFill>
                  <a:schemeClr val="bg1"/>
                </a:solidFill>
                <a:cs typeface="Arial"/>
                <a:sym typeface="Arial"/>
              </a:endParaRPr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E2DF05F7-9969-6A49-B0AB-1C3642B63EE1}"/>
              </a:ext>
            </a:extLst>
          </p:cNvPr>
          <p:cNvSpPr/>
          <p:nvPr/>
        </p:nvSpPr>
        <p:spPr>
          <a:xfrm>
            <a:off x="5211553" y="2775546"/>
            <a:ext cx="1371600" cy="920008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決</a:t>
            </a:r>
            <a:r>
              <a:rPr lang="zh-TW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策</a:t>
            </a:r>
            <a:r>
              <a:rPr lang="zh-CN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中台</a:t>
            </a:r>
            <a:r>
              <a:rPr lang="en-US" altLang="zh-TW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(RTDM)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2DF05F7-9969-6A49-B0AB-1C3642B63EE1}"/>
              </a:ext>
            </a:extLst>
          </p:cNvPr>
          <p:cNvSpPr/>
          <p:nvPr/>
        </p:nvSpPr>
        <p:spPr>
          <a:xfrm>
            <a:off x="6666526" y="2775546"/>
            <a:ext cx="1371600" cy="933529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訊息中台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B222BE9E-4DC1-3C46-9E6A-447FB9813C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alphaModFix amt="52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51" y="2440418"/>
            <a:ext cx="1892021" cy="1603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1413054" y="4001545"/>
            <a:ext cx="5440680" cy="548640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b="1" kern="0" dirty="0" smtClean="0">
                <a:solidFill>
                  <a:schemeClr val="bg1"/>
                </a:solidFill>
                <a:cs typeface="Calibri"/>
                <a:sym typeface="Calibri"/>
              </a:rPr>
              <a:t>技術中台</a:t>
            </a:r>
            <a:r>
              <a:rPr lang="en-US" altLang="zh-TW" sz="1300" b="1" kern="0" dirty="0" smtClean="0">
                <a:solidFill>
                  <a:schemeClr val="bg1"/>
                </a:solidFill>
                <a:cs typeface="Calibri"/>
                <a:sym typeface="Calibri"/>
              </a:rPr>
              <a:t>(PaaS)</a:t>
            </a:r>
            <a:endParaRPr sz="13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2" name="Google Shape;300;g742423e30c_2_28">
            <a:extLst>
              <a:ext uri="{FF2B5EF4-FFF2-40B4-BE49-F238E27FC236}">
                <a16:creationId xmlns:a16="http://schemas.microsoft.com/office/drawing/2014/main" id="{A935693E-58FD-2642-8D51-9991B16FF195}"/>
              </a:ext>
            </a:extLst>
          </p:cNvPr>
          <p:cNvSpPr/>
          <p:nvPr/>
        </p:nvSpPr>
        <p:spPr>
          <a:xfrm>
            <a:off x="1413054" y="1719467"/>
            <a:ext cx="5441656" cy="223057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300" b="1" kern="0" dirty="0" smtClean="0">
                <a:solidFill>
                  <a:schemeClr val="bg1"/>
                </a:solidFill>
                <a:cs typeface="Calibri"/>
                <a:sym typeface="Calibri"/>
              </a:rPr>
              <a:t>數據</a:t>
            </a:r>
            <a:r>
              <a:rPr lang="zh-CN" altLang="en-US" sz="1300" b="1" kern="0" dirty="0">
                <a:solidFill>
                  <a:schemeClr val="bg1"/>
                </a:solidFill>
                <a:cs typeface="Calibri"/>
                <a:sym typeface="Calibri"/>
              </a:rPr>
              <a:t>中</a:t>
            </a:r>
            <a:r>
              <a:rPr lang="zh-CN" altLang="en-US" sz="1300" b="1" kern="0" dirty="0" smtClean="0">
                <a:solidFill>
                  <a:schemeClr val="bg1"/>
                </a:solidFill>
                <a:cs typeface="Calibri"/>
                <a:sym typeface="Calibri"/>
              </a:rPr>
              <a:t>台</a:t>
            </a:r>
            <a:endParaRPr sz="13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2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1493515" y="1985321"/>
            <a:ext cx="5260525" cy="1061910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數據服務層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</a:extLst>
          </p:cNvPr>
          <p:cNvSpPr/>
          <p:nvPr/>
        </p:nvSpPr>
        <p:spPr>
          <a:xfrm rot="18900000">
            <a:off x="7499464" y="246205"/>
            <a:ext cx="1188783" cy="1188783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矩形 13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數據中台架構規劃</a:t>
            </a:r>
            <a:endParaRPr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4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144000" y="4860367"/>
            <a:ext cx="486000" cy="284400"/>
          </a:xfrm>
        </p:spPr>
        <p:txBody>
          <a:bodyPr/>
          <a:lstStyle/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8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5" name="Google Shape;288;g742423e30c_2_28">
            <a:extLst>
              <a:ext uri="{FF2B5EF4-FFF2-40B4-BE49-F238E27FC236}">
                <a16:creationId xmlns:a16="http://schemas.microsoft.com/office/drawing/2014/main" id="{B056E87F-324D-3541-988F-BBA215CBEBD3}"/>
              </a:ext>
            </a:extLst>
          </p:cNvPr>
          <p:cNvSpPr/>
          <p:nvPr/>
        </p:nvSpPr>
        <p:spPr>
          <a:xfrm>
            <a:off x="1413055" y="4635379"/>
            <a:ext cx="3446977" cy="29446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大數據基礎設施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(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提供儲存、批次運算能力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)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cxnSp>
        <p:nvCxnSpPr>
          <p:cNvPr id="6" name="Google Shape;296;g742423e30c_2_28">
            <a:extLst>
              <a:ext uri="{FF2B5EF4-FFF2-40B4-BE49-F238E27FC236}">
                <a16:creationId xmlns:a16="http://schemas.microsoft.com/office/drawing/2014/main" id="{25F81B38-E5E1-134F-84BF-96C2D4C8BA13}"/>
              </a:ext>
            </a:extLst>
          </p:cNvPr>
          <p:cNvCxnSpPr>
            <a:cxnSpLocks/>
          </p:cNvCxnSpPr>
          <p:nvPr/>
        </p:nvCxnSpPr>
        <p:spPr>
          <a:xfrm flipV="1">
            <a:off x="648475" y="4577609"/>
            <a:ext cx="7903202" cy="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9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" name="Google Shape;289;g742423e30c_2_28">
            <a:extLst>
              <a:ext uri="{FF2B5EF4-FFF2-40B4-BE49-F238E27FC236}">
                <a16:creationId xmlns:a16="http://schemas.microsoft.com/office/drawing/2014/main" id="{E936D417-3D67-9D4A-A662-479D3A89C514}"/>
              </a:ext>
            </a:extLst>
          </p:cNvPr>
          <p:cNvSpPr/>
          <p:nvPr/>
        </p:nvSpPr>
        <p:spPr>
          <a:xfrm>
            <a:off x="1413054" y="1168581"/>
            <a:ext cx="5440680" cy="499384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400" b="1" kern="0" dirty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400" b="1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400" b="1" kern="0" dirty="0">
                <a:solidFill>
                  <a:schemeClr val="bg1"/>
                </a:solidFill>
                <a:cs typeface="Calibri"/>
                <a:sym typeface="Calibri"/>
              </a:rPr>
              <a:t>Gateway</a:t>
            </a:r>
            <a:endParaRPr lang="zh-TW" altLang="en-US" sz="14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19" name="Google Shape;289;g742423e30c_2_28">
            <a:extLst>
              <a:ext uri="{FF2B5EF4-FFF2-40B4-BE49-F238E27FC236}">
                <a16:creationId xmlns:a16="http://schemas.microsoft.com/office/drawing/2014/main" id="{DB276F29-B84B-A644-A472-2CF1C4F04C19}"/>
              </a:ext>
            </a:extLst>
          </p:cNvPr>
          <p:cNvSpPr/>
          <p:nvPr/>
        </p:nvSpPr>
        <p:spPr>
          <a:xfrm>
            <a:off x="1413054" y="771550"/>
            <a:ext cx="5440680" cy="277667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業務</a:t>
            </a:r>
            <a:r>
              <a:rPr lang="zh-CN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應用系統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(Web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/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 </a:t>
            </a:r>
            <a:r>
              <a:rPr lang="en-US" altLang="zh-TW" sz="1300" kern="0" dirty="0">
                <a:solidFill>
                  <a:schemeClr val="bg1"/>
                </a:solidFill>
                <a:cs typeface="Calibri"/>
                <a:sym typeface="Calibri"/>
              </a:rPr>
              <a:t>App)</a:t>
            </a:r>
            <a:endParaRPr lang="zh-TW" altLang="en-US"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1" name="Google Shape;302;g742423e30c_2_28">
            <a:extLst>
              <a:ext uri="{FF2B5EF4-FFF2-40B4-BE49-F238E27FC236}">
                <a16:creationId xmlns:a16="http://schemas.microsoft.com/office/drawing/2014/main" id="{F4FD332D-08D7-8245-B52A-BAEEE109B979}"/>
              </a:ext>
            </a:extLst>
          </p:cNvPr>
          <p:cNvSpPr/>
          <p:nvPr/>
        </p:nvSpPr>
        <p:spPr>
          <a:xfrm>
            <a:off x="1554261" y="2285445"/>
            <a:ext cx="2512318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Data API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7" name="Google Shape;309;g742423e30c_2_28">
            <a:extLst>
              <a:ext uri="{FF2B5EF4-FFF2-40B4-BE49-F238E27FC236}">
                <a16:creationId xmlns:a16="http://schemas.microsoft.com/office/drawing/2014/main" id="{CA0A3DD9-190C-B648-B7B4-478C140B27F7}"/>
              </a:ext>
            </a:extLst>
          </p:cNvPr>
          <p:cNvSpPr/>
          <p:nvPr/>
        </p:nvSpPr>
        <p:spPr>
          <a:xfrm>
            <a:off x="1618125" y="2531633"/>
            <a:ext cx="2363643" cy="189018"/>
          </a:xfrm>
          <a:prstGeom prst="rect">
            <a:avLst/>
          </a:prstGeom>
          <a:solidFill>
            <a:srgbClr val="0070C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Composite Layer</a:t>
            </a:r>
            <a:endParaRPr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8" name="Google Shape;296;g742423e30c_2_28">
            <a:extLst>
              <a:ext uri="{FF2B5EF4-FFF2-40B4-BE49-F238E27FC236}">
                <a16:creationId xmlns:a16="http://schemas.microsoft.com/office/drawing/2014/main" id="{3295C5BF-C73A-5147-988B-3232CA6BF9B8}"/>
              </a:ext>
            </a:extLst>
          </p:cNvPr>
          <p:cNvCxnSpPr>
            <a:cxnSpLocks/>
          </p:cNvCxnSpPr>
          <p:nvPr/>
        </p:nvCxnSpPr>
        <p:spPr>
          <a:xfrm flipV="1">
            <a:off x="648475" y="1121224"/>
            <a:ext cx="7903202" cy="1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9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3760134" y="1406175"/>
            <a:ext cx="681887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 smtClean="0">
                <a:solidFill>
                  <a:schemeClr val="bg1"/>
                </a:solidFill>
                <a:cs typeface="Calibri"/>
                <a:sym typeface="Calibri"/>
              </a:rPr>
              <a:t>Routing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0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1499909" y="1406175"/>
            <a:ext cx="1147055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100" kern="0" dirty="0">
                <a:solidFill>
                  <a:schemeClr val="bg1"/>
                </a:solidFill>
                <a:cs typeface="Calibri"/>
                <a:sym typeface="Calibri"/>
              </a:rPr>
              <a:t>uthentication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1" name="Google Shape;309;g742423e30c_2_28">
            <a:extLst>
              <a:ext uri="{FF2B5EF4-FFF2-40B4-BE49-F238E27FC236}">
                <a16:creationId xmlns:a16="http://schemas.microsoft.com/office/drawing/2014/main" id="{3B54F113-3500-854E-8069-0A9DF5D1FC01}"/>
              </a:ext>
            </a:extLst>
          </p:cNvPr>
          <p:cNvSpPr/>
          <p:nvPr/>
        </p:nvSpPr>
        <p:spPr>
          <a:xfrm>
            <a:off x="5995362" y="1406175"/>
            <a:ext cx="797304" cy="21976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>
                <a:solidFill>
                  <a:schemeClr val="bg1"/>
                </a:solidFill>
                <a:cs typeface="Calibri"/>
                <a:sym typeface="Calibri"/>
              </a:rPr>
              <a:t>Auditing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2" name="Google Shape;303;g742423e30c_2_28">
            <a:extLst>
              <a:ext uri="{FF2B5EF4-FFF2-40B4-BE49-F238E27FC236}">
                <a16:creationId xmlns:a16="http://schemas.microsoft.com/office/drawing/2014/main" id="{A513FF7C-1368-9945-8056-40F53B242DF9}"/>
              </a:ext>
            </a:extLst>
          </p:cNvPr>
          <p:cNvSpPr/>
          <p:nvPr/>
        </p:nvSpPr>
        <p:spPr>
          <a:xfrm>
            <a:off x="4139952" y="2285445"/>
            <a:ext cx="2560320" cy="68921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>
                <a:solidFill>
                  <a:schemeClr val="bg1"/>
                </a:solidFill>
                <a:cs typeface="Calibri"/>
                <a:sym typeface="Calibri"/>
              </a:rPr>
              <a:t>Model Serving API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3" name="Google Shape;309;g742423e30c_2_28">
            <a:extLst>
              <a:ext uri="{FF2B5EF4-FFF2-40B4-BE49-F238E27FC236}">
                <a16:creationId xmlns:a16="http://schemas.microsoft.com/office/drawing/2014/main" id="{D31612BC-2F59-6F46-9EFB-C875A31F067A}"/>
              </a:ext>
            </a:extLst>
          </p:cNvPr>
          <p:cNvSpPr/>
          <p:nvPr/>
        </p:nvSpPr>
        <p:spPr>
          <a:xfrm>
            <a:off x="1618125" y="2741150"/>
            <a:ext cx="2363643" cy="189018"/>
          </a:xfrm>
          <a:prstGeom prst="rect">
            <a:avLst/>
          </a:prstGeom>
          <a:solidFill>
            <a:srgbClr val="0070C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Base Layer</a:t>
            </a:r>
            <a:endParaRPr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34" name="Google Shape;309;g742423e30c_2_28">
            <a:extLst>
              <a:ext uri="{FF2B5EF4-FFF2-40B4-BE49-F238E27FC236}">
                <a16:creationId xmlns:a16="http://schemas.microsoft.com/office/drawing/2014/main" id="{A0AD41CA-2D77-844A-8507-7BA05F22D958}"/>
              </a:ext>
            </a:extLst>
          </p:cNvPr>
          <p:cNvSpPr/>
          <p:nvPr/>
        </p:nvSpPr>
        <p:spPr>
          <a:xfrm>
            <a:off x="4330511" y="2736046"/>
            <a:ext cx="2239675" cy="189018"/>
          </a:xfrm>
          <a:prstGeom prst="rect">
            <a:avLst/>
          </a:prstGeom>
          <a:solidFill>
            <a:srgbClr val="00B0F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Model Selection Layer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36" name="Google Shape;300;g742423e30c_2_28">
            <a:extLst>
              <a:ext uri="{FF2B5EF4-FFF2-40B4-BE49-F238E27FC236}">
                <a16:creationId xmlns:a16="http://schemas.microsoft.com/office/drawing/2014/main" id="{07C562B2-E10A-2A41-ADDD-A1E1DE0BBB32}"/>
              </a:ext>
            </a:extLst>
          </p:cNvPr>
          <p:cNvSpPr/>
          <p:nvPr/>
        </p:nvSpPr>
        <p:spPr>
          <a:xfrm>
            <a:off x="6927530" y="1168581"/>
            <a:ext cx="1264254" cy="3381604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25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300" b="1" kern="0" dirty="0">
                <a:solidFill>
                  <a:schemeClr val="bg1"/>
                </a:solidFill>
                <a:cs typeface="Calibri"/>
                <a:sym typeface="Calibri"/>
              </a:rPr>
              <a:t>DevOps</a:t>
            </a:r>
            <a:endParaRPr sz="1300" b="1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7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1017" y="2015186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版本控制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8" name="Google Shape;293;g742423e30c_2_28">
            <a:extLst>
              <a:ext uri="{FF2B5EF4-FFF2-40B4-BE49-F238E27FC236}">
                <a16:creationId xmlns:a16="http://schemas.microsoft.com/office/drawing/2014/main" id="{0A9863BE-3607-EE45-A9D7-0878483279FD}"/>
              </a:ext>
            </a:extLst>
          </p:cNvPr>
          <p:cNvSpPr/>
          <p:nvPr/>
        </p:nvSpPr>
        <p:spPr>
          <a:xfrm>
            <a:off x="1493650" y="4238376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100" kern="0" dirty="0">
                <a:solidFill>
                  <a:schemeClr val="bg1"/>
                </a:solidFill>
                <a:cs typeface="Calibri"/>
                <a:sym typeface="Calibri"/>
              </a:rPr>
              <a:t>資源監控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9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3295590" y="4244331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100" kern="0" dirty="0">
                <a:solidFill>
                  <a:schemeClr val="bg1"/>
                </a:solidFill>
                <a:cs typeface="Calibri"/>
                <a:sym typeface="Calibri"/>
              </a:rPr>
              <a:t>故障排除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0" name="Google Shape;313;g742423e30c_2_28">
            <a:extLst>
              <a:ext uri="{FF2B5EF4-FFF2-40B4-BE49-F238E27FC236}">
                <a16:creationId xmlns:a16="http://schemas.microsoft.com/office/drawing/2014/main" id="{A4ECF706-23BB-7149-8E1D-8B86C35B7FCF}"/>
              </a:ext>
            </a:extLst>
          </p:cNvPr>
          <p:cNvSpPr/>
          <p:nvPr/>
        </p:nvSpPr>
        <p:spPr>
          <a:xfrm>
            <a:off x="7011017" y="1506320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200" kern="0" dirty="0" smtClean="0">
                <a:solidFill>
                  <a:schemeClr val="bg1"/>
                </a:solidFill>
                <a:cs typeface="Calibri"/>
                <a:sym typeface="Calibri"/>
              </a:rPr>
              <a:t>CI / CD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1" name="Google Shape;293;g742423e30c_2_28">
            <a:extLst>
              <a:ext uri="{FF2B5EF4-FFF2-40B4-BE49-F238E27FC236}">
                <a16:creationId xmlns:a16="http://schemas.microsoft.com/office/drawing/2014/main" id="{A661DE55-1148-D64F-ABD6-C10270B8E329}"/>
              </a:ext>
            </a:extLst>
          </p:cNvPr>
          <p:cNvSpPr/>
          <p:nvPr/>
        </p:nvSpPr>
        <p:spPr>
          <a:xfrm>
            <a:off x="2392026" y="4243495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buFont typeface="Arial"/>
              <a:buNone/>
            </a:pPr>
            <a:r>
              <a:rPr lang="zh-CN" altLang="en-US" sz="1100" kern="0" dirty="0">
                <a:solidFill>
                  <a:schemeClr val="bg1"/>
                </a:solidFill>
                <a:cs typeface="Calibri"/>
                <a:sym typeface="Calibri"/>
              </a:rPr>
              <a:t>系統日誌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2" name="Google Shape;192;g742423e30c_2_0">
            <a:extLst>
              <a:ext uri="{FF2B5EF4-FFF2-40B4-BE49-F238E27FC236}">
                <a16:creationId xmlns:a16="http://schemas.microsoft.com/office/drawing/2014/main" id="{B0C3D099-39AC-2D41-94BD-1C47AB1C51E2}"/>
              </a:ext>
            </a:extLst>
          </p:cNvPr>
          <p:cNvSpPr txBox="1"/>
          <p:nvPr/>
        </p:nvSpPr>
        <p:spPr>
          <a:xfrm>
            <a:off x="217005" y="2473826"/>
            <a:ext cx="1491198" cy="564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400"/>
              </a:spcBef>
              <a:buClr>
                <a:srgbClr val="000000"/>
              </a:buClr>
              <a:buFont typeface="Arial"/>
              <a:buNone/>
            </a:pPr>
            <a:r>
              <a:rPr lang="zh-TW" altLang="en-US" sz="1600" b="1" kern="0" dirty="0">
                <a:solidFill>
                  <a:schemeClr val="bg1"/>
                </a:solidFill>
                <a:cs typeface="Calibri"/>
                <a:sym typeface="Calibri"/>
              </a:rPr>
              <a:t>中台</a:t>
            </a:r>
          </a:p>
        </p:txBody>
      </p:sp>
      <p:sp>
        <p:nvSpPr>
          <p:cNvPr id="44" name="Google Shape;309;g742423e30c_2_28">
            <a:extLst>
              <a:ext uri="{FF2B5EF4-FFF2-40B4-BE49-F238E27FC236}">
                <a16:creationId xmlns:a16="http://schemas.microsoft.com/office/drawing/2014/main" id="{A3F49857-F20E-3D4F-AD30-D7BE5DCE8BBF}"/>
              </a:ext>
            </a:extLst>
          </p:cNvPr>
          <p:cNvSpPr/>
          <p:nvPr/>
        </p:nvSpPr>
        <p:spPr>
          <a:xfrm>
            <a:off x="4474907" y="1406175"/>
            <a:ext cx="1487569" cy="21693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 smtClean="0">
                <a:solidFill>
                  <a:schemeClr val="bg1"/>
                </a:solidFill>
                <a:cs typeface="Calibri"/>
                <a:sym typeface="Calibri"/>
              </a:rPr>
              <a:t>Protocol Translation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6" name="Google Shape;288;g742423e30c_2_28">
            <a:extLst>
              <a:ext uri="{FF2B5EF4-FFF2-40B4-BE49-F238E27FC236}">
                <a16:creationId xmlns:a16="http://schemas.microsoft.com/office/drawing/2014/main" id="{B056E87F-324D-3541-988F-BBA215CBEBD3}"/>
              </a:ext>
            </a:extLst>
          </p:cNvPr>
          <p:cNvSpPr/>
          <p:nvPr/>
        </p:nvSpPr>
        <p:spPr>
          <a:xfrm>
            <a:off x="4932040" y="4635379"/>
            <a:ext cx="1922671" cy="289922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r="5400000" sy="-100000" algn="bl" rotWithShape="0"/>
            <a:softEdge rad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即時數據</a:t>
            </a:r>
            <a:r>
              <a:rPr lang="en-US" altLang="zh-TW" sz="1300" kern="0" dirty="0" smtClean="0">
                <a:solidFill>
                  <a:schemeClr val="bg1"/>
                </a:solidFill>
                <a:cs typeface="Calibri"/>
                <a:sym typeface="Calibri"/>
              </a:rPr>
              <a:t>(</a:t>
            </a: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帳務交易</a:t>
            </a:r>
            <a:r>
              <a:rPr lang="en-US" altLang="zh-TW" sz="1300" kern="0" dirty="0" smtClean="0">
                <a:solidFill>
                  <a:schemeClr val="bg1"/>
                </a:solidFill>
                <a:cs typeface="Calibri"/>
                <a:sym typeface="Calibri"/>
              </a:rPr>
              <a:t>)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7" name="Google Shape;304;g742423e30c_2_28">
            <a:extLst>
              <a:ext uri="{FF2B5EF4-FFF2-40B4-BE49-F238E27FC236}">
                <a16:creationId xmlns:a16="http://schemas.microsoft.com/office/drawing/2014/main" id="{0C83B8A6-0B6C-594E-8496-CB730DEA75F2}"/>
              </a:ext>
            </a:extLst>
          </p:cNvPr>
          <p:cNvSpPr/>
          <p:nvPr/>
        </p:nvSpPr>
        <p:spPr>
          <a:xfrm>
            <a:off x="1493753" y="3084106"/>
            <a:ext cx="2868606" cy="816745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 w="25400"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數據</a:t>
            </a: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中台</a:t>
            </a:r>
            <a:r>
              <a:rPr lang="zh-CN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治理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35" name="Google Shape;309;g742423e30c_2_28">
            <a:extLst>
              <a:ext uri="{FF2B5EF4-FFF2-40B4-BE49-F238E27FC236}">
                <a16:creationId xmlns:a16="http://schemas.microsoft.com/office/drawing/2014/main" id="{CF90CE4D-C399-D643-B5C0-8189938B908E}"/>
              </a:ext>
            </a:extLst>
          </p:cNvPr>
          <p:cNvSpPr/>
          <p:nvPr/>
        </p:nvSpPr>
        <p:spPr>
          <a:xfrm>
            <a:off x="3529251" y="3304789"/>
            <a:ext cx="761146" cy="5087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>
                <a:solidFill>
                  <a:srgbClr val="FFFFFF"/>
                </a:solidFill>
                <a:sym typeface="Calibri"/>
              </a:rPr>
              <a:t>Model Management</a:t>
            </a:r>
            <a:endParaRPr lang="en-US"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9" name="Google Shape;314;g742423e30c_2_28">
            <a:extLst>
              <a:ext uri="{FF2B5EF4-FFF2-40B4-BE49-F238E27FC236}">
                <a16:creationId xmlns:a16="http://schemas.microsoft.com/office/drawing/2014/main" id="{034D46DD-526E-2942-8BAB-F1CB4FCB3E32}"/>
              </a:ext>
            </a:extLst>
          </p:cNvPr>
          <p:cNvSpPr/>
          <p:nvPr/>
        </p:nvSpPr>
        <p:spPr>
          <a:xfrm>
            <a:off x="1544023" y="3305712"/>
            <a:ext cx="106353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>
                <a:solidFill>
                  <a:srgbClr val="FFFFFF"/>
                </a:solidFill>
                <a:sym typeface="Calibri"/>
              </a:rPr>
              <a:t>Metadata</a:t>
            </a:r>
            <a:r>
              <a:rPr lang="zh-TW" altLang="en-US" sz="1000" kern="0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/ Catalog</a:t>
            </a:r>
            <a:endParaRPr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0" name="Google Shape;314;g742423e30c_2_28">
            <a:extLst>
              <a:ext uri="{FF2B5EF4-FFF2-40B4-BE49-F238E27FC236}">
                <a16:creationId xmlns:a16="http://schemas.microsoft.com/office/drawing/2014/main" id="{4EFE8A09-786D-1647-8DB5-2790C94FDE3E}"/>
              </a:ext>
            </a:extLst>
          </p:cNvPr>
          <p:cNvSpPr/>
          <p:nvPr/>
        </p:nvSpPr>
        <p:spPr>
          <a:xfrm>
            <a:off x="2653150" y="3305712"/>
            <a:ext cx="83563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Security</a:t>
            </a:r>
            <a:endParaRPr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11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1544023" y="3580728"/>
            <a:ext cx="106353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User, Role, Privilege</a:t>
            </a:r>
            <a:endParaRPr lang="en-US"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7" name="Google Shape;314;g742423e30c_2_28">
            <a:extLst>
              <a:ext uri="{FF2B5EF4-FFF2-40B4-BE49-F238E27FC236}">
                <a16:creationId xmlns:a16="http://schemas.microsoft.com/office/drawing/2014/main" id="{13DD2CC5-D96B-D34C-A1F9-25825AB31B91}"/>
              </a:ext>
            </a:extLst>
          </p:cNvPr>
          <p:cNvSpPr/>
          <p:nvPr/>
        </p:nvSpPr>
        <p:spPr>
          <a:xfrm>
            <a:off x="2653245" y="3577290"/>
            <a:ext cx="835634" cy="236273"/>
          </a:xfrm>
          <a:prstGeom prst="rect">
            <a:avLst/>
          </a:prstGeom>
          <a:solidFill>
            <a:srgbClr val="FAE232">
              <a:hueOff val="-461056"/>
              <a:satOff val="4338"/>
              <a:lumOff val="-10225"/>
              <a:alpha val="5919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Data Quality</a:t>
            </a:r>
            <a:endParaRPr lang="en-US"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45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4393648" y="3087035"/>
            <a:ext cx="1477279" cy="813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存</a:t>
            </a:r>
            <a:r>
              <a:rPr lang="zh-TW" altLang="en-US" sz="1300" kern="0" dirty="0">
                <a:solidFill>
                  <a:schemeClr val="bg1"/>
                </a:solidFill>
                <a:cs typeface="Calibri"/>
                <a:sym typeface="Calibri"/>
              </a:rPr>
              <a:t>儲</a:t>
            </a: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層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23" name="Google Shape;306;g742423e30c_2_28">
            <a:extLst>
              <a:ext uri="{FF2B5EF4-FFF2-40B4-BE49-F238E27FC236}">
                <a16:creationId xmlns:a16="http://schemas.microsoft.com/office/drawing/2014/main" id="{0454AED6-0DED-484C-A321-3688C326C133}"/>
              </a:ext>
            </a:extLst>
          </p:cNvPr>
          <p:cNvSpPr/>
          <p:nvPr/>
        </p:nvSpPr>
        <p:spPr>
          <a:xfrm>
            <a:off x="4438972" y="3304789"/>
            <a:ext cx="683700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>
                <a:solidFill>
                  <a:srgbClr val="FFFFFF"/>
                </a:solidFill>
                <a:sym typeface="Calibri"/>
              </a:rPr>
              <a:t>File System</a:t>
            </a:r>
            <a:endParaRPr lang="en-US"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4" name="Google Shape;306;g742423e30c_2_28">
            <a:extLst>
              <a:ext uri="{FF2B5EF4-FFF2-40B4-BE49-F238E27FC236}">
                <a16:creationId xmlns:a16="http://schemas.microsoft.com/office/drawing/2014/main" id="{66CE35AE-F8CD-FD46-86C3-EC67DB25A043}"/>
              </a:ext>
            </a:extLst>
          </p:cNvPr>
          <p:cNvSpPr/>
          <p:nvPr/>
        </p:nvSpPr>
        <p:spPr>
          <a:xfrm>
            <a:off x="5162093" y="3304789"/>
            <a:ext cx="683700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RDBM</a:t>
            </a:r>
            <a:endParaRPr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5" name="Google Shape;306;g742423e30c_2_28">
            <a:extLst>
              <a:ext uri="{FF2B5EF4-FFF2-40B4-BE49-F238E27FC236}">
                <a16:creationId xmlns:a16="http://schemas.microsoft.com/office/drawing/2014/main" id="{F3DE2CB0-B487-A343-91E4-C5E7C5BCB43B}"/>
              </a:ext>
            </a:extLst>
          </p:cNvPr>
          <p:cNvSpPr/>
          <p:nvPr/>
        </p:nvSpPr>
        <p:spPr>
          <a:xfrm>
            <a:off x="5162093" y="3590573"/>
            <a:ext cx="683700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>
                <a:solidFill>
                  <a:srgbClr val="FFFFFF"/>
                </a:solidFill>
                <a:sym typeface="Calibri"/>
              </a:rPr>
              <a:t>NoSQL</a:t>
            </a:r>
            <a:endParaRPr lang="en-US" sz="1000" kern="0" dirty="0">
              <a:solidFill>
                <a:srgbClr val="FFFFFF"/>
              </a:solidFill>
              <a:sym typeface="Calibri"/>
            </a:endParaRPr>
          </a:p>
        </p:txBody>
      </p:sp>
      <p:sp>
        <p:nvSpPr>
          <p:cNvPr id="26" name="Google Shape;306;g742423e30c_2_28">
            <a:extLst>
              <a:ext uri="{FF2B5EF4-FFF2-40B4-BE49-F238E27FC236}">
                <a16:creationId xmlns:a16="http://schemas.microsoft.com/office/drawing/2014/main" id="{A674AC9E-3B05-F642-9E24-71295F70D623}"/>
              </a:ext>
            </a:extLst>
          </p:cNvPr>
          <p:cNvSpPr/>
          <p:nvPr/>
        </p:nvSpPr>
        <p:spPr>
          <a:xfrm>
            <a:off x="4444218" y="3590573"/>
            <a:ext cx="683700" cy="236273"/>
          </a:xfrm>
          <a:prstGeom prst="rect">
            <a:avLst/>
          </a:prstGeom>
          <a:solidFill>
            <a:srgbClr val="61D836">
              <a:hueOff val="914337"/>
              <a:satOff val="31515"/>
              <a:lumOff val="-30790"/>
              <a:alpha val="63009"/>
            </a:srgb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>
                <a:solidFill>
                  <a:srgbClr val="FFFFFF"/>
                </a:solidFill>
                <a:sym typeface="Calibri"/>
              </a:rPr>
              <a:t>C</a:t>
            </a:r>
            <a:r>
              <a:rPr lang="en-US" sz="1000" kern="0" dirty="0">
                <a:solidFill>
                  <a:srgbClr val="FFFFFF"/>
                </a:solidFill>
                <a:sym typeface="Calibri"/>
              </a:rPr>
              <a:t>ache</a:t>
            </a:r>
          </a:p>
        </p:txBody>
      </p:sp>
      <p:sp>
        <p:nvSpPr>
          <p:cNvPr id="53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4182866" y="4237631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100" kern="0" dirty="0" smtClean="0">
                <a:solidFill>
                  <a:schemeClr val="bg1"/>
                </a:solidFill>
                <a:cs typeface="Calibri"/>
                <a:sym typeface="Calibri"/>
              </a:rPr>
              <a:t>套件管理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4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5069478" y="4244254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100" kern="0" dirty="0" smtClean="0">
                <a:solidFill>
                  <a:schemeClr val="bg1"/>
                </a:solidFill>
                <a:cs typeface="Calibri"/>
                <a:sym typeface="Calibri"/>
              </a:rPr>
              <a:t>容器管理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5" name="Google Shape;294;g742423e30c_2_28">
            <a:extLst>
              <a:ext uri="{FF2B5EF4-FFF2-40B4-BE49-F238E27FC236}">
                <a16:creationId xmlns:a16="http://schemas.microsoft.com/office/drawing/2014/main" id="{87B45EB7-72B7-AE43-A01E-8C6FA2CCC2C2}"/>
              </a:ext>
            </a:extLst>
          </p:cNvPr>
          <p:cNvSpPr/>
          <p:nvPr/>
        </p:nvSpPr>
        <p:spPr>
          <a:xfrm>
            <a:off x="5961045" y="4251818"/>
            <a:ext cx="801448" cy="23774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 smtClean="0">
                <a:solidFill>
                  <a:schemeClr val="bg1"/>
                </a:solidFill>
                <a:cs typeface="Calibri"/>
                <a:sym typeface="Calibri"/>
              </a:rPr>
              <a:t>API</a:t>
            </a:r>
            <a:r>
              <a:rPr lang="zh-TW" altLang="en-US" sz="1100" kern="0" dirty="0" smtClean="0">
                <a:solidFill>
                  <a:schemeClr val="bg1"/>
                </a:solidFill>
                <a:cs typeface="Calibri"/>
                <a:sym typeface="Calibri"/>
              </a:rPr>
              <a:t>管理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6" name="Google Shape;309;g742423e30c_2_28">
            <a:extLst>
              <a:ext uri="{FF2B5EF4-FFF2-40B4-BE49-F238E27FC236}">
                <a16:creationId xmlns:a16="http://schemas.microsoft.com/office/drawing/2014/main" id="{68199E53-0D0F-7F43-89A8-2440F3C71EB0}"/>
              </a:ext>
            </a:extLst>
          </p:cNvPr>
          <p:cNvSpPr/>
          <p:nvPr/>
        </p:nvSpPr>
        <p:spPr>
          <a:xfrm>
            <a:off x="2679850" y="1406175"/>
            <a:ext cx="1047398" cy="222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zh-TW" sz="1100" kern="0" dirty="0" smtClean="0">
                <a:solidFill>
                  <a:schemeClr val="bg1"/>
                </a:solidFill>
                <a:cs typeface="Calibri"/>
                <a:sym typeface="Calibri"/>
              </a:rPr>
              <a:t>A</a:t>
            </a:r>
            <a:r>
              <a:rPr lang="en-US" sz="1100" kern="0" dirty="0" smtClean="0">
                <a:solidFill>
                  <a:schemeClr val="bg1"/>
                </a:solidFill>
                <a:cs typeface="Calibri"/>
                <a:sym typeface="Calibri"/>
              </a:rPr>
              <a:t>uthorization</a:t>
            </a:r>
            <a:endParaRPr sz="11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9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1017" y="3541784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開發規範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0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1017" y="2524052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配置管理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61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1017" y="3032918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異常通報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1" name="Google Shape;292;g742423e30c_2_28">
            <a:extLst>
              <a:ext uri="{FF2B5EF4-FFF2-40B4-BE49-F238E27FC236}">
                <a16:creationId xmlns:a16="http://schemas.microsoft.com/office/drawing/2014/main" id="{8CF1E23F-B6F5-774D-B12A-83CB057BB6D3}"/>
              </a:ext>
            </a:extLst>
          </p:cNvPr>
          <p:cNvSpPr/>
          <p:nvPr/>
        </p:nvSpPr>
        <p:spPr>
          <a:xfrm>
            <a:off x="7011017" y="4050650"/>
            <a:ext cx="1097280" cy="32004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200" kern="0" dirty="0" smtClean="0">
                <a:solidFill>
                  <a:schemeClr val="bg1"/>
                </a:solidFill>
                <a:cs typeface="Calibri"/>
                <a:sym typeface="Calibri"/>
              </a:rPr>
              <a:t>管理辦法</a:t>
            </a:r>
            <a:endParaRPr sz="12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49" name="投影片編號版面配置區 1"/>
          <p:cNvSpPr txBox="1">
            <a:spLocks/>
          </p:cNvSpPr>
          <p:nvPr/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AF07C5-463E-4746-8662-F9EAE6427DB3}" type="slidenum">
              <a:rPr lang="zh-TW" altLang="en-US" smtClean="0">
                <a:latin typeface="+mn-lt"/>
                <a:ea typeface="+mn-ea"/>
              </a:rPr>
              <a:pPr/>
              <a:t>8</a:t>
            </a:fld>
            <a:endParaRPr lang="zh-TW" altLang="en-US" dirty="0">
              <a:latin typeface="+mn-lt"/>
              <a:ea typeface="+mn-ea"/>
            </a:endParaRPr>
          </a:p>
        </p:txBody>
      </p:sp>
      <p:sp>
        <p:nvSpPr>
          <p:cNvPr id="50" name="Google Shape;309;g742423e30c_2_28">
            <a:extLst>
              <a:ext uri="{FF2B5EF4-FFF2-40B4-BE49-F238E27FC236}">
                <a16:creationId xmlns:a16="http://schemas.microsoft.com/office/drawing/2014/main" id="{A0AD41CA-2D77-844A-8507-7BA05F22D958}"/>
              </a:ext>
            </a:extLst>
          </p:cNvPr>
          <p:cNvSpPr/>
          <p:nvPr/>
        </p:nvSpPr>
        <p:spPr>
          <a:xfrm>
            <a:off x="4330511" y="2523494"/>
            <a:ext cx="2239675" cy="189018"/>
          </a:xfrm>
          <a:prstGeom prst="rect">
            <a:avLst/>
          </a:prstGeom>
          <a:solidFill>
            <a:srgbClr val="00B0F0">
              <a:alpha val="70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Feature </a:t>
            </a:r>
            <a:r>
              <a:rPr lang="en-US" altLang="zh-TW" sz="1100" dirty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P</a:t>
            </a:r>
            <a:r>
              <a:rPr lang="en-US" altLang="zh-TW" sz="1100" dirty="0" smtClean="0">
                <a:solidFill>
                  <a:schemeClr val="bg1"/>
                </a:solidFill>
                <a:cs typeface="Arial" panose="020B0604020202020204" pitchFamily="34" charset="0"/>
                <a:sym typeface="Calibri"/>
              </a:rPr>
              <a:t>rocessing Layer</a:t>
            </a:r>
            <a:endParaRPr lang="en-US" sz="1100" dirty="0">
              <a:solidFill>
                <a:schemeClr val="bg1"/>
              </a:solidFill>
              <a:cs typeface="Arial" panose="020B0604020202020204" pitchFamily="34" charset="0"/>
              <a:sym typeface="Calibri"/>
            </a:endParaRPr>
          </a:p>
        </p:txBody>
      </p:sp>
      <p:sp>
        <p:nvSpPr>
          <p:cNvPr id="57" name="Google Shape;305;g742423e30c_2_28">
            <a:extLst>
              <a:ext uri="{FF2B5EF4-FFF2-40B4-BE49-F238E27FC236}">
                <a16:creationId xmlns:a16="http://schemas.microsoft.com/office/drawing/2014/main" id="{1250E4B0-6F66-1C46-A1A8-A58AC8390DBD}"/>
              </a:ext>
            </a:extLst>
          </p:cNvPr>
          <p:cNvSpPr/>
          <p:nvPr/>
        </p:nvSpPr>
        <p:spPr>
          <a:xfrm>
            <a:off x="5929280" y="3087035"/>
            <a:ext cx="863386" cy="813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txBody>
          <a:bodyPr spcFirstLastPara="1" wrap="square" lIns="91440" tIns="36576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zh-TW" altLang="en-US" sz="1300" kern="0" dirty="0" smtClean="0">
                <a:solidFill>
                  <a:schemeClr val="bg1"/>
                </a:solidFill>
                <a:cs typeface="Calibri"/>
                <a:sym typeface="Calibri"/>
              </a:rPr>
              <a:t>訊息佇列</a:t>
            </a:r>
            <a:endParaRPr sz="1300" kern="0" dirty="0">
              <a:solidFill>
                <a:schemeClr val="bg1"/>
              </a:solidFill>
              <a:cs typeface="Calibri"/>
              <a:sym typeface="Calibri"/>
            </a:endParaRPr>
          </a:p>
        </p:txBody>
      </p:sp>
      <p:sp>
        <p:nvSpPr>
          <p:cNvPr id="58" name="Google Shape;306;g742423e30c_2_28">
            <a:extLst>
              <a:ext uri="{FF2B5EF4-FFF2-40B4-BE49-F238E27FC236}">
                <a16:creationId xmlns:a16="http://schemas.microsoft.com/office/drawing/2014/main" id="{66CE35AE-F8CD-FD46-86C3-EC67DB25A043}"/>
              </a:ext>
            </a:extLst>
          </p:cNvPr>
          <p:cNvSpPr/>
          <p:nvPr/>
        </p:nvSpPr>
        <p:spPr>
          <a:xfrm>
            <a:off x="6016572" y="3328270"/>
            <a:ext cx="683700" cy="498576"/>
          </a:xfrm>
          <a:prstGeom prst="rect">
            <a:avLst/>
          </a:prstGeom>
          <a:solidFill>
            <a:schemeClr val="accent6">
              <a:lumMod val="75000"/>
              <a:alpha val="63009"/>
            </a:schemeClr>
          </a:solidFill>
          <a:ln w="12700" cap="flat">
            <a:noFill/>
            <a:miter lim="400000"/>
          </a:ln>
          <a:effectLst/>
        </p:spPr>
        <p:txBody>
          <a:bodyPr wrap="square" lIns="71437" tIns="71437" rIns="71437" bIns="71437" numCol="1" anchor="ctr">
            <a:noAutofit/>
          </a:bodyPr>
          <a:lstStyle/>
          <a:p>
            <a:pPr algn="ctr" defTabSz="821531" hangingPunct="0"/>
            <a:r>
              <a:rPr lang="en-US" altLang="zh-TW" sz="1000" kern="0" dirty="0" smtClean="0">
                <a:solidFill>
                  <a:srgbClr val="FFFFFF"/>
                </a:solidFill>
                <a:sym typeface="Calibri"/>
              </a:rPr>
              <a:t>Message Queue</a:t>
            </a:r>
            <a:endParaRPr sz="1000" kern="0" dirty="0">
              <a:solidFill>
                <a:srgbClr val="FFFFFF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0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F07C5-463E-4746-8662-F9EAE6427DB3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760" y="195486"/>
            <a:ext cx="8892480" cy="3960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b="1" dirty="0" smtClean="0">
                <a:solidFill>
                  <a:schemeClr val="bg1"/>
                </a:solidFill>
              </a:rPr>
              <a:t>系統架構配置圖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9542"/>
            <a:ext cx="7128792" cy="41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佈景主題">
  <a:themeElements>
    <a:clrScheme name="國泰輔助色">
      <a:dk1>
        <a:sysClr val="windowText" lastClr="000000"/>
      </a:dk1>
      <a:lt1>
        <a:sysClr val="window" lastClr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國泰字體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lIns="36000" rIns="36000" rtlCol="0" anchor="ctr"/>
      <a:lstStyle>
        <a:defPPr algn="ctr"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40242</TotalTime>
  <Words>3337</Words>
  <Application>Microsoft Office PowerPoint</Application>
  <PresentationFormat>如螢幕大小 (16:9)</PresentationFormat>
  <Paragraphs>839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41" baseType="lpstr">
      <vt:lpstr>Agency FB</vt:lpstr>
      <vt:lpstr>HanziPen TC Bold</vt:lpstr>
      <vt:lpstr>Helvetica Neue Medium</vt:lpstr>
      <vt:lpstr>微软雅黑</vt:lpstr>
      <vt:lpstr>Open Sans</vt:lpstr>
      <vt:lpstr>宋体</vt:lpstr>
      <vt:lpstr>微軟正黑體</vt:lpstr>
      <vt:lpstr>微軟正黑體</vt:lpstr>
      <vt:lpstr>新細明體</vt:lpstr>
      <vt:lpstr>Arial</vt:lpstr>
      <vt:lpstr>Calibri</vt:lpstr>
      <vt:lpstr>Times New Roman</vt:lpstr>
      <vt:lpstr>Verdana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蕭佩芬</cp:lastModifiedBy>
  <cp:revision>861</cp:revision>
  <dcterms:created xsi:type="dcterms:W3CDTF">2017-09-05T01:58:19Z</dcterms:created>
  <dcterms:modified xsi:type="dcterms:W3CDTF">2020-04-07T06:58:55Z</dcterms:modified>
</cp:coreProperties>
</file>