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09" r:id="rId2"/>
    <p:sldId id="408" r:id="rId3"/>
    <p:sldId id="412" r:id="rId4"/>
    <p:sldId id="410" r:id="rId5"/>
    <p:sldId id="421" r:id="rId6"/>
    <p:sldId id="411" r:id="rId7"/>
    <p:sldId id="418" r:id="rId8"/>
    <p:sldId id="338" r:id="rId9"/>
    <p:sldId id="427" r:id="rId10"/>
    <p:sldId id="414" r:id="rId11"/>
    <p:sldId id="416" r:id="rId12"/>
    <p:sldId id="417" r:id="rId13"/>
    <p:sldId id="419" r:id="rId14"/>
    <p:sldId id="428" r:id="rId15"/>
    <p:sldId id="413" r:id="rId16"/>
    <p:sldId id="429" r:id="rId17"/>
    <p:sldId id="425" r:id="rId18"/>
    <p:sldId id="426" r:id="rId19"/>
    <p:sldId id="261" r:id="rId20"/>
    <p:sldId id="424" r:id="rId21"/>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68D"/>
    <a:srgbClr val="BFB500"/>
    <a:srgbClr val="1EB001"/>
    <a:srgbClr val="F04928"/>
    <a:srgbClr val="F26346"/>
    <a:srgbClr val="70B731"/>
    <a:srgbClr val="EE230C"/>
    <a:srgbClr val="168E40"/>
    <a:srgbClr val="8F8F8F"/>
    <a:srgbClr val="629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971" autoAdjust="0"/>
  </p:normalViewPr>
  <p:slideViewPr>
    <p:cSldViewPr>
      <p:cViewPr varScale="1">
        <p:scale>
          <a:sx n="87" d="100"/>
          <a:sy n="87" d="100"/>
        </p:scale>
        <p:origin x="632" y="48"/>
      </p:cViewPr>
      <p:guideLst>
        <p:guide orient="horz" pos="162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18" d="100"/>
          <a:sy n="118" d="100"/>
        </p:scale>
        <p:origin x="245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AF4F5-754A-43B1-89D4-C3F25D6DB019}" type="datetimeFigureOut">
              <a:rPr lang="zh-TW" altLang="en-US" smtClean="0"/>
              <a:t>2019/11/28</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E9B577-CD31-4A37-AFF3-75A7A97468EB}" type="slidenum">
              <a:rPr lang="zh-TW" altLang="en-US" smtClean="0"/>
              <a:t>‹#›</a:t>
            </a:fld>
            <a:endParaRPr lang="zh-TW" altLang="en-US"/>
          </a:p>
        </p:txBody>
      </p:sp>
    </p:spTree>
    <p:extLst>
      <p:ext uri="{BB962C8B-B14F-4D97-AF65-F5344CB8AC3E}">
        <p14:creationId xmlns:p14="http://schemas.microsoft.com/office/powerpoint/2010/main" val="78635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zh-TW" altLang="en-US" sz="1200" b="0" i="0" kern="1200" dirty="0" smtClean="0">
                <a:solidFill>
                  <a:schemeClr val="tx1"/>
                </a:solidFill>
                <a:effectLst/>
                <a:latin typeface="+mn-lt"/>
                <a:ea typeface="+mn-ea"/>
                <a:cs typeface="+mn-cs"/>
              </a:rPr>
              <a:t>數據中台就是可復用的數據</a:t>
            </a:r>
            <a:r>
              <a:rPr lang="en-US" altLang="zh-TW" sz="1200" b="0" i="0" kern="1200" dirty="0" smtClean="0">
                <a:solidFill>
                  <a:schemeClr val="tx1"/>
                </a:solidFill>
                <a:effectLst/>
                <a:latin typeface="+mn-lt"/>
                <a:ea typeface="+mn-ea"/>
                <a:cs typeface="+mn-cs"/>
              </a:rPr>
              <a:t>API</a:t>
            </a:r>
            <a:endParaRPr lang="en-US" altLang="zh-TW" sz="800" dirty="0" smtClean="0">
              <a:latin typeface="+mn-ea"/>
              <a:ea typeface="+mn-ea"/>
            </a:endParaRPr>
          </a:p>
          <a:p>
            <a:pPr marL="0" indent="0">
              <a:buFont typeface="Arial" panose="020B0604020202020204" pitchFamily="34" charset="0"/>
              <a:buNone/>
            </a:pPr>
            <a:r>
              <a:rPr lang="zh-TW" altLang="en-US" sz="800" dirty="0" smtClean="0">
                <a:latin typeface="+mn-ea"/>
                <a:ea typeface="+mn-ea"/>
              </a:rPr>
              <a:t>現有困難點：</a:t>
            </a:r>
            <a:endParaRPr lang="en-US" altLang="zh-TW" sz="800" dirty="0" smtClean="0">
              <a:latin typeface="+mn-ea"/>
              <a:ea typeface="+mn-ea"/>
            </a:endParaRPr>
          </a:p>
          <a:p>
            <a:pPr marL="171450" indent="-171450">
              <a:buFont typeface="Arial" panose="020B0604020202020204" pitchFamily="34" charset="0"/>
              <a:buChar char="•"/>
            </a:pPr>
            <a:r>
              <a:rPr lang="zh-TW" altLang="en-US" sz="800" dirty="0" smtClean="0">
                <a:latin typeface="+mn-ea"/>
                <a:ea typeface="+mn-ea"/>
              </a:rPr>
              <a:t>重複性東西太多，沒有框架</a:t>
            </a:r>
            <a:endParaRPr lang="en-US" altLang="zh-TW" sz="800" dirty="0" smtClean="0">
              <a:latin typeface="+mn-ea"/>
              <a:ea typeface="+mn-ea"/>
            </a:endParaRPr>
          </a:p>
          <a:p>
            <a:pPr marL="171450" indent="-171450">
              <a:buFont typeface="Arial" panose="020B0604020202020204" pitchFamily="34" charset="0"/>
              <a:buChar char="•"/>
            </a:pPr>
            <a:r>
              <a:rPr lang="zh-TW" altLang="en-US" sz="800" dirty="0" smtClean="0">
                <a:latin typeface="+mn-ea"/>
                <a:ea typeface="+mn-ea"/>
              </a:rPr>
              <a:t>太多</a:t>
            </a:r>
            <a:r>
              <a:rPr lang="en-US" altLang="zh-TW" sz="800" dirty="0" smtClean="0">
                <a:latin typeface="+mn-ea"/>
                <a:ea typeface="+mn-ea"/>
              </a:rPr>
              <a:t>API</a:t>
            </a:r>
            <a:r>
              <a:rPr lang="zh-TW" altLang="en-US" sz="800" dirty="0" smtClean="0">
                <a:latin typeface="+mn-ea"/>
                <a:ea typeface="+mn-ea"/>
              </a:rPr>
              <a:t>和模型要上線，每次上線都要重做一次</a:t>
            </a:r>
            <a:endParaRPr lang="en-US" altLang="zh-TW" sz="800" dirty="0" smtClean="0">
              <a:latin typeface="+mn-ea"/>
              <a:ea typeface="+mn-ea"/>
            </a:endParaRPr>
          </a:p>
          <a:p>
            <a:pPr marL="171450" indent="-171450">
              <a:buFont typeface="Arial" panose="020B0604020202020204" pitchFamily="34" charset="0"/>
              <a:buChar char="•"/>
            </a:pPr>
            <a:r>
              <a:rPr lang="zh-TW" altLang="en-US" sz="800" dirty="0" smtClean="0">
                <a:latin typeface="+mn-ea"/>
                <a:ea typeface="+mn-ea"/>
              </a:rPr>
              <a:t>技術限制，無容器化解決方案</a:t>
            </a:r>
            <a:endParaRPr lang="en-US" altLang="zh-TW" sz="800" dirty="0" smtClean="0">
              <a:latin typeface="+mn-ea"/>
              <a:ea typeface="+mn-ea"/>
            </a:endParaRPr>
          </a:p>
          <a:p>
            <a:pPr marL="171450" indent="-171450">
              <a:buFont typeface="Arial" panose="020B0604020202020204" pitchFamily="34" charset="0"/>
              <a:buChar char="•"/>
            </a:pPr>
            <a:r>
              <a:rPr lang="zh-TW" altLang="en-US" sz="800" dirty="0" smtClean="0">
                <a:latin typeface="+mn-ea"/>
                <a:ea typeface="+mn-ea"/>
              </a:rPr>
              <a:t>維運管理困難，沒有統一監控模型效能平台</a:t>
            </a:r>
            <a:endParaRPr lang="en-US" sz="800" dirty="0">
              <a:latin typeface="+mn-ea"/>
              <a:ea typeface="+mn-ea"/>
            </a:endParaRPr>
          </a:p>
        </p:txBody>
      </p:sp>
      <p:sp>
        <p:nvSpPr>
          <p:cNvPr id="4" name="投影片編號版面配置區 3"/>
          <p:cNvSpPr>
            <a:spLocks noGrp="1"/>
          </p:cNvSpPr>
          <p:nvPr>
            <p:ph type="sldNum" sz="quarter" idx="10"/>
          </p:nvPr>
        </p:nvSpPr>
        <p:spPr/>
        <p:txBody>
          <a:bodyPr/>
          <a:lstStyle/>
          <a:p>
            <a:fld id="{BAE9B577-CD31-4A37-AFF3-75A7A97468EB}" type="slidenum">
              <a:rPr lang="zh-TW" altLang="en-US" smtClean="0"/>
              <a:t>5</a:t>
            </a:fld>
            <a:endParaRPr lang="zh-TW" altLang="en-US"/>
          </a:p>
        </p:txBody>
      </p:sp>
    </p:spTree>
    <p:extLst>
      <p:ext uri="{BB962C8B-B14F-4D97-AF65-F5344CB8AC3E}">
        <p14:creationId xmlns:p14="http://schemas.microsoft.com/office/powerpoint/2010/main" val="167594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中台的最終效果為前台單體應⽤構建靈活的業務服務開發、治理體系，基於集成平台產品套件，融合集成後台各應⽤系統、⽀撐業務創新變化。這種思路實現基礎和共性能⼒的下沉和剝離，相對於整體來說，各</a:t>
            </a:r>
          </a:p>
          <a:p>
            <a:r>
              <a:rPr lang="zh-TW" altLang="en-US" sz="1200" b="0" i="0" u="none" strike="noStrike" kern="1200" baseline="0" dirty="0" smtClean="0">
                <a:solidFill>
                  <a:schemeClr val="tx1"/>
                </a:solidFill>
                <a:latin typeface="+mn-lt"/>
                <a:ea typeface="+mn-ea"/>
                <a:cs typeface="+mn-cs"/>
              </a:rPr>
              <a:t>個基於⼤中台中的單體應⽤從資料庫到服務層再到前端展現都需要縱向獨立的拆分松耦合的微服務模塊</a:t>
            </a:r>
            <a:endParaRPr lang="en-US" dirty="0"/>
          </a:p>
        </p:txBody>
      </p:sp>
      <p:sp>
        <p:nvSpPr>
          <p:cNvPr id="4" name="投影片編號版面配置區 3"/>
          <p:cNvSpPr>
            <a:spLocks noGrp="1"/>
          </p:cNvSpPr>
          <p:nvPr>
            <p:ph type="sldNum" sz="quarter" idx="10"/>
          </p:nvPr>
        </p:nvSpPr>
        <p:spPr/>
        <p:txBody>
          <a:bodyPr/>
          <a:lstStyle/>
          <a:p>
            <a:fld id="{BAE9B577-CD31-4A37-AFF3-75A7A97468EB}" type="slidenum">
              <a:rPr lang="zh-TW" altLang="en-US" smtClean="0"/>
              <a:t>7</a:t>
            </a:fld>
            <a:endParaRPr lang="zh-TW" altLang="en-US"/>
          </a:p>
        </p:txBody>
      </p:sp>
    </p:spTree>
    <p:extLst>
      <p:ext uri="{BB962C8B-B14F-4D97-AF65-F5344CB8AC3E}">
        <p14:creationId xmlns:p14="http://schemas.microsoft.com/office/powerpoint/2010/main" val="155127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BAE9B577-CD31-4A37-AFF3-75A7A97468EB}" type="slidenum">
              <a:rPr lang="zh-TW" altLang="en-US" smtClean="0"/>
              <a:t>11</a:t>
            </a:fld>
            <a:endParaRPr lang="zh-TW" altLang="en-US"/>
          </a:p>
        </p:txBody>
      </p:sp>
    </p:spTree>
    <p:extLst>
      <p:ext uri="{BB962C8B-B14F-4D97-AF65-F5344CB8AC3E}">
        <p14:creationId xmlns:p14="http://schemas.microsoft.com/office/powerpoint/2010/main" val="1277126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RTDM</a:t>
            </a:r>
            <a:r>
              <a:rPr lang="zh-TW" altLang="en-US" sz="1200" dirty="0" smtClean="0">
                <a:latin typeface="微軟正黑體" panose="020B0604030504040204" pitchFamily="34" charset="-120"/>
                <a:ea typeface="微軟正黑體" panose="020B0604030504040204" pitchFamily="34" charset="-120"/>
              </a:rPr>
              <a:t>彙整模型</a:t>
            </a:r>
            <a:r>
              <a:rPr lang="en-US" altLang="zh-TW" sz="1200" dirty="0" smtClean="0">
                <a:latin typeface="微軟正黑體" panose="020B0604030504040204" pitchFamily="34" charset="-120"/>
                <a:ea typeface="微軟正黑體" panose="020B0604030504040204" pitchFamily="34" charset="-120"/>
              </a:rPr>
              <a:t>&amp;</a:t>
            </a:r>
            <a:r>
              <a:rPr lang="zh-TW" altLang="en-US" sz="1200" dirty="0" smtClean="0">
                <a:latin typeface="微軟正黑體" panose="020B0604030504040204" pitchFamily="34" charset="-120"/>
                <a:ea typeface="微軟正黑體" panose="020B0604030504040204" pitchFamily="34" charset="-120"/>
              </a:rPr>
              <a:t>即時性事件</a:t>
            </a:r>
            <a:r>
              <a:rPr lang="en-US" altLang="zh-TW" sz="1200" dirty="0" smtClean="0">
                <a:latin typeface="微軟正黑體" panose="020B0604030504040204" pitchFamily="34" charset="-120"/>
                <a:ea typeface="微軟正黑體" panose="020B0604030504040204" pitchFamily="34" charset="-120"/>
              </a:rPr>
              <a:t>, </a:t>
            </a:r>
            <a:r>
              <a:rPr lang="zh-TW" altLang="en-US" sz="1200" dirty="0" smtClean="0">
                <a:latin typeface="微軟正黑體" panose="020B0604030504040204" pitchFamily="34" charset="-120"/>
                <a:ea typeface="微軟正黑體" panose="020B0604030504040204" pitchFamily="34" charset="-120"/>
              </a:rPr>
              <a:t>經由權重排序後產出排序結果</a:t>
            </a:r>
            <a:endParaRPr lang="en-US" altLang="zh-TW" sz="1200" dirty="0" smtClean="0">
              <a:latin typeface="微軟正黑體" panose="020B0604030504040204" pitchFamily="34" charset="-120"/>
              <a:ea typeface="微軟正黑體" panose="020B0604030504040204" pitchFamily="34"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0" dirty="0" smtClean="0">
                <a:solidFill>
                  <a:prstClr val="white"/>
                </a:solidFill>
                <a:latin typeface="Calibri" panose="020F0502020204030204" pitchFamily="34" charset="0"/>
                <a:ea typeface="微軟正黑體" panose="020B0604030504040204" pitchFamily="34" charset="-120"/>
                <a:cs typeface="Calibri" panose="020F0502020204030204" pitchFamily="34" charset="0"/>
              </a:rPr>
              <a:t>Kafka(</a:t>
            </a:r>
            <a:r>
              <a:rPr lang="zh-TW" altLang="en-US" sz="1200" kern="0" dirty="0" smtClean="0">
                <a:solidFill>
                  <a:prstClr val="white"/>
                </a:solidFill>
                <a:latin typeface="Calibri" panose="020F0502020204030204" pitchFamily="34" charset="0"/>
                <a:ea typeface="微軟正黑體" panose="020B0604030504040204" pitchFamily="34" charset="-120"/>
                <a:cs typeface="Calibri" panose="020F0502020204030204" pitchFamily="34" charset="0"/>
              </a:rPr>
              <a:t>訊息交換中心</a:t>
            </a:r>
            <a:r>
              <a:rPr lang="en-US" altLang="zh-TW" sz="1200" kern="0" dirty="0" smtClean="0">
                <a:solidFill>
                  <a:prstClr val="white"/>
                </a:solidFill>
                <a:latin typeface="Calibri" panose="020F0502020204030204" pitchFamily="34" charset="0"/>
                <a:ea typeface="微軟正黑體" panose="020B0604030504040204" pitchFamily="34" charset="-120"/>
                <a:cs typeface="Calibri" panose="020F0502020204030204" pitchFamily="34" charset="0"/>
              </a:rPr>
              <a:t>):</a:t>
            </a:r>
            <a:r>
              <a:rPr kumimoji="1" lang="zh-TW" altLang="en-US" sz="1200" b="1" dirty="0" smtClean="0">
                <a:solidFill>
                  <a:schemeClr val="accent1">
                    <a:lumMod val="75000"/>
                  </a:schemeClr>
                </a:solidFill>
                <a:latin typeface="Microsoft JhengHei" charset="-120"/>
                <a:ea typeface="Microsoft JhengHei" charset="-120"/>
                <a:cs typeface="Microsoft JhengHei" charset="-120"/>
              </a:rPr>
              <a:t>即時資訊由資料處理平台進 </a:t>
            </a:r>
            <a:r>
              <a:rPr kumimoji="1" lang="en-US" altLang="zh-TW" sz="1200" b="1" dirty="0" smtClean="0">
                <a:solidFill>
                  <a:schemeClr val="accent1">
                    <a:lumMod val="75000"/>
                  </a:schemeClr>
                </a:solidFill>
                <a:latin typeface="Microsoft JhengHei" charset="-120"/>
                <a:ea typeface="Microsoft JhengHei" charset="-120"/>
                <a:cs typeface="Microsoft JhengHei" charset="-120"/>
              </a:rPr>
              <a:t>Oracle</a:t>
            </a:r>
            <a:r>
              <a:rPr kumimoji="1" lang="zh-TW" altLang="en-US" sz="1200" b="1" dirty="0" smtClean="0">
                <a:solidFill>
                  <a:schemeClr val="accent1">
                    <a:lumMod val="75000"/>
                  </a:schemeClr>
                </a:solidFill>
                <a:latin typeface="Microsoft JhengHei" charset="-120"/>
                <a:ea typeface="Microsoft JhengHei" charset="-120"/>
                <a:cs typeface="Microsoft JhengHei" charset="-120"/>
              </a:rPr>
              <a:t> 暫存</a:t>
            </a:r>
            <a:endParaRPr kumimoji="1" lang="en-US" altLang="zh-TW" sz="1200" b="1" dirty="0" smtClean="0">
              <a:solidFill>
                <a:schemeClr val="accent1">
                  <a:lumMod val="75000"/>
                </a:schemeClr>
              </a:solidFill>
              <a:latin typeface="Microsoft JhengHei" charset="-120"/>
              <a:ea typeface="Microsoft JhengHei" charset="-120"/>
              <a:cs typeface="Microsoft JhengHei" charset="-120"/>
            </a:endParaRPr>
          </a:p>
        </p:txBody>
      </p:sp>
      <p:sp>
        <p:nvSpPr>
          <p:cNvPr id="4" name="投影片編號版面配置區 3"/>
          <p:cNvSpPr>
            <a:spLocks noGrp="1"/>
          </p:cNvSpPr>
          <p:nvPr>
            <p:ph type="sldNum" sz="quarter" idx="10"/>
          </p:nvPr>
        </p:nvSpPr>
        <p:spPr/>
        <p:txBody>
          <a:bodyPr/>
          <a:lstStyle/>
          <a:p>
            <a:fld id="{BAE9B577-CD31-4A37-AFF3-75A7A97468EB}" type="slidenum">
              <a:rPr lang="zh-TW" altLang="en-US" smtClean="0"/>
              <a:t>12</a:t>
            </a:fld>
            <a:endParaRPr lang="zh-TW" altLang="en-US"/>
          </a:p>
        </p:txBody>
      </p:sp>
    </p:spTree>
    <p:extLst>
      <p:ext uri="{BB962C8B-B14F-4D97-AF65-F5344CB8AC3E}">
        <p14:creationId xmlns:p14="http://schemas.microsoft.com/office/powerpoint/2010/main" val="336324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人壽、產險</a:t>
            </a:r>
            <a:r>
              <a:rPr lang="en-US" altLang="zh-TW" sz="1200" dirty="0" smtClean="0"/>
              <a:t>:</a:t>
            </a:r>
            <a:r>
              <a:rPr lang="zh-TW" altLang="en-US" sz="1200" dirty="0" smtClean="0"/>
              <a:t> </a:t>
            </a:r>
            <a:r>
              <a:rPr lang="zh-CN" altLang="en-US" sz="1200" dirty="0" smtClean="0"/>
              <a:t>透過保單的利益關係人、地址、電話等個人資訊關係網絡，進行異常保險行為</a:t>
            </a:r>
            <a:r>
              <a:rPr lang="zh-TW" altLang="en-US" sz="1200" dirty="0" smtClean="0"/>
              <a:t>監控</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證券</a:t>
            </a:r>
            <a:r>
              <a:rPr lang="en-US" altLang="zh-TW" dirty="0" smtClean="0"/>
              <a:t>:</a:t>
            </a:r>
            <a:r>
              <a:rPr lang="zh-TW" altLang="en-US" dirty="0" smtClean="0"/>
              <a:t> </a:t>
            </a:r>
            <a:r>
              <a:rPr lang="zh-CN" altLang="en-US" sz="1200" dirty="0" smtClean="0"/>
              <a:t>透過帳戶、標的間的交易關係，提前偵測自買自賣、關聯帳戶交易的異常行為</a:t>
            </a:r>
            <a:endParaRPr lang="en-US" altLang="zh-CN" sz="1200" dirty="0" smtClean="0"/>
          </a:p>
        </p:txBody>
      </p:sp>
      <p:sp>
        <p:nvSpPr>
          <p:cNvPr id="4" name="投影片編號版面配置區 3"/>
          <p:cNvSpPr>
            <a:spLocks noGrp="1"/>
          </p:cNvSpPr>
          <p:nvPr>
            <p:ph type="sldNum" sz="quarter" idx="10"/>
          </p:nvPr>
        </p:nvSpPr>
        <p:spPr/>
        <p:txBody>
          <a:bodyPr/>
          <a:lstStyle/>
          <a:p>
            <a:fld id="{BAE9B577-CD31-4A37-AFF3-75A7A97468EB}" type="slidenum">
              <a:rPr lang="zh-TW" altLang="en-US" smtClean="0"/>
              <a:t>14</a:t>
            </a:fld>
            <a:endParaRPr lang="zh-TW" altLang="en-US"/>
          </a:p>
        </p:txBody>
      </p:sp>
    </p:spTree>
    <p:extLst>
      <p:ext uri="{BB962C8B-B14F-4D97-AF65-F5344CB8AC3E}">
        <p14:creationId xmlns:p14="http://schemas.microsoft.com/office/powerpoint/2010/main" val="237358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9141291" cy="5143499"/>
          </a:xfrm>
          <a:prstGeom prst="rect">
            <a:avLst/>
          </a:prstGeom>
        </p:spPr>
      </p:pic>
      <p:sp>
        <p:nvSpPr>
          <p:cNvPr id="8" name="標題 1"/>
          <p:cNvSpPr>
            <a:spLocks noGrp="1"/>
          </p:cNvSpPr>
          <p:nvPr>
            <p:ph type="ctrTitle" hasCustomPrompt="1"/>
          </p:nvPr>
        </p:nvSpPr>
        <p:spPr>
          <a:xfrm>
            <a:off x="827584" y="2116063"/>
            <a:ext cx="7848872" cy="757907"/>
          </a:xfrm>
        </p:spPr>
        <p:txBody>
          <a:bodyPr>
            <a:normAutofit/>
          </a:bodyPr>
          <a:lstStyle>
            <a:lvl1pPr>
              <a:defRPr sz="3600" b="1">
                <a:solidFill>
                  <a:schemeClr val="tx1"/>
                </a:solidFill>
              </a:defRPr>
            </a:lvl1pPr>
          </a:lstStyle>
          <a:p>
            <a:r>
              <a:rPr lang="en-US" altLang="zh-TW" dirty="0" smtClean="0"/>
              <a:t>Presentation Template</a:t>
            </a:r>
            <a:endParaRPr lang="zh-TW" altLang="en-US" dirty="0"/>
          </a:p>
        </p:txBody>
      </p:sp>
      <p:sp>
        <p:nvSpPr>
          <p:cNvPr id="9" name="副標題 2"/>
          <p:cNvSpPr>
            <a:spLocks noGrp="1"/>
          </p:cNvSpPr>
          <p:nvPr>
            <p:ph type="subTitle" idx="1" hasCustomPrompt="1"/>
          </p:nvPr>
        </p:nvSpPr>
        <p:spPr>
          <a:xfrm>
            <a:off x="827584" y="2630512"/>
            <a:ext cx="7848872" cy="521196"/>
          </a:xfrm>
          <a:prstGeom prst="rect">
            <a:avLst/>
          </a:prstGeom>
        </p:spPr>
        <p:txBody>
          <a:bodyPr>
            <a:normAutofit/>
          </a:bodyPr>
          <a:lstStyle>
            <a:lvl1pPr marL="0" indent="0" algn="l">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Subtitle</a:t>
            </a:r>
            <a:endParaRPr lang="zh-TW" altLang="en-US" dirty="0"/>
          </a:p>
        </p:txBody>
      </p:sp>
      <p:sp>
        <p:nvSpPr>
          <p:cNvPr id="10" name="日期版面配置區 3"/>
          <p:cNvSpPr>
            <a:spLocks noGrp="1"/>
          </p:cNvSpPr>
          <p:nvPr>
            <p:ph type="dt" sz="half" idx="10"/>
          </p:nvPr>
        </p:nvSpPr>
        <p:spPr>
          <a:xfrm>
            <a:off x="827584" y="3234010"/>
            <a:ext cx="1018456" cy="273844"/>
          </a:xfrm>
          <a:prstGeom prst="rect">
            <a:avLst/>
          </a:prstGeom>
        </p:spPr>
        <p:txBody>
          <a:bodyPr/>
          <a:lstStyle>
            <a:lvl1pPr>
              <a:defRPr sz="1000">
                <a:solidFill>
                  <a:schemeClr val="tx1">
                    <a:lumMod val="50000"/>
                    <a:lumOff val="50000"/>
                  </a:schemeClr>
                </a:solidFill>
              </a:defRPr>
            </a:lvl1pPr>
          </a:lstStyle>
          <a:p>
            <a:fld id="{BF4D40D8-BA83-5743-9FAB-AA6DE88C3F2B}" type="datetime1">
              <a:rPr lang="zh-TW" altLang="en-US" smtClean="0"/>
              <a:pPr/>
              <a:t>2019/11/28</a:t>
            </a:fld>
            <a:endParaRPr lang="zh-TW" altLang="en-US" dirty="0"/>
          </a:p>
        </p:txBody>
      </p:sp>
      <p:pic>
        <p:nvPicPr>
          <p:cNvPr id="6" name="圖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10625" t="11250" r="40550" b="77200"/>
          <a:stretch/>
        </p:blipFill>
        <p:spPr>
          <a:xfrm>
            <a:off x="686333" y="480418"/>
            <a:ext cx="4065687" cy="721332"/>
          </a:xfrm>
          <a:prstGeom prst="rect">
            <a:avLst/>
          </a:prstGeom>
        </p:spPr>
      </p:pic>
    </p:spTree>
    <p:extLst>
      <p:ext uri="{BB962C8B-B14F-4D97-AF65-F5344CB8AC3E}">
        <p14:creationId xmlns:p14="http://schemas.microsoft.com/office/powerpoint/2010/main" val="2274815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章節標題">
    <p:spTree>
      <p:nvGrpSpPr>
        <p:cNvPr id="1" name=""/>
        <p:cNvGrpSpPr/>
        <p:nvPr/>
      </p:nvGrpSpPr>
      <p:grpSpPr>
        <a:xfrm>
          <a:off x="0" y="0"/>
          <a:ext cx="0" cy="0"/>
          <a:chOff x="0" y="0"/>
          <a:chExt cx="0" cy="0"/>
        </a:xfrm>
      </p:grpSpPr>
      <p:pic>
        <p:nvPicPr>
          <p:cNvPr id="8" name="圖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9141291" cy="5143499"/>
          </a:xfrm>
          <a:prstGeom prst="rect">
            <a:avLst/>
          </a:prstGeom>
        </p:spPr>
      </p:pic>
      <p:sp>
        <p:nvSpPr>
          <p:cNvPr id="7" name="標題 1"/>
          <p:cNvSpPr>
            <a:spLocks noGrp="1"/>
          </p:cNvSpPr>
          <p:nvPr>
            <p:ph type="ctrTitle" hasCustomPrompt="1"/>
          </p:nvPr>
        </p:nvSpPr>
        <p:spPr>
          <a:xfrm>
            <a:off x="825527" y="1697261"/>
            <a:ext cx="7850929" cy="757907"/>
          </a:xfrm>
        </p:spPr>
        <p:txBody>
          <a:bodyPr>
            <a:normAutofit/>
          </a:bodyPr>
          <a:lstStyle>
            <a:lvl1pPr>
              <a:defRPr sz="3600" b="1"/>
            </a:lvl1pPr>
          </a:lstStyle>
          <a:p>
            <a:r>
              <a:rPr lang="en-US" altLang="zh-TW" dirty="0" smtClean="0"/>
              <a:t>CHAPTER TITLE</a:t>
            </a:r>
            <a:endParaRPr lang="zh-TW" altLang="en-US" dirty="0"/>
          </a:p>
        </p:txBody>
      </p:sp>
      <p:sp>
        <p:nvSpPr>
          <p:cNvPr id="10" name="內容版面配置區 2"/>
          <p:cNvSpPr>
            <a:spLocks noGrp="1"/>
          </p:cNvSpPr>
          <p:nvPr>
            <p:ph sz="half" idx="1"/>
          </p:nvPr>
        </p:nvSpPr>
        <p:spPr>
          <a:xfrm>
            <a:off x="825527" y="2599184"/>
            <a:ext cx="5474665" cy="1340718"/>
          </a:xfrm>
          <a:prstGeom prst="rect">
            <a:avLst/>
          </a:prstGeom>
        </p:spPr>
        <p:txBody>
          <a:bodyPr>
            <a:normAutofit/>
          </a:bodyPr>
          <a:lstStyle>
            <a:lvl1pPr marL="0" indent="0">
              <a:lnSpc>
                <a:spcPct val="100000"/>
              </a:lnSpc>
              <a:buFontTx/>
              <a:buNone/>
              <a:defRPr sz="2000"/>
            </a:lvl1pPr>
            <a:lvl2pPr marL="457200" indent="0">
              <a:lnSpc>
                <a:spcPct val="100000"/>
              </a:lnSpc>
              <a:buFontTx/>
              <a:buNone/>
              <a:defRPr sz="1800"/>
            </a:lvl2pPr>
            <a:lvl3pPr marL="914400" indent="0">
              <a:lnSpc>
                <a:spcPct val="100000"/>
              </a:lnSpc>
              <a:buFontTx/>
              <a:buNone/>
              <a:defRPr sz="1600"/>
            </a:lvl3pPr>
            <a:lvl4pPr>
              <a:defRPr sz="1400"/>
            </a:lvl4pPr>
            <a:lvl5pPr>
              <a:defRPr sz="12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8" name="內容版面配置區 2"/>
          <p:cNvSpPr>
            <a:spLocks noGrp="1"/>
          </p:cNvSpPr>
          <p:nvPr>
            <p:ph sz="half" idx="1"/>
          </p:nvPr>
        </p:nvSpPr>
        <p:spPr>
          <a:xfrm>
            <a:off x="395536" y="915566"/>
            <a:ext cx="8350219" cy="3528392"/>
          </a:xfrm>
          <a:prstGeom prst="rect">
            <a:avLst/>
          </a:prstGeo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pic>
        <p:nvPicPr>
          <p:cNvPr id="7" name="圖片 6"/>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95536" y="630000"/>
            <a:ext cx="8784000" cy="46800"/>
          </a:xfrm>
          <a:prstGeom prst="rect">
            <a:avLst/>
          </a:prstGeom>
        </p:spPr>
      </p:pic>
      <p:sp>
        <p:nvSpPr>
          <p:cNvPr id="9" name="頁尾版面配置區 4"/>
          <p:cNvSpPr>
            <a:spLocks noGrp="1"/>
          </p:cNvSpPr>
          <p:nvPr>
            <p:ph type="ftr" sz="quarter" idx="3"/>
          </p:nvPr>
        </p:nvSpPr>
        <p:spPr>
          <a:xfrm>
            <a:off x="1835696" y="4715474"/>
            <a:ext cx="3734940" cy="288031"/>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altLang="zh-TW" smtClean="0"/>
              <a:t>Presentation Sample</a:t>
            </a:r>
            <a:endParaRPr lang="zh-TW" altLang="en-US" dirty="0"/>
          </a:p>
        </p:txBody>
      </p:sp>
      <p:sp>
        <p:nvSpPr>
          <p:cNvPr id="10" name="投影片編號版面配置區 5"/>
          <p:cNvSpPr>
            <a:spLocks noGrp="1"/>
          </p:cNvSpPr>
          <p:nvPr>
            <p:ph type="sldNum" sz="quarter" idx="4"/>
          </p:nvPr>
        </p:nvSpPr>
        <p:spPr>
          <a:xfrm>
            <a:off x="8656298" y="4715473"/>
            <a:ext cx="486000" cy="284400"/>
          </a:xfrm>
          <a:prstGeom prst="rect">
            <a:avLst/>
          </a:prstGeom>
        </p:spPr>
        <p:txBody>
          <a:bodyPr vert="horz" lIns="91440" tIns="45720" rIns="91440" bIns="45720" rtlCol="0" anchor="ctr"/>
          <a:lstStyle>
            <a:lvl1pPr algn="l">
              <a:defRPr sz="12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pic>
        <p:nvPicPr>
          <p:cNvPr id="11" name="圖片 10"/>
          <p:cNvPicPr>
            <a:picLocks noChangeAspect="1"/>
          </p:cNvPicPr>
          <p:nvPr userDrawn="1"/>
        </p:nvPicPr>
        <p:blipFill rotWithShape="1">
          <a:blip r:embed="rId3" cstate="print">
            <a:extLst>
              <a:ext uri="{28A0092B-C50C-407E-A947-70E740481C1C}">
                <a14:useLocalDpi xmlns:a14="http://schemas.microsoft.com/office/drawing/2010/main" val="0"/>
              </a:ext>
            </a:extLst>
          </a:blip>
          <a:srcRect t="1" r="85977" b="-30681"/>
          <a:stretch/>
        </p:blipFill>
        <p:spPr>
          <a:xfrm>
            <a:off x="7918163" y="331839"/>
            <a:ext cx="1224135" cy="298422"/>
          </a:xfrm>
          <a:prstGeom prst="rect">
            <a:avLst/>
          </a:prstGeom>
        </p:spPr>
      </p:pic>
    </p:spTree>
    <p:extLst>
      <p:ext uri="{BB962C8B-B14F-4D97-AF65-F5344CB8AC3E}">
        <p14:creationId xmlns:p14="http://schemas.microsoft.com/office/powerpoint/2010/main" val="4203598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119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圖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t="13991"/>
          <a:stretch/>
        </p:blipFill>
        <p:spPr>
          <a:xfrm>
            <a:off x="0" y="-92546"/>
            <a:ext cx="9144000" cy="5243140"/>
          </a:xfrm>
          <a:prstGeom prst="rect">
            <a:avLst/>
          </a:prstGeom>
        </p:spPr>
      </p:pic>
      <p:sp>
        <p:nvSpPr>
          <p:cNvPr id="10" name="Rectangle 7">
            <a:extLst>
              <a:ext uri="{FF2B5EF4-FFF2-40B4-BE49-F238E27FC236}">
                <a16:creationId xmlns:a16="http://schemas.microsoft.com/office/drawing/2014/main" id="{64564789-A474-46BE-A2F2-4F27C6E39F3F}"/>
              </a:ext>
            </a:extLst>
          </p:cNvPr>
          <p:cNvSpPr/>
          <p:nvPr userDrawn="1"/>
        </p:nvSpPr>
        <p:spPr>
          <a:xfrm>
            <a:off x="0" y="0"/>
            <a:ext cx="9164548" cy="51435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reeform: Shape 27">
            <a:extLst>
              <a:ext uri="{FF2B5EF4-FFF2-40B4-BE49-F238E27FC236}">
                <a16:creationId xmlns:a16="http://schemas.microsoft.com/office/drawing/2014/main" id="{9BCCD400-5AC0-46BA-AF0D-532EA062DDFE}"/>
              </a:ext>
            </a:extLst>
          </p:cNvPr>
          <p:cNvSpPr/>
          <p:nvPr userDrawn="1"/>
        </p:nvSpPr>
        <p:spPr>
          <a:xfrm>
            <a:off x="0" y="1"/>
            <a:ext cx="2054388" cy="2130482"/>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7">
            <a:extLst>
              <a:ext uri="{FF2B5EF4-FFF2-40B4-BE49-F238E27FC236}">
                <a16:creationId xmlns:a16="http://schemas.microsoft.com/office/drawing/2014/main" id="{64564789-A474-46BE-A2F2-4F27C6E39F3F}"/>
              </a:ext>
            </a:extLst>
          </p:cNvPr>
          <p:cNvSpPr/>
          <p:nvPr userDrawn="1"/>
        </p:nvSpPr>
        <p:spPr>
          <a:xfrm>
            <a:off x="0" y="-1"/>
            <a:ext cx="9144000" cy="760415"/>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Rounded Corners 16">
            <a:extLst>
              <a:ext uri="{FF2B5EF4-FFF2-40B4-BE49-F238E27FC236}">
                <a16:creationId xmlns:a16="http://schemas.microsoft.com/office/drawing/2014/main" id="{D2C300DA-4EC9-46EA-916D-25BEDAE0F239}"/>
              </a:ext>
            </a:extLst>
          </p:cNvPr>
          <p:cNvSpPr/>
          <p:nvPr userDrawn="1"/>
        </p:nvSpPr>
        <p:spPr>
          <a:xfrm rot="18900000">
            <a:off x="725086" y="3132495"/>
            <a:ext cx="1188783" cy="1188783"/>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2" descr="ç¸éåç"/>
          <p:cNvPicPr>
            <a:picLocks noChangeAspect="1" noChangeArrowheads="1"/>
          </p:cNvPicPr>
          <p:nvPr userDrawn="1"/>
        </p:nvPicPr>
        <p:blipFill rotWithShape="1">
          <a:blip r:embed="rId3" cstate="print">
            <a:biLevel thresh="25000"/>
            <a:extLst>
              <a:ext uri="{BEBA8EAE-BF5A-486C-A8C5-ECC9F3942E4B}">
                <a14:imgProps xmlns:a14="http://schemas.microsoft.com/office/drawing/2010/main">
                  <a14:imgLayer r:embed="rId4">
                    <a14:imgEffect>
                      <a14:backgroundRemoval t="5517" b="92414" l="10000" r="90000"/>
                    </a14:imgEffect>
                  </a14:imgLayer>
                </a14:imgProps>
              </a:ext>
              <a:ext uri="{28A0092B-C50C-407E-A947-70E740481C1C}">
                <a14:useLocalDpi xmlns:a14="http://schemas.microsoft.com/office/drawing/2010/main" val="0"/>
              </a:ext>
            </a:extLst>
          </a:blip>
          <a:srcRect l="13476" r="11189" b="-5840"/>
          <a:stretch/>
        </p:blipFill>
        <p:spPr bwMode="auto">
          <a:xfrm>
            <a:off x="15553" y="4773796"/>
            <a:ext cx="471934" cy="320468"/>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25"/>
          <p:cNvSpPr txBox="1"/>
          <p:nvPr userDrawn="1"/>
        </p:nvSpPr>
        <p:spPr>
          <a:xfrm>
            <a:off x="54990" y="4929315"/>
            <a:ext cx="1673609" cy="20005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700" i="1" dirty="0" smtClean="0">
                <a:solidFill>
                  <a:schemeClr val="bg1"/>
                </a:solidFill>
              </a:rPr>
              <a:t>Cathay Financial Holdings</a:t>
            </a:r>
            <a:endParaRPr lang="zh-TW" altLang="en-US" sz="700" i="1" dirty="0" smtClean="0">
              <a:solidFill>
                <a:schemeClr val="bg1"/>
              </a:solidFill>
            </a:endParaRPr>
          </a:p>
        </p:txBody>
      </p:sp>
      <p:sp>
        <p:nvSpPr>
          <p:cNvPr id="9" name="投影片編號版面配置區 5"/>
          <p:cNvSpPr>
            <a:spLocks noGrp="1"/>
          </p:cNvSpPr>
          <p:nvPr>
            <p:ph type="sldNum" sz="quarter" idx="4"/>
          </p:nvPr>
        </p:nvSpPr>
        <p:spPr>
          <a:xfrm>
            <a:off x="8656298" y="4715473"/>
            <a:ext cx="486000" cy="284400"/>
          </a:xfrm>
          <a:prstGeom prst="rect">
            <a:avLst/>
          </a:prstGeom>
        </p:spPr>
        <p:txBody>
          <a:bodyPr vert="horz" lIns="91440" tIns="45720" rIns="91440" bIns="45720" rtlCol="0" anchor="ctr"/>
          <a:lstStyle>
            <a:lvl1pPr algn="l">
              <a:defRPr sz="1200">
                <a:solidFill>
                  <a:schemeClr val="bg1"/>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9226019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3" name="圖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t="6333" b="3737"/>
          <a:stretch/>
        </p:blipFill>
        <p:spPr>
          <a:xfrm>
            <a:off x="0" y="51470"/>
            <a:ext cx="9144000" cy="5112568"/>
          </a:xfrm>
          <a:prstGeom prst="rect">
            <a:avLst/>
          </a:prstGeom>
        </p:spPr>
      </p:pic>
      <p:sp>
        <p:nvSpPr>
          <p:cNvPr id="10" name="Rectangle 7">
            <a:extLst>
              <a:ext uri="{FF2B5EF4-FFF2-40B4-BE49-F238E27FC236}">
                <a16:creationId xmlns:a16="http://schemas.microsoft.com/office/drawing/2014/main" id="{64564789-A474-46BE-A2F2-4F27C6E39F3F}"/>
              </a:ext>
            </a:extLst>
          </p:cNvPr>
          <p:cNvSpPr/>
          <p:nvPr userDrawn="1"/>
        </p:nvSpPr>
        <p:spPr>
          <a:xfrm>
            <a:off x="-20548" y="20538"/>
            <a:ext cx="9164548" cy="51435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reeform: Shape 27">
            <a:extLst>
              <a:ext uri="{FF2B5EF4-FFF2-40B4-BE49-F238E27FC236}">
                <a16:creationId xmlns:a16="http://schemas.microsoft.com/office/drawing/2014/main" id="{9BCCD400-5AC0-46BA-AF0D-532EA062DDFE}"/>
              </a:ext>
            </a:extLst>
          </p:cNvPr>
          <p:cNvSpPr/>
          <p:nvPr userDrawn="1"/>
        </p:nvSpPr>
        <p:spPr>
          <a:xfrm>
            <a:off x="0" y="1"/>
            <a:ext cx="2054388" cy="2130482"/>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7">
            <a:extLst>
              <a:ext uri="{FF2B5EF4-FFF2-40B4-BE49-F238E27FC236}">
                <a16:creationId xmlns:a16="http://schemas.microsoft.com/office/drawing/2014/main" id="{64564789-A474-46BE-A2F2-4F27C6E39F3F}"/>
              </a:ext>
            </a:extLst>
          </p:cNvPr>
          <p:cNvSpPr/>
          <p:nvPr userDrawn="1"/>
        </p:nvSpPr>
        <p:spPr>
          <a:xfrm>
            <a:off x="0" y="-1"/>
            <a:ext cx="9144000" cy="760415"/>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Rounded Corners 16">
            <a:extLst>
              <a:ext uri="{FF2B5EF4-FFF2-40B4-BE49-F238E27FC236}">
                <a16:creationId xmlns:a16="http://schemas.microsoft.com/office/drawing/2014/main" id="{D2C300DA-4EC9-46EA-916D-25BEDAE0F239}"/>
              </a:ext>
            </a:extLst>
          </p:cNvPr>
          <p:cNvSpPr/>
          <p:nvPr userDrawn="1"/>
        </p:nvSpPr>
        <p:spPr>
          <a:xfrm rot="18900000">
            <a:off x="725086" y="3132495"/>
            <a:ext cx="1188783" cy="1188783"/>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2" descr="ç¸éåç"/>
          <p:cNvPicPr>
            <a:picLocks noChangeAspect="1" noChangeArrowheads="1"/>
          </p:cNvPicPr>
          <p:nvPr userDrawn="1"/>
        </p:nvPicPr>
        <p:blipFill rotWithShape="1">
          <a:blip r:embed="rId3" cstate="print">
            <a:biLevel thresh="25000"/>
            <a:extLst>
              <a:ext uri="{BEBA8EAE-BF5A-486C-A8C5-ECC9F3942E4B}">
                <a14:imgProps xmlns:a14="http://schemas.microsoft.com/office/drawing/2010/main">
                  <a14:imgLayer r:embed="rId4">
                    <a14:imgEffect>
                      <a14:backgroundRemoval t="5517" b="92414" l="10000" r="90000"/>
                    </a14:imgEffect>
                  </a14:imgLayer>
                </a14:imgProps>
              </a:ext>
              <a:ext uri="{28A0092B-C50C-407E-A947-70E740481C1C}">
                <a14:useLocalDpi xmlns:a14="http://schemas.microsoft.com/office/drawing/2010/main" val="0"/>
              </a:ext>
            </a:extLst>
          </a:blip>
          <a:srcRect l="13476" r="11189" b="-5840"/>
          <a:stretch/>
        </p:blipFill>
        <p:spPr bwMode="auto">
          <a:xfrm>
            <a:off x="15553" y="4773796"/>
            <a:ext cx="471934" cy="320468"/>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25"/>
          <p:cNvSpPr txBox="1"/>
          <p:nvPr userDrawn="1"/>
        </p:nvSpPr>
        <p:spPr>
          <a:xfrm>
            <a:off x="54990" y="4929315"/>
            <a:ext cx="1673609" cy="20005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700" i="1" dirty="0" smtClean="0">
                <a:solidFill>
                  <a:schemeClr val="bg1"/>
                </a:solidFill>
              </a:rPr>
              <a:t>Cathay Financial Holdings</a:t>
            </a:r>
            <a:endParaRPr lang="zh-TW" altLang="en-US" sz="700" i="1" dirty="0" smtClean="0">
              <a:solidFill>
                <a:schemeClr val="bg1"/>
              </a:solidFill>
            </a:endParaRPr>
          </a:p>
        </p:txBody>
      </p:sp>
      <p:sp>
        <p:nvSpPr>
          <p:cNvPr id="9" name="投影片編號版面配置區 5"/>
          <p:cNvSpPr>
            <a:spLocks noGrp="1"/>
          </p:cNvSpPr>
          <p:nvPr>
            <p:ph type="sldNum" sz="quarter" idx="4"/>
          </p:nvPr>
        </p:nvSpPr>
        <p:spPr>
          <a:xfrm>
            <a:off x="8656298" y="4715473"/>
            <a:ext cx="486000" cy="284400"/>
          </a:xfrm>
          <a:prstGeom prst="rect">
            <a:avLst/>
          </a:prstGeom>
        </p:spPr>
        <p:txBody>
          <a:bodyPr vert="horz" lIns="91440" tIns="45720" rIns="91440" bIns="45720" rtlCol="0" anchor="ctr"/>
          <a:lstStyle>
            <a:lvl1pPr algn="l">
              <a:defRPr sz="1200" b="0">
                <a:solidFill>
                  <a:schemeClr val="bg1"/>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1370457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結尾標語頁">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7" name="標題 1"/>
          <p:cNvSpPr>
            <a:spLocks noGrp="1"/>
          </p:cNvSpPr>
          <p:nvPr>
            <p:ph type="ctrTitle" hasCustomPrompt="1"/>
          </p:nvPr>
        </p:nvSpPr>
        <p:spPr>
          <a:xfrm>
            <a:off x="825527" y="1697261"/>
            <a:ext cx="7850929" cy="757907"/>
          </a:xfrm>
        </p:spPr>
        <p:txBody>
          <a:bodyPr>
            <a:normAutofit/>
          </a:bodyPr>
          <a:lstStyle>
            <a:lvl1pPr>
              <a:defRPr sz="3600" b="1"/>
            </a:lvl1pPr>
          </a:lstStyle>
          <a:p>
            <a:r>
              <a:rPr lang="en-US" altLang="zh-TW" dirty="0" smtClean="0"/>
              <a:t>Thank you for listening</a:t>
            </a:r>
            <a:endParaRPr lang="zh-TW" altLang="en-US" dirty="0"/>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尾頁">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9141291" cy="5143499"/>
          </a:xfrm>
          <a:prstGeom prst="rect">
            <a:avLst/>
          </a:prstGeom>
        </p:spPr>
      </p:pic>
      <p:pic>
        <p:nvPicPr>
          <p:cNvPr id="4" name="圖片 3"/>
          <p:cNvPicPr>
            <a:picLocks noChangeAspect="1"/>
          </p:cNvPicPr>
          <p:nvPr userDrawn="1"/>
        </p:nvPicPr>
        <p:blipFill rotWithShape="1">
          <a:blip r:embed="rId3" cstate="print">
            <a:extLst>
              <a:ext uri="{28A0092B-C50C-407E-A947-70E740481C1C}">
                <a14:useLocalDpi xmlns:a14="http://schemas.microsoft.com/office/drawing/2010/main" val="0"/>
              </a:ext>
            </a:extLst>
          </a:blip>
          <a:srcRect l="10625" t="11250" r="40550" b="77200"/>
          <a:stretch/>
        </p:blipFill>
        <p:spPr>
          <a:xfrm>
            <a:off x="683568" y="1560537"/>
            <a:ext cx="5699555" cy="1011212"/>
          </a:xfrm>
          <a:prstGeom prst="rect">
            <a:avLst/>
          </a:prstGeom>
        </p:spPr>
      </p:pic>
    </p:spTree>
    <p:extLst>
      <p:ext uri="{BB962C8B-B14F-4D97-AF65-F5344CB8AC3E}">
        <p14:creationId xmlns:p14="http://schemas.microsoft.com/office/powerpoint/2010/main" val="21157009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395537" y="205979"/>
            <a:ext cx="8350218" cy="421555"/>
          </a:xfrm>
          <a:prstGeom prst="rect">
            <a:avLst/>
          </a:prstGeom>
        </p:spPr>
        <p:txBody>
          <a:bodyPr vert="horz" lIns="91440" tIns="45720" rIns="91440" bIns="45720" rtlCol="0" anchor="ctr">
            <a:noAutofit/>
          </a:bodyPr>
          <a:lstStyle/>
          <a:p>
            <a:r>
              <a:rPr lang="zh-TW" altLang="en-US" dirty="0" smtClean="0"/>
              <a:t>按一下以編輯母片標題樣式</a:t>
            </a:r>
            <a:endParaRPr lang="zh-TW" altLang="en-US" dirty="0"/>
          </a:p>
        </p:txBody>
      </p:sp>
      <p:sp>
        <p:nvSpPr>
          <p:cNvPr id="7" name="文字版面配置區 2"/>
          <p:cNvSpPr>
            <a:spLocks noGrp="1"/>
          </p:cNvSpPr>
          <p:nvPr>
            <p:ph type="body" idx="1"/>
          </p:nvPr>
        </p:nvSpPr>
        <p:spPr>
          <a:xfrm>
            <a:off x="395537" y="915566"/>
            <a:ext cx="8291263" cy="3679057"/>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9" name="投影片編號版面配置區 5"/>
          <p:cNvSpPr>
            <a:spLocks noGrp="1"/>
          </p:cNvSpPr>
          <p:nvPr>
            <p:ph type="sldNum" sz="quarter" idx="4"/>
          </p:nvPr>
        </p:nvSpPr>
        <p:spPr>
          <a:xfrm>
            <a:off x="8744783" y="4715473"/>
            <a:ext cx="395536" cy="288032"/>
          </a:xfrm>
          <a:prstGeom prst="rect">
            <a:avLst/>
          </a:prstGeom>
        </p:spPr>
        <p:txBody>
          <a:bodyPr vert="horz" lIns="91440" tIns="45720" rIns="91440" bIns="45720" rtlCol="0" anchor="ctr"/>
          <a:lstStyle>
            <a:lvl1pPr algn="l">
              <a:defRPr sz="12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
        <p:nvSpPr>
          <p:cNvPr id="10" name="頁尾版面配置區 4"/>
          <p:cNvSpPr>
            <a:spLocks noGrp="1"/>
          </p:cNvSpPr>
          <p:nvPr>
            <p:ph type="ftr" sz="quarter" idx="3"/>
          </p:nvPr>
        </p:nvSpPr>
        <p:spPr>
          <a:xfrm>
            <a:off x="1835696" y="4715474"/>
            <a:ext cx="3734940" cy="288031"/>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altLang="zh-TW" smtClean="0"/>
              <a:t>Presentation Sample</a:t>
            </a:r>
            <a:endParaRPr lang="zh-TW" altLang="en-US" dirty="0"/>
          </a:p>
        </p:txBody>
      </p:sp>
    </p:spTree>
    <p:extLst>
      <p:ext uri="{BB962C8B-B14F-4D97-AF65-F5344CB8AC3E}">
        <p14:creationId xmlns:p14="http://schemas.microsoft.com/office/powerpoint/2010/main" val="1719935985"/>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50" r:id="rId3"/>
    <p:sldLayoutId id="2147483682" r:id="rId4"/>
    <p:sldLayoutId id="2147483680" r:id="rId5"/>
    <p:sldLayoutId id="2147483681" r:id="rId6"/>
    <p:sldLayoutId id="2147483677" r:id="rId7"/>
    <p:sldLayoutId id="2147483662" r:id="rId8"/>
  </p:sldLayoutIdLst>
  <p:timing>
    <p:tnLst>
      <p:par>
        <p:cTn id="1" dur="indefinite" restart="never" nodeType="tmRoot"/>
      </p:par>
    </p:tnLst>
  </p:timing>
  <p:hf hdr="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just" defTabSz="914400" rtl="0" eaLnBrk="1" latinLnBrk="0" hangingPunct="1">
        <a:lnSpc>
          <a:spcPct val="150000"/>
        </a:lnSpc>
        <a:spcBef>
          <a:spcPct val="20000"/>
        </a:spcBef>
        <a:buClr>
          <a:schemeClr val="tx1"/>
        </a:buClr>
        <a:buFont typeface="Wingdings" charset="2"/>
        <a:buChar char="n"/>
        <a:defRPr sz="2000" kern="1200">
          <a:solidFill>
            <a:schemeClr val="tx1"/>
          </a:solidFill>
          <a:latin typeface="+mn-lt"/>
          <a:ea typeface="+mn-ea"/>
          <a:cs typeface="+mn-cs"/>
        </a:defRPr>
      </a:lvl1pPr>
      <a:lvl2pPr marL="742950" indent="-285750" algn="just" defTabSz="914400" rtl="0" eaLnBrk="1" latinLnBrk="0" hangingPunct="1">
        <a:lnSpc>
          <a:spcPct val="150000"/>
        </a:lnSpc>
        <a:spcBef>
          <a:spcPct val="20000"/>
        </a:spcBef>
        <a:buClr>
          <a:schemeClr val="tx1"/>
        </a:buClr>
        <a:buFont typeface="Wingdings" charset="2"/>
        <a:buChar char="l"/>
        <a:defRPr sz="1800" kern="1200">
          <a:solidFill>
            <a:schemeClr val="tx1"/>
          </a:solidFill>
          <a:latin typeface="+mn-lt"/>
          <a:ea typeface="+mn-ea"/>
          <a:cs typeface="+mn-cs"/>
        </a:defRPr>
      </a:lvl2pPr>
      <a:lvl3pPr marL="1143000" indent="-228600" algn="just" defTabSz="914400" rtl="0" eaLnBrk="1" latinLnBrk="0" hangingPunct="1">
        <a:lnSpc>
          <a:spcPct val="150000"/>
        </a:lnSpc>
        <a:spcBef>
          <a:spcPct val="20000"/>
        </a:spcBef>
        <a:buClr>
          <a:schemeClr val="tx1"/>
        </a:buClr>
        <a:buSzPct val="80000"/>
        <a:buFont typeface="Wingdings" charset="2"/>
        <a:buChar char="u"/>
        <a:defRPr sz="1600" kern="1200">
          <a:solidFill>
            <a:schemeClr val="tx1"/>
          </a:solidFill>
          <a:latin typeface="+mn-lt"/>
          <a:ea typeface="+mn-ea"/>
          <a:cs typeface="+mn-cs"/>
        </a:defRPr>
      </a:lvl3pPr>
      <a:lvl4pPr marL="1600200" indent="-228600" algn="just" defTabSz="914400" rtl="0" eaLnBrk="1" latinLnBrk="0" hangingPunct="1">
        <a:lnSpc>
          <a:spcPct val="150000"/>
        </a:lnSpc>
        <a:spcBef>
          <a:spcPct val="20000"/>
        </a:spcBef>
        <a:buClr>
          <a:schemeClr val="tx1"/>
        </a:buClr>
        <a:buSzPct val="80000"/>
        <a:buFont typeface="Wingdings" charset="2"/>
        <a:buChar char="u"/>
        <a:defRPr sz="1400" kern="1200">
          <a:solidFill>
            <a:schemeClr val="tx1"/>
          </a:solidFill>
          <a:latin typeface="+mn-lt"/>
          <a:ea typeface="+mn-ea"/>
          <a:cs typeface="+mn-cs"/>
        </a:defRPr>
      </a:lvl4pPr>
      <a:lvl5pPr marL="2057400" indent="-228600" algn="just" defTabSz="914400" rtl="0" eaLnBrk="1" latinLnBrk="0" hangingPunct="1">
        <a:lnSpc>
          <a:spcPct val="150000"/>
        </a:lnSpc>
        <a:spcBef>
          <a:spcPct val="20000"/>
        </a:spcBef>
        <a:buClr>
          <a:schemeClr val="tx1"/>
        </a:buClr>
        <a:buSzPct val="80000"/>
        <a:buFont typeface="Wingdings" charset="2"/>
        <a:buChar char="u"/>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564789-A474-46BE-A2F2-4F27C6E39F3F}"/>
              </a:ext>
            </a:extLst>
          </p:cNvPr>
          <p:cNvSpPr/>
          <p:nvPr/>
        </p:nvSpPr>
        <p:spPr>
          <a:xfrm>
            <a:off x="0" y="0"/>
            <a:ext cx="9144000" cy="5143500"/>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Rounded Corners 15">
            <a:extLst>
              <a:ext uri="{FF2B5EF4-FFF2-40B4-BE49-F238E27FC236}">
                <a16:creationId xmlns:a16="http://schemas.microsoft.com/office/drawing/2014/main" id="{4E70207C-E81D-4E79-9654-07E51237BC3C}"/>
              </a:ext>
            </a:extLst>
          </p:cNvPr>
          <p:cNvSpPr/>
          <p:nvPr/>
        </p:nvSpPr>
        <p:spPr>
          <a:xfrm rot="18900000">
            <a:off x="7499464" y="246205"/>
            <a:ext cx="1188783" cy="1188783"/>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Rounded Corners 16">
            <a:extLst>
              <a:ext uri="{FF2B5EF4-FFF2-40B4-BE49-F238E27FC236}">
                <a16:creationId xmlns:a16="http://schemas.microsoft.com/office/drawing/2014/main" id="{D2C300DA-4EC9-46EA-916D-25BEDAE0F239}"/>
              </a:ext>
            </a:extLst>
          </p:cNvPr>
          <p:cNvSpPr/>
          <p:nvPr/>
        </p:nvSpPr>
        <p:spPr>
          <a:xfrm rot="18900000">
            <a:off x="725086" y="3132495"/>
            <a:ext cx="1188783" cy="1188783"/>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Freeform: Shape 24">
            <a:extLst>
              <a:ext uri="{FF2B5EF4-FFF2-40B4-BE49-F238E27FC236}">
                <a16:creationId xmlns:a16="http://schemas.microsoft.com/office/drawing/2014/main" id="{01FF3AA5-65B8-4250-9FA5-E730BA5D93C8}"/>
              </a:ext>
            </a:extLst>
          </p:cNvPr>
          <p:cNvSpPr/>
          <p:nvPr/>
        </p:nvSpPr>
        <p:spPr>
          <a:xfrm>
            <a:off x="7195456" y="4356430"/>
            <a:ext cx="1719944" cy="787070"/>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Freeform: Shape 27">
            <a:extLst>
              <a:ext uri="{FF2B5EF4-FFF2-40B4-BE49-F238E27FC236}">
                <a16:creationId xmlns:a16="http://schemas.microsoft.com/office/drawing/2014/main" id="{9BCCD400-5AC0-46BA-AF0D-532EA062DDFE}"/>
              </a:ext>
            </a:extLst>
          </p:cNvPr>
          <p:cNvSpPr/>
          <p:nvPr/>
        </p:nvSpPr>
        <p:spPr>
          <a:xfrm>
            <a:off x="1281484" y="855960"/>
            <a:ext cx="2054388" cy="2130482"/>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群組 17"/>
          <p:cNvGrpSpPr/>
          <p:nvPr/>
        </p:nvGrpSpPr>
        <p:grpSpPr>
          <a:xfrm>
            <a:off x="2004927" y="539548"/>
            <a:ext cx="5015345" cy="4120434"/>
            <a:chOff x="-1194794" y="680900"/>
            <a:chExt cx="4938490" cy="4064403"/>
          </a:xfrm>
        </p:grpSpPr>
        <p:sp>
          <p:nvSpPr>
            <p:cNvPr id="21" name="Rectangle: Rounded Corners 16">
              <a:extLst>
                <a:ext uri="{FF2B5EF4-FFF2-40B4-BE49-F238E27FC236}">
                  <a16:creationId xmlns:a16="http://schemas.microsoft.com/office/drawing/2014/main" id="{D2C300DA-4EC9-46EA-916D-25BEDAE0F239}"/>
                </a:ext>
              </a:extLst>
            </p:cNvPr>
            <p:cNvSpPr/>
            <p:nvPr/>
          </p:nvSpPr>
          <p:spPr>
            <a:xfrm rot="18900000">
              <a:off x="725086" y="3132495"/>
              <a:ext cx="1188783" cy="1188783"/>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Freeform: Shape 27">
              <a:extLst>
                <a:ext uri="{FF2B5EF4-FFF2-40B4-BE49-F238E27FC236}">
                  <a16:creationId xmlns:a16="http://schemas.microsoft.com/office/drawing/2014/main" id="{9BCCD400-5AC0-46BA-AF0D-532EA062DDFE}"/>
                </a:ext>
              </a:extLst>
            </p:cNvPr>
            <p:cNvSpPr/>
            <p:nvPr/>
          </p:nvSpPr>
          <p:spPr>
            <a:xfrm>
              <a:off x="1281484" y="855960"/>
              <a:ext cx="2054388" cy="2130482"/>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Rounded Corners 19">
              <a:extLst>
                <a:ext uri="{FF2B5EF4-FFF2-40B4-BE49-F238E27FC236}">
                  <a16:creationId xmlns:a16="http://schemas.microsoft.com/office/drawing/2014/main" id="{3A6B26EE-CB0C-4C1C-981C-B7972827533E}"/>
                </a:ext>
              </a:extLst>
            </p:cNvPr>
            <p:cNvSpPr/>
            <p:nvPr/>
          </p:nvSpPr>
          <p:spPr>
            <a:xfrm flipV="1">
              <a:off x="-762561" y="2107008"/>
              <a:ext cx="4103057" cy="2638295"/>
            </a:xfrm>
            <a:prstGeom prst="triangle">
              <a:avLst/>
            </a:prstGeom>
            <a:solidFill>
              <a:srgbClr val="168E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3">
              <a:extLst>
                <a:ext uri="{FF2B5EF4-FFF2-40B4-BE49-F238E27FC236}">
                  <a16:creationId xmlns:a16="http://schemas.microsoft.com/office/drawing/2014/main" id="{CFA111C5-A78D-479B-8C31-7C75D54750E4}"/>
                </a:ext>
              </a:extLst>
            </p:cNvPr>
            <p:cNvSpPr/>
            <p:nvPr/>
          </p:nvSpPr>
          <p:spPr>
            <a:xfrm>
              <a:off x="-827535" y="1160779"/>
              <a:ext cx="4218038" cy="3049866"/>
            </a:xfrm>
            <a:prstGeom prst="triangle">
              <a:avLst/>
            </a:prstGeom>
            <a:noFill/>
            <a:ln>
              <a:solidFill>
                <a:srgbClr val="16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6" name="直線接點 25"/>
            <p:cNvCxnSpPr/>
            <p:nvPr/>
          </p:nvCxnSpPr>
          <p:spPr>
            <a:xfrm flipH="1">
              <a:off x="-876898" y="1079097"/>
              <a:ext cx="1924566" cy="2792143"/>
            </a:xfrm>
            <a:prstGeom prst="line">
              <a:avLst/>
            </a:prstGeom>
            <a:noFill/>
            <a:ln>
              <a:solidFill>
                <a:srgbClr val="168E40">
                  <a:alpha val="38000"/>
                </a:srgb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直線接點 26"/>
            <p:cNvCxnSpPr/>
            <p:nvPr/>
          </p:nvCxnSpPr>
          <p:spPr>
            <a:xfrm flipH="1">
              <a:off x="-971684" y="680900"/>
              <a:ext cx="2019352" cy="2899408"/>
            </a:xfrm>
            <a:prstGeom prst="line">
              <a:avLst/>
            </a:prstGeom>
            <a:noFill/>
            <a:ln>
              <a:solidFill>
                <a:srgbClr val="168E40">
                  <a:alpha val="38000"/>
                </a:srgb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直線接點 28"/>
            <p:cNvCxnSpPr/>
            <p:nvPr/>
          </p:nvCxnSpPr>
          <p:spPr>
            <a:xfrm>
              <a:off x="2472800" y="2475168"/>
              <a:ext cx="1176528" cy="1730575"/>
            </a:xfrm>
            <a:prstGeom prst="line">
              <a:avLst/>
            </a:prstGeom>
            <a:noFill/>
            <a:ln>
              <a:solidFill>
                <a:srgbClr val="168E40">
                  <a:alpha val="38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30" name="Rectangle: Rounded Corners 19">
              <a:extLst>
                <a:ext uri="{FF2B5EF4-FFF2-40B4-BE49-F238E27FC236}">
                  <a16:creationId xmlns:a16="http://schemas.microsoft.com/office/drawing/2014/main" id="{3A6B26EE-CB0C-4C1C-981C-B7972827533E}"/>
                </a:ext>
              </a:extLst>
            </p:cNvPr>
            <p:cNvSpPr/>
            <p:nvPr/>
          </p:nvSpPr>
          <p:spPr>
            <a:xfrm rot="1576893" flipV="1">
              <a:off x="-721764" y="2873642"/>
              <a:ext cx="413174" cy="520911"/>
            </a:xfrm>
            <a:prstGeom prst="triangle">
              <a:avLst/>
            </a:prstGeom>
            <a:solidFill>
              <a:srgbClr val="168E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Rounded Corners 19">
              <a:extLst>
                <a:ext uri="{FF2B5EF4-FFF2-40B4-BE49-F238E27FC236}">
                  <a16:creationId xmlns:a16="http://schemas.microsoft.com/office/drawing/2014/main" id="{3A6B26EE-CB0C-4C1C-981C-B7972827533E}"/>
                </a:ext>
              </a:extLst>
            </p:cNvPr>
            <p:cNvSpPr/>
            <p:nvPr/>
          </p:nvSpPr>
          <p:spPr>
            <a:xfrm rot="14449236" flipV="1">
              <a:off x="-1140925" y="2782010"/>
              <a:ext cx="413174" cy="520911"/>
            </a:xfrm>
            <a:prstGeom prst="triangle">
              <a:avLst/>
            </a:prstGeom>
            <a:solidFill>
              <a:srgbClr val="168E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Rounded Corners 19">
              <a:extLst>
                <a:ext uri="{FF2B5EF4-FFF2-40B4-BE49-F238E27FC236}">
                  <a16:creationId xmlns:a16="http://schemas.microsoft.com/office/drawing/2014/main" id="{3A6B26EE-CB0C-4C1C-981C-B7972827533E}"/>
                </a:ext>
              </a:extLst>
            </p:cNvPr>
            <p:cNvSpPr/>
            <p:nvPr/>
          </p:nvSpPr>
          <p:spPr>
            <a:xfrm rot="2371141" flipV="1">
              <a:off x="3330522" y="2175348"/>
              <a:ext cx="413174" cy="520911"/>
            </a:xfrm>
            <a:prstGeom prst="triangle">
              <a:avLst/>
            </a:prstGeom>
            <a:solidFill>
              <a:srgbClr val="168E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3" name="TextBox 12">
            <a:extLst>
              <a:ext uri="{FF2B5EF4-FFF2-40B4-BE49-F238E27FC236}">
                <a16:creationId xmlns:a16="http://schemas.microsoft.com/office/drawing/2014/main" id="{DAD3AC05-2DFE-4FEA-BD0F-67495472A283}"/>
              </a:ext>
            </a:extLst>
          </p:cNvPr>
          <p:cNvSpPr txBox="1"/>
          <p:nvPr/>
        </p:nvSpPr>
        <p:spPr>
          <a:xfrm>
            <a:off x="3028983" y="2856096"/>
            <a:ext cx="3009488" cy="507831"/>
          </a:xfrm>
          <a:prstGeom prst="rect">
            <a:avLst/>
          </a:prstGeom>
          <a:noFill/>
        </p:spPr>
        <p:txBody>
          <a:bodyPr wrap="square" rtlCol="0" anchor="ctr">
            <a:spAutoFit/>
          </a:bodyPr>
          <a:lstStyle/>
          <a:p>
            <a:pPr algn="ctr"/>
            <a:r>
              <a:rPr lang="zh-TW" altLang="en-US" sz="2700" dirty="0" smtClean="0">
                <a:solidFill>
                  <a:schemeClr val="bg1"/>
                </a:solidFill>
                <a:latin typeface="+mj-lt"/>
              </a:rPr>
              <a:t>數據中台提案報</a:t>
            </a:r>
            <a:r>
              <a:rPr lang="zh-TW" altLang="en-US" sz="2700" dirty="0">
                <a:solidFill>
                  <a:schemeClr val="bg1"/>
                </a:solidFill>
                <a:latin typeface="+mj-lt"/>
              </a:rPr>
              <a:t>告</a:t>
            </a:r>
            <a:endParaRPr lang="en-US" sz="2700" dirty="0">
              <a:solidFill>
                <a:schemeClr val="bg1"/>
              </a:solidFill>
              <a:latin typeface="+mj-lt"/>
            </a:endParaRPr>
          </a:p>
        </p:txBody>
      </p:sp>
      <p:sp>
        <p:nvSpPr>
          <p:cNvPr id="34" name="TextBox 18">
            <a:extLst>
              <a:ext uri="{FF2B5EF4-FFF2-40B4-BE49-F238E27FC236}">
                <a16:creationId xmlns:a16="http://schemas.microsoft.com/office/drawing/2014/main" id="{3BCC445D-99BF-4BD6-A87A-9AB46C82F7C1}"/>
              </a:ext>
            </a:extLst>
          </p:cNvPr>
          <p:cNvSpPr txBox="1"/>
          <p:nvPr/>
        </p:nvSpPr>
        <p:spPr>
          <a:xfrm>
            <a:off x="2716258" y="3265304"/>
            <a:ext cx="3664200" cy="276999"/>
          </a:xfrm>
          <a:prstGeom prst="rect">
            <a:avLst/>
          </a:prstGeom>
          <a:noFill/>
        </p:spPr>
        <p:txBody>
          <a:bodyPr wrap="square" rtlCol="0" anchor="ctr">
            <a:spAutoFit/>
          </a:bodyPr>
          <a:lstStyle/>
          <a:p>
            <a:pPr algn="ctr"/>
            <a:r>
              <a:rPr lang="en-US" sz="1200" dirty="0" smtClean="0">
                <a:solidFill>
                  <a:schemeClr val="bg1"/>
                </a:solidFill>
              </a:rPr>
              <a:t>- </a:t>
            </a:r>
            <a:r>
              <a:rPr lang="zh-TW" altLang="en-US" sz="1200" dirty="0" smtClean="0">
                <a:solidFill>
                  <a:schemeClr val="bg1"/>
                </a:solidFill>
              </a:rPr>
              <a:t>數位數據暨科技發展中心 數據科技科</a:t>
            </a:r>
            <a:r>
              <a:rPr lang="en-US" sz="1200" dirty="0" smtClean="0">
                <a:solidFill>
                  <a:schemeClr val="bg1"/>
                </a:solidFill>
              </a:rPr>
              <a:t>-</a:t>
            </a:r>
            <a:endParaRPr lang="en-US" sz="1200" dirty="0">
              <a:solidFill>
                <a:schemeClr val="bg1"/>
              </a:solidFill>
            </a:endParaRPr>
          </a:p>
        </p:txBody>
      </p:sp>
      <p:pic>
        <p:nvPicPr>
          <p:cNvPr id="35" name="Picture 2" descr="ç¸éåç"/>
          <p:cNvPicPr>
            <a:picLocks noChangeAspect="1" noChangeArrowheads="1"/>
          </p:cNvPicPr>
          <p:nvPr/>
        </p:nvPicPr>
        <p:blipFill>
          <a:blip r:embed="rId2" cstate="print">
            <a:biLevel thresh="25000"/>
            <a:extLst>
              <a:ext uri="{BEBA8EAE-BF5A-486C-A8C5-ECC9F3942E4B}">
                <a14:imgProps xmlns:a14="http://schemas.microsoft.com/office/drawing/2010/main">
                  <a14:imgLayer r:embed="rId3">
                    <a14:imgEffect>
                      <a14:backgroundRemoval t="5517" b="92414" l="10000" r="90000"/>
                    </a14:imgEffect>
                  </a14:imgLayer>
                </a14:imgProps>
              </a:ext>
              <a:ext uri="{28A0092B-C50C-407E-A947-70E740481C1C}">
                <a14:useLocalDpi xmlns:a14="http://schemas.microsoft.com/office/drawing/2010/main" val="0"/>
              </a:ext>
            </a:extLst>
          </a:blip>
          <a:srcRect/>
          <a:stretch>
            <a:fillRect/>
          </a:stretch>
        </p:blipFill>
        <p:spPr bwMode="auto">
          <a:xfrm>
            <a:off x="4084004" y="2355726"/>
            <a:ext cx="907912" cy="436323"/>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18">
            <a:extLst>
              <a:ext uri="{FF2B5EF4-FFF2-40B4-BE49-F238E27FC236}">
                <a16:creationId xmlns:a16="http://schemas.microsoft.com/office/drawing/2014/main" id="{3BCC445D-99BF-4BD6-A87A-9AB46C82F7C1}"/>
              </a:ext>
            </a:extLst>
          </p:cNvPr>
          <p:cNvSpPr txBox="1"/>
          <p:nvPr/>
        </p:nvSpPr>
        <p:spPr>
          <a:xfrm>
            <a:off x="2673514" y="3814423"/>
            <a:ext cx="3664200" cy="276999"/>
          </a:xfrm>
          <a:prstGeom prst="rect">
            <a:avLst/>
          </a:prstGeom>
          <a:noFill/>
        </p:spPr>
        <p:txBody>
          <a:bodyPr wrap="square" rtlCol="0" anchor="ctr">
            <a:spAutoFit/>
          </a:bodyPr>
          <a:lstStyle/>
          <a:p>
            <a:pPr algn="ctr"/>
            <a:r>
              <a:rPr lang="en-US" sz="1200" dirty="0" smtClean="0">
                <a:solidFill>
                  <a:schemeClr val="bg1"/>
                </a:solidFill>
              </a:rPr>
              <a:t>2019/11</a:t>
            </a:r>
            <a:endParaRPr lang="en-US" sz="1200" dirty="0">
              <a:solidFill>
                <a:schemeClr val="bg1"/>
              </a:solidFill>
            </a:endParaRPr>
          </a:p>
        </p:txBody>
      </p:sp>
    </p:spTree>
    <p:extLst>
      <p:ext uri="{BB962C8B-B14F-4D97-AF65-F5344CB8AC3E}">
        <p14:creationId xmlns:p14="http://schemas.microsoft.com/office/powerpoint/2010/main" val="1587773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995049">
            <a:off x="-1104461" y="-2671688"/>
            <a:ext cx="6665128" cy="10486939"/>
          </a:xfrm>
          <a:prstGeom prst="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endParaRPr lang="zh-TW" altLang="en-US" sz="1600">
              <a:solidFill>
                <a:schemeClr val="bg1"/>
              </a:solidFill>
              <a:latin typeface="Agency FB" panose="020B0503020202020204" pitchFamily="34" charset="0"/>
            </a:endParaRPr>
          </a:p>
        </p:txBody>
      </p:sp>
      <p:sp>
        <p:nvSpPr>
          <p:cNvPr id="5" name="矩形 4"/>
          <p:cNvSpPr/>
          <p:nvPr/>
        </p:nvSpPr>
        <p:spPr>
          <a:xfrm rot="1995049">
            <a:off x="-854154" y="-2201939"/>
            <a:ext cx="6560658" cy="10486939"/>
          </a:xfrm>
          <a:prstGeom prst="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endParaRPr lang="zh-TW" altLang="en-US" sz="1600">
              <a:solidFill>
                <a:schemeClr val="bg1"/>
              </a:solidFill>
              <a:latin typeface="Agency FB" panose="020B0503020202020204" pitchFamily="34" charset="0"/>
            </a:endParaRPr>
          </a:p>
        </p:txBody>
      </p:sp>
      <p:cxnSp>
        <p:nvCxnSpPr>
          <p:cNvPr id="12" name="直線接點 11"/>
          <p:cNvCxnSpPr/>
          <p:nvPr/>
        </p:nvCxnSpPr>
        <p:spPr>
          <a:xfrm>
            <a:off x="408240" y="3026232"/>
            <a:ext cx="7393563" cy="0"/>
          </a:xfrm>
          <a:prstGeom prst="line">
            <a:avLst/>
          </a:prstGeom>
          <a:noFill/>
          <a:ln w="19050" cap="flat" cmpd="sng" algn="ctr">
            <a:solidFill>
              <a:schemeClr val="bg1">
                <a:lumMod val="95000"/>
              </a:schemeClr>
            </a:solidFill>
            <a:prstDash val="solid"/>
            <a:miter lim="800000"/>
          </a:ln>
          <a:effectLst/>
        </p:spPr>
      </p:cxnSp>
      <p:grpSp>
        <p:nvGrpSpPr>
          <p:cNvPr id="14" name="Group 21">
            <a:extLst>
              <a:ext uri="{FF2B5EF4-FFF2-40B4-BE49-F238E27FC236}">
                <a16:creationId xmlns:a16="http://schemas.microsoft.com/office/drawing/2014/main" id="{77CAFC84-4744-4178-95B5-AB423D30EFA8}"/>
              </a:ext>
            </a:extLst>
          </p:cNvPr>
          <p:cNvGrpSpPr/>
          <p:nvPr/>
        </p:nvGrpSpPr>
        <p:grpSpPr>
          <a:xfrm>
            <a:off x="1403648" y="2070218"/>
            <a:ext cx="6120680" cy="2263424"/>
            <a:chOff x="5692278" y="3070393"/>
            <a:chExt cx="6120680" cy="2263424"/>
          </a:xfrm>
        </p:grpSpPr>
        <p:sp>
          <p:nvSpPr>
            <p:cNvPr id="15" name="TextBox 7"/>
            <p:cNvSpPr txBox="1"/>
            <p:nvPr/>
          </p:nvSpPr>
          <p:spPr>
            <a:xfrm>
              <a:off x="6844406" y="4133488"/>
              <a:ext cx="4608512" cy="1200329"/>
            </a:xfrm>
            <a:prstGeom prst="rect">
              <a:avLst/>
            </a:prstGeom>
            <a:noFill/>
          </p:spPr>
          <p:txBody>
            <a:bodyPr wrap="square" rtlCol="0">
              <a:spAutoFit/>
            </a:bodyPr>
            <a:lstStyle/>
            <a:p>
              <a:pPr marL="171450" lvl="0" indent="-171450" defTabSz="914286">
                <a:buFont typeface="Arial" panose="020B0604020202020204" pitchFamily="34" charset="0"/>
                <a:buChar char="•"/>
                <a:defRPr/>
              </a:pPr>
              <a:r>
                <a:rPr lang="zh-TW" altLang="en-US" dirty="0">
                  <a:solidFill>
                    <a:schemeClr val="bg1"/>
                  </a:solidFill>
                  <a:cs typeface="Calibri" panose="020F0502020204030204" pitchFamily="34" charset="0"/>
                </a:rPr>
                <a:t>應用場景一：信用卡智能推薦</a:t>
              </a:r>
            </a:p>
            <a:p>
              <a:pPr marL="171450" lvl="0" indent="-171450" defTabSz="914286">
                <a:buFont typeface="Arial" panose="020B0604020202020204" pitchFamily="34" charset="0"/>
                <a:buChar char="•"/>
                <a:defRPr/>
              </a:pPr>
              <a:r>
                <a:rPr lang="zh-TW" altLang="en-US" dirty="0">
                  <a:solidFill>
                    <a:schemeClr val="bg1"/>
                  </a:solidFill>
                  <a:cs typeface="Calibri" panose="020F0502020204030204" pitchFamily="34" charset="0"/>
                </a:rPr>
                <a:t>應用場景二：智能</a:t>
              </a:r>
              <a:r>
                <a:rPr lang="en-US" altLang="zh-TW" dirty="0">
                  <a:solidFill>
                    <a:schemeClr val="bg1"/>
                  </a:solidFill>
                  <a:cs typeface="Calibri" panose="020F0502020204030204" pitchFamily="34" charset="0"/>
                </a:rPr>
                <a:t>CRM-</a:t>
              </a:r>
              <a:r>
                <a:rPr lang="zh-TW" altLang="en-US" dirty="0">
                  <a:solidFill>
                    <a:schemeClr val="bg1"/>
                  </a:solidFill>
                  <a:cs typeface="Calibri" panose="020F0502020204030204" pitchFamily="34" charset="0"/>
                </a:rPr>
                <a:t>客戶進線問題預測</a:t>
              </a:r>
            </a:p>
            <a:p>
              <a:pPr marL="171450" lvl="0" indent="-171450" defTabSz="914286">
                <a:buFont typeface="Arial" panose="020B0604020202020204" pitchFamily="34" charset="0"/>
                <a:buChar char="•"/>
                <a:defRPr/>
              </a:pPr>
              <a:r>
                <a:rPr lang="zh-TW" altLang="en-US" dirty="0">
                  <a:solidFill>
                    <a:schemeClr val="bg1"/>
                  </a:solidFill>
                  <a:cs typeface="Calibri" panose="020F0502020204030204" pitchFamily="34" charset="0"/>
                </a:rPr>
                <a:t>應用場景三：風險智能評分</a:t>
              </a:r>
            </a:p>
            <a:p>
              <a:pPr marL="171450" lvl="0" indent="-171450" defTabSz="914286">
                <a:buFont typeface="Arial" panose="020B0604020202020204" pitchFamily="34" charset="0"/>
                <a:buChar char="•"/>
                <a:defRPr/>
              </a:pPr>
              <a:r>
                <a:rPr lang="zh-TW" altLang="en-US" dirty="0">
                  <a:solidFill>
                    <a:schemeClr val="bg1"/>
                  </a:solidFill>
                  <a:cs typeface="Calibri" panose="020F0502020204030204" pitchFamily="34" charset="0"/>
                </a:rPr>
                <a:t>應用場景四：金融犯罪反洗錢偵測</a:t>
              </a:r>
            </a:p>
          </p:txBody>
        </p:sp>
        <p:sp>
          <p:nvSpPr>
            <p:cNvPr id="16" name="TextBox 8"/>
            <p:cNvSpPr txBox="1"/>
            <p:nvPr/>
          </p:nvSpPr>
          <p:spPr>
            <a:xfrm>
              <a:off x="6737752" y="3311933"/>
              <a:ext cx="5075206" cy="646331"/>
            </a:xfrm>
            <a:prstGeom prst="rect">
              <a:avLst/>
            </a:prstGeom>
            <a:noFill/>
          </p:spPr>
          <p:txBody>
            <a:bodyPr wrap="square" lIns="108000" rIns="108000" rtlCol="0">
              <a:spAutoFit/>
            </a:bodyPr>
            <a:lstStyle/>
            <a:p>
              <a:pPr lvl="0" defTabSz="914286">
                <a:defRPr/>
              </a:pPr>
              <a:r>
                <a:rPr lang="zh-TW" altLang="en-US" sz="3600" b="1" dirty="0">
                  <a:solidFill>
                    <a:schemeClr val="bg1"/>
                  </a:solidFill>
                  <a:cs typeface="Calibri" panose="020F0502020204030204" pitchFamily="34" charset="0"/>
                </a:rPr>
                <a:t>數據中台業務場景應用</a:t>
              </a:r>
            </a:p>
          </p:txBody>
        </p:sp>
        <p:sp>
          <p:nvSpPr>
            <p:cNvPr id="17" name="TextBox 6"/>
            <p:cNvSpPr txBox="1"/>
            <p:nvPr/>
          </p:nvSpPr>
          <p:spPr>
            <a:xfrm>
              <a:off x="5692278" y="3070393"/>
              <a:ext cx="1078173" cy="1015663"/>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6000" b="1" i="0" u="none" strike="noStrike" kern="1200" cap="none" spc="0" normalizeH="0" baseline="0" noProof="0" dirty="0" smtClean="0">
                  <a:ln>
                    <a:noFill/>
                  </a:ln>
                  <a:solidFill>
                    <a:schemeClr val="bg1"/>
                  </a:solidFill>
                  <a:effectLst/>
                  <a:uLnTx/>
                  <a:uFillTx/>
                  <a:cs typeface="Calibri" panose="020F0502020204030204" pitchFamily="34" charset="0"/>
                </a:rPr>
                <a:t>03</a:t>
              </a:r>
              <a:endParaRPr kumimoji="0" lang="ko-KR" altLang="en-US" sz="6000" b="1" i="0" u="none" strike="noStrike" kern="1200" cap="none" spc="0" normalizeH="0" baseline="0" noProof="0" dirty="0">
                <a:ln>
                  <a:noFill/>
                </a:ln>
                <a:solidFill>
                  <a:schemeClr val="bg1"/>
                </a:solidFill>
                <a:effectLst/>
                <a:uLnTx/>
                <a:uFillTx/>
                <a:cs typeface="Calibri" panose="020F0502020204030204" pitchFamily="34" charset="0"/>
              </a:endParaRPr>
            </a:p>
          </p:txBody>
        </p:sp>
      </p:grpSp>
    </p:spTree>
    <p:extLst>
      <p:ext uri="{BB962C8B-B14F-4D97-AF65-F5344CB8AC3E}">
        <p14:creationId xmlns:p14="http://schemas.microsoft.com/office/powerpoint/2010/main" val="602025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a:solidFill>
                  <a:schemeClr val="bg1"/>
                </a:solidFill>
                <a:latin typeface="+mj-ea"/>
              </a:rPr>
              <a:t>應用場景一：信用卡智能推薦</a:t>
            </a:r>
            <a:endParaRPr lang="zh-TW" altLang="en-US" sz="2400" b="1" dirty="0" smtClean="0">
              <a:solidFill>
                <a:schemeClr val="bg1"/>
              </a:solidFill>
              <a:latin typeface="+mj-ea"/>
            </a:endParaRPr>
          </a:p>
        </p:txBody>
      </p:sp>
      <p:sp>
        <p:nvSpPr>
          <p:cNvPr id="77" name="矩形 76"/>
          <p:cNvSpPr/>
          <p:nvPr/>
        </p:nvSpPr>
        <p:spPr>
          <a:xfrm>
            <a:off x="2652308" y="852224"/>
            <a:ext cx="3325659" cy="600164"/>
          </a:xfrm>
          <a:prstGeom prst="rect">
            <a:avLst/>
          </a:prstGeom>
          <a:noFill/>
          <a:ln w="12700" cap="flat" cmpd="sng" algn="ctr">
            <a:solidFill>
              <a:sysClr val="window" lastClr="FFFFFF">
                <a:lumMod val="65000"/>
              </a:sysClr>
            </a:solidFill>
            <a:prstDash val="solid"/>
            <a:miter lim="800000"/>
          </a:ln>
          <a:effectLst>
            <a:outerShdw blurRad="50800" dist="38100" dir="2700000" algn="tl" rotWithShape="0">
              <a:prstClr val="black">
                <a:alpha val="40000"/>
              </a:prstClr>
            </a:outerShdw>
          </a:effectLst>
        </p:spPr>
        <p:txBody>
          <a:bodyPr wrap="square">
            <a:spAutoFit/>
          </a:bodyPr>
          <a:lstStyle/>
          <a:p>
            <a:pPr marL="0" marR="0" lvl="0" indent="0" defTabSz="404988" eaLnBrk="1" fontAlgn="auto" latinLnBrk="0" hangingPunct="1">
              <a:lnSpc>
                <a:spcPct val="100000"/>
              </a:lnSpc>
              <a:spcBef>
                <a:spcPts val="0"/>
              </a:spcBef>
              <a:spcAft>
                <a:spcPts val="0"/>
              </a:spcAft>
              <a:buClrTx/>
              <a:buSzTx/>
              <a:buFontTx/>
              <a:buNone/>
              <a:tabLst/>
              <a:defRPr/>
            </a:pPr>
            <a:r>
              <a:rPr kumimoji="0" lang="zh-TW" altLang="en-US" sz="1100" b="0" i="0" u="none" strike="noStrike" kern="0" cap="none" spc="0" normalizeH="0" baseline="0" noProof="0" dirty="0" smtClean="0">
                <a:ln>
                  <a:noFill/>
                </a:ln>
                <a:solidFill>
                  <a:schemeClr val="bg1"/>
                </a:solidFill>
                <a:effectLst/>
                <a:uLnTx/>
                <a:uFillTx/>
                <a:cs typeface="+mn-cs"/>
              </a:rPr>
              <a:t>場景應用</a:t>
            </a:r>
            <a:r>
              <a:rPr kumimoji="0" lang="en-US" altLang="zh-TW" sz="1100" b="0" i="0" u="none" strike="noStrike" kern="0" cap="none" spc="0" normalizeH="0" baseline="0" noProof="0" dirty="0" smtClean="0">
                <a:ln>
                  <a:noFill/>
                </a:ln>
                <a:solidFill>
                  <a:schemeClr val="bg1"/>
                </a:solidFill>
                <a:effectLst/>
                <a:uLnTx/>
                <a:uFillTx/>
                <a:cs typeface="+mn-cs"/>
              </a:rPr>
              <a:t>:</a:t>
            </a:r>
          </a:p>
          <a:p>
            <a:pPr marL="173038" marR="0" lvl="0" indent="-173038" defTabSz="404988"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1100" b="0" i="0" u="none" strike="noStrike" kern="0" cap="none" spc="0" normalizeH="0" baseline="0" noProof="0" dirty="0" smtClean="0">
                <a:ln>
                  <a:noFill/>
                </a:ln>
                <a:solidFill>
                  <a:schemeClr val="bg1"/>
                </a:solidFill>
                <a:effectLst/>
                <a:uLnTx/>
                <a:uFillTx/>
                <a:cs typeface="+mn-cs"/>
              </a:rPr>
              <a:t>更</a:t>
            </a:r>
            <a:r>
              <a:rPr kumimoji="0" lang="zh-TW" altLang="en-US" sz="1100" b="0" i="0" u="none" strike="noStrike" kern="0" cap="none" spc="0" normalizeH="0" baseline="0" noProof="0" dirty="0">
                <a:ln>
                  <a:noFill/>
                </a:ln>
                <a:solidFill>
                  <a:schemeClr val="bg1"/>
                </a:solidFill>
                <a:effectLst/>
                <a:uLnTx/>
                <a:uFillTx/>
                <a:cs typeface="+mn-cs"/>
              </a:rPr>
              <a:t>精</a:t>
            </a:r>
            <a:r>
              <a:rPr kumimoji="0" lang="zh-TW" altLang="en-US" sz="1100" b="0" i="0" u="none" strike="noStrike" kern="0" cap="none" spc="0" normalizeH="0" baseline="0" noProof="0" dirty="0" smtClean="0">
                <a:ln>
                  <a:noFill/>
                </a:ln>
                <a:solidFill>
                  <a:schemeClr val="bg1"/>
                </a:solidFill>
                <a:effectLst/>
                <a:uLnTx/>
                <a:uFillTx/>
                <a:cs typeface="+mn-cs"/>
              </a:rPr>
              <a:t>準地推薦潛在申辦信用卡之</a:t>
            </a:r>
            <a:r>
              <a:rPr kumimoji="0" lang="zh-TW" altLang="en-US" sz="1100" b="0" i="0" u="none" strike="noStrike" kern="0" cap="none" spc="0" normalizeH="0" baseline="0" noProof="0" dirty="0">
                <a:ln>
                  <a:noFill/>
                </a:ln>
                <a:solidFill>
                  <a:schemeClr val="bg1"/>
                </a:solidFill>
                <a:effectLst/>
                <a:uLnTx/>
                <a:uFillTx/>
                <a:cs typeface="+mn-cs"/>
              </a:rPr>
              <a:t>客</a:t>
            </a:r>
            <a:r>
              <a:rPr kumimoji="0" lang="zh-TW" altLang="en-US" sz="1100" b="0" i="0" u="none" strike="noStrike" kern="0" cap="none" spc="0" normalizeH="0" baseline="0" noProof="0" dirty="0" smtClean="0">
                <a:ln>
                  <a:noFill/>
                </a:ln>
                <a:solidFill>
                  <a:schemeClr val="bg1"/>
                </a:solidFill>
                <a:effectLst/>
                <a:uLnTx/>
                <a:uFillTx/>
                <a:cs typeface="+mn-cs"/>
              </a:rPr>
              <a:t>群</a:t>
            </a:r>
            <a:endParaRPr kumimoji="0" lang="en-US" altLang="zh-TW" sz="1100" b="0" i="0" u="none" strike="noStrike" kern="0" cap="none" spc="0" normalizeH="0" baseline="0" noProof="0" dirty="0" smtClean="0">
              <a:ln>
                <a:noFill/>
              </a:ln>
              <a:solidFill>
                <a:schemeClr val="bg1"/>
              </a:solidFill>
              <a:effectLst/>
              <a:uLnTx/>
              <a:uFillTx/>
              <a:cs typeface="+mn-cs"/>
            </a:endParaRPr>
          </a:p>
          <a:p>
            <a:pPr marL="173038" marR="0" lvl="0" indent="-173038" defTabSz="404988"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1100" b="0" i="0" u="none" strike="noStrike" kern="0" cap="none" spc="0" normalizeH="0" baseline="0" noProof="0" dirty="0" smtClean="0">
                <a:ln>
                  <a:noFill/>
                </a:ln>
                <a:solidFill>
                  <a:schemeClr val="bg1"/>
                </a:solidFill>
                <a:effectLst/>
                <a:uLnTx/>
                <a:uFillTx/>
                <a:cs typeface="+mn-cs"/>
              </a:rPr>
              <a:t>精</a:t>
            </a:r>
            <a:r>
              <a:rPr kumimoji="0" lang="zh-TW" altLang="en-US" sz="1100" b="0" i="0" u="none" strike="noStrike" kern="0" cap="none" spc="0" normalizeH="0" baseline="0" noProof="0" dirty="0">
                <a:ln>
                  <a:noFill/>
                </a:ln>
                <a:solidFill>
                  <a:schemeClr val="bg1"/>
                </a:solidFill>
                <a:effectLst/>
                <a:uLnTx/>
                <a:uFillTx/>
                <a:cs typeface="+mn-cs"/>
              </a:rPr>
              <a:t>準推薦卡友登錄</a:t>
            </a:r>
            <a:r>
              <a:rPr kumimoji="0" lang="zh-TW" altLang="en-US" sz="1100" b="0" i="0" u="none" strike="noStrike" kern="0" cap="none" spc="0" normalizeH="0" baseline="0" noProof="0" dirty="0" smtClean="0">
                <a:ln>
                  <a:noFill/>
                </a:ln>
                <a:solidFill>
                  <a:schemeClr val="bg1"/>
                </a:solidFill>
                <a:effectLst/>
                <a:uLnTx/>
                <a:uFillTx/>
                <a:cs typeface="+mn-cs"/>
              </a:rPr>
              <a:t>活動，提升</a:t>
            </a:r>
            <a:r>
              <a:rPr kumimoji="0" lang="zh-TW" altLang="en-US" sz="1100" b="0" i="0" u="none" strike="noStrike" kern="0" cap="none" spc="0" normalizeH="0" baseline="0" noProof="0" dirty="0">
                <a:ln>
                  <a:noFill/>
                </a:ln>
                <a:solidFill>
                  <a:schemeClr val="bg1"/>
                </a:solidFill>
                <a:effectLst/>
                <a:uLnTx/>
                <a:uFillTx/>
                <a:cs typeface="+mn-cs"/>
              </a:rPr>
              <a:t>卡登後的消費金額</a:t>
            </a:r>
            <a:endParaRPr kumimoji="0" lang="en-US" altLang="zh-TW" sz="1100" b="0" i="0" u="none" strike="noStrike" kern="0" cap="none" spc="0" normalizeH="0" baseline="0" noProof="0" dirty="0">
              <a:ln>
                <a:noFill/>
              </a:ln>
              <a:solidFill>
                <a:schemeClr val="bg1"/>
              </a:solidFill>
              <a:effectLst/>
              <a:uLnTx/>
              <a:uFillTx/>
              <a:cs typeface="+mn-cs"/>
            </a:endParaRPr>
          </a:p>
        </p:txBody>
      </p:sp>
      <p:sp>
        <p:nvSpPr>
          <p:cNvPr id="126" name="矩形 125"/>
          <p:cNvSpPr/>
          <p:nvPr/>
        </p:nvSpPr>
        <p:spPr>
          <a:xfrm>
            <a:off x="6480863" y="863532"/>
            <a:ext cx="2051577" cy="693694"/>
          </a:xfrm>
          <a:prstGeom prst="rect">
            <a:avLst/>
          </a:prstGeom>
          <a:noFill/>
          <a:ln w="9525" cap="flat" cmpd="sng" algn="ctr">
            <a:solidFill>
              <a:srgbClr val="FC917C"/>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prstClr val="black"/>
              </a:solidFill>
              <a:effectLst/>
              <a:uLnTx/>
              <a:uFillTx/>
              <a:cs typeface="+mn-cs"/>
            </a:endParaRPr>
          </a:p>
        </p:txBody>
      </p:sp>
      <p:grpSp>
        <p:nvGrpSpPr>
          <p:cNvPr id="127" name="群組 126"/>
          <p:cNvGrpSpPr/>
          <p:nvPr/>
        </p:nvGrpSpPr>
        <p:grpSpPr>
          <a:xfrm>
            <a:off x="6111222" y="864683"/>
            <a:ext cx="739282" cy="694468"/>
            <a:chOff x="4800262" y="1379653"/>
            <a:chExt cx="662813" cy="723068"/>
          </a:xfrm>
        </p:grpSpPr>
        <p:sp>
          <p:nvSpPr>
            <p:cNvPr id="128" name="橢圓 127"/>
            <p:cNvSpPr/>
            <p:nvPr/>
          </p:nvSpPr>
          <p:spPr>
            <a:xfrm>
              <a:off x="4800262" y="1379653"/>
              <a:ext cx="662813" cy="723068"/>
            </a:xfrm>
            <a:prstGeom prst="ellipse">
              <a:avLst/>
            </a:prstGeom>
            <a:solidFill>
              <a:srgbClr val="FC917C"/>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151" algn="l" rtl="0" fontAlgn="base">
                <a:spcBef>
                  <a:spcPct val="0"/>
                </a:spcBef>
                <a:spcAft>
                  <a:spcPct val="0"/>
                </a:spcAft>
                <a:defRPr sz="1600" kern="1200">
                  <a:solidFill>
                    <a:schemeClr val="lt1"/>
                  </a:solidFill>
                  <a:latin typeface="+mn-lt"/>
                  <a:ea typeface="+mn-ea"/>
                  <a:cs typeface="+mn-cs"/>
                </a:defRPr>
              </a:lvl2pPr>
              <a:lvl3pPr marL="914303" algn="l" rtl="0" fontAlgn="base">
                <a:spcBef>
                  <a:spcPct val="0"/>
                </a:spcBef>
                <a:spcAft>
                  <a:spcPct val="0"/>
                </a:spcAft>
                <a:defRPr sz="1600" kern="1200">
                  <a:solidFill>
                    <a:schemeClr val="lt1"/>
                  </a:solidFill>
                  <a:latin typeface="+mn-lt"/>
                  <a:ea typeface="+mn-ea"/>
                  <a:cs typeface="+mn-cs"/>
                </a:defRPr>
              </a:lvl3pPr>
              <a:lvl4pPr marL="1371454" algn="l" rtl="0" fontAlgn="base">
                <a:spcBef>
                  <a:spcPct val="0"/>
                </a:spcBef>
                <a:spcAft>
                  <a:spcPct val="0"/>
                </a:spcAft>
                <a:defRPr sz="1600" kern="1200">
                  <a:solidFill>
                    <a:schemeClr val="lt1"/>
                  </a:solidFill>
                  <a:latin typeface="+mn-lt"/>
                  <a:ea typeface="+mn-ea"/>
                  <a:cs typeface="+mn-cs"/>
                </a:defRPr>
              </a:lvl4pPr>
              <a:lvl5pPr marL="1828607" algn="l" rtl="0" fontAlgn="base">
                <a:spcBef>
                  <a:spcPct val="0"/>
                </a:spcBef>
                <a:spcAft>
                  <a:spcPct val="0"/>
                </a:spcAft>
                <a:defRPr sz="1600" kern="1200">
                  <a:solidFill>
                    <a:schemeClr val="lt1"/>
                  </a:solidFill>
                  <a:latin typeface="+mn-lt"/>
                  <a:ea typeface="+mn-ea"/>
                  <a:cs typeface="+mn-cs"/>
                </a:defRPr>
              </a:lvl5pPr>
              <a:lvl6pPr marL="2285758" algn="l" defTabSz="914303" rtl="0" eaLnBrk="1" latinLnBrk="0" hangingPunct="1">
                <a:defRPr sz="1600" kern="1200">
                  <a:solidFill>
                    <a:schemeClr val="lt1"/>
                  </a:solidFill>
                  <a:latin typeface="+mn-lt"/>
                  <a:ea typeface="+mn-ea"/>
                  <a:cs typeface="+mn-cs"/>
                </a:defRPr>
              </a:lvl6pPr>
              <a:lvl7pPr marL="2742909" algn="l" defTabSz="914303" rtl="0" eaLnBrk="1" latinLnBrk="0" hangingPunct="1">
                <a:defRPr sz="1600" kern="1200">
                  <a:solidFill>
                    <a:schemeClr val="lt1"/>
                  </a:solidFill>
                  <a:latin typeface="+mn-lt"/>
                  <a:ea typeface="+mn-ea"/>
                  <a:cs typeface="+mn-cs"/>
                </a:defRPr>
              </a:lvl7pPr>
              <a:lvl8pPr marL="3200061" algn="l" defTabSz="914303" rtl="0" eaLnBrk="1" latinLnBrk="0" hangingPunct="1">
                <a:defRPr sz="1600" kern="1200">
                  <a:solidFill>
                    <a:schemeClr val="lt1"/>
                  </a:solidFill>
                  <a:latin typeface="+mn-lt"/>
                  <a:ea typeface="+mn-ea"/>
                  <a:cs typeface="+mn-cs"/>
                </a:defRPr>
              </a:lvl8pPr>
              <a:lvl9pPr marL="3657212" algn="l" defTabSz="914303"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600" b="0" i="0" u="none" strike="noStrike" kern="1200" cap="none" spc="0" normalizeH="0" baseline="0" noProof="0">
                <a:ln>
                  <a:noFill/>
                </a:ln>
                <a:solidFill>
                  <a:prstClr val="white"/>
                </a:solidFill>
                <a:effectLst/>
                <a:uLnTx/>
                <a:uFillTx/>
                <a:cs typeface="+mn-cs"/>
              </a:endParaRPr>
            </a:p>
          </p:txBody>
        </p:sp>
        <p:sp>
          <p:nvSpPr>
            <p:cNvPr id="129" name="文字方塊 28"/>
            <p:cNvSpPr txBox="1"/>
            <p:nvPr/>
          </p:nvSpPr>
          <p:spPr>
            <a:xfrm>
              <a:off x="4894128" y="1598780"/>
              <a:ext cx="568330" cy="320452"/>
            </a:xfrm>
            <a:prstGeom prst="rect">
              <a:avLst/>
            </a:prstGeom>
            <a:noFill/>
          </p:spPr>
          <p:txBody>
            <a:bodyPr wrap="square" rtlCol="0">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151" algn="l" rtl="0" fontAlgn="base">
                <a:spcBef>
                  <a:spcPct val="0"/>
                </a:spcBef>
                <a:spcAft>
                  <a:spcPct val="0"/>
                </a:spcAft>
                <a:defRPr sz="1600" kern="1200">
                  <a:solidFill>
                    <a:schemeClr val="tx1"/>
                  </a:solidFill>
                  <a:latin typeface="Arial" charset="0"/>
                  <a:ea typeface="+mn-ea"/>
                  <a:cs typeface="+mn-cs"/>
                </a:defRPr>
              </a:lvl2pPr>
              <a:lvl3pPr marL="914303" algn="l" rtl="0" fontAlgn="base">
                <a:spcBef>
                  <a:spcPct val="0"/>
                </a:spcBef>
                <a:spcAft>
                  <a:spcPct val="0"/>
                </a:spcAft>
                <a:defRPr sz="1600" kern="1200">
                  <a:solidFill>
                    <a:schemeClr val="tx1"/>
                  </a:solidFill>
                  <a:latin typeface="Arial" charset="0"/>
                  <a:ea typeface="+mn-ea"/>
                  <a:cs typeface="+mn-cs"/>
                </a:defRPr>
              </a:lvl3pPr>
              <a:lvl4pPr marL="1371454" algn="l" rtl="0" fontAlgn="base">
                <a:spcBef>
                  <a:spcPct val="0"/>
                </a:spcBef>
                <a:spcAft>
                  <a:spcPct val="0"/>
                </a:spcAft>
                <a:defRPr sz="1600" kern="1200">
                  <a:solidFill>
                    <a:schemeClr val="tx1"/>
                  </a:solidFill>
                  <a:latin typeface="Arial" charset="0"/>
                  <a:ea typeface="+mn-ea"/>
                  <a:cs typeface="+mn-cs"/>
                </a:defRPr>
              </a:lvl4pPr>
              <a:lvl5pPr marL="1828607" algn="l" rtl="0" fontAlgn="base">
                <a:spcBef>
                  <a:spcPct val="0"/>
                </a:spcBef>
                <a:spcAft>
                  <a:spcPct val="0"/>
                </a:spcAft>
                <a:defRPr sz="1600" kern="1200">
                  <a:solidFill>
                    <a:schemeClr val="tx1"/>
                  </a:solidFill>
                  <a:latin typeface="Arial" charset="0"/>
                  <a:ea typeface="+mn-ea"/>
                  <a:cs typeface="+mn-cs"/>
                </a:defRPr>
              </a:lvl5pPr>
              <a:lvl6pPr marL="2285758" algn="l" defTabSz="914303" rtl="0" eaLnBrk="1" latinLnBrk="0" hangingPunct="1">
                <a:defRPr sz="1600" kern="1200">
                  <a:solidFill>
                    <a:schemeClr val="tx1"/>
                  </a:solidFill>
                  <a:latin typeface="Arial" charset="0"/>
                  <a:ea typeface="+mn-ea"/>
                  <a:cs typeface="+mn-cs"/>
                </a:defRPr>
              </a:lvl6pPr>
              <a:lvl7pPr marL="2742909" algn="l" defTabSz="914303" rtl="0" eaLnBrk="1" latinLnBrk="0" hangingPunct="1">
                <a:defRPr sz="1600" kern="1200">
                  <a:solidFill>
                    <a:schemeClr val="tx1"/>
                  </a:solidFill>
                  <a:latin typeface="Arial" charset="0"/>
                  <a:ea typeface="+mn-ea"/>
                  <a:cs typeface="+mn-cs"/>
                </a:defRPr>
              </a:lvl7pPr>
              <a:lvl8pPr marL="3200061" algn="l" defTabSz="914303" rtl="0" eaLnBrk="1" latinLnBrk="0" hangingPunct="1">
                <a:defRPr sz="1600" kern="1200">
                  <a:solidFill>
                    <a:schemeClr val="tx1"/>
                  </a:solidFill>
                  <a:latin typeface="Arial" charset="0"/>
                  <a:ea typeface="+mn-ea"/>
                  <a:cs typeface="+mn-cs"/>
                </a:defRPr>
              </a:lvl8pPr>
              <a:lvl9pPr marL="3657212" algn="l" defTabSz="914303" rtl="0" eaLnBrk="1" latinLnBrk="0" hangingPunct="1">
                <a:defRPr sz="16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smtClean="0">
                  <a:ln>
                    <a:noFill/>
                  </a:ln>
                  <a:solidFill>
                    <a:prstClr val="black"/>
                  </a:solidFill>
                  <a:effectLst/>
                  <a:uLnTx/>
                  <a:uFillTx/>
                  <a:latin typeface="+mn-lt"/>
                  <a:cs typeface="+mn-cs"/>
                </a:rPr>
                <a:t>After</a:t>
              </a:r>
              <a:endParaRPr kumimoji="0" lang="zh-TW" altLang="en-US" sz="1400" b="1" i="0" u="none" strike="noStrike" kern="1200" cap="none" spc="0" normalizeH="0" baseline="0" noProof="0" dirty="0">
                <a:ln>
                  <a:noFill/>
                </a:ln>
                <a:solidFill>
                  <a:prstClr val="black"/>
                </a:solidFill>
                <a:effectLst/>
                <a:uLnTx/>
                <a:uFillTx/>
                <a:latin typeface="+mn-lt"/>
                <a:cs typeface="+mn-cs"/>
              </a:endParaRPr>
            </a:p>
          </p:txBody>
        </p:sp>
      </p:grpSp>
      <p:sp>
        <p:nvSpPr>
          <p:cNvPr id="130" name="文字方塊 129"/>
          <p:cNvSpPr txBox="1"/>
          <p:nvPr/>
        </p:nvSpPr>
        <p:spPr>
          <a:xfrm>
            <a:off x="6887606" y="843558"/>
            <a:ext cx="1617768" cy="754053"/>
          </a:xfrm>
          <a:prstGeom prst="rect">
            <a:avLst/>
          </a:prstGeom>
          <a:noFill/>
        </p:spPr>
        <p:txBody>
          <a:bodyPr wrap="square" rtlCol="0">
            <a:spAutoFit/>
          </a:bodyPr>
          <a:lstStyle/>
          <a:p>
            <a:pPr marL="168275" indent="-168275">
              <a:spcBef>
                <a:spcPts val="600"/>
              </a:spcBef>
              <a:buFont typeface="Arial" panose="020B0604020202020204" pitchFamily="34" charset="0"/>
              <a:buChar char="•"/>
            </a:pPr>
            <a:r>
              <a:rPr lang="zh-TW" altLang="en-US" sz="1100" dirty="0" smtClean="0">
                <a:solidFill>
                  <a:schemeClr val="bg1"/>
                </a:solidFill>
                <a:cs typeface="Microsoft JhengHei" charset="-120"/>
              </a:rPr>
              <a:t>業務可更快速應用</a:t>
            </a:r>
            <a:endParaRPr lang="zh-TW" altLang="en-US" sz="1100" dirty="0">
              <a:solidFill>
                <a:schemeClr val="bg1"/>
              </a:solidFill>
              <a:cs typeface="Microsoft JhengHei" charset="-120"/>
            </a:endParaRPr>
          </a:p>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數據流向有方向</a:t>
            </a:r>
          </a:p>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數據管理可管控</a:t>
            </a:r>
          </a:p>
        </p:txBody>
      </p:sp>
      <p:sp>
        <p:nvSpPr>
          <p:cNvPr id="131" name="矩形 130"/>
          <p:cNvSpPr/>
          <p:nvPr/>
        </p:nvSpPr>
        <p:spPr>
          <a:xfrm flipH="1">
            <a:off x="155270" y="843558"/>
            <a:ext cx="2038887" cy="693694"/>
          </a:xfrm>
          <a:prstGeom prst="rect">
            <a:avLst/>
          </a:prstGeom>
          <a:noFill/>
          <a:ln w="9525" cap="flat" cmpd="sng" algn="ctr">
            <a:solidFill>
              <a:srgbClr val="B3EB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prstClr val="black"/>
              </a:solidFill>
              <a:effectLst/>
              <a:uLnTx/>
              <a:uFillTx/>
              <a:cs typeface="+mn-cs"/>
            </a:endParaRPr>
          </a:p>
        </p:txBody>
      </p:sp>
      <p:grpSp>
        <p:nvGrpSpPr>
          <p:cNvPr id="132" name="群組 131"/>
          <p:cNvGrpSpPr/>
          <p:nvPr/>
        </p:nvGrpSpPr>
        <p:grpSpPr>
          <a:xfrm>
            <a:off x="1809014" y="844708"/>
            <a:ext cx="806788" cy="694468"/>
            <a:chOff x="4800262" y="1379653"/>
            <a:chExt cx="723337" cy="723068"/>
          </a:xfrm>
        </p:grpSpPr>
        <p:sp>
          <p:nvSpPr>
            <p:cNvPr id="133" name="橢圓 132"/>
            <p:cNvSpPr/>
            <p:nvPr/>
          </p:nvSpPr>
          <p:spPr>
            <a:xfrm>
              <a:off x="4800262" y="1379653"/>
              <a:ext cx="662813" cy="723068"/>
            </a:xfrm>
            <a:prstGeom prst="ellipse">
              <a:avLst/>
            </a:prstGeom>
            <a:solidFill>
              <a:srgbClr val="B9E1FF"/>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151" algn="l" rtl="0" fontAlgn="base">
                <a:spcBef>
                  <a:spcPct val="0"/>
                </a:spcBef>
                <a:spcAft>
                  <a:spcPct val="0"/>
                </a:spcAft>
                <a:defRPr sz="1600" kern="1200">
                  <a:solidFill>
                    <a:schemeClr val="lt1"/>
                  </a:solidFill>
                  <a:latin typeface="+mn-lt"/>
                  <a:ea typeface="+mn-ea"/>
                  <a:cs typeface="+mn-cs"/>
                </a:defRPr>
              </a:lvl2pPr>
              <a:lvl3pPr marL="914303" algn="l" rtl="0" fontAlgn="base">
                <a:spcBef>
                  <a:spcPct val="0"/>
                </a:spcBef>
                <a:spcAft>
                  <a:spcPct val="0"/>
                </a:spcAft>
                <a:defRPr sz="1600" kern="1200">
                  <a:solidFill>
                    <a:schemeClr val="lt1"/>
                  </a:solidFill>
                  <a:latin typeface="+mn-lt"/>
                  <a:ea typeface="+mn-ea"/>
                  <a:cs typeface="+mn-cs"/>
                </a:defRPr>
              </a:lvl3pPr>
              <a:lvl4pPr marL="1371454" algn="l" rtl="0" fontAlgn="base">
                <a:spcBef>
                  <a:spcPct val="0"/>
                </a:spcBef>
                <a:spcAft>
                  <a:spcPct val="0"/>
                </a:spcAft>
                <a:defRPr sz="1600" kern="1200">
                  <a:solidFill>
                    <a:schemeClr val="lt1"/>
                  </a:solidFill>
                  <a:latin typeface="+mn-lt"/>
                  <a:ea typeface="+mn-ea"/>
                  <a:cs typeface="+mn-cs"/>
                </a:defRPr>
              </a:lvl4pPr>
              <a:lvl5pPr marL="1828607" algn="l" rtl="0" fontAlgn="base">
                <a:spcBef>
                  <a:spcPct val="0"/>
                </a:spcBef>
                <a:spcAft>
                  <a:spcPct val="0"/>
                </a:spcAft>
                <a:defRPr sz="1600" kern="1200">
                  <a:solidFill>
                    <a:schemeClr val="lt1"/>
                  </a:solidFill>
                  <a:latin typeface="+mn-lt"/>
                  <a:ea typeface="+mn-ea"/>
                  <a:cs typeface="+mn-cs"/>
                </a:defRPr>
              </a:lvl5pPr>
              <a:lvl6pPr marL="2285758" algn="l" defTabSz="914303" rtl="0" eaLnBrk="1" latinLnBrk="0" hangingPunct="1">
                <a:defRPr sz="1600" kern="1200">
                  <a:solidFill>
                    <a:schemeClr val="lt1"/>
                  </a:solidFill>
                  <a:latin typeface="+mn-lt"/>
                  <a:ea typeface="+mn-ea"/>
                  <a:cs typeface="+mn-cs"/>
                </a:defRPr>
              </a:lvl6pPr>
              <a:lvl7pPr marL="2742909" algn="l" defTabSz="914303" rtl="0" eaLnBrk="1" latinLnBrk="0" hangingPunct="1">
                <a:defRPr sz="1600" kern="1200">
                  <a:solidFill>
                    <a:schemeClr val="lt1"/>
                  </a:solidFill>
                  <a:latin typeface="+mn-lt"/>
                  <a:ea typeface="+mn-ea"/>
                  <a:cs typeface="+mn-cs"/>
                </a:defRPr>
              </a:lvl7pPr>
              <a:lvl8pPr marL="3200061" algn="l" defTabSz="914303" rtl="0" eaLnBrk="1" latinLnBrk="0" hangingPunct="1">
                <a:defRPr sz="1600" kern="1200">
                  <a:solidFill>
                    <a:schemeClr val="lt1"/>
                  </a:solidFill>
                  <a:latin typeface="+mn-lt"/>
                  <a:ea typeface="+mn-ea"/>
                  <a:cs typeface="+mn-cs"/>
                </a:defRPr>
              </a:lvl8pPr>
              <a:lvl9pPr marL="3657212" algn="l" defTabSz="914303"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400" b="0" i="0" u="none" strike="noStrike" kern="1200" cap="none" spc="0" normalizeH="0" baseline="0" noProof="0">
                <a:ln>
                  <a:noFill/>
                </a:ln>
                <a:solidFill>
                  <a:prstClr val="white"/>
                </a:solidFill>
                <a:effectLst/>
                <a:uLnTx/>
                <a:uFillTx/>
                <a:cs typeface="+mn-cs"/>
              </a:endParaRPr>
            </a:p>
          </p:txBody>
        </p:sp>
        <p:sp>
          <p:nvSpPr>
            <p:cNvPr id="134" name="文字方塊 28"/>
            <p:cNvSpPr txBox="1"/>
            <p:nvPr/>
          </p:nvSpPr>
          <p:spPr>
            <a:xfrm>
              <a:off x="4842250" y="1613148"/>
              <a:ext cx="681349" cy="320452"/>
            </a:xfrm>
            <a:prstGeom prst="rect">
              <a:avLst/>
            </a:prstGeom>
            <a:noFill/>
          </p:spPr>
          <p:txBody>
            <a:bodyPr wrap="square" rtlCol="0">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151" algn="l" rtl="0" fontAlgn="base">
                <a:spcBef>
                  <a:spcPct val="0"/>
                </a:spcBef>
                <a:spcAft>
                  <a:spcPct val="0"/>
                </a:spcAft>
                <a:defRPr sz="1600" kern="1200">
                  <a:solidFill>
                    <a:schemeClr val="tx1"/>
                  </a:solidFill>
                  <a:latin typeface="Arial" charset="0"/>
                  <a:ea typeface="+mn-ea"/>
                  <a:cs typeface="+mn-cs"/>
                </a:defRPr>
              </a:lvl2pPr>
              <a:lvl3pPr marL="914303" algn="l" rtl="0" fontAlgn="base">
                <a:spcBef>
                  <a:spcPct val="0"/>
                </a:spcBef>
                <a:spcAft>
                  <a:spcPct val="0"/>
                </a:spcAft>
                <a:defRPr sz="1600" kern="1200">
                  <a:solidFill>
                    <a:schemeClr val="tx1"/>
                  </a:solidFill>
                  <a:latin typeface="Arial" charset="0"/>
                  <a:ea typeface="+mn-ea"/>
                  <a:cs typeface="+mn-cs"/>
                </a:defRPr>
              </a:lvl3pPr>
              <a:lvl4pPr marL="1371454" algn="l" rtl="0" fontAlgn="base">
                <a:spcBef>
                  <a:spcPct val="0"/>
                </a:spcBef>
                <a:spcAft>
                  <a:spcPct val="0"/>
                </a:spcAft>
                <a:defRPr sz="1600" kern="1200">
                  <a:solidFill>
                    <a:schemeClr val="tx1"/>
                  </a:solidFill>
                  <a:latin typeface="Arial" charset="0"/>
                  <a:ea typeface="+mn-ea"/>
                  <a:cs typeface="+mn-cs"/>
                </a:defRPr>
              </a:lvl4pPr>
              <a:lvl5pPr marL="1828607" algn="l" rtl="0" fontAlgn="base">
                <a:spcBef>
                  <a:spcPct val="0"/>
                </a:spcBef>
                <a:spcAft>
                  <a:spcPct val="0"/>
                </a:spcAft>
                <a:defRPr sz="1600" kern="1200">
                  <a:solidFill>
                    <a:schemeClr val="tx1"/>
                  </a:solidFill>
                  <a:latin typeface="Arial" charset="0"/>
                  <a:ea typeface="+mn-ea"/>
                  <a:cs typeface="+mn-cs"/>
                </a:defRPr>
              </a:lvl5pPr>
              <a:lvl6pPr marL="2285758" algn="l" defTabSz="914303" rtl="0" eaLnBrk="1" latinLnBrk="0" hangingPunct="1">
                <a:defRPr sz="1600" kern="1200">
                  <a:solidFill>
                    <a:schemeClr val="tx1"/>
                  </a:solidFill>
                  <a:latin typeface="Arial" charset="0"/>
                  <a:ea typeface="+mn-ea"/>
                  <a:cs typeface="+mn-cs"/>
                </a:defRPr>
              </a:lvl6pPr>
              <a:lvl7pPr marL="2742909" algn="l" defTabSz="914303" rtl="0" eaLnBrk="1" latinLnBrk="0" hangingPunct="1">
                <a:defRPr sz="1600" kern="1200">
                  <a:solidFill>
                    <a:schemeClr val="tx1"/>
                  </a:solidFill>
                  <a:latin typeface="Arial" charset="0"/>
                  <a:ea typeface="+mn-ea"/>
                  <a:cs typeface="+mn-cs"/>
                </a:defRPr>
              </a:lvl7pPr>
              <a:lvl8pPr marL="3200061" algn="l" defTabSz="914303" rtl="0" eaLnBrk="1" latinLnBrk="0" hangingPunct="1">
                <a:defRPr sz="1600" kern="1200">
                  <a:solidFill>
                    <a:schemeClr val="tx1"/>
                  </a:solidFill>
                  <a:latin typeface="Arial" charset="0"/>
                  <a:ea typeface="+mn-ea"/>
                  <a:cs typeface="+mn-cs"/>
                </a:defRPr>
              </a:lvl8pPr>
              <a:lvl9pPr marL="3657212" algn="l" defTabSz="914303" rtl="0" eaLnBrk="1" latinLnBrk="0" hangingPunct="1">
                <a:defRPr sz="16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smtClean="0">
                  <a:ln>
                    <a:noFill/>
                  </a:ln>
                  <a:solidFill>
                    <a:prstClr val="black"/>
                  </a:solidFill>
                  <a:effectLst/>
                  <a:uLnTx/>
                  <a:uFillTx/>
                  <a:latin typeface="+mn-lt"/>
                  <a:cs typeface="+mn-cs"/>
                </a:rPr>
                <a:t>Before</a:t>
              </a:r>
              <a:endParaRPr kumimoji="0" lang="zh-TW" altLang="en-US" sz="1400" b="1" i="0" u="none" strike="noStrike" kern="1200" cap="none" spc="0" normalizeH="0" baseline="0" noProof="0" dirty="0">
                <a:ln>
                  <a:noFill/>
                </a:ln>
                <a:solidFill>
                  <a:prstClr val="black"/>
                </a:solidFill>
                <a:effectLst/>
                <a:uLnTx/>
                <a:uFillTx/>
                <a:latin typeface="+mn-lt"/>
                <a:cs typeface="+mn-cs"/>
              </a:endParaRPr>
            </a:p>
          </p:txBody>
        </p:sp>
      </p:grpSp>
      <p:sp>
        <p:nvSpPr>
          <p:cNvPr id="135" name="文字方塊 134"/>
          <p:cNvSpPr txBox="1"/>
          <p:nvPr/>
        </p:nvSpPr>
        <p:spPr>
          <a:xfrm>
            <a:off x="125761" y="835427"/>
            <a:ext cx="1869728" cy="754053"/>
          </a:xfrm>
          <a:prstGeom prst="rect">
            <a:avLst/>
          </a:prstGeom>
          <a:noFill/>
        </p:spPr>
        <p:txBody>
          <a:bodyPr wrap="square" rtlCol="0">
            <a:spAutoFit/>
          </a:bodyPr>
          <a:lstStyle/>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煙囪式架構，資源浪費</a:t>
            </a:r>
          </a:p>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數據流向無方向</a:t>
            </a:r>
          </a:p>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數據管理無秩序，失控</a:t>
            </a:r>
          </a:p>
        </p:txBody>
      </p:sp>
      <p:cxnSp>
        <p:nvCxnSpPr>
          <p:cNvPr id="85" name="直線單箭頭接點 84"/>
          <p:cNvCxnSpPr/>
          <p:nvPr/>
        </p:nvCxnSpPr>
        <p:spPr>
          <a:xfrm flipV="1">
            <a:off x="2627784" y="1461361"/>
            <a:ext cx="3383280" cy="1"/>
          </a:xfrm>
          <a:prstGeom prst="straightConnector1">
            <a:avLst/>
          </a:prstGeom>
          <a:noFill/>
          <a:ln w="12700" cap="flat" cmpd="sng" algn="ctr">
            <a:solidFill>
              <a:schemeClr val="bg1"/>
            </a:solidFill>
            <a:prstDash val="sysDash"/>
            <a:miter lim="800000"/>
            <a:headEnd type="none" w="med" len="med"/>
            <a:tailEnd type="triangle" w="lg" len="med"/>
          </a:ln>
          <a:effectLst/>
        </p:spPr>
      </p:cxnSp>
      <p:sp>
        <p:nvSpPr>
          <p:cNvPr id="78" name="矩形 77"/>
          <p:cNvSpPr/>
          <p:nvPr/>
        </p:nvSpPr>
        <p:spPr>
          <a:xfrm>
            <a:off x="132589" y="2627759"/>
            <a:ext cx="3283904" cy="1211903"/>
          </a:xfrm>
          <a:prstGeom prst="rect">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中間層</a:t>
            </a:r>
            <a:endParaRPr lang="en-US" altLang="zh-TW" sz="1100" kern="0" dirty="0">
              <a:solidFill>
                <a:srgbClr val="FFFFFF"/>
              </a:solidFill>
            </a:endParaRPr>
          </a:p>
        </p:txBody>
      </p:sp>
      <p:sp>
        <p:nvSpPr>
          <p:cNvPr id="79" name="矩形 78"/>
          <p:cNvSpPr/>
          <p:nvPr/>
        </p:nvSpPr>
        <p:spPr>
          <a:xfrm>
            <a:off x="132588" y="1705110"/>
            <a:ext cx="3283905" cy="887887"/>
          </a:xfrm>
          <a:prstGeom prst="rect">
            <a:avLst/>
          </a:prstGeom>
          <a:solidFill>
            <a:srgbClr val="FF644E">
              <a:hueOff val="-152896"/>
              <a:lumOff val="12368"/>
              <a:alpha val="45390"/>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應用層</a:t>
            </a:r>
          </a:p>
        </p:txBody>
      </p:sp>
      <p:sp>
        <p:nvSpPr>
          <p:cNvPr id="80" name="矩形 79"/>
          <p:cNvSpPr/>
          <p:nvPr/>
        </p:nvSpPr>
        <p:spPr>
          <a:xfrm>
            <a:off x="132589" y="3882619"/>
            <a:ext cx="3283904" cy="405703"/>
          </a:xfrm>
          <a:prstGeom prst="rect">
            <a:avLst/>
          </a:prstGeom>
          <a:solidFill>
            <a:srgbClr val="0070C0">
              <a:alpha val="30000"/>
            </a:srgbClr>
          </a:solidFill>
          <a:ln w="12700" cap="flat" cmpd="sng" algn="ctr">
            <a:noFill/>
            <a:prstDash val="solid"/>
            <a:miter lim="800000"/>
          </a:ln>
          <a:effectLst/>
        </p:spPr>
        <p:txBody>
          <a:bodyPr rtlCol="0" anchor="ctr"/>
          <a:lstStyle/>
          <a:p>
            <a:pPr defTabSz="457200">
              <a:defRPr/>
            </a:pPr>
            <a:r>
              <a:rPr lang="zh-TW" altLang="en-US" sz="1100" kern="0" dirty="0" smtClean="0">
                <a:solidFill>
                  <a:schemeClr val="bg1"/>
                </a:solidFill>
                <a:cs typeface="Calibri" panose="020F0502020204030204" pitchFamily="34" charset="0"/>
              </a:rPr>
              <a:t>基礎層</a:t>
            </a:r>
            <a:endParaRPr lang="zh-TW" altLang="en-US" sz="1100" kern="0" dirty="0">
              <a:solidFill>
                <a:schemeClr val="bg1"/>
              </a:solidFill>
              <a:cs typeface="Calibri" panose="020F0502020204030204" pitchFamily="34" charset="0"/>
            </a:endParaRPr>
          </a:p>
        </p:txBody>
      </p:sp>
      <p:sp>
        <p:nvSpPr>
          <p:cNvPr id="81" name="圓角矩形 80"/>
          <p:cNvSpPr/>
          <p:nvPr/>
        </p:nvSpPr>
        <p:spPr>
          <a:xfrm>
            <a:off x="732012" y="1884040"/>
            <a:ext cx="617876" cy="680046"/>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Line BC</a:t>
            </a:r>
            <a:endParaRPr lang="zh-TW" altLang="en-US" sz="1100" kern="0" dirty="0">
              <a:solidFill>
                <a:srgbClr val="FFFFFF"/>
              </a:solidFill>
            </a:endParaRPr>
          </a:p>
        </p:txBody>
      </p:sp>
      <p:sp>
        <p:nvSpPr>
          <p:cNvPr id="82" name="圓角矩形 81"/>
          <p:cNvSpPr/>
          <p:nvPr/>
        </p:nvSpPr>
        <p:spPr>
          <a:xfrm>
            <a:off x="1401599" y="1874857"/>
            <a:ext cx="617876" cy="680046"/>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My Reward</a:t>
            </a:r>
          </a:p>
        </p:txBody>
      </p:sp>
      <p:sp>
        <p:nvSpPr>
          <p:cNvPr id="83" name="圓角矩形 82"/>
          <p:cNvSpPr/>
          <p:nvPr/>
        </p:nvSpPr>
        <p:spPr>
          <a:xfrm>
            <a:off x="2071184" y="1884039"/>
            <a:ext cx="617876" cy="680046"/>
          </a:xfrm>
          <a:prstGeom prst="roundRect">
            <a:avLst/>
          </a:prstGeom>
          <a:solidFill>
            <a:srgbClr val="FF644E">
              <a:hueOff val="-82419"/>
              <a:satOff val="-9513"/>
              <a:lumOff val="-16343"/>
              <a:alpha val="50732"/>
            </a:srgbClr>
          </a:solidFill>
          <a:ln w="12700" cap="flat">
            <a:noFill/>
            <a:miter lim="400000"/>
          </a:ln>
          <a:effectLst/>
        </p:spPr>
        <p:txBody>
          <a:bodyPr wrap="square" lIns="0" tIns="0" rIns="0" bIns="0" numCol="1" anchor="ctr">
            <a:noAutofit/>
          </a:bodyPr>
          <a:lstStyle/>
          <a:p>
            <a:pPr algn="ctr" defTabSz="821531" hangingPunct="0"/>
            <a:r>
              <a:rPr lang="zh-TW" altLang="en-US" sz="1100" kern="0" dirty="0">
                <a:solidFill>
                  <a:srgbClr val="FFFFFF"/>
                </a:solidFill>
              </a:rPr>
              <a:t>客戶</a:t>
            </a:r>
            <a:endParaRPr lang="en-US" altLang="zh-TW" sz="1100" kern="0" dirty="0">
              <a:solidFill>
                <a:srgbClr val="FFFFFF"/>
              </a:solidFill>
            </a:endParaRPr>
          </a:p>
          <a:p>
            <a:pPr algn="ctr" defTabSz="821531" hangingPunct="0"/>
            <a:r>
              <a:rPr lang="zh-TW" altLang="en-US" sz="1100" kern="0" dirty="0">
                <a:solidFill>
                  <a:srgbClr val="FFFFFF"/>
                </a:solidFill>
              </a:rPr>
              <a:t>視圖</a:t>
            </a:r>
            <a:r>
              <a:rPr lang="en-US" altLang="zh-TW" sz="1000" kern="0" dirty="0">
                <a:solidFill>
                  <a:srgbClr val="FFFFFF"/>
                </a:solidFill>
              </a:rPr>
              <a:t>Dashboard</a:t>
            </a:r>
          </a:p>
        </p:txBody>
      </p:sp>
      <p:sp>
        <p:nvSpPr>
          <p:cNvPr id="84" name="圓角矩形 83"/>
          <p:cNvSpPr/>
          <p:nvPr/>
        </p:nvSpPr>
        <p:spPr>
          <a:xfrm>
            <a:off x="2760140" y="1874857"/>
            <a:ext cx="617876" cy="680046"/>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zh-TW" altLang="en-US" sz="1100" kern="0" dirty="0">
                <a:solidFill>
                  <a:srgbClr val="FFFFFF"/>
                </a:solidFill>
              </a:rPr>
              <a:t>官網</a:t>
            </a:r>
            <a:endParaRPr lang="en-US" altLang="zh-TW" sz="1100" kern="0" dirty="0">
              <a:solidFill>
                <a:srgbClr val="FFFFFF"/>
              </a:solidFill>
            </a:endParaRPr>
          </a:p>
        </p:txBody>
      </p:sp>
      <p:sp>
        <p:nvSpPr>
          <p:cNvPr id="86" name="文字方塊 85"/>
          <p:cNvSpPr txBox="1"/>
          <p:nvPr/>
        </p:nvSpPr>
        <p:spPr>
          <a:xfrm>
            <a:off x="671441" y="1695926"/>
            <a:ext cx="2696067" cy="197135"/>
          </a:xfrm>
          <a:prstGeom prst="rect">
            <a:avLst/>
          </a:prstGeom>
          <a:noFill/>
        </p:spPr>
        <p:txBody>
          <a:bodyPr wrap="square" rtlCol="0">
            <a:spAutoFit/>
          </a:bodyPr>
          <a:lstStyle/>
          <a:p>
            <a:pPr algn="ctr"/>
            <a:r>
              <a:rPr lang="zh-TW" altLang="en-US" sz="1050" b="1" dirty="0" smtClean="0">
                <a:solidFill>
                  <a:schemeClr val="bg1"/>
                </a:solidFill>
              </a:rPr>
              <a:t>獨立計算產生中間層，同樣也會重複</a:t>
            </a:r>
            <a:endParaRPr lang="en-US" sz="1050" b="1" dirty="0">
              <a:solidFill>
                <a:schemeClr val="bg1"/>
              </a:solidFill>
            </a:endParaRPr>
          </a:p>
        </p:txBody>
      </p:sp>
      <p:sp>
        <p:nvSpPr>
          <p:cNvPr id="87" name="圓角矩形 86"/>
          <p:cNvSpPr/>
          <p:nvPr/>
        </p:nvSpPr>
        <p:spPr>
          <a:xfrm>
            <a:off x="732012" y="2959179"/>
            <a:ext cx="617876" cy="605062"/>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LINE</a:t>
            </a:r>
          </a:p>
          <a:p>
            <a:pPr algn="ctr" defTabSz="821531" hangingPunct="0"/>
            <a:r>
              <a:rPr lang="en-US" altLang="zh-TW" sz="1100" kern="0" dirty="0">
                <a:solidFill>
                  <a:srgbClr val="FFFFFF"/>
                </a:solidFill>
              </a:rPr>
              <a:t>AP/</a:t>
            </a:r>
          </a:p>
          <a:p>
            <a:pPr algn="ctr" defTabSz="821531" hangingPunct="0"/>
            <a:r>
              <a:rPr lang="en-US" altLang="zh-TW" sz="1100" kern="0" dirty="0">
                <a:solidFill>
                  <a:srgbClr val="FFFFFF"/>
                </a:solidFill>
              </a:rPr>
              <a:t>Gateway</a:t>
            </a:r>
          </a:p>
        </p:txBody>
      </p:sp>
      <p:sp>
        <p:nvSpPr>
          <p:cNvPr id="88" name="圓角矩形 87"/>
          <p:cNvSpPr/>
          <p:nvPr/>
        </p:nvSpPr>
        <p:spPr>
          <a:xfrm>
            <a:off x="1401599" y="2965793"/>
            <a:ext cx="617876" cy="605062"/>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MR DB</a:t>
            </a:r>
            <a:endParaRPr lang="zh-TW" altLang="en-US" sz="1100" kern="0" dirty="0">
              <a:solidFill>
                <a:srgbClr val="FFFFFF"/>
              </a:solidFill>
            </a:endParaRPr>
          </a:p>
        </p:txBody>
      </p:sp>
      <p:sp>
        <p:nvSpPr>
          <p:cNvPr id="90" name="圓角矩形 89"/>
          <p:cNvSpPr/>
          <p:nvPr/>
        </p:nvSpPr>
        <p:spPr>
          <a:xfrm>
            <a:off x="2036978" y="2965793"/>
            <a:ext cx="337024" cy="605062"/>
          </a:xfrm>
          <a:prstGeom prst="roundRect">
            <a:avLst/>
          </a:prstGeom>
          <a:solidFill>
            <a:srgbClr val="61D836">
              <a:hueOff val="362282"/>
              <a:satOff val="31803"/>
              <a:lumOff val="-18242"/>
              <a:alpha val="50732"/>
            </a:srgbClr>
          </a:solidFill>
          <a:ln w="12700" cap="flat">
            <a:noFill/>
            <a:miter lim="400000"/>
          </a:ln>
          <a:effectLst/>
        </p:spPr>
        <p:txBody>
          <a:bodyPr vert="eaVert" wrap="square" lIns="0" tIns="71437" rIns="0" bIns="71437" numCol="1" anchor="ctr">
            <a:noAutofit/>
          </a:bodyPr>
          <a:lstStyle/>
          <a:p>
            <a:pPr algn="ctr" defTabSz="821531" hangingPunct="0"/>
            <a:r>
              <a:rPr lang="en-US" altLang="zh-TW" sz="1100" kern="0" dirty="0">
                <a:solidFill>
                  <a:srgbClr val="FFFFFF"/>
                </a:solidFill>
              </a:rPr>
              <a:t>Oracle DB</a:t>
            </a:r>
            <a:endParaRPr lang="zh-TW" altLang="en-US" sz="1100" kern="0" dirty="0">
              <a:solidFill>
                <a:srgbClr val="FFFFFF"/>
              </a:solidFill>
            </a:endParaRPr>
          </a:p>
        </p:txBody>
      </p:sp>
      <p:sp>
        <p:nvSpPr>
          <p:cNvPr id="91" name="圓角矩形 90"/>
          <p:cNvSpPr/>
          <p:nvPr/>
        </p:nvSpPr>
        <p:spPr>
          <a:xfrm>
            <a:off x="2400052" y="2965793"/>
            <a:ext cx="337024" cy="605062"/>
          </a:xfrm>
          <a:prstGeom prst="roundRect">
            <a:avLst/>
          </a:prstGeom>
          <a:solidFill>
            <a:srgbClr val="61D836">
              <a:hueOff val="362282"/>
              <a:satOff val="31803"/>
              <a:lumOff val="-18242"/>
              <a:alpha val="50732"/>
            </a:srgbClr>
          </a:solidFill>
          <a:ln w="12700" cap="flat">
            <a:noFill/>
            <a:miter lim="400000"/>
          </a:ln>
          <a:effectLst/>
        </p:spPr>
        <p:txBody>
          <a:bodyPr vert="eaVert" wrap="square" lIns="0" tIns="71437" rIns="0" bIns="71437" numCol="1" anchor="ctr">
            <a:noAutofit/>
          </a:bodyPr>
          <a:lstStyle/>
          <a:p>
            <a:pPr algn="ctr" defTabSz="821531" hangingPunct="0"/>
            <a:r>
              <a:rPr lang="en-US" altLang="zh-TW" sz="1100" kern="0" dirty="0">
                <a:solidFill>
                  <a:srgbClr val="FFFFFF"/>
                </a:solidFill>
              </a:rPr>
              <a:t>Mongo DB</a:t>
            </a:r>
            <a:endParaRPr lang="zh-TW" altLang="en-US" sz="1100" kern="0" dirty="0">
              <a:solidFill>
                <a:srgbClr val="FFFFFF"/>
              </a:solidFill>
            </a:endParaRPr>
          </a:p>
        </p:txBody>
      </p:sp>
      <p:sp>
        <p:nvSpPr>
          <p:cNvPr id="92" name="圓角矩形 91"/>
          <p:cNvSpPr/>
          <p:nvPr/>
        </p:nvSpPr>
        <p:spPr>
          <a:xfrm>
            <a:off x="2064824" y="3925232"/>
            <a:ext cx="1248471" cy="322700"/>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rPr>
              <a:t>Teradata</a:t>
            </a:r>
            <a:endParaRPr lang="zh-TW" altLang="en-US" sz="1100" kern="0" dirty="0">
              <a:solidFill>
                <a:srgbClr val="FFFFFF"/>
              </a:solidFill>
            </a:endParaRPr>
          </a:p>
        </p:txBody>
      </p:sp>
      <p:sp>
        <p:nvSpPr>
          <p:cNvPr id="93" name="圓角矩形 92"/>
          <p:cNvSpPr/>
          <p:nvPr/>
        </p:nvSpPr>
        <p:spPr>
          <a:xfrm>
            <a:off x="780856" y="3925232"/>
            <a:ext cx="1246986" cy="323585"/>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rPr>
              <a:t>Hadoop</a:t>
            </a:r>
            <a:endParaRPr lang="zh-TW" altLang="en-US" sz="1100" kern="0" dirty="0">
              <a:solidFill>
                <a:srgbClr val="FFFFFF"/>
              </a:solidFill>
            </a:endParaRPr>
          </a:p>
        </p:txBody>
      </p:sp>
      <p:sp>
        <p:nvSpPr>
          <p:cNvPr id="115" name="圓角矩形 114"/>
          <p:cNvSpPr/>
          <p:nvPr/>
        </p:nvSpPr>
        <p:spPr>
          <a:xfrm>
            <a:off x="2760140" y="2957716"/>
            <a:ext cx="617876" cy="605062"/>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zh-TW" altLang="en-US" sz="1100" kern="0" dirty="0">
                <a:solidFill>
                  <a:srgbClr val="FFFFFF"/>
                </a:solidFill>
              </a:rPr>
              <a:t>官網</a:t>
            </a:r>
            <a:r>
              <a:rPr lang="en-US" altLang="zh-TW" sz="1100" kern="0" dirty="0">
                <a:solidFill>
                  <a:srgbClr val="FFFFFF"/>
                </a:solidFill>
              </a:rPr>
              <a:t>DB</a:t>
            </a:r>
            <a:endParaRPr lang="zh-TW" altLang="en-US" sz="1100" kern="0" dirty="0">
              <a:solidFill>
                <a:srgbClr val="FFFFFF"/>
              </a:solidFill>
            </a:endParaRPr>
          </a:p>
        </p:txBody>
      </p:sp>
      <p:cxnSp>
        <p:nvCxnSpPr>
          <p:cNvPr id="119" name="直線單箭頭接點 118"/>
          <p:cNvCxnSpPr>
            <a:stCxn id="87" idx="0"/>
            <a:endCxn id="81" idx="2"/>
          </p:cNvCxnSpPr>
          <p:nvPr/>
        </p:nvCxnSpPr>
        <p:spPr>
          <a:xfrm flipV="1">
            <a:off x="1040949" y="2564085"/>
            <a:ext cx="0" cy="395093"/>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20" name="直線單箭頭接點 119"/>
          <p:cNvCxnSpPr>
            <a:stCxn id="88" idx="0"/>
            <a:endCxn id="82" idx="2"/>
          </p:cNvCxnSpPr>
          <p:nvPr/>
        </p:nvCxnSpPr>
        <p:spPr>
          <a:xfrm flipV="1">
            <a:off x="1710536" y="2554902"/>
            <a:ext cx="0" cy="410891"/>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21" name="肘形接點 120"/>
          <p:cNvCxnSpPr>
            <a:stCxn id="83" idx="2"/>
            <a:endCxn id="91" idx="0"/>
          </p:cNvCxnSpPr>
          <p:nvPr/>
        </p:nvCxnSpPr>
        <p:spPr>
          <a:xfrm rot="16200000" flipH="1">
            <a:off x="2273489" y="2670717"/>
            <a:ext cx="401709" cy="188441"/>
          </a:xfrm>
          <a:prstGeom prst="bentConnector3">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22" name="肘形接點 121"/>
          <p:cNvCxnSpPr>
            <a:endCxn id="90" idx="0"/>
          </p:cNvCxnSpPr>
          <p:nvPr/>
        </p:nvCxnSpPr>
        <p:spPr>
          <a:xfrm rot="5400000">
            <a:off x="2092572" y="2684364"/>
            <a:ext cx="394348" cy="168511"/>
          </a:xfrm>
          <a:prstGeom prst="bentConnector3">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23" name="直線單箭頭接點 122"/>
          <p:cNvCxnSpPr>
            <a:stCxn id="115" idx="0"/>
            <a:endCxn id="84" idx="2"/>
          </p:cNvCxnSpPr>
          <p:nvPr/>
        </p:nvCxnSpPr>
        <p:spPr>
          <a:xfrm flipV="1">
            <a:off x="3069078" y="2554902"/>
            <a:ext cx="0" cy="402813"/>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43" name="肘形接點 142"/>
          <p:cNvCxnSpPr>
            <a:stCxn id="87" idx="2"/>
            <a:endCxn id="92" idx="0"/>
          </p:cNvCxnSpPr>
          <p:nvPr/>
        </p:nvCxnSpPr>
        <p:spPr>
          <a:xfrm rot="16200000" flipH="1">
            <a:off x="1684510" y="2920681"/>
            <a:ext cx="360992" cy="1648111"/>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44" name="肘形接點 143"/>
          <p:cNvCxnSpPr>
            <a:stCxn id="88" idx="2"/>
            <a:endCxn id="93" idx="0"/>
          </p:cNvCxnSpPr>
          <p:nvPr/>
        </p:nvCxnSpPr>
        <p:spPr>
          <a:xfrm rot="5400000">
            <a:off x="1380253" y="3594950"/>
            <a:ext cx="354378" cy="306188"/>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45" name="肘形接點 144"/>
          <p:cNvCxnSpPr>
            <a:stCxn id="90" idx="2"/>
            <a:endCxn id="93" idx="0"/>
          </p:cNvCxnSpPr>
          <p:nvPr/>
        </p:nvCxnSpPr>
        <p:spPr>
          <a:xfrm rot="5400000">
            <a:off x="1627730" y="3347473"/>
            <a:ext cx="354378" cy="801142"/>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46" name="肘形接點 145"/>
          <p:cNvCxnSpPr>
            <a:stCxn id="91" idx="2"/>
            <a:endCxn id="92" idx="0"/>
          </p:cNvCxnSpPr>
          <p:nvPr/>
        </p:nvCxnSpPr>
        <p:spPr>
          <a:xfrm rot="16200000" flipH="1">
            <a:off x="2451623" y="3687795"/>
            <a:ext cx="354378" cy="120497"/>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47" name="肘形接點 146"/>
          <p:cNvCxnSpPr>
            <a:stCxn id="115" idx="2"/>
            <a:endCxn id="93" idx="0"/>
          </p:cNvCxnSpPr>
          <p:nvPr/>
        </p:nvCxnSpPr>
        <p:spPr>
          <a:xfrm rot="5400000">
            <a:off x="2055486" y="2911640"/>
            <a:ext cx="362454" cy="1664730"/>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150" name="投影片編號版面配置區 1"/>
          <p:cNvSpPr>
            <a:spLocks noGrp="1"/>
          </p:cNvSpPr>
          <p:nvPr>
            <p:ph type="sldNum" sz="quarter" idx="4"/>
          </p:nvPr>
        </p:nvSpPr>
        <p:spPr>
          <a:xfrm>
            <a:off x="8656298" y="4715473"/>
            <a:ext cx="486000" cy="284400"/>
          </a:xfrm>
        </p:spPr>
        <p:txBody>
          <a:bodyPr/>
          <a:lstStyle/>
          <a:p>
            <a:fld id="{ADAF07C5-463E-4746-8662-F9EAE6427DB3}" type="slidenum">
              <a:rPr lang="zh-TW" altLang="en-US" smtClean="0"/>
              <a:pPr/>
              <a:t>11</a:t>
            </a:fld>
            <a:endParaRPr lang="zh-TW" altLang="en-US" dirty="0"/>
          </a:p>
        </p:txBody>
      </p:sp>
      <p:sp>
        <p:nvSpPr>
          <p:cNvPr id="95" name="矩形 94"/>
          <p:cNvSpPr/>
          <p:nvPr/>
        </p:nvSpPr>
        <p:spPr>
          <a:xfrm>
            <a:off x="3475185" y="1685903"/>
            <a:ext cx="5617057" cy="1178280"/>
          </a:xfrm>
          <a:prstGeom prst="rect">
            <a:avLst/>
          </a:prstGeom>
          <a:solidFill>
            <a:srgbClr val="FF644E">
              <a:hueOff val="-152896"/>
              <a:lumOff val="12368"/>
              <a:alpha val="45390"/>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  </a:t>
            </a:r>
            <a:r>
              <a:rPr lang="zh-TW" altLang="en-US" sz="1200" kern="0" dirty="0">
                <a:solidFill>
                  <a:srgbClr val="FFFFFF"/>
                </a:solidFill>
              </a:rPr>
              <a:t>前台</a:t>
            </a:r>
            <a:endParaRPr lang="en-US" altLang="zh-TW" sz="1200" kern="0" dirty="0">
              <a:solidFill>
                <a:srgbClr val="FFFFFF"/>
              </a:solidFill>
            </a:endParaRPr>
          </a:p>
          <a:p>
            <a:pPr defTabSz="821531" hangingPunct="0"/>
            <a:r>
              <a:rPr lang="zh-TW" altLang="en-US" sz="1200" kern="0" dirty="0">
                <a:solidFill>
                  <a:srgbClr val="FFFFFF"/>
                </a:solidFill>
              </a:rPr>
              <a:t>應用層</a:t>
            </a:r>
          </a:p>
        </p:txBody>
      </p:sp>
      <p:sp>
        <p:nvSpPr>
          <p:cNvPr id="96" name="矩形 95"/>
          <p:cNvSpPr/>
          <p:nvPr/>
        </p:nvSpPr>
        <p:spPr>
          <a:xfrm>
            <a:off x="3475184" y="4553637"/>
            <a:ext cx="5613623" cy="538393"/>
          </a:xfrm>
          <a:prstGeom prst="rect">
            <a:avLst/>
          </a:prstGeom>
          <a:solidFill>
            <a:srgbClr val="0070C0">
              <a:alpha val="30000"/>
            </a:srgbClr>
          </a:solidFill>
          <a:ln w="12700" cap="flat" cmpd="sng" algn="ctr">
            <a:noFill/>
            <a:prstDash val="solid"/>
            <a:miter lim="800000"/>
          </a:ln>
          <a:effectLst/>
        </p:spPr>
        <p:txBody>
          <a:bodyPr rtlCol="0" anchor="ctr"/>
          <a:lstStyle/>
          <a:p>
            <a:pPr defTabSz="457200"/>
            <a:r>
              <a:rPr lang="zh-TW" altLang="en-US" sz="1200" kern="0" dirty="0">
                <a:solidFill>
                  <a:schemeClr val="bg1"/>
                </a:solidFill>
                <a:cs typeface="Calibri" panose="020F0502020204030204" pitchFamily="34" charset="0"/>
              </a:rPr>
              <a:t>  後台</a:t>
            </a:r>
            <a:endParaRPr lang="en-US" altLang="zh-TW" sz="1200" kern="0" dirty="0">
              <a:solidFill>
                <a:schemeClr val="bg1"/>
              </a:solidFill>
              <a:cs typeface="Calibri" panose="020F0502020204030204" pitchFamily="34" charset="0"/>
            </a:endParaRPr>
          </a:p>
          <a:p>
            <a:pPr defTabSz="457200"/>
            <a:r>
              <a:rPr lang="zh-TW" altLang="en-US" sz="1200" kern="0" dirty="0">
                <a:solidFill>
                  <a:schemeClr val="bg1"/>
                </a:solidFill>
                <a:cs typeface="Calibri" panose="020F0502020204030204" pitchFamily="34" charset="0"/>
              </a:rPr>
              <a:t>基礎層</a:t>
            </a:r>
          </a:p>
        </p:txBody>
      </p:sp>
      <p:sp>
        <p:nvSpPr>
          <p:cNvPr id="97" name="圓角矩形 96"/>
          <p:cNvSpPr/>
          <p:nvPr/>
        </p:nvSpPr>
        <p:spPr>
          <a:xfrm>
            <a:off x="4475966" y="1923355"/>
            <a:ext cx="769531" cy="902462"/>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400" kern="0" dirty="0">
                <a:solidFill>
                  <a:srgbClr val="FFFFFF"/>
                </a:solidFill>
              </a:rPr>
              <a:t>Line BC</a:t>
            </a:r>
            <a:endParaRPr lang="zh-TW" altLang="en-US" sz="1400" kern="0" dirty="0">
              <a:solidFill>
                <a:srgbClr val="FFFFFF"/>
              </a:solidFill>
            </a:endParaRPr>
          </a:p>
        </p:txBody>
      </p:sp>
      <p:sp>
        <p:nvSpPr>
          <p:cNvPr id="98" name="圓角矩形 97"/>
          <p:cNvSpPr/>
          <p:nvPr/>
        </p:nvSpPr>
        <p:spPr>
          <a:xfrm>
            <a:off x="5326698" y="1923355"/>
            <a:ext cx="809967" cy="902462"/>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400" kern="0" dirty="0">
                <a:solidFill>
                  <a:srgbClr val="FFFFFF"/>
                </a:solidFill>
              </a:rPr>
              <a:t>My Reward</a:t>
            </a:r>
          </a:p>
        </p:txBody>
      </p:sp>
      <p:sp>
        <p:nvSpPr>
          <p:cNvPr id="99" name="圓角矩形 98"/>
          <p:cNvSpPr/>
          <p:nvPr/>
        </p:nvSpPr>
        <p:spPr>
          <a:xfrm>
            <a:off x="6217872" y="1923355"/>
            <a:ext cx="996721" cy="902462"/>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zh-TW" altLang="en-US" sz="1400" kern="0" dirty="0">
                <a:solidFill>
                  <a:srgbClr val="FFFFFF"/>
                </a:solidFill>
              </a:rPr>
              <a:t>客戶</a:t>
            </a:r>
            <a:endParaRPr lang="en-US" altLang="zh-TW" sz="1400" kern="0" dirty="0">
              <a:solidFill>
                <a:srgbClr val="FFFFFF"/>
              </a:solidFill>
            </a:endParaRPr>
          </a:p>
          <a:p>
            <a:pPr algn="ctr" defTabSz="821531" hangingPunct="0"/>
            <a:r>
              <a:rPr lang="zh-TW" altLang="en-US" sz="1400" kern="0" dirty="0">
                <a:solidFill>
                  <a:srgbClr val="FFFFFF"/>
                </a:solidFill>
              </a:rPr>
              <a:t>視圖</a:t>
            </a:r>
            <a:r>
              <a:rPr lang="en-US" altLang="zh-TW" sz="1400" kern="0" dirty="0">
                <a:solidFill>
                  <a:srgbClr val="FFFFFF"/>
                </a:solidFill>
              </a:rPr>
              <a:t>Dashboard</a:t>
            </a:r>
          </a:p>
        </p:txBody>
      </p:sp>
      <p:sp>
        <p:nvSpPr>
          <p:cNvPr id="100" name="圓角矩形 99"/>
          <p:cNvSpPr/>
          <p:nvPr/>
        </p:nvSpPr>
        <p:spPr>
          <a:xfrm>
            <a:off x="7295798" y="1923355"/>
            <a:ext cx="769531" cy="902462"/>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zh-TW" altLang="en-US" sz="1400" kern="0" dirty="0">
                <a:solidFill>
                  <a:srgbClr val="FFFFFF"/>
                </a:solidFill>
              </a:rPr>
              <a:t>官網</a:t>
            </a:r>
            <a:endParaRPr lang="en-US" altLang="zh-TW" sz="1400" kern="0" dirty="0">
              <a:solidFill>
                <a:srgbClr val="FFFFFF"/>
              </a:solidFill>
            </a:endParaRPr>
          </a:p>
        </p:txBody>
      </p:sp>
      <p:sp>
        <p:nvSpPr>
          <p:cNvPr id="101" name="文字方塊 100"/>
          <p:cNvSpPr txBox="1"/>
          <p:nvPr/>
        </p:nvSpPr>
        <p:spPr>
          <a:xfrm>
            <a:off x="4364150" y="1655764"/>
            <a:ext cx="4501275" cy="276999"/>
          </a:xfrm>
          <a:prstGeom prst="rect">
            <a:avLst/>
          </a:prstGeom>
          <a:noFill/>
        </p:spPr>
        <p:txBody>
          <a:bodyPr wrap="square" rtlCol="0">
            <a:spAutoFit/>
          </a:bodyPr>
          <a:lstStyle/>
          <a:p>
            <a:pPr algn="ctr"/>
            <a:r>
              <a:rPr lang="zh-TW" altLang="en-US" sz="1200" b="1" dirty="0" smtClean="0">
                <a:solidFill>
                  <a:schemeClr val="bg1"/>
                </a:solidFill>
              </a:rPr>
              <a:t>應用層，百花齊放，快速反應</a:t>
            </a:r>
            <a:endParaRPr lang="en-US" sz="1200" b="1" dirty="0">
              <a:solidFill>
                <a:schemeClr val="bg1"/>
              </a:solidFill>
            </a:endParaRPr>
          </a:p>
        </p:txBody>
      </p:sp>
      <p:sp>
        <p:nvSpPr>
          <p:cNvPr id="124" name="圓角矩形 123"/>
          <p:cNvSpPr/>
          <p:nvPr/>
        </p:nvSpPr>
        <p:spPr>
          <a:xfrm>
            <a:off x="6658973" y="4610188"/>
            <a:ext cx="2084412" cy="428242"/>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400" kern="0" dirty="0">
                <a:solidFill>
                  <a:srgbClr val="FFFFFF"/>
                </a:solidFill>
              </a:rPr>
              <a:t>Teradata</a:t>
            </a:r>
            <a:endParaRPr lang="zh-TW" altLang="en-US" sz="1400" kern="0" dirty="0">
              <a:solidFill>
                <a:srgbClr val="FFFFFF"/>
              </a:solidFill>
            </a:endParaRPr>
          </a:p>
        </p:txBody>
      </p:sp>
      <p:sp>
        <p:nvSpPr>
          <p:cNvPr id="125" name="圓角矩形 124"/>
          <p:cNvSpPr/>
          <p:nvPr/>
        </p:nvSpPr>
        <p:spPr>
          <a:xfrm>
            <a:off x="4515294" y="4610188"/>
            <a:ext cx="2081932" cy="429417"/>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400" kern="0" dirty="0">
                <a:solidFill>
                  <a:srgbClr val="FFFFFF"/>
                </a:solidFill>
              </a:rPr>
              <a:t>Hadoop</a:t>
            </a:r>
            <a:endParaRPr lang="zh-TW" altLang="en-US" sz="1400" kern="0" dirty="0">
              <a:solidFill>
                <a:srgbClr val="FFFFFF"/>
              </a:solidFill>
            </a:endParaRPr>
          </a:p>
        </p:txBody>
      </p:sp>
      <p:sp>
        <p:nvSpPr>
          <p:cNvPr id="136" name="圓角矩形 135"/>
          <p:cNvSpPr/>
          <p:nvPr/>
        </p:nvSpPr>
        <p:spPr>
          <a:xfrm>
            <a:off x="8146534" y="1923355"/>
            <a:ext cx="769531" cy="902462"/>
          </a:xfrm>
          <a:prstGeom prst="roundRect">
            <a:avLst/>
          </a:prstGeom>
          <a:solidFill>
            <a:srgbClr val="EE230C">
              <a:alpha val="29804"/>
            </a:srgbClr>
          </a:solidFill>
          <a:ln w="12700" cap="flat">
            <a:solidFill>
              <a:srgbClr val="EE230C">
                <a:alpha val="83137"/>
              </a:srgbClr>
            </a:solidFill>
            <a:prstDash val="sysDash"/>
            <a:miter lim="400000"/>
          </a:ln>
          <a:effectLst/>
        </p:spPr>
        <p:txBody>
          <a:bodyPr wrap="square" lIns="0" tIns="71437" rIns="0" bIns="71437" numCol="1" anchor="ctr">
            <a:noAutofit/>
          </a:bodyPr>
          <a:lstStyle/>
          <a:p>
            <a:pPr algn="ctr" defTabSz="821531" hangingPunct="0"/>
            <a:r>
              <a:rPr lang="en-US" altLang="zh-TW" sz="1400" kern="0" dirty="0">
                <a:solidFill>
                  <a:srgbClr val="FFFFFF"/>
                </a:solidFill>
              </a:rPr>
              <a:t>ATM</a:t>
            </a:r>
          </a:p>
        </p:txBody>
      </p:sp>
      <p:cxnSp>
        <p:nvCxnSpPr>
          <p:cNvPr id="148" name="肘形接點 147"/>
          <p:cNvCxnSpPr>
            <a:endCxn id="125" idx="0"/>
          </p:cNvCxnSpPr>
          <p:nvPr/>
        </p:nvCxnSpPr>
        <p:spPr>
          <a:xfrm rot="5400000">
            <a:off x="6030669" y="3958005"/>
            <a:ext cx="177776" cy="1126590"/>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49" name="肘形接點 148"/>
          <p:cNvCxnSpPr>
            <a:endCxn id="124" idx="0"/>
          </p:cNvCxnSpPr>
          <p:nvPr/>
        </p:nvCxnSpPr>
        <p:spPr>
          <a:xfrm rot="16200000" flipH="1">
            <a:off x="7103125" y="4012135"/>
            <a:ext cx="177776" cy="1018327"/>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237" name="矩形 236"/>
          <p:cNvSpPr/>
          <p:nvPr/>
        </p:nvSpPr>
        <p:spPr>
          <a:xfrm>
            <a:off x="3493686" y="2974090"/>
            <a:ext cx="5602992" cy="1469175"/>
          </a:xfrm>
          <a:prstGeom prst="rect">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defTabSz="821531" hangingPunct="0"/>
            <a:r>
              <a:rPr lang="zh-TW" altLang="en-US" sz="1200" kern="0" dirty="0" smtClean="0">
                <a:solidFill>
                  <a:srgbClr val="FFFFFF"/>
                </a:solidFill>
              </a:rPr>
              <a:t>  中</a:t>
            </a:r>
            <a:r>
              <a:rPr lang="zh-TW" altLang="en-US" sz="1200" kern="0" dirty="0">
                <a:solidFill>
                  <a:srgbClr val="FFFFFF"/>
                </a:solidFill>
              </a:rPr>
              <a:t>台</a:t>
            </a:r>
            <a:endParaRPr lang="en-US" altLang="zh-TW" sz="1200" kern="0" dirty="0">
              <a:solidFill>
                <a:srgbClr val="FFFFFF"/>
              </a:solidFill>
            </a:endParaRPr>
          </a:p>
          <a:p>
            <a:pPr defTabSz="821531" hangingPunct="0"/>
            <a:r>
              <a:rPr lang="zh-TW" altLang="en-US" sz="1200" kern="0" dirty="0">
                <a:solidFill>
                  <a:srgbClr val="FFFFFF"/>
                </a:solidFill>
              </a:rPr>
              <a:t>公共層</a:t>
            </a:r>
            <a:endParaRPr lang="en-US" altLang="zh-TW" sz="1200" kern="0" dirty="0">
              <a:solidFill>
                <a:srgbClr val="FFFFFF"/>
              </a:solidFill>
            </a:endParaRPr>
          </a:p>
        </p:txBody>
      </p:sp>
      <p:cxnSp>
        <p:nvCxnSpPr>
          <p:cNvPr id="224" name="直線單箭頭接點 223"/>
          <p:cNvCxnSpPr>
            <a:stCxn id="213" idx="0"/>
            <a:endCxn id="98" idx="2"/>
          </p:cNvCxnSpPr>
          <p:nvPr/>
        </p:nvCxnSpPr>
        <p:spPr>
          <a:xfrm flipV="1">
            <a:off x="5277178" y="2825817"/>
            <a:ext cx="454505" cy="265265"/>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225" name="直線單箭頭接點 224"/>
          <p:cNvCxnSpPr>
            <a:stCxn id="213" idx="0"/>
            <a:endCxn id="100" idx="2"/>
          </p:cNvCxnSpPr>
          <p:nvPr/>
        </p:nvCxnSpPr>
        <p:spPr>
          <a:xfrm flipV="1">
            <a:off x="5277178" y="2825817"/>
            <a:ext cx="2403387" cy="265265"/>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227" name="直線單箭頭接點 226"/>
          <p:cNvCxnSpPr>
            <a:stCxn id="203" idx="0"/>
            <a:endCxn id="100" idx="2"/>
          </p:cNvCxnSpPr>
          <p:nvPr/>
        </p:nvCxnSpPr>
        <p:spPr>
          <a:xfrm flipV="1">
            <a:off x="6415754" y="2825817"/>
            <a:ext cx="1264809" cy="256732"/>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229" name="直線單箭頭接點 228"/>
          <p:cNvCxnSpPr>
            <a:stCxn id="203" idx="0"/>
            <a:endCxn id="99" idx="2"/>
          </p:cNvCxnSpPr>
          <p:nvPr/>
        </p:nvCxnSpPr>
        <p:spPr>
          <a:xfrm flipV="1">
            <a:off x="6415754" y="2825817"/>
            <a:ext cx="300477" cy="256732"/>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230" name="直線單箭頭接點 229"/>
          <p:cNvCxnSpPr>
            <a:stCxn id="213" idx="0"/>
            <a:endCxn id="97" idx="2"/>
          </p:cNvCxnSpPr>
          <p:nvPr/>
        </p:nvCxnSpPr>
        <p:spPr>
          <a:xfrm flipH="1" flipV="1">
            <a:off x="4860733" y="2825817"/>
            <a:ext cx="416444" cy="265265"/>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231" name="直線單箭頭接點 230"/>
          <p:cNvCxnSpPr>
            <a:stCxn id="203" idx="0"/>
            <a:endCxn id="97" idx="2"/>
          </p:cNvCxnSpPr>
          <p:nvPr/>
        </p:nvCxnSpPr>
        <p:spPr>
          <a:xfrm flipH="1" flipV="1">
            <a:off x="4860732" y="2825817"/>
            <a:ext cx="1555022" cy="256732"/>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232" name="直線單箭頭接點 231"/>
          <p:cNvCxnSpPr>
            <a:stCxn id="249" idx="0"/>
            <a:endCxn id="136" idx="2"/>
          </p:cNvCxnSpPr>
          <p:nvPr/>
        </p:nvCxnSpPr>
        <p:spPr>
          <a:xfrm flipH="1" flipV="1">
            <a:off x="8531300" y="2825817"/>
            <a:ext cx="140621" cy="253062"/>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234" name="直線單箭頭接點 233"/>
          <p:cNvCxnSpPr>
            <a:stCxn id="195" idx="0"/>
          </p:cNvCxnSpPr>
          <p:nvPr/>
        </p:nvCxnSpPr>
        <p:spPr>
          <a:xfrm flipH="1" flipV="1">
            <a:off x="5131718" y="2845053"/>
            <a:ext cx="3266400" cy="243148"/>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236" name="直線單箭頭接點 235"/>
          <p:cNvCxnSpPr>
            <a:stCxn id="213" idx="0"/>
            <a:endCxn id="99" idx="2"/>
          </p:cNvCxnSpPr>
          <p:nvPr/>
        </p:nvCxnSpPr>
        <p:spPr>
          <a:xfrm flipV="1">
            <a:off x="5277175" y="2825817"/>
            <a:ext cx="1439055" cy="265265"/>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238" name="文字方塊 237"/>
          <p:cNvSpPr txBox="1"/>
          <p:nvPr/>
        </p:nvSpPr>
        <p:spPr>
          <a:xfrm>
            <a:off x="4970489" y="2801720"/>
            <a:ext cx="3167842" cy="276999"/>
          </a:xfrm>
          <a:prstGeom prst="rect">
            <a:avLst/>
          </a:prstGeom>
          <a:noFill/>
        </p:spPr>
        <p:txBody>
          <a:bodyPr wrap="square" rtlCol="0">
            <a:spAutoFit/>
          </a:bodyPr>
          <a:lstStyle/>
          <a:p>
            <a:pPr algn="ctr"/>
            <a:r>
              <a:rPr lang="zh-TW" altLang="en-US" sz="1200" b="1" dirty="0" smtClean="0">
                <a:solidFill>
                  <a:schemeClr val="bg1"/>
                </a:solidFill>
              </a:rPr>
              <a:t>按業務分類出數據</a:t>
            </a:r>
            <a:r>
              <a:rPr lang="zh-TW" altLang="en-US" sz="1200" b="1" dirty="0">
                <a:solidFill>
                  <a:schemeClr val="bg1"/>
                </a:solidFill>
              </a:rPr>
              <a:t>治理</a:t>
            </a:r>
            <a:r>
              <a:rPr lang="zh-TW" altLang="en-US" sz="1200" b="1" dirty="0" smtClean="0">
                <a:solidFill>
                  <a:schemeClr val="bg1"/>
                </a:solidFill>
              </a:rPr>
              <a:t>領域</a:t>
            </a:r>
            <a:endParaRPr lang="en-US" sz="1200" b="1" dirty="0">
              <a:solidFill>
                <a:schemeClr val="bg1"/>
              </a:solidFill>
            </a:endParaRPr>
          </a:p>
        </p:txBody>
      </p:sp>
      <p:grpSp>
        <p:nvGrpSpPr>
          <p:cNvPr id="138" name="群組 137"/>
          <p:cNvGrpSpPr/>
          <p:nvPr/>
        </p:nvGrpSpPr>
        <p:grpSpPr>
          <a:xfrm>
            <a:off x="5795953" y="4228099"/>
            <a:ext cx="1052290" cy="321273"/>
            <a:chOff x="11787930" y="10218849"/>
            <a:chExt cx="5753187" cy="1701452"/>
          </a:xfrm>
        </p:grpSpPr>
        <p:sp>
          <p:nvSpPr>
            <p:cNvPr id="289" name="圓角矩形"/>
            <p:cNvSpPr/>
            <p:nvPr/>
          </p:nvSpPr>
          <p:spPr>
            <a:xfrm>
              <a:off x="11787930" y="10218849"/>
              <a:ext cx="5753187"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90" name="Oracle DB"/>
            <p:cNvSpPr/>
            <p:nvPr/>
          </p:nvSpPr>
          <p:spPr>
            <a:xfrm>
              <a:off x="14530373" y="106502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a:ln>
                    <a:noFill/>
                  </a:ln>
                  <a:solidFill>
                    <a:srgbClr val="FFFFFF"/>
                  </a:solidFill>
                  <a:effectLst/>
                  <a:uLnTx/>
                  <a:uFillTx/>
                  <a:latin typeface="+mn-lt"/>
                  <a:ea typeface="+mn-ea"/>
                  <a:sym typeface="HanziPen TC Bold"/>
                </a:rPr>
                <a:t>Oracle DB</a:t>
              </a:r>
            </a:p>
          </p:txBody>
        </p:sp>
      </p:grpSp>
      <p:grpSp>
        <p:nvGrpSpPr>
          <p:cNvPr id="139" name="群組 138"/>
          <p:cNvGrpSpPr/>
          <p:nvPr/>
        </p:nvGrpSpPr>
        <p:grpSpPr>
          <a:xfrm>
            <a:off x="4675718" y="4223203"/>
            <a:ext cx="1052290" cy="321273"/>
            <a:chOff x="5824425" y="10192924"/>
            <a:chExt cx="5778095" cy="1701452"/>
          </a:xfrm>
        </p:grpSpPr>
        <p:sp>
          <p:nvSpPr>
            <p:cNvPr id="287" name="圓角矩形"/>
            <p:cNvSpPr/>
            <p:nvPr/>
          </p:nvSpPr>
          <p:spPr>
            <a:xfrm>
              <a:off x="5824425" y="10192924"/>
              <a:ext cx="5778095"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88" name="Mongo DB"/>
            <p:cNvSpPr/>
            <p:nvPr/>
          </p:nvSpPr>
          <p:spPr>
            <a:xfrm>
              <a:off x="8930871" y="1062437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a:ln>
                    <a:noFill/>
                  </a:ln>
                  <a:solidFill>
                    <a:srgbClr val="FFFFFF"/>
                  </a:solidFill>
                  <a:effectLst/>
                  <a:uLnTx/>
                  <a:uFillTx/>
                  <a:latin typeface="+mn-lt"/>
                  <a:ea typeface="+mn-ea"/>
                  <a:sym typeface="HanziPen TC Bold"/>
                </a:rPr>
                <a:t>Mongo DB</a:t>
              </a:r>
            </a:p>
          </p:txBody>
        </p:sp>
      </p:grpSp>
      <p:grpSp>
        <p:nvGrpSpPr>
          <p:cNvPr id="140" name="群組 139"/>
          <p:cNvGrpSpPr/>
          <p:nvPr/>
        </p:nvGrpSpPr>
        <p:grpSpPr>
          <a:xfrm>
            <a:off x="8036423" y="4218276"/>
            <a:ext cx="1052290" cy="321273"/>
            <a:chOff x="17651973" y="10195668"/>
            <a:chExt cx="5906913" cy="1701452"/>
          </a:xfrm>
        </p:grpSpPr>
        <p:sp>
          <p:nvSpPr>
            <p:cNvPr id="285" name="圓角矩形"/>
            <p:cNvSpPr/>
            <p:nvPr/>
          </p:nvSpPr>
          <p:spPr>
            <a:xfrm>
              <a:off x="17651973" y="10195668"/>
              <a:ext cx="5906913"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86" name="Redis"/>
            <p:cNvSpPr/>
            <p:nvPr/>
          </p:nvSpPr>
          <p:spPr>
            <a:xfrm>
              <a:off x="20758419" y="10627118"/>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Redis</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41" name="群組 140"/>
          <p:cNvGrpSpPr/>
          <p:nvPr/>
        </p:nvGrpSpPr>
        <p:grpSpPr>
          <a:xfrm>
            <a:off x="4123273" y="3623165"/>
            <a:ext cx="541618" cy="239805"/>
            <a:chOff x="3291900" y="6993464"/>
            <a:chExt cx="2253104" cy="1270002"/>
          </a:xfrm>
        </p:grpSpPr>
        <p:sp>
          <p:nvSpPr>
            <p:cNvPr id="283" name="矩形"/>
            <p:cNvSpPr/>
            <p:nvPr/>
          </p:nvSpPr>
          <p:spPr>
            <a:xfrm>
              <a:off x="3291900" y="7362891"/>
              <a:ext cx="1876370" cy="404550"/>
            </a:xfrm>
            <a:prstGeom prst="rect">
              <a:avLst/>
            </a:prstGeom>
            <a:solidFill>
              <a:srgbClr val="D6D5D5">
                <a:alpha val="69426"/>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800" b="0" i="0" u="none" strike="noStrike" kern="0" cap="none" spc="0" normalizeH="0" baseline="0" noProof="0">
                <a:ln>
                  <a:noFill/>
                </a:ln>
                <a:solidFill>
                  <a:srgbClr val="FFFFFF"/>
                </a:solidFill>
                <a:effectLst/>
                <a:uLnTx/>
                <a:uFillTx/>
                <a:sym typeface="Helvetica Neue Medium"/>
              </a:endParaRPr>
            </a:p>
          </p:txBody>
        </p:sp>
        <p:sp>
          <p:nvSpPr>
            <p:cNvPr id="284" name="API層"/>
            <p:cNvSpPr/>
            <p:nvPr/>
          </p:nvSpPr>
          <p:spPr>
            <a:xfrm>
              <a:off x="4275003" y="699346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latin typeface="+mn-ea"/>
                  <a:ea typeface="+mn-ea"/>
                </a:rPr>
                <a:t>數據</a:t>
              </a:r>
              <a:r>
                <a:rPr lang="zh-TW" altLang="en-US" sz="1050" kern="0" dirty="0">
                  <a:latin typeface="+mn-ea"/>
                  <a:ea typeface="+mn-ea"/>
                </a:rPr>
                <a:t>服務</a:t>
              </a:r>
              <a:r>
                <a:rPr kumimoji="0" sz="1050" b="0" i="0" u="none" strike="noStrike" kern="0" cap="none" spc="0" normalizeH="0" baseline="0" noProof="0" dirty="0" smtClean="0">
                  <a:ln>
                    <a:noFill/>
                  </a:ln>
                  <a:solidFill>
                    <a:srgbClr val="FFFFFF"/>
                  </a:solidFill>
                  <a:effectLst/>
                  <a:uLnTx/>
                  <a:uFillTx/>
                  <a:latin typeface="+mn-ea"/>
                  <a:ea typeface="+mn-ea"/>
                  <a:sym typeface="HanziPen TC Bold"/>
                </a:rPr>
                <a:t>層</a:t>
              </a:r>
              <a:endParaRPr kumimoji="0" sz="1050" b="0" i="0" u="none" strike="noStrike" kern="0" cap="none" spc="0" normalizeH="0" baseline="0" noProof="0" dirty="0">
                <a:ln>
                  <a:noFill/>
                </a:ln>
                <a:solidFill>
                  <a:srgbClr val="FFFFFF"/>
                </a:solidFill>
                <a:effectLst/>
                <a:uLnTx/>
                <a:uFillTx/>
                <a:latin typeface="+mn-ea"/>
                <a:ea typeface="+mn-ea"/>
                <a:sym typeface="HanziPen TC Bold"/>
              </a:endParaRPr>
            </a:p>
          </p:txBody>
        </p:sp>
      </p:grpSp>
      <p:grpSp>
        <p:nvGrpSpPr>
          <p:cNvPr id="142" name="群組 141"/>
          <p:cNvGrpSpPr/>
          <p:nvPr/>
        </p:nvGrpSpPr>
        <p:grpSpPr>
          <a:xfrm>
            <a:off x="4103981" y="4234713"/>
            <a:ext cx="554694" cy="239805"/>
            <a:chOff x="3257601" y="10521537"/>
            <a:chExt cx="2307499" cy="1270002"/>
          </a:xfrm>
        </p:grpSpPr>
        <p:sp>
          <p:nvSpPr>
            <p:cNvPr id="281" name="矩形"/>
            <p:cNvSpPr/>
            <p:nvPr/>
          </p:nvSpPr>
          <p:spPr>
            <a:xfrm>
              <a:off x="3257601" y="10897460"/>
              <a:ext cx="2026675" cy="404550"/>
            </a:xfrm>
            <a:prstGeom prst="rect">
              <a:avLst/>
            </a:prstGeom>
            <a:solidFill>
              <a:srgbClr val="D6D5D5">
                <a:alpha val="69426"/>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82" name="儲存層"/>
            <p:cNvSpPr/>
            <p:nvPr/>
          </p:nvSpPr>
          <p:spPr>
            <a:xfrm>
              <a:off x="4295098" y="10521537"/>
              <a:ext cx="1270002"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latin typeface="+mj-ea"/>
                  <a:ea typeface="+mj-ea"/>
                </a:rPr>
                <a:t>存</a:t>
              </a:r>
              <a:r>
                <a:rPr lang="zh-TW" altLang="en-US" sz="1050" kern="0" dirty="0">
                  <a:latin typeface="+mj-ea"/>
                  <a:ea typeface="+mj-ea"/>
                </a:rPr>
                <a:t>儲</a:t>
              </a:r>
              <a:r>
                <a:rPr kumimoji="0" sz="1050" b="0" i="0" u="none" strike="noStrike" kern="0" cap="none" spc="0" normalizeH="0" baseline="0" noProof="0" dirty="0" smtClean="0">
                  <a:ln>
                    <a:noFill/>
                  </a:ln>
                  <a:solidFill>
                    <a:srgbClr val="FFFFFF"/>
                  </a:solidFill>
                  <a:effectLst/>
                  <a:uLnTx/>
                  <a:uFillTx/>
                  <a:latin typeface="+mj-ea"/>
                  <a:ea typeface="+mj-ea"/>
                  <a:sym typeface="HanziPen TC Bold"/>
                </a:rPr>
                <a:t>層</a:t>
              </a:r>
              <a:endParaRPr kumimoji="0" sz="1050" b="0" i="0" u="none" strike="noStrike" kern="0" cap="none" spc="0" normalizeH="0" baseline="0" noProof="0" dirty="0">
                <a:ln>
                  <a:noFill/>
                </a:ln>
                <a:solidFill>
                  <a:srgbClr val="FFFFFF"/>
                </a:solidFill>
                <a:effectLst/>
                <a:uLnTx/>
                <a:uFillTx/>
                <a:latin typeface="+mj-ea"/>
                <a:ea typeface="+mj-ea"/>
                <a:sym typeface="HanziPen TC Bold"/>
              </a:endParaRPr>
            </a:p>
          </p:txBody>
        </p:sp>
      </p:grpSp>
      <p:grpSp>
        <p:nvGrpSpPr>
          <p:cNvPr id="156" name="群組 155"/>
          <p:cNvGrpSpPr/>
          <p:nvPr/>
        </p:nvGrpSpPr>
        <p:grpSpPr>
          <a:xfrm>
            <a:off x="6051071" y="3083247"/>
            <a:ext cx="802505" cy="1089045"/>
            <a:chOff x="11357403" y="4155756"/>
            <a:chExt cx="3338382" cy="5767541"/>
          </a:xfrm>
        </p:grpSpPr>
        <p:sp>
          <p:nvSpPr>
            <p:cNvPr id="269" name="圓角矩形"/>
            <p:cNvSpPr/>
            <p:nvPr/>
          </p:nvSpPr>
          <p:spPr>
            <a:xfrm>
              <a:off x="11357403" y="4155756"/>
              <a:ext cx="3338382" cy="5767541"/>
            </a:xfrm>
            <a:prstGeom prst="roundRect">
              <a:avLst>
                <a:gd name="adj" fmla="val 10141"/>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70" name="產品推薦"/>
            <p:cNvSpPr txBox="1"/>
            <p:nvPr/>
          </p:nvSpPr>
          <p:spPr>
            <a:xfrm>
              <a:off x="11649926" y="4172031"/>
              <a:ext cx="2795623"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智能</a:t>
              </a:r>
              <a:r>
                <a:rPr kumimoji="0" sz="1050" b="0" i="0" u="none" strike="noStrike" kern="0" cap="none" spc="0" normalizeH="0" baseline="0" noProof="0" dirty="0" err="1" smtClean="0">
                  <a:ln>
                    <a:noFill/>
                  </a:ln>
                  <a:solidFill>
                    <a:srgbClr val="FFFFFF"/>
                  </a:solidFill>
                  <a:effectLst/>
                  <a:uLnTx/>
                  <a:uFillTx/>
                  <a:latin typeface="+mn-lt"/>
                  <a:ea typeface="+mn-ea"/>
                  <a:sym typeface="HanziPen TC Bold"/>
                </a:rPr>
                <a:t>推薦</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57" name="群組 156"/>
          <p:cNvGrpSpPr/>
          <p:nvPr/>
        </p:nvGrpSpPr>
        <p:grpSpPr>
          <a:xfrm>
            <a:off x="6129918" y="3278503"/>
            <a:ext cx="645826" cy="386033"/>
            <a:chOff x="11685403" y="5189830"/>
            <a:chExt cx="2686607" cy="2044418"/>
          </a:xfrm>
        </p:grpSpPr>
        <p:sp>
          <p:nvSpPr>
            <p:cNvPr id="267" name="圓角矩形"/>
            <p:cNvSpPr/>
            <p:nvPr/>
          </p:nvSpPr>
          <p:spPr>
            <a:xfrm>
              <a:off x="11685403" y="5189830"/>
              <a:ext cx="2686607" cy="2043597"/>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68" name="卡片推薦模組"/>
            <p:cNvSpPr txBox="1"/>
            <p:nvPr/>
          </p:nvSpPr>
          <p:spPr>
            <a:xfrm>
              <a:off x="11758569" y="5233473"/>
              <a:ext cx="2534748"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a:ln>
                    <a:noFill/>
                  </a:ln>
                  <a:solidFill>
                    <a:srgbClr val="FFFFFF"/>
                  </a:solidFill>
                  <a:effectLst/>
                  <a:uLnTx/>
                  <a:uFillTx/>
                  <a:latin typeface="+mn-lt"/>
                  <a:ea typeface="+mn-ea"/>
                  <a:sym typeface="HanziPen TC Bold"/>
                </a:rPr>
                <a:t>卡片推薦模組</a:t>
              </a:r>
            </a:p>
          </p:txBody>
        </p:sp>
      </p:grpSp>
      <p:grpSp>
        <p:nvGrpSpPr>
          <p:cNvPr id="158" name="群組 157"/>
          <p:cNvGrpSpPr/>
          <p:nvPr/>
        </p:nvGrpSpPr>
        <p:grpSpPr>
          <a:xfrm>
            <a:off x="6129918" y="3713218"/>
            <a:ext cx="645826" cy="386033"/>
            <a:chOff x="11685403" y="7492060"/>
            <a:chExt cx="2686607" cy="2044418"/>
          </a:xfrm>
        </p:grpSpPr>
        <p:sp>
          <p:nvSpPr>
            <p:cNvPr id="265" name="圓角矩形"/>
            <p:cNvSpPr/>
            <p:nvPr/>
          </p:nvSpPr>
          <p:spPr>
            <a:xfrm>
              <a:off x="11685403" y="7492060"/>
              <a:ext cx="2686607" cy="2043597"/>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66" name="活動推薦模型"/>
            <p:cNvSpPr txBox="1"/>
            <p:nvPr/>
          </p:nvSpPr>
          <p:spPr>
            <a:xfrm>
              <a:off x="11758569" y="7535703"/>
              <a:ext cx="2534748"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smtClean="0">
                  <a:ln>
                    <a:noFill/>
                  </a:ln>
                  <a:solidFill>
                    <a:srgbClr val="FFFFFF"/>
                  </a:solidFill>
                  <a:effectLst/>
                  <a:uLnTx/>
                  <a:uFillTx/>
                  <a:latin typeface="+mn-lt"/>
                  <a:ea typeface="+mn-ea"/>
                  <a:sym typeface="HanziPen TC Bold"/>
                </a:rPr>
                <a:t>活動推薦模</a:t>
              </a: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組</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59" name="群組 158"/>
          <p:cNvGrpSpPr/>
          <p:nvPr/>
        </p:nvGrpSpPr>
        <p:grpSpPr>
          <a:xfrm>
            <a:off x="6896981" y="3077324"/>
            <a:ext cx="1347713" cy="1094131"/>
            <a:chOff x="6723433" y="2145176"/>
            <a:chExt cx="1999454" cy="1459473"/>
          </a:xfrm>
        </p:grpSpPr>
        <p:grpSp>
          <p:nvGrpSpPr>
            <p:cNvPr id="250" name="群組 249"/>
            <p:cNvGrpSpPr/>
            <p:nvPr/>
          </p:nvGrpSpPr>
          <p:grpSpPr>
            <a:xfrm>
              <a:off x="6723433" y="2145176"/>
              <a:ext cx="1999454" cy="1452689"/>
              <a:chOff x="18338157" y="4187829"/>
              <a:chExt cx="5606418" cy="5767541"/>
            </a:xfrm>
          </p:grpSpPr>
          <p:sp>
            <p:nvSpPr>
              <p:cNvPr id="263" name="圓角矩形"/>
              <p:cNvSpPr/>
              <p:nvPr/>
            </p:nvSpPr>
            <p:spPr>
              <a:xfrm>
                <a:off x="18338157" y="4187829"/>
                <a:ext cx="5606418" cy="5767541"/>
              </a:xfrm>
              <a:prstGeom prst="roundRect">
                <a:avLst>
                  <a:gd name="adj" fmla="val 6039"/>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64" name="智能風險"/>
              <p:cNvSpPr txBox="1"/>
              <p:nvPr/>
            </p:nvSpPr>
            <p:spPr>
              <a:xfrm>
                <a:off x="19693429" y="4204104"/>
                <a:ext cx="2795620"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智能風險</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251" name="群組 250"/>
            <p:cNvGrpSpPr/>
            <p:nvPr/>
          </p:nvGrpSpPr>
          <p:grpSpPr>
            <a:xfrm>
              <a:off x="6788431" y="2403054"/>
              <a:ext cx="898328" cy="576457"/>
              <a:chOff x="18520410" y="5211666"/>
              <a:chExt cx="2518891" cy="2288677"/>
            </a:xfrm>
          </p:grpSpPr>
          <p:sp>
            <p:nvSpPr>
              <p:cNvPr id="261" name="圓角矩形"/>
              <p:cNvSpPr/>
              <p:nvPr/>
            </p:nvSpPr>
            <p:spPr>
              <a:xfrm>
                <a:off x="18520410" y="5211666"/>
                <a:ext cx="2518891" cy="2049253"/>
              </a:xfrm>
              <a:prstGeom prst="roundRect">
                <a:avLst>
                  <a:gd name="adj" fmla="val 8635"/>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62" name="Mega Income Model"/>
              <p:cNvSpPr txBox="1"/>
              <p:nvPr/>
            </p:nvSpPr>
            <p:spPr>
              <a:xfrm>
                <a:off x="18736378" y="5448135"/>
                <a:ext cx="2146184" cy="20522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lnSpc>
                    <a:spcPct val="80000"/>
                  </a:lnSpc>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客戶風險特徵模組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252" name="群組 251"/>
            <p:cNvGrpSpPr/>
            <p:nvPr/>
          </p:nvGrpSpPr>
          <p:grpSpPr>
            <a:xfrm>
              <a:off x="6788431" y="2958204"/>
              <a:ext cx="919454" cy="646445"/>
              <a:chOff x="18520410" y="7415755"/>
              <a:chExt cx="2578126" cy="2566552"/>
            </a:xfrm>
          </p:grpSpPr>
          <p:sp>
            <p:nvSpPr>
              <p:cNvPr id="259" name="圓角矩形"/>
              <p:cNvSpPr/>
              <p:nvPr/>
            </p:nvSpPr>
            <p:spPr>
              <a:xfrm>
                <a:off x="18520410" y="7415755"/>
                <a:ext cx="2578126" cy="2111930"/>
              </a:xfrm>
              <a:prstGeom prst="roundRect">
                <a:avLst>
                  <a:gd name="adj" fmla="val 10304"/>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60" name="UPL Value Model"/>
              <p:cNvSpPr txBox="1"/>
              <p:nvPr/>
            </p:nvSpPr>
            <p:spPr>
              <a:xfrm>
                <a:off x="18675560" y="7507013"/>
                <a:ext cx="2300037" cy="24752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lnSpc>
                    <a:spcPct val="80000"/>
                  </a:lnSpc>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a:t>
                </a:r>
                <a:r>
                  <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a:t>
                </a: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產</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品價值</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253" name="群組 252"/>
            <p:cNvGrpSpPr/>
            <p:nvPr/>
          </p:nvGrpSpPr>
          <p:grpSpPr>
            <a:xfrm>
              <a:off x="7729698" y="2397552"/>
              <a:ext cx="975781" cy="535899"/>
              <a:chOff x="21159700" y="5189830"/>
              <a:chExt cx="2736066" cy="2127656"/>
            </a:xfrm>
          </p:grpSpPr>
          <p:sp>
            <p:nvSpPr>
              <p:cNvPr id="257" name="圓角矩形"/>
              <p:cNvSpPr/>
              <p:nvPr/>
            </p:nvSpPr>
            <p:spPr>
              <a:xfrm>
                <a:off x="21159700" y="5189830"/>
                <a:ext cx="2736066" cy="2081221"/>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58" name="地理資訊系統"/>
              <p:cNvSpPr txBox="1"/>
              <p:nvPr/>
            </p:nvSpPr>
            <p:spPr>
              <a:xfrm>
                <a:off x="21306480" y="5279876"/>
                <a:ext cx="2581412" cy="20376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國泰盾詐欺模組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254" name="群組 253"/>
            <p:cNvGrpSpPr/>
            <p:nvPr/>
          </p:nvGrpSpPr>
          <p:grpSpPr>
            <a:xfrm>
              <a:off x="7758271" y="2975227"/>
              <a:ext cx="958142" cy="558610"/>
              <a:chOff x="21239816" y="7483346"/>
              <a:chExt cx="2686606" cy="2217823"/>
            </a:xfrm>
          </p:grpSpPr>
          <p:sp>
            <p:nvSpPr>
              <p:cNvPr id="255" name="圓角矩形"/>
              <p:cNvSpPr/>
              <p:nvPr/>
            </p:nvSpPr>
            <p:spPr>
              <a:xfrm>
                <a:off x="21239816" y="7483346"/>
                <a:ext cx="2686606" cy="2043597"/>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56" name="異常金流偵測模型"/>
              <p:cNvSpPr txBox="1"/>
              <p:nvPr/>
            </p:nvSpPr>
            <p:spPr>
              <a:xfrm>
                <a:off x="21382353" y="7700393"/>
                <a:ext cx="2534746"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國泰盾洗錢防制</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模組</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p:txBody>
          </p:sp>
        </p:grpSp>
      </p:grpSp>
      <p:grpSp>
        <p:nvGrpSpPr>
          <p:cNvPr id="160" name="群組 159"/>
          <p:cNvGrpSpPr/>
          <p:nvPr/>
        </p:nvGrpSpPr>
        <p:grpSpPr>
          <a:xfrm>
            <a:off x="8286301" y="3075806"/>
            <a:ext cx="802505" cy="1089045"/>
            <a:chOff x="5473605" y="2138647"/>
            <a:chExt cx="1190589" cy="1452689"/>
          </a:xfrm>
        </p:grpSpPr>
        <p:grpSp>
          <p:nvGrpSpPr>
            <p:cNvPr id="226" name="群組 225"/>
            <p:cNvGrpSpPr/>
            <p:nvPr/>
          </p:nvGrpSpPr>
          <p:grpSpPr>
            <a:xfrm>
              <a:off x="5473605" y="2138647"/>
              <a:ext cx="1190589" cy="1452689"/>
              <a:chOff x="14833672" y="4161909"/>
              <a:chExt cx="3338382" cy="5767542"/>
            </a:xfrm>
          </p:grpSpPr>
          <p:sp>
            <p:nvSpPr>
              <p:cNvPr id="248" name="圓角矩形"/>
              <p:cNvSpPr/>
              <p:nvPr/>
            </p:nvSpPr>
            <p:spPr>
              <a:xfrm>
                <a:off x="14833672" y="4161909"/>
                <a:ext cx="3338382" cy="5767542"/>
              </a:xfrm>
              <a:prstGeom prst="roundRect">
                <a:avLst>
                  <a:gd name="adj" fmla="val 10141"/>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49" name="客戶服務"/>
              <p:cNvSpPr txBox="1"/>
              <p:nvPr/>
            </p:nvSpPr>
            <p:spPr>
              <a:xfrm>
                <a:off x="14930406" y="4178183"/>
                <a:ext cx="3014845" cy="10411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外部加值</a:t>
                </a:r>
                <a:endParaRPr kumimoji="0" lang="en-US" altLang="zh-TW" sz="105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資訊</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228" name="群組 227"/>
            <p:cNvGrpSpPr/>
            <p:nvPr/>
          </p:nvGrpSpPr>
          <p:grpSpPr>
            <a:xfrm>
              <a:off x="5609079" y="2407566"/>
              <a:ext cx="946819" cy="514727"/>
              <a:chOff x="15213535" y="5229581"/>
              <a:chExt cx="2654856" cy="2043598"/>
            </a:xfrm>
          </p:grpSpPr>
          <p:sp>
            <p:nvSpPr>
              <p:cNvPr id="246" name="圓角矩形"/>
              <p:cNvSpPr/>
              <p:nvPr/>
            </p:nvSpPr>
            <p:spPr>
              <a:xfrm>
                <a:off x="15213535" y="5229581"/>
                <a:ext cx="2654856" cy="2043598"/>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47" name="信用卡…"/>
              <p:cNvSpPr txBox="1"/>
              <p:nvPr/>
            </p:nvSpPr>
            <p:spPr>
              <a:xfrm>
                <a:off x="15259332" y="5245856"/>
                <a:ext cx="2524803"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pPr lvl="0">
                  <a:defRPr/>
                </a:pPr>
                <a:r>
                  <a:rPr lang="zh-TW" altLang="en-US" sz="1050" dirty="0">
                    <a:sym typeface="HanziPen TC Bold"/>
                  </a:rPr>
                  <a:t>地理資訊系統</a:t>
                </a:r>
              </a:p>
            </p:txBody>
          </p:sp>
        </p:grpSp>
        <p:grpSp>
          <p:nvGrpSpPr>
            <p:cNvPr id="233" name="群組 232"/>
            <p:cNvGrpSpPr/>
            <p:nvPr/>
          </p:nvGrpSpPr>
          <p:grpSpPr>
            <a:xfrm>
              <a:off x="5627902" y="2977913"/>
              <a:ext cx="946819" cy="530873"/>
              <a:chOff x="15266316" y="7494001"/>
              <a:chExt cx="2654856" cy="2107701"/>
            </a:xfrm>
          </p:grpSpPr>
          <p:sp>
            <p:nvSpPr>
              <p:cNvPr id="235" name="圓角矩形"/>
              <p:cNvSpPr/>
              <p:nvPr/>
            </p:nvSpPr>
            <p:spPr>
              <a:xfrm>
                <a:off x="15266316" y="7494001"/>
                <a:ext cx="2654856" cy="2043598"/>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45" name="ATM…"/>
              <p:cNvSpPr txBox="1"/>
              <p:nvPr/>
            </p:nvSpPr>
            <p:spPr>
              <a:xfrm>
                <a:off x="15390544" y="7600927"/>
                <a:ext cx="2524804"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lang="zh-TW" altLang="en-US" sz="1050" dirty="0" smtClean="0">
                    <a:solidFill>
                      <a:schemeClr val="bg1">
                        <a:lumMod val="50000"/>
                      </a:schemeClr>
                    </a:solidFill>
                    <a:sym typeface="HanziPen TC Bold"/>
                  </a:rPr>
                  <a:t>社群標籤</a:t>
                </a:r>
                <a:endParaRPr sz="1050" dirty="0">
                  <a:solidFill>
                    <a:schemeClr val="bg1">
                      <a:lumMod val="50000"/>
                    </a:schemeClr>
                  </a:solidFill>
                  <a:sym typeface="HanziPen TC Bold"/>
                </a:endParaRPr>
              </a:p>
            </p:txBody>
          </p:sp>
        </p:grpSp>
      </p:grpSp>
      <p:grpSp>
        <p:nvGrpSpPr>
          <p:cNvPr id="163" name="群組 162"/>
          <p:cNvGrpSpPr/>
          <p:nvPr/>
        </p:nvGrpSpPr>
        <p:grpSpPr>
          <a:xfrm>
            <a:off x="6916189" y="4220045"/>
            <a:ext cx="1052290" cy="321273"/>
            <a:chOff x="17651973" y="10195668"/>
            <a:chExt cx="5906913" cy="1701452"/>
          </a:xfrm>
        </p:grpSpPr>
        <p:sp>
          <p:nvSpPr>
            <p:cNvPr id="218" name="圓角矩形"/>
            <p:cNvSpPr/>
            <p:nvPr/>
          </p:nvSpPr>
          <p:spPr>
            <a:xfrm>
              <a:off x="17651973" y="10195668"/>
              <a:ext cx="5906913"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19" name="Redis"/>
            <p:cNvSpPr/>
            <p:nvPr/>
          </p:nvSpPr>
          <p:spPr>
            <a:xfrm>
              <a:off x="20758419" y="10627118"/>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lvl="0" algn="ctr" defTabSz="821531" hangingPunct="0">
                <a:defRPr/>
              </a:pPr>
              <a:r>
                <a:rPr lang="en-US" sz="1050" kern="0" dirty="0">
                  <a:latin typeface="+mn-lt"/>
                  <a:ea typeface="+mn-ea"/>
                </a:rPr>
                <a:t>Model Repository</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291" name="群組 290"/>
          <p:cNvGrpSpPr/>
          <p:nvPr/>
        </p:nvGrpSpPr>
        <p:grpSpPr>
          <a:xfrm>
            <a:off x="4687854" y="3091305"/>
            <a:ext cx="1307800" cy="1089045"/>
            <a:chOff x="4687854" y="3091305"/>
            <a:chExt cx="1307800" cy="1089045"/>
          </a:xfrm>
        </p:grpSpPr>
        <p:grpSp>
          <p:nvGrpSpPr>
            <p:cNvPr id="292" name="群組 291"/>
            <p:cNvGrpSpPr/>
            <p:nvPr/>
          </p:nvGrpSpPr>
          <p:grpSpPr>
            <a:xfrm>
              <a:off x="4687854" y="3091305"/>
              <a:ext cx="1305649" cy="1089045"/>
              <a:chOff x="5686482" y="4198433"/>
              <a:chExt cx="5431434" cy="5767541"/>
            </a:xfrm>
          </p:grpSpPr>
          <p:sp>
            <p:nvSpPr>
              <p:cNvPr id="308" name="圓角矩形"/>
              <p:cNvSpPr/>
              <p:nvPr/>
            </p:nvSpPr>
            <p:spPr>
              <a:xfrm>
                <a:off x="5686482" y="4198433"/>
                <a:ext cx="5431434" cy="5767541"/>
              </a:xfrm>
              <a:prstGeom prst="roundRect">
                <a:avLst>
                  <a:gd name="adj" fmla="val 6233"/>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309" name="客戶360"/>
              <p:cNvSpPr txBox="1"/>
              <p:nvPr/>
            </p:nvSpPr>
            <p:spPr>
              <a:xfrm>
                <a:off x="7030119" y="4220460"/>
                <a:ext cx="2795620" cy="8914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a:ln>
                      <a:noFill/>
                    </a:ln>
                    <a:solidFill>
                      <a:srgbClr val="FFFFFF"/>
                    </a:solidFill>
                    <a:effectLst/>
                    <a:uLnTx/>
                    <a:uFillTx/>
                    <a:latin typeface="+mn-lt"/>
                    <a:ea typeface="+mn-ea"/>
                    <a:sym typeface="HanziPen TC Bold"/>
                  </a:rPr>
                  <a:t>客戶360</a:t>
                </a:r>
              </a:p>
            </p:txBody>
          </p:sp>
        </p:grpSp>
        <p:grpSp>
          <p:nvGrpSpPr>
            <p:cNvPr id="293" name="群組 292"/>
            <p:cNvGrpSpPr/>
            <p:nvPr/>
          </p:nvGrpSpPr>
          <p:grpSpPr>
            <a:xfrm>
              <a:off x="4722180" y="3270147"/>
              <a:ext cx="423966" cy="385878"/>
              <a:chOff x="5829276" y="5145577"/>
              <a:chExt cx="2654856" cy="2043598"/>
            </a:xfrm>
          </p:grpSpPr>
          <p:sp>
            <p:nvSpPr>
              <p:cNvPr id="306" name="圓角矩形"/>
              <p:cNvSpPr/>
              <p:nvPr/>
            </p:nvSpPr>
            <p:spPr>
              <a:xfrm>
                <a:off x="5829276" y="5145577"/>
                <a:ext cx="2654856" cy="2043598"/>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307" name="客戶基本資料"/>
              <p:cNvSpPr txBox="1"/>
              <p:nvPr/>
            </p:nvSpPr>
            <p:spPr>
              <a:xfrm>
                <a:off x="5875075" y="5161853"/>
                <a:ext cx="2524805"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客戶基本資料</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294" name="群組 293"/>
            <p:cNvGrpSpPr/>
            <p:nvPr/>
          </p:nvGrpSpPr>
          <p:grpSpPr>
            <a:xfrm>
              <a:off x="5197737" y="3262655"/>
              <a:ext cx="358785" cy="393140"/>
              <a:chOff x="8632865" y="5107119"/>
              <a:chExt cx="2246703" cy="2082056"/>
            </a:xfrm>
          </p:grpSpPr>
          <p:sp>
            <p:nvSpPr>
              <p:cNvPr id="304" name="圓角矩形"/>
              <p:cNvSpPr/>
              <p:nvPr/>
            </p:nvSpPr>
            <p:spPr>
              <a:xfrm>
                <a:off x="8632865" y="5145576"/>
                <a:ext cx="2246703" cy="2043599"/>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305" name="客戶…"/>
              <p:cNvSpPr txBox="1"/>
              <p:nvPr/>
            </p:nvSpPr>
            <p:spPr>
              <a:xfrm>
                <a:off x="8733398" y="5107119"/>
                <a:ext cx="2015523"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sz="1050" dirty="0" err="1">
                    <a:sym typeface="HanziPen TC Bold"/>
                  </a:rPr>
                  <a:t>客戶</a:t>
                </a:r>
                <a:endParaRPr sz="1050" dirty="0">
                  <a:sym typeface="HanziPen TC Bold"/>
                </a:endParaRPr>
              </a:p>
              <a:p>
                <a:r>
                  <a:rPr sz="1050" dirty="0" err="1">
                    <a:sym typeface="HanziPen TC Bold"/>
                  </a:rPr>
                  <a:t>歷程</a:t>
                </a:r>
                <a:endParaRPr sz="1050" dirty="0">
                  <a:sym typeface="HanziPen TC Bold"/>
                </a:endParaRPr>
              </a:p>
            </p:txBody>
          </p:sp>
        </p:grpSp>
        <p:grpSp>
          <p:nvGrpSpPr>
            <p:cNvPr id="295" name="群組 294"/>
            <p:cNvGrpSpPr/>
            <p:nvPr/>
          </p:nvGrpSpPr>
          <p:grpSpPr>
            <a:xfrm>
              <a:off x="5585116" y="3261948"/>
              <a:ext cx="400655" cy="394474"/>
              <a:chOff x="5872804" y="7486748"/>
              <a:chExt cx="2246703" cy="2089117"/>
            </a:xfrm>
          </p:grpSpPr>
          <p:sp>
            <p:nvSpPr>
              <p:cNvPr id="302" name="圓角矩形"/>
              <p:cNvSpPr/>
              <p:nvPr/>
            </p:nvSpPr>
            <p:spPr>
              <a:xfrm>
                <a:off x="5872804" y="7486748"/>
                <a:ext cx="2246703" cy="2043598"/>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303" name="My…"/>
              <p:cNvSpPr txBox="1"/>
              <p:nvPr/>
            </p:nvSpPr>
            <p:spPr>
              <a:xfrm>
                <a:off x="5994943" y="7575093"/>
                <a:ext cx="2015525" cy="20007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sz="1050" dirty="0">
                    <a:solidFill>
                      <a:schemeClr val="bg1">
                        <a:lumMod val="50000"/>
                      </a:schemeClr>
                    </a:solidFill>
                    <a:sym typeface="HanziPen TC Bold"/>
                  </a:rPr>
                  <a:t>My </a:t>
                </a:r>
              </a:p>
              <a:p>
                <a:r>
                  <a:rPr sz="1050" dirty="0" err="1">
                    <a:solidFill>
                      <a:schemeClr val="bg1">
                        <a:lumMod val="50000"/>
                      </a:schemeClr>
                    </a:solidFill>
                    <a:sym typeface="HanziPen TC Bold"/>
                  </a:rPr>
                  <a:t>客群</a:t>
                </a:r>
                <a:endParaRPr sz="1050" dirty="0">
                  <a:solidFill>
                    <a:schemeClr val="bg1">
                      <a:lumMod val="50000"/>
                    </a:schemeClr>
                  </a:solidFill>
                  <a:sym typeface="HanziPen TC Bold"/>
                </a:endParaRPr>
              </a:p>
            </p:txBody>
          </p:sp>
        </p:grpSp>
        <p:grpSp>
          <p:nvGrpSpPr>
            <p:cNvPr id="296" name="群組 295"/>
            <p:cNvGrpSpPr/>
            <p:nvPr/>
          </p:nvGrpSpPr>
          <p:grpSpPr>
            <a:xfrm>
              <a:off x="5364088" y="3702804"/>
              <a:ext cx="631566" cy="395850"/>
              <a:chOff x="8202419" y="7436909"/>
              <a:chExt cx="2704817" cy="2096408"/>
            </a:xfrm>
          </p:grpSpPr>
          <p:sp>
            <p:nvSpPr>
              <p:cNvPr id="300" name="圓角矩形"/>
              <p:cNvSpPr/>
              <p:nvPr/>
            </p:nvSpPr>
            <p:spPr>
              <a:xfrm>
                <a:off x="8202419" y="7436909"/>
                <a:ext cx="2704817" cy="2082056"/>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301" name="客戶屬性特徵"/>
              <p:cNvSpPr txBox="1"/>
              <p:nvPr/>
            </p:nvSpPr>
            <p:spPr>
              <a:xfrm>
                <a:off x="8212265" y="7494889"/>
                <a:ext cx="2572318" cy="20384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特徵模組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297" name="群組 296"/>
            <p:cNvGrpSpPr/>
            <p:nvPr/>
          </p:nvGrpSpPr>
          <p:grpSpPr>
            <a:xfrm>
              <a:off x="4712981" y="3702804"/>
              <a:ext cx="631566" cy="393140"/>
              <a:chOff x="8202419" y="7436909"/>
              <a:chExt cx="2704817" cy="2082056"/>
            </a:xfrm>
          </p:grpSpPr>
          <p:sp>
            <p:nvSpPr>
              <p:cNvPr id="298" name="圓角矩形"/>
              <p:cNvSpPr/>
              <p:nvPr/>
            </p:nvSpPr>
            <p:spPr>
              <a:xfrm>
                <a:off x="8202419" y="7436909"/>
                <a:ext cx="2704817" cy="2082056"/>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99" name="客戶屬性特徵"/>
              <p:cNvSpPr txBox="1"/>
              <p:nvPr/>
            </p:nvSpPr>
            <p:spPr>
              <a:xfrm>
                <a:off x="8242561" y="7462706"/>
                <a:ext cx="2572318" cy="20384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客戶帳戶</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solidFill>
                      <a:schemeClr val="bg1">
                        <a:lumMod val="50000"/>
                      </a:schemeClr>
                    </a:solidFill>
                    <a:latin typeface="+mn-lt"/>
                    <a:ea typeface="+mn-ea"/>
                  </a:rPr>
                  <a:t>關聯</a:t>
                </a:r>
                <a:r>
                  <a:rPr lang="zh-TW" altLang="en-US" sz="1050" kern="0" dirty="0">
                    <a:solidFill>
                      <a:schemeClr val="bg1">
                        <a:lumMod val="50000"/>
                      </a:schemeClr>
                    </a:solidFill>
                    <a:latin typeface="+mn-lt"/>
                    <a:ea typeface="+mn-ea"/>
                  </a:rPr>
                  <a:t>網絡</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sp>
        <p:nvSpPr>
          <p:cNvPr id="89" name="文字方塊 88"/>
          <p:cNvSpPr txBox="1"/>
          <p:nvPr/>
        </p:nvSpPr>
        <p:spPr>
          <a:xfrm>
            <a:off x="360443" y="2681765"/>
            <a:ext cx="3123328" cy="197135"/>
          </a:xfrm>
          <a:prstGeom prst="rect">
            <a:avLst/>
          </a:prstGeom>
          <a:noFill/>
        </p:spPr>
        <p:txBody>
          <a:bodyPr wrap="square" rtlCol="0">
            <a:spAutoFit/>
          </a:bodyPr>
          <a:lstStyle/>
          <a:p>
            <a:pPr algn="ctr"/>
            <a:r>
              <a:rPr lang="zh-TW" altLang="en-US" sz="1050" b="1" dirty="0" smtClean="0">
                <a:solidFill>
                  <a:schemeClr val="bg1"/>
                </a:solidFill>
              </a:rPr>
              <a:t>中間層各模塊相互獨立，或重複建置，或無序運轉</a:t>
            </a:r>
            <a:endParaRPr lang="en-US" sz="1050" b="1" dirty="0">
              <a:solidFill>
                <a:schemeClr val="bg1"/>
              </a:solidFill>
            </a:endParaRPr>
          </a:p>
        </p:txBody>
      </p:sp>
    </p:spTree>
    <p:extLst>
      <p:ext uri="{BB962C8B-B14F-4D97-AF65-F5344CB8AC3E}">
        <p14:creationId xmlns:p14="http://schemas.microsoft.com/office/powerpoint/2010/main" val="3280772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a:solidFill>
                  <a:schemeClr val="bg1"/>
                </a:solidFill>
                <a:latin typeface="+mj-ea"/>
              </a:rPr>
              <a:t>應用場景二：智能</a:t>
            </a:r>
            <a:r>
              <a:rPr lang="en-US" altLang="zh-TW" sz="2400" b="1" dirty="0">
                <a:solidFill>
                  <a:schemeClr val="bg1"/>
                </a:solidFill>
                <a:latin typeface="+mj-ea"/>
              </a:rPr>
              <a:t>CRM-</a:t>
            </a:r>
            <a:r>
              <a:rPr lang="zh-TW" altLang="en-US" sz="2400" b="1" dirty="0">
                <a:solidFill>
                  <a:schemeClr val="bg1"/>
                </a:solidFill>
                <a:latin typeface="+mj-ea"/>
              </a:rPr>
              <a:t>客戶進線問題預測 </a:t>
            </a:r>
            <a:endParaRPr lang="zh-TW" altLang="en-US" sz="2400" b="1" dirty="0" smtClean="0">
              <a:solidFill>
                <a:schemeClr val="bg1"/>
              </a:solidFill>
              <a:latin typeface="+mj-ea"/>
            </a:endParaRPr>
          </a:p>
        </p:txBody>
      </p:sp>
      <p:sp>
        <p:nvSpPr>
          <p:cNvPr id="3" name="矩形 2"/>
          <p:cNvSpPr/>
          <p:nvPr/>
        </p:nvSpPr>
        <p:spPr>
          <a:xfrm>
            <a:off x="2873809" y="852057"/>
            <a:ext cx="2566811" cy="600164"/>
          </a:xfrm>
          <a:prstGeom prst="rect">
            <a:avLst/>
          </a:prstGeom>
          <a:noFill/>
          <a:ln w="12700" cap="flat" cmpd="sng" algn="ctr">
            <a:solidFill>
              <a:sysClr val="window" lastClr="FFFFFF">
                <a:lumMod val="65000"/>
              </a:sysClr>
            </a:solidFill>
            <a:prstDash val="solid"/>
            <a:miter lim="800000"/>
          </a:ln>
          <a:effectLst>
            <a:outerShdw blurRad="50800" dist="38100" dir="2700000" algn="tl" rotWithShape="0">
              <a:prstClr val="black">
                <a:alpha val="40000"/>
              </a:prstClr>
            </a:outerShdw>
          </a:effectLst>
        </p:spPr>
        <p:txBody>
          <a:bodyPr wrap="square">
            <a:spAutoFit/>
          </a:bodyPr>
          <a:lstStyle/>
          <a:p>
            <a:pPr marL="0" marR="0" lvl="0" indent="0" defTabSz="404988" eaLnBrk="1" fontAlgn="auto" latinLnBrk="0" hangingPunct="1">
              <a:lnSpc>
                <a:spcPct val="100000"/>
              </a:lnSpc>
              <a:spcBef>
                <a:spcPts val="0"/>
              </a:spcBef>
              <a:spcAft>
                <a:spcPts val="0"/>
              </a:spcAft>
              <a:buClrTx/>
              <a:buSzTx/>
              <a:buFontTx/>
              <a:buNone/>
              <a:tabLst/>
              <a:defRPr/>
            </a:pPr>
            <a:r>
              <a:rPr kumimoji="0" lang="zh-TW" altLang="en-US" sz="1100" b="0" i="0" u="none" strike="noStrike" kern="0" cap="none" spc="0" normalizeH="0" baseline="0" noProof="0" dirty="0" smtClean="0">
                <a:ln>
                  <a:noFill/>
                </a:ln>
                <a:solidFill>
                  <a:schemeClr val="bg1"/>
                </a:solidFill>
                <a:effectLst/>
                <a:uLnTx/>
                <a:uFillTx/>
                <a:cs typeface="+mn-cs"/>
              </a:rPr>
              <a:t>場景應用</a:t>
            </a:r>
            <a:r>
              <a:rPr kumimoji="0" lang="en-US" altLang="zh-TW" sz="1100" b="0" i="0" u="none" strike="noStrike" kern="0" cap="none" spc="0" normalizeH="0" baseline="0" noProof="0" dirty="0" smtClean="0">
                <a:ln>
                  <a:noFill/>
                </a:ln>
                <a:solidFill>
                  <a:schemeClr val="bg1"/>
                </a:solidFill>
                <a:effectLst/>
                <a:uLnTx/>
                <a:uFillTx/>
                <a:cs typeface="+mn-cs"/>
              </a:rPr>
              <a:t>:</a:t>
            </a:r>
          </a:p>
          <a:p>
            <a:pPr marL="173038" indent="-173038" defTabSz="404988">
              <a:buFont typeface="Arial" panose="020B0604020202020204" pitchFamily="34" charset="0"/>
              <a:buChar char="•"/>
              <a:defRPr/>
            </a:pPr>
            <a:r>
              <a:rPr lang="zh-TW" altLang="en-US" sz="1100" kern="0" dirty="0">
                <a:solidFill>
                  <a:schemeClr val="bg1"/>
                </a:solidFill>
              </a:rPr>
              <a:t>協助客服專員更快地識別客戶問題，並提供更有效率地服務流程</a:t>
            </a:r>
          </a:p>
        </p:txBody>
      </p:sp>
      <p:cxnSp>
        <p:nvCxnSpPr>
          <p:cNvPr id="7" name="直線單箭頭接點 6"/>
          <p:cNvCxnSpPr/>
          <p:nvPr/>
        </p:nvCxnSpPr>
        <p:spPr>
          <a:xfrm flipV="1">
            <a:off x="2886937" y="1459218"/>
            <a:ext cx="2651760" cy="1"/>
          </a:xfrm>
          <a:prstGeom prst="straightConnector1">
            <a:avLst/>
          </a:prstGeom>
          <a:noFill/>
          <a:ln w="12700" cap="flat" cmpd="sng" algn="ctr">
            <a:solidFill>
              <a:schemeClr val="bg1"/>
            </a:solidFill>
            <a:prstDash val="sysDash"/>
            <a:miter lim="800000"/>
            <a:headEnd type="none" w="med" len="med"/>
            <a:tailEnd type="triangle" w="lg" len="med"/>
          </a:ln>
          <a:effectLst/>
        </p:spPr>
      </p:cxnSp>
      <p:sp>
        <p:nvSpPr>
          <p:cNvPr id="25" name="矩形 24"/>
          <p:cNvSpPr/>
          <p:nvPr/>
        </p:nvSpPr>
        <p:spPr>
          <a:xfrm>
            <a:off x="6051390" y="863148"/>
            <a:ext cx="2135066" cy="680346"/>
          </a:xfrm>
          <a:prstGeom prst="rect">
            <a:avLst/>
          </a:prstGeom>
          <a:noFill/>
          <a:ln w="9525" cap="flat" cmpd="sng" algn="ctr">
            <a:solidFill>
              <a:srgbClr val="FC917C"/>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prstClr val="black"/>
              </a:solidFill>
              <a:effectLst/>
              <a:uLnTx/>
              <a:uFillTx/>
              <a:cs typeface="+mn-cs"/>
            </a:endParaRPr>
          </a:p>
        </p:txBody>
      </p:sp>
      <p:grpSp>
        <p:nvGrpSpPr>
          <p:cNvPr id="26" name="群組 25"/>
          <p:cNvGrpSpPr/>
          <p:nvPr/>
        </p:nvGrpSpPr>
        <p:grpSpPr>
          <a:xfrm>
            <a:off x="5724128" y="864273"/>
            <a:ext cx="793915" cy="694944"/>
            <a:chOff x="4800261" y="1379652"/>
            <a:chExt cx="803977" cy="737762"/>
          </a:xfrm>
        </p:grpSpPr>
        <p:sp>
          <p:nvSpPr>
            <p:cNvPr id="27" name="橢圓 26"/>
            <p:cNvSpPr/>
            <p:nvPr/>
          </p:nvSpPr>
          <p:spPr>
            <a:xfrm>
              <a:off x="4800261" y="1379652"/>
              <a:ext cx="750052" cy="737762"/>
            </a:xfrm>
            <a:prstGeom prst="ellipse">
              <a:avLst/>
            </a:prstGeom>
            <a:solidFill>
              <a:srgbClr val="FC917C"/>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151" algn="l" rtl="0" fontAlgn="base">
                <a:spcBef>
                  <a:spcPct val="0"/>
                </a:spcBef>
                <a:spcAft>
                  <a:spcPct val="0"/>
                </a:spcAft>
                <a:defRPr sz="1600" kern="1200">
                  <a:solidFill>
                    <a:schemeClr val="lt1"/>
                  </a:solidFill>
                  <a:latin typeface="+mn-lt"/>
                  <a:ea typeface="+mn-ea"/>
                  <a:cs typeface="+mn-cs"/>
                </a:defRPr>
              </a:lvl2pPr>
              <a:lvl3pPr marL="914303" algn="l" rtl="0" fontAlgn="base">
                <a:spcBef>
                  <a:spcPct val="0"/>
                </a:spcBef>
                <a:spcAft>
                  <a:spcPct val="0"/>
                </a:spcAft>
                <a:defRPr sz="1600" kern="1200">
                  <a:solidFill>
                    <a:schemeClr val="lt1"/>
                  </a:solidFill>
                  <a:latin typeface="+mn-lt"/>
                  <a:ea typeface="+mn-ea"/>
                  <a:cs typeface="+mn-cs"/>
                </a:defRPr>
              </a:lvl3pPr>
              <a:lvl4pPr marL="1371454" algn="l" rtl="0" fontAlgn="base">
                <a:spcBef>
                  <a:spcPct val="0"/>
                </a:spcBef>
                <a:spcAft>
                  <a:spcPct val="0"/>
                </a:spcAft>
                <a:defRPr sz="1600" kern="1200">
                  <a:solidFill>
                    <a:schemeClr val="lt1"/>
                  </a:solidFill>
                  <a:latin typeface="+mn-lt"/>
                  <a:ea typeface="+mn-ea"/>
                  <a:cs typeface="+mn-cs"/>
                </a:defRPr>
              </a:lvl4pPr>
              <a:lvl5pPr marL="1828607" algn="l" rtl="0" fontAlgn="base">
                <a:spcBef>
                  <a:spcPct val="0"/>
                </a:spcBef>
                <a:spcAft>
                  <a:spcPct val="0"/>
                </a:spcAft>
                <a:defRPr sz="1600" kern="1200">
                  <a:solidFill>
                    <a:schemeClr val="lt1"/>
                  </a:solidFill>
                  <a:latin typeface="+mn-lt"/>
                  <a:ea typeface="+mn-ea"/>
                  <a:cs typeface="+mn-cs"/>
                </a:defRPr>
              </a:lvl5pPr>
              <a:lvl6pPr marL="2285758" algn="l" defTabSz="914303" rtl="0" eaLnBrk="1" latinLnBrk="0" hangingPunct="1">
                <a:defRPr sz="1600" kern="1200">
                  <a:solidFill>
                    <a:schemeClr val="lt1"/>
                  </a:solidFill>
                  <a:latin typeface="+mn-lt"/>
                  <a:ea typeface="+mn-ea"/>
                  <a:cs typeface="+mn-cs"/>
                </a:defRPr>
              </a:lvl6pPr>
              <a:lvl7pPr marL="2742909" algn="l" defTabSz="914303" rtl="0" eaLnBrk="1" latinLnBrk="0" hangingPunct="1">
                <a:defRPr sz="1600" kern="1200">
                  <a:solidFill>
                    <a:schemeClr val="lt1"/>
                  </a:solidFill>
                  <a:latin typeface="+mn-lt"/>
                  <a:ea typeface="+mn-ea"/>
                  <a:cs typeface="+mn-cs"/>
                </a:defRPr>
              </a:lvl7pPr>
              <a:lvl8pPr marL="3200061" algn="l" defTabSz="914303" rtl="0" eaLnBrk="1" latinLnBrk="0" hangingPunct="1">
                <a:defRPr sz="1600" kern="1200">
                  <a:solidFill>
                    <a:schemeClr val="lt1"/>
                  </a:solidFill>
                  <a:latin typeface="+mn-lt"/>
                  <a:ea typeface="+mn-ea"/>
                  <a:cs typeface="+mn-cs"/>
                </a:defRPr>
              </a:lvl8pPr>
              <a:lvl9pPr marL="3657212" algn="l" defTabSz="914303"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600" b="0" i="0" u="none" strike="noStrike" kern="1200" cap="none" spc="0" normalizeH="0" baseline="0" noProof="0">
                <a:ln>
                  <a:noFill/>
                </a:ln>
                <a:solidFill>
                  <a:prstClr val="white"/>
                </a:solidFill>
                <a:effectLst/>
                <a:uLnTx/>
                <a:uFillTx/>
                <a:cs typeface="+mn-cs"/>
              </a:endParaRPr>
            </a:p>
          </p:txBody>
        </p:sp>
        <p:sp>
          <p:nvSpPr>
            <p:cNvPr id="28" name="文字方塊 28"/>
            <p:cNvSpPr txBox="1"/>
            <p:nvPr/>
          </p:nvSpPr>
          <p:spPr>
            <a:xfrm>
              <a:off x="4884940" y="1612414"/>
              <a:ext cx="719298" cy="326740"/>
            </a:xfrm>
            <a:prstGeom prst="rect">
              <a:avLst/>
            </a:prstGeom>
            <a:noFill/>
          </p:spPr>
          <p:txBody>
            <a:bodyPr wrap="square" rtlCol="0">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151" algn="l" rtl="0" fontAlgn="base">
                <a:spcBef>
                  <a:spcPct val="0"/>
                </a:spcBef>
                <a:spcAft>
                  <a:spcPct val="0"/>
                </a:spcAft>
                <a:defRPr sz="1600" kern="1200">
                  <a:solidFill>
                    <a:schemeClr val="tx1"/>
                  </a:solidFill>
                  <a:latin typeface="Arial" charset="0"/>
                  <a:ea typeface="+mn-ea"/>
                  <a:cs typeface="+mn-cs"/>
                </a:defRPr>
              </a:lvl2pPr>
              <a:lvl3pPr marL="914303" algn="l" rtl="0" fontAlgn="base">
                <a:spcBef>
                  <a:spcPct val="0"/>
                </a:spcBef>
                <a:spcAft>
                  <a:spcPct val="0"/>
                </a:spcAft>
                <a:defRPr sz="1600" kern="1200">
                  <a:solidFill>
                    <a:schemeClr val="tx1"/>
                  </a:solidFill>
                  <a:latin typeface="Arial" charset="0"/>
                  <a:ea typeface="+mn-ea"/>
                  <a:cs typeface="+mn-cs"/>
                </a:defRPr>
              </a:lvl3pPr>
              <a:lvl4pPr marL="1371454" algn="l" rtl="0" fontAlgn="base">
                <a:spcBef>
                  <a:spcPct val="0"/>
                </a:spcBef>
                <a:spcAft>
                  <a:spcPct val="0"/>
                </a:spcAft>
                <a:defRPr sz="1600" kern="1200">
                  <a:solidFill>
                    <a:schemeClr val="tx1"/>
                  </a:solidFill>
                  <a:latin typeface="Arial" charset="0"/>
                  <a:ea typeface="+mn-ea"/>
                  <a:cs typeface="+mn-cs"/>
                </a:defRPr>
              </a:lvl4pPr>
              <a:lvl5pPr marL="1828607" algn="l" rtl="0" fontAlgn="base">
                <a:spcBef>
                  <a:spcPct val="0"/>
                </a:spcBef>
                <a:spcAft>
                  <a:spcPct val="0"/>
                </a:spcAft>
                <a:defRPr sz="1600" kern="1200">
                  <a:solidFill>
                    <a:schemeClr val="tx1"/>
                  </a:solidFill>
                  <a:latin typeface="Arial" charset="0"/>
                  <a:ea typeface="+mn-ea"/>
                  <a:cs typeface="+mn-cs"/>
                </a:defRPr>
              </a:lvl5pPr>
              <a:lvl6pPr marL="2285758" algn="l" defTabSz="914303" rtl="0" eaLnBrk="1" latinLnBrk="0" hangingPunct="1">
                <a:defRPr sz="1600" kern="1200">
                  <a:solidFill>
                    <a:schemeClr val="tx1"/>
                  </a:solidFill>
                  <a:latin typeface="Arial" charset="0"/>
                  <a:ea typeface="+mn-ea"/>
                  <a:cs typeface="+mn-cs"/>
                </a:defRPr>
              </a:lvl6pPr>
              <a:lvl7pPr marL="2742909" algn="l" defTabSz="914303" rtl="0" eaLnBrk="1" latinLnBrk="0" hangingPunct="1">
                <a:defRPr sz="1600" kern="1200">
                  <a:solidFill>
                    <a:schemeClr val="tx1"/>
                  </a:solidFill>
                  <a:latin typeface="Arial" charset="0"/>
                  <a:ea typeface="+mn-ea"/>
                  <a:cs typeface="+mn-cs"/>
                </a:defRPr>
              </a:lvl7pPr>
              <a:lvl8pPr marL="3200061" algn="l" defTabSz="914303" rtl="0" eaLnBrk="1" latinLnBrk="0" hangingPunct="1">
                <a:defRPr sz="1600" kern="1200">
                  <a:solidFill>
                    <a:schemeClr val="tx1"/>
                  </a:solidFill>
                  <a:latin typeface="Arial" charset="0"/>
                  <a:ea typeface="+mn-ea"/>
                  <a:cs typeface="+mn-cs"/>
                </a:defRPr>
              </a:lvl8pPr>
              <a:lvl9pPr marL="3657212" algn="l" defTabSz="914303" rtl="0" eaLnBrk="1" latinLnBrk="0" hangingPunct="1">
                <a:defRPr sz="16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smtClean="0">
                  <a:ln>
                    <a:noFill/>
                  </a:ln>
                  <a:solidFill>
                    <a:prstClr val="black"/>
                  </a:solidFill>
                  <a:effectLst/>
                  <a:uLnTx/>
                  <a:uFillTx/>
                  <a:latin typeface="+mn-lt"/>
                  <a:cs typeface="+mn-cs"/>
                </a:rPr>
                <a:t>After</a:t>
              </a:r>
              <a:endParaRPr kumimoji="0" lang="zh-TW" altLang="en-US" sz="1400" b="1" i="0" u="none" strike="noStrike" kern="1200" cap="none" spc="0" normalizeH="0" baseline="0" noProof="0" dirty="0">
                <a:ln>
                  <a:noFill/>
                </a:ln>
                <a:solidFill>
                  <a:prstClr val="black"/>
                </a:solidFill>
                <a:effectLst/>
                <a:uLnTx/>
                <a:uFillTx/>
                <a:latin typeface="+mn-lt"/>
                <a:cs typeface="+mn-cs"/>
              </a:endParaRPr>
            </a:p>
          </p:txBody>
        </p:sp>
      </p:grpSp>
      <p:sp>
        <p:nvSpPr>
          <p:cNvPr id="29" name="文字方塊 28"/>
          <p:cNvSpPr txBox="1"/>
          <p:nvPr/>
        </p:nvSpPr>
        <p:spPr>
          <a:xfrm>
            <a:off x="6411495" y="886530"/>
            <a:ext cx="1683603" cy="677108"/>
          </a:xfrm>
          <a:prstGeom prst="rect">
            <a:avLst/>
          </a:prstGeom>
          <a:noFill/>
        </p:spPr>
        <p:txBody>
          <a:bodyPr wrap="square" rtlCol="0">
            <a:spAutoFit/>
          </a:bodyPr>
          <a:lstStyle/>
          <a:p>
            <a:pPr marL="168275" indent="-168275">
              <a:spcBef>
                <a:spcPts val="600"/>
              </a:spcBef>
              <a:buFont typeface="Arial" panose="020B0604020202020204" pitchFamily="34" charset="0"/>
              <a:buChar char="•"/>
            </a:pPr>
            <a:r>
              <a:rPr lang="zh-TW" altLang="en-US" sz="1100" dirty="0" smtClean="0">
                <a:solidFill>
                  <a:schemeClr val="bg1"/>
                </a:solidFill>
                <a:cs typeface="Microsoft JhengHei" charset="-120"/>
              </a:rPr>
              <a:t>可將即時性</a:t>
            </a:r>
            <a:r>
              <a:rPr lang="zh-TW" altLang="en-US" sz="1100" dirty="0">
                <a:solidFill>
                  <a:schemeClr val="bg1"/>
                </a:solidFill>
                <a:cs typeface="Microsoft JhengHei" charset="-120"/>
              </a:rPr>
              <a:t>事件</a:t>
            </a:r>
            <a:r>
              <a:rPr lang="zh-TW" altLang="en-US" sz="1100" dirty="0" smtClean="0">
                <a:solidFill>
                  <a:schemeClr val="bg1"/>
                </a:solidFill>
                <a:cs typeface="Microsoft JhengHei" charset="-120"/>
              </a:rPr>
              <a:t>，透過模型即時預測</a:t>
            </a:r>
            <a:endParaRPr lang="en-US" altLang="zh-TW" sz="1100" dirty="0" smtClean="0">
              <a:solidFill>
                <a:schemeClr val="bg1"/>
              </a:solidFill>
              <a:cs typeface="Microsoft JhengHei" charset="-120"/>
            </a:endParaRPr>
          </a:p>
          <a:p>
            <a:pPr marL="168275" indent="-168275">
              <a:spcBef>
                <a:spcPts val="600"/>
              </a:spcBef>
              <a:buFont typeface="Arial" panose="020B0604020202020204" pitchFamily="34" charset="0"/>
              <a:buChar char="•"/>
            </a:pPr>
            <a:r>
              <a:rPr lang="zh-TW" altLang="en-US" sz="1100" dirty="0" smtClean="0">
                <a:solidFill>
                  <a:schemeClr val="bg1"/>
                </a:solidFill>
                <a:cs typeface="Microsoft JhengHei" charset="-120"/>
              </a:rPr>
              <a:t>提升</a:t>
            </a:r>
            <a:r>
              <a:rPr lang="zh-TW" altLang="en-US" sz="1100" dirty="0">
                <a:solidFill>
                  <a:schemeClr val="bg1"/>
                </a:solidFill>
                <a:cs typeface="Microsoft JhengHei" charset="-120"/>
              </a:rPr>
              <a:t>服務品質效率</a:t>
            </a:r>
          </a:p>
        </p:txBody>
      </p:sp>
      <p:sp>
        <p:nvSpPr>
          <p:cNvPr id="30" name="矩形 29"/>
          <p:cNvSpPr/>
          <p:nvPr/>
        </p:nvSpPr>
        <p:spPr>
          <a:xfrm flipH="1">
            <a:off x="467544" y="843558"/>
            <a:ext cx="1886560" cy="680346"/>
          </a:xfrm>
          <a:prstGeom prst="rect">
            <a:avLst/>
          </a:prstGeom>
          <a:noFill/>
          <a:ln w="9525" cap="flat" cmpd="sng" algn="ctr">
            <a:solidFill>
              <a:srgbClr val="B3EB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prstClr val="black"/>
              </a:solidFill>
              <a:effectLst/>
              <a:uLnTx/>
              <a:uFillTx/>
              <a:cs typeface="+mn-cs"/>
            </a:endParaRPr>
          </a:p>
        </p:txBody>
      </p:sp>
      <p:grpSp>
        <p:nvGrpSpPr>
          <p:cNvPr id="31" name="群組 30"/>
          <p:cNvGrpSpPr/>
          <p:nvPr/>
        </p:nvGrpSpPr>
        <p:grpSpPr>
          <a:xfrm>
            <a:off x="2013124" y="844686"/>
            <a:ext cx="804673" cy="694944"/>
            <a:chOff x="4800261" y="1379653"/>
            <a:chExt cx="743063" cy="723068"/>
          </a:xfrm>
        </p:grpSpPr>
        <p:sp>
          <p:nvSpPr>
            <p:cNvPr id="32" name="橢圓 31"/>
            <p:cNvSpPr/>
            <p:nvPr/>
          </p:nvSpPr>
          <p:spPr>
            <a:xfrm>
              <a:off x="4800261" y="1379653"/>
              <a:ext cx="683955" cy="723068"/>
            </a:xfrm>
            <a:prstGeom prst="ellipse">
              <a:avLst/>
            </a:prstGeom>
            <a:solidFill>
              <a:srgbClr val="B9E1FF"/>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151" algn="l" rtl="0" fontAlgn="base">
                <a:spcBef>
                  <a:spcPct val="0"/>
                </a:spcBef>
                <a:spcAft>
                  <a:spcPct val="0"/>
                </a:spcAft>
                <a:defRPr sz="1600" kern="1200">
                  <a:solidFill>
                    <a:schemeClr val="lt1"/>
                  </a:solidFill>
                  <a:latin typeface="+mn-lt"/>
                  <a:ea typeface="+mn-ea"/>
                  <a:cs typeface="+mn-cs"/>
                </a:defRPr>
              </a:lvl2pPr>
              <a:lvl3pPr marL="914303" algn="l" rtl="0" fontAlgn="base">
                <a:spcBef>
                  <a:spcPct val="0"/>
                </a:spcBef>
                <a:spcAft>
                  <a:spcPct val="0"/>
                </a:spcAft>
                <a:defRPr sz="1600" kern="1200">
                  <a:solidFill>
                    <a:schemeClr val="lt1"/>
                  </a:solidFill>
                  <a:latin typeface="+mn-lt"/>
                  <a:ea typeface="+mn-ea"/>
                  <a:cs typeface="+mn-cs"/>
                </a:defRPr>
              </a:lvl3pPr>
              <a:lvl4pPr marL="1371454" algn="l" rtl="0" fontAlgn="base">
                <a:spcBef>
                  <a:spcPct val="0"/>
                </a:spcBef>
                <a:spcAft>
                  <a:spcPct val="0"/>
                </a:spcAft>
                <a:defRPr sz="1600" kern="1200">
                  <a:solidFill>
                    <a:schemeClr val="lt1"/>
                  </a:solidFill>
                  <a:latin typeface="+mn-lt"/>
                  <a:ea typeface="+mn-ea"/>
                  <a:cs typeface="+mn-cs"/>
                </a:defRPr>
              </a:lvl4pPr>
              <a:lvl5pPr marL="1828607" algn="l" rtl="0" fontAlgn="base">
                <a:spcBef>
                  <a:spcPct val="0"/>
                </a:spcBef>
                <a:spcAft>
                  <a:spcPct val="0"/>
                </a:spcAft>
                <a:defRPr sz="1600" kern="1200">
                  <a:solidFill>
                    <a:schemeClr val="lt1"/>
                  </a:solidFill>
                  <a:latin typeface="+mn-lt"/>
                  <a:ea typeface="+mn-ea"/>
                  <a:cs typeface="+mn-cs"/>
                </a:defRPr>
              </a:lvl5pPr>
              <a:lvl6pPr marL="2285758" algn="l" defTabSz="914303" rtl="0" eaLnBrk="1" latinLnBrk="0" hangingPunct="1">
                <a:defRPr sz="1600" kern="1200">
                  <a:solidFill>
                    <a:schemeClr val="lt1"/>
                  </a:solidFill>
                  <a:latin typeface="+mn-lt"/>
                  <a:ea typeface="+mn-ea"/>
                  <a:cs typeface="+mn-cs"/>
                </a:defRPr>
              </a:lvl6pPr>
              <a:lvl7pPr marL="2742909" algn="l" defTabSz="914303" rtl="0" eaLnBrk="1" latinLnBrk="0" hangingPunct="1">
                <a:defRPr sz="1600" kern="1200">
                  <a:solidFill>
                    <a:schemeClr val="lt1"/>
                  </a:solidFill>
                  <a:latin typeface="+mn-lt"/>
                  <a:ea typeface="+mn-ea"/>
                  <a:cs typeface="+mn-cs"/>
                </a:defRPr>
              </a:lvl7pPr>
              <a:lvl8pPr marL="3200061" algn="l" defTabSz="914303" rtl="0" eaLnBrk="1" latinLnBrk="0" hangingPunct="1">
                <a:defRPr sz="1600" kern="1200">
                  <a:solidFill>
                    <a:schemeClr val="lt1"/>
                  </a:solidFill>
                  <a:latin typeface="+mn-lt"/>
                  <a:ea typeface="+mn-ea"/>
                  <a:cs typeface="+mn-cs"/>
                </a:defRPr>
              </a:lvl8pPr>
              <a:lvl9pPr marL="3657212" algn="l" defTabSz="914303"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600" b="0" i="0" u="none" strike="noStrike" kern="1200" cap="none" spc="0" normalizeH="0" baseline="0" noProof="0">
                <a:ln>
                  <a:noFill/>
                </a:ln>
                <a:solidFill>
                  <a:prstClr val="white"/>
                </a:solidFill>
                <a:effectLst/>
                <a:uLnTx/>
                <a:uFillTx/>
                <a:cs typeface="+mn-cs"/>
              </a:endParaRPr>
            </a:p>
          </p:txBody>
        </p:sp>
        <p:sp>
          <p:nvSpPr>
            <p:cNvPr id="33" name="文字方塊 28"/>
            <p:cNvSpPr txBox="1"/>
            <p:nvPr/>
          </p:nvSpPr>
          <p:spPr>
            <a:xfrm>
              <a:off x="4825110" y="1588196"/>
              <a:ext cx="718214" cy="326740"/>
            </a:xfrm>
            <a:prstGeom prst="rect">
              <a:avLst/>
            </a:prstGeom>
            <a:noFill/>
          </p:spPr>
          <p:txBody>
            <a:bodyPr wrap="square" rtlCol="0">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151" algn="l" rtl="0" fontAlgn="base">
                <a:spcBef>
                  <a:spcPct val="0"/>
                </a:spcBef>
                <a:spcAft>
                  <a:spcPct val="0"/>
                </a:spcAft>
                <a:defRPr sz="1600" kern="1200">
                  <a:solidFill>
                    <a:schemeClr val="tx1"/>
                  </a:solidFill>
                  <a:latin typeface="Arial" charset="0"/>
                  <a:ea typeface="+mn-ea"/>
                  <a:cs typeface="+mn-cs"/>
                </a:defRPr>
              </a:lvl2pPr>
              <a:lvl3pPr marL="914303" algn="l" rtl="0" fontAlgn="base">
                <a:spcBef>
                  <a:spcPct val="0"/>
                </a:spcBef>
                <a:spcAft>
                  <a:spcPct val="0"/>
                </a:spcAft>
                <a:defRPr sz="1600" kern="1200">
                  <a:solidFill>
                    <a:schemeClr val="tx1"/>
                  </a:solidFill>
                  <a:latin typeface="Arial" charset="0"/>
                  <a:ea typeface="+mn-ea"/>
                  <a:cs typeface="+mn-cs"/>
                </a:defRPr>
              </a:lvl3pPr>
              <a:lvl4pPr marL="1371454" algn="l" rtl="0" fontAlgn="base">
                <a:spcBef>
                  <a:spcPct val="0"/>
                </a:spcBef>
                <a:spcAft>
                  <a:spcPct val="0"/>
                </a:spcAft>
                <a:defRPr sz="1600" kern="1200">
                  <a:solidFill>
                    <a:schemeClr val="tx1"/>
                  </a:solidFill>
                  <a:latin typeface="Arial" charset="0"/>
                  <a:ea typeface="+mn-ea"/>
                  <a:cs typeface="+mn-cs"/>
                </a:defRPr>
              </a:lvl4pPr>
              <a:lvl5pPr marL="1828607" algn="l" rtl="0" fontAlgn="base">
                <a:spcBef>
                  <a:spcPct val="0"/>
                </a:spcBef>
                <a:spcAft>
                  <a:spcPct val="0"/>
                </a:spcAft>
                <a:defRPr sz="1600" kern="1200">
                  <a:solidFill>
                    <a:schemeClr val="tx1"/>
                  </a:solidFill>
                  <a:latin typeface="Arial" charset="0"/>
                  <a:ea typeface="+mn-ea"/>
                  <a:cs typeface="+mn-cs"/>
                </a:defRPr>
              </a:lvl5pPr>
              <a:lvl6pPr marL="2285758" algn="l" defTabSz="914303" rtl="0" eaLnBrk="1" latinLnBrk="0" hangingPunct="1">
                <a:defRPr sz="1600" kern="1200">
                  <a:solidFill>
                    <a:schemeClr val="tx1"/>
                  </a:solidFill>
                  <a:latin typeface="Arial" charset="0"/>
                  <a:ea typeface="+mn-ea"/>
                  <a:cs typeface="+mn-cs"/>
                </a:defRPr>
              </a:lvl6pPr>
              <a:lvl7pPr marL="2742909" algn="l" defTabSz="914303" rtl="0" eaLnBrk="1" latinLnBrk="0" hangingPunct="1">
                <a:defRPr sz="1600" kern="1200">
                  <a:solidFill>
                    <a:schemeClr val="tx1"/>
                  </a:solidFill>
                  <a:latin typeface="Arial" charset="0"/>
                  <a:ea typeface="+mn-ea"/>
                  <a:cs typeface="+mn-cs"/>
                </a:defRPr>
              </a:lvl7pPr>
              <a:lvl8pPr marL="3200061" algn="l" defTabSz="914303" rtl="0" eaLnBrk="1" latinLnBrk="0" hangingPunct="1">
                <a:defRPr sz="1600" kern="1200">
                  <a:solidFill>
                    <a:schemeClr val="tx1"/>
                  </a:solidFill>
                  <a:latin typeface="Arial" charset="0"/>
                  <a:ea typeface="+mn-ea"/>
                  <a:cs typeface="+mn-cs"/>
                </a:defRPr>
              </a:lvl8pPr>
              <a:lvl9pPr marL="3657212" algn="l" defTabSz="914303" rtl="0" eaLnBrk="1" latinLnBrk="0" hangingPunct="1">
                <a:defRPr sz="16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smtClean="0">
                  <a:ln>
                    <a:noFill/>
                  </a:ln>
                  <a:solidFill>
                    <a:prstClr val="black"/>
                  </a:solidFill>
                  <a:effectLst/>
                  <a:uLnTx/>
                  <a:uFillTx/>
                  <a:latin typeface="+mn-lt"/>
                  <a:cs typeface="+mn-cs"/>
                </a:rPr>
                <a:t>Before</a:t>
              </a:r>
              <a:endParaRPr kumimoji="0" lang="zh-TW" altLang="en-US" sz="1400" b="1" i="0" u="none" strike="noStrike" kern="1200" cap="none" spc="0" normalizeH="0" baseline="0" noProof="0" dirty="0">
                <a:ln>
                  <a:noFill/>
                </a:ln>
                <a:solidFill>
                  <a:prstClr val="black"/>
                </a:solidFill>
                <a:effectLst/>
                <a:uLnTx/>
                <a:uFillTx/>
                <a:latin typeface="+mn-lt"/>
                <a:cs typeface="+mn-cs"/>
              </a:endParaRPr>
            </a:p>
          </p:txBody>
        </p:sp>
      </p:grpSp>
      <p:sp>
        <p:nvSpPr>
          <p:cNvPr id="34" name="文字方塊 33"/>
          <p:cNvSpPr txBox="1"/>
          <p:nvPr/>
        </p:nvSpPr>
        <p:spPr>
          <a:xfrm>
            <a:off x="490191" y="915566"/>
            <a:ext cx="1490089" cy="600164"/>
          </a:xfrm>
          <a:prstGeom prst="rect">
            <a:avLst/>
          </a:prstGeom>
          <a:noFill/>
        </p:spPr>
        <p:txBody>
          <a:bodyPr wrap="square" rtlCol="0">
            <a:spAutoFit/>
          </a:bodyPr>
          <a:lstStyle/>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即時性</a:t>
            </a:r>
            <a:r>
              <a:rPr lang="zh-TW" altLang="en-US" sz="1100" dirty="0" smtClean="0">
                <a:solidFill>
                  <a:schemeClr val="bg1"/>
                </a:solidFill>
                <a:cs typeface="Microsoft JhengHei" charset="-120"/>
              </a:rPr>
              <a:t>事件無法即時透過模型計算，效果</a:t>
            </a:r>
            <a:r>
              <a:rPr lang="zh-TW" altLang="en-US" sz="1100" dirty="0">
                <a:solidFill>
                  <a:schemeClr val="bg1"/>
                </a:solidFill>
                <a:cs typeface="Microsoft JhengHei" charset="-120"/>
              </a:rPr>
              <a:t>不夠即時</a:t>
            </a:r>
          </a:p>
        </p:txBody>
      </p:sp>
      <p:grpSp>
        <p:nvGrpSpPr>
          <p:cNvPr id="20" name="群組 19"/>
          <p:cNvGrpSpPr/>
          <p:nvPr/>
        </p:nvGrpSpPr>
        <p:grpSpPr>
          <a:xfrm>
            <a:off x="77305" y="1720026"/>
            <a:ext cx="3339270" cy="2702071"/>
            <a:chOff x="76220" y="1812737"/>
            <a:chExt cx="3509251" cy="2955654"/>
          </a:xfrm>
        </p:grpSpPr>
        <p:sp>
          <p:nvSpPr>
            <p:cNvPr id="4" name="矩形 3"/>
            <p:cNvSpPr/>
            <p:nvPr/>
          </p:nvSpPr>
          <p:spPr>
            <a:xfrm>
              <a:off x="130357" y="2868412"/>
              <a:ext cx="3400978" cy="1471134"/>
            </a:xfrm>
            <a:prstGeom prst="rect">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中間層</a:t>
              </a:r>
              <a:endParaRPr lang="en-US" altLang="zh-TW" sz="1100" kern="0" dirty="0">
                <a:solidFill>
                  <a:srgbClr val="FFFFFF"/>
                </a:solidFill>
              </a:endParaRPr>
            </a:p>
          </p:txBody>
        </p:sp>
        <p:sp>
          <p:nvSpPr>
            <p:cNvPr id="5" name="矩形 4"/>
            <p:cNvSpPr/>
            <p:nvPr/>
          </p:nvSpPr>
          <p:spPr>
            <a:xfrm>
              <a:off x="130356" y="1812737"/>
              <a:ext cx="3400978" cy="1015901"/>
            </a:xfrm>
            <a:prstGeom prst="rect">
              <a:avLst/>
            </a:prstGeom>
            <a:solidFill>
              <a:srgbClr val="FF644E">
                <a:hueOff val="-152896"/>
                <a:lumOff val="12368"/>
                <a:alpha val="45390"/>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應用層</a:t>
              </a:r>
            </a:p>
          </p:txBody>
        </p:sp>
        <p:sp>
          <p:nvSpPr>
            <p:cNvPr id="6" name="圓角矩形 5"/>
            <p:cNvSpPr/>
            <p:nvPr/>
          </p:nvSpPr>
          <p:spPr>
            <a:xfrm>
              <a:off x="1054531" y="1923665"/>
              <a:ext cx="2100432" cy="778093"/>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zh-TW" altLang="en-US" sz="1100" kern="0" dirty="0">
                  <a:solidFill>
                    <a:srgbClr val="FFFFFF"/>
                  </a:solidFill>
                </a:rPr>
                <a:t>金服客戶</a:t>
              </a:r>
              <a:endParaRPr lang="en-US" altLang="zh-TW" sz="1100" kern="0" dirty="0">
                <a:solidFill>
                  <a:srgbClr val="FFFFFF"/>
                </a:solidFill>
              </a:endParaRPr>
            </a:p>
            <a:p>
              <a:pPr algn="ctr" defTabSz="821531" hangingPunct="0"/>
              <a:r>
                <a:rPr lang="zh-TW" altLang="en-US" sz="1100" kern="0" dirty="0">
                  <a:solidFill>
                    <a:srgbClr val="FFFFFF"/>
                  </a:solidFill>
                </a:rPr>
                <a:t>視圖</a:t>
              </a:r>
              <a:r>
                <a:rPr lang="en-US" altLang="zh-TW" sz="1100" kern="0" dirty="0">
                  <a:solidFill>
                    <a:srgbClr val="FFFFFF"/>
                  </a:solidFill>
                </a:rPr>
                <a:t>Dashboard</a:t>
              </a:r>
            </a:p>
          </p:txBody>
        </p:sp>
        <p:sp>
          <p:nvSpPr>
            <p:cNvPr id="8" name="圓角矩形 7"/>
            <p:cNvSpPr/>
            <p:nvPr/>
          </p:nvSpPr>
          <p:spPr>
            <a:xfrm>
              <a:off x="1791369" y="3664048"/>
              <a:ext cx="639904" cy="537132"/>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Oracle DB</a:t>
              </a:r>
              <a:endParaRPr lang="zh-TW" altLang="en-US" sz="1100" kern="0" dirty="0">
                <a:solidFill>
                  <a:srgbClr val="FFFFFF"/>
                </a:solidFill>
              </a:endParaRPr>
            </a:p>
          </p:txBody>
        </p:sp>
        <p:cxnSp>
          <p:nvCxnSpPr>
            <p:cNvPr id="19" name="直線單箭頭接點 18"/>
            <p:cNvCxnSpPr>
              <a:stCxn id="8" idx="0"/>
              <a:endCxn id="6" idx="2"/>
            </p:cNvCxnSpPr>
            <p:nvPr/>
          </p:nvCxnSpPr>
          <p:spPr>
            <a:xfrm flipH="1" flipV="1">
              <a:off x="2104748" y="2701759"/>
              <a:ext cx="6574" cy="962290"/>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21" name="矩形 20"/>
            <p:cNvSpPr/>
            <p:nvPr/>
          </p:nvSpPr>
          <p:spPr>
            <a:xfrm>
              <a:off x="130357" y="4376624"/>
              <a:ext cx="3400978" cy="391767"/>
            </a:xfrm>
            <a:prstGeom prst="rect">
              <a:avLst/>
            </a:prstGeom>
            <a:solidFill>
              <a:srgbClr val="0070C0">
                <a:alpha val="30000"/>
              </a:srgbClr>
            </a:solidFill>
            <a:ln w="12700" cap="flat" cmpd="sng" algn="ctr">
              <a:noFill/>
              <a:prstDash val="solid"/>
              <a:miter lim="800000"/>
            </a:ln>
            <a:effectLst/>
          </p:spPr>
          <p:txBody>
            <a:bodyPr rtlCol="0" anchor="ctr"/>
            <a:lstStyle/>
            <a:p>
              <a:pPr defTabSz="457200"/>
              <a:r>
                <a:rPr lang="zh-TW" altLang="en-US" sz="1100" kern="0" dirty="0">
                  <a:solidFill>
                    <a:schemeClr val="bg1"/>
                  </a:solidFill>
                  <a:cs typeface="Calibri" panose="020F0502020204030204" pitchFamily="34" charset="0"/>
                </a:rPr>
                <a:t>基礎層</a:t>
              </a:r>
            </a:p>
          </p:txBody>
        </p:sp>
        <p:sp>
          <p:nvSpPr>
            <p:cNvPr id="22" name="圓角矩形 21"/>
            <p:cNvSpPr/>
            <p:nvPr/>
          </p:nvSpPr>
          <p:spPr>
            <a:xfrm>
              <a:off x="1061218" y="4456531"/>
              <a:ext cx="2100432" cy="256743"/>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rPr>
                <a:t>Hadoop</a:t>
              </a:r>
              <a:endParaRPr lang="zh-TW" altLang="en-US" sz="1100" kern="0" dirty="0">
                <a:solidFill>
                  <a:srgbClr val="FFFFFF"/>
                </a:solidFill>
              </a:endParaRPr>
            </a:p>
          </p:txBody>
        </p:sp>
        <p:sp>
          <p:nvSpPr>
            <p:cNvPr id="38" name="圓角矩形 37"/>
            <p:cNvSpPr/>
            <p:nvPr/>
          </p:nvSpPr>
          <p:spPr>
            <a:xfrm>
              <a:off x="1788439" y="3056369"/>
              <a:ext cx="639904" cy="537132"/>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RTDM</a:t>
              </a:r>
              <a:endParaRPr lang="zh-TW" altLang="en-US" sz="1100" kern="0" dirty="0">
                <a:solidFill>
                  <a:srgbClr val="FFFFFF"/>
                </a:solidFill>
              </a:endParaRPr>
            </a:p>
          </p:txBody>
        </p:sp>
        <p:sp>
          <p:nvSpPr>
            <p:cNvPr id="40" name="圓角矩形 39"/>
            <p:cNvSpPr/>
            <p:nvPr/>
          </p:nvSpPr>
          <p:spPr>
            <a:xfrm>
              <a:off x="1036798" y="3071930"/>
              <a:ext cx="639904" cy="537132"/>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Kafka</a:t>
              </a:r>
            </a:p>
          </p:txBody>
        </p:sp>
        <p:cxnSp>
          <p:nvCxnSpPr>
            <p:cNvPr id="41" name="肘形接點 40"/>
            <p:cNvCxnSpPr>
              <a:stCxn id="40" idx="2"/>
              <a:endCxn id="8" idx="1"/>
            </p:cNvCxnSpPr>
            <p:nvPr/>
          </p:nvCxnSpPr>
          <p:spPr>
            <a:xfrm rot="16200000" flipH="1">
              <a:off x="1412283" y="3553529"/>
              <a:ext cx="323552" cy="434618"/>
            </a:xfrm>
            <a:prstGeom prst="bentConnector2">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46" name="文字方塊 45"/>
            <p:cNvSpPr txBox="1"/>
            <p:nvPr/>
          </p:nvSpPr>
          <p:spPr>
            <a:xfrm>
              <a:off x="76220" y="2845439"/>
              <a:ext cx="3509251" cy="261610"/>
            </a:xfrm>
            <a:prstGeom prst="rect">
              <a:avLst/>
            </a:prstGeom>
            <a:noFill/>
          </p:spPr>
          <p:txBody>
            <a:bodyPr wrap="square" rtlCol="0">
              <a:spAutoFit/>
            </a:bodyPr>
            <a:lstStyle/>
            <a:p>
              <a:pPr algn="ctr"/>
              <a:r>
                <a:rPr lang="zh-TW" altLang="en-US" sz="1100" b="1" dirty="0">
                  <a:solidFill>
                    <a:schemeClr val="bg1"/>
                  </a:solidFill>
                </a:rPr>
                <a:t>即時性</a:t>
              </a:r>
              <a:r>
                <a:rPr lang="zh-TW" altLang="en-US" sz="1100" b="1" dirty="0" smtClean="0">
                  <a:solidFill>
                    <a:schemeClr val="bg1"/>
                  </a:solidFill>
                </a:rPr>
                <a:t>事件僅能透過</a:t>
              </a:r>
              <a:r>
                <a:rPr lang="en-US" altLang="zh-TW" sz="1100" b="1" dirty="0" smtClean="0">
                  <a:solidFill>
                    <a:schemeClr val="bg1"/>
                  </a:solidFill>
                </a:rPr>
                <a:t>RTDM</a:t>
              </a:r>
              <a:r>
                <a:rPr lang="zh-TW" altLang="en-US" sz="1100" b="1" dirty="0" smtClean="0">
                  <a:solidFill>
                    <a:schemeClr val="bg1"/>
                  </a:solidFill>
                </a:rPr>
                <a:t> </a:t>
              </a:r>
              <a:r>
                <a:rPr lang="en-US" altLang="zh-TW" sz="1100" b="1" dirty="0" smtClean="0">
                  <a:solidFill>
                    <a:schemeClr val="bg1"/>
                  </a:solidFill>
                </a:rPr>
                <a:t>rule-based</a:t>
              </a:r>
              <a:r>
                <a:rPr lang="zh-TW" altLang="en-US" sz="1100" b="1" dirty="0" smtClean="0">
                  <a:solidFill>
                    <a:schemeClr val="bg1"/>
                  </a:solidFill>
                </a:rPr>
                <a:t>判斷問題權重</a:t>
              </a:r>
              <a:endParaRPr lang="en-US" sz="1100" b="1" dirty="0">
                <a:solidFill>
                  <a:schemeClr val="bg1"/>
                </a:solidFill>
              </a:endParaRPr>
            </a:p>
          </p:txBody>
        </p:sp>
        <p:cxnSp>
          <p:nvCxnSpPr>
            <p:cNvPr id="47" name="肘形接點 46"/>
            <p:cNvCxnSpPr>
              <a:stCxn id="8" idx="2"/>
              <a:endCxn id="22" idx="0"/>
            </p:cNvCxnSpPr>
            <p:nvPr/>
          </p:nvCxnSpPr>
          <p:spPr>
            <a:xfrm rot="16200000" flipH="1">
              <a:off x="1983702" y="4328798"/>
              <a:ext cx="255351" cy="114"/>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grpSp>
      <p:sp>
        <p:nvSpPr>
          <p:cNvPr id="23" name="矩形 22"/>
          <p:cNvSpPr/>
          <p:nvPr/>
        </p:nvSpPr>
        <p:spPr>
          <a:xfrm>
            <a:off x="3493685" y="4569882"/>
            <a:ext cx="5575873" cy="450140"/>
          </a:xfrm>
          <a:prstGeom prst="rect">
            <a:avLst/>
          </a:prstGeom>
          <a:solidFill>
            <a:srgbClr val="0070C0">
              <a:alpha val="30000"/>
            </a:srgbClr>
          </a:solidFill>
          <a:ln w="12700" cap="flat" cmpd="sng" algn="ctr">
            <a:noFill/>
            <a:prstDash val="solid"/>
            <a:miter lim="800000"/>
          </a:ln>
          <a:effectLst/>
        </p:spPr>
        <p:txBody>
          <a:bodyPr rtlCol="0" anchor="ctr"/>
          <a:lstStyle/>
          <a:p>
            <a:pPr defTabSz="457200"/>
            <a:r>
              <a:rPr lang="zh-TW" altLang="en-US" sz="1200" kern="0" dirty="0">
                <a:solidFill>
                  <a:schemeClr val="bg1"/>
                </a:solidFill>
                <a:cs typeface="Calibri" panose="020F0502020204030204" pitchFamily="34" charset="0"/>
              </a:rPr>
              <a:t>  後台</a:t>
            </a:r>
            <a:endParaRPr lang="en-US" altLang="zh-TW" sz="1200" kern="0" dirty="0">
              <a:solidFill>
                <a:schemeClr val="bg1"/>
              </a:solidFill>
              <a:cs typeface="Calibri" panose="020F0502020204030204" pitchFamily="34" charset="0"/>
            </a:endParaRPr>
          </a:p>
          <a:p>
            <a:pPr defTabSz="457200"/>
            <a:r>
              <a:rPr lang="zh-TW" altLang="en-US" sz="1200" kern="0" dirty="0">
                <a:solidFill>
                  <a:schemeClr val="bg1"/>
                </a:solidFill>
                <a:cs typeface="Calibri" panose="020F0502020204030204" pitchFamily="34" charset="0"/>
              </a:rPr>
              <a:t>基礎層</a:t>
            </a:r>
          </a:p>
        </p:txBody>
      </p:sp>
      <p:sp>
        <p:nvSpPr>
          <p:cNvPr id="24" name="圓角矩形 23"/>
          <p:cNvSpPr/>
          <p:nvPr/>
        </p:nvSpPr>
        <p:spPr>
          <a:xfrm>
            <a:off x="4758662" y="4659403"/>
            <a:ext cx="4143872" cy="284347"/>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400" kern="0" dirty="0">
                <a:solidFill>
                  <a:srgbClr val="FFFFFF"/>
                </a:solidFill>
              </a:rPr>
              <a:t>Hadoop</a:t>
            </a:r>
            <a:endParaRPr lang="zh-TW" altLang="en-US" sz="1400" kern="0" dirty="0">
              <a:solidFill>
                <a:srgbClr val="FFFFFF"/>
              </a:solidFill>
            </a:endParaRPr>
          </a:p>
        </p:txBody>
      </p:sp>
      <p:sp>
        <p:nvSpPr>
          <p:cNvPr id="49" name="投影片編號版面配置區 1"/>
          <p:cNvSpPr>
            <a:spLocks noGrp="1"/>
          </p:cNvSpPr>
          <p:nvPr>
            <p:ph type="sldNum" sz="quarter" idx="4"/>
          </p:nvPr>
        </p:nvSpPr>
        <p:spPr>
          <a:xfrm>
            <a:off x="8656298" y="4715473"/>
            <a:ext cx="486000" cy="284400"/>
          </a:xfrm>
        </p:spPr>
        <p:txBody>
          <a:bodyPr/>
          <a:lstStyle/>
          <a:p>
            <a:fld id="{ADAF07C5-463E-4746-8662-F9EAE6427DB3}" type="slidenum">
              <a:rPr lang="zh-TW" altLang="en-US" smtClean="0"/>
              <a:pPr/>
              <a:t>12</a:t>
            </a:fld>
            <a:endParaRPr lang="zh-TW" altLang="en-US" dirty="0"/>
          </a:p>
        </p:txBody>
      </p:sp>
      <p:sp>
        <p:nvSpPr>
          <p:cNvPr id="52" name="矩形 51"/>
          <p:cNvSpPr/>
          <p:nvPr/>
        </p:nvSpPr>
        <p:spPr>
          <a:xfrm>
            <a:off x="3493686" y="2830273"/>
            <a:ext cx="5602992" cy="1681125"/>
          </a:xfrm>
          <a:prstGeom prst="rect">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defTabSz="821531" hangingPunct="0"/>
            <a:r>
              <a:rPr lang="zh-TW" altLang="en-US" sz="1200" kern="0" dirty="0" smtClean="0">
                <a:solidFill>
                  <a:srgbClr val="FFFFFF"/>
                </a:solidFill>
              </a:rPr>
              <a:t>  中</a:t>
            </a:r>
            <a:r>
              <a:rPr lang="zh-TW" altLang="en-US" sz="1200" kern="0" dirty="0">
                <a:solidFill>
                  <a:srgbClr val="FFFFFF"/>
                </a:solidFill>
              </a:rPr>
              <a:t>台</a:t>
            </a:r>
            <a:endParaRPr lang="en-US" altLang="zh-TW" sz="1200" kern="0" dirty="0">
              <a:solidFill>
                <a:srgbClr val="FFFFFF"/>
              </a:solidFill>
            </a:endParaRPr>
          </a:p>
          <a:p>
            <a:pPr defTabSz="821531" hangingPunct="0"/>
            <a:r>
              <a:rPr lang="zh-TW" altLang="en-US" sz="1200" kern="0" dirty="0">
                <a:solidFill>
                  <a:srgbClr val="FFFFFF"/>
                </a:solidFill>
              </a:rPr>
              <a:t>公共層</a:t>
            </a:r>
            <a:endParaRPr lang="en-US" altLang="zh-TW" sz="1200" kern="0" dirty="0">
              <a:solidFill>
                <a:srgbClr val="FFFFFF"/>
              </a:solidFill>
            </a:endParaRPr>
          </a:p>
        </p:txBody>
      </p:sp>
      <p:grpSp>
        <p:nvGrpSpPr>
          <p:cNvPr id="50" name="群組 49"/>
          <p:cNvGrpSpPr/>
          <p:nvPr/>
        </p:nvGrpSpPr>
        <p:grpSpPr>
          <a:xfrm>
            <a:off x="3493686" y="1704175"/>
            <a:ext cx="5575872" cy="1155607"/>
            <a:chOff x="3493686" y="1704175"/>
            <a:chExt cx="5575872" cy="1257782"/>
          </a:xfrm>
        </p:grpSpPr>
        <p:sp>
          <p:nvSpPr>
            <p:cNvPr id="10" name="矩形 9"/>
            <p:cNvSpPr/>
            <p:nvPr/>
          </p:nvSpPr>
          <p:spPr>
            <a:xfrm>
              <a:off x="3493686" y="1704175"/>
              <a:ext cx="5575872" cy="1155607"/>
            </a:xfrm>
            <a:prstGeom prst="rect">
              <a:avLst/>
            </a:prstGeom>
            <a:solidFill>
              <a:srgbClr val="FF644E">
                <a:hueOff val="-152896"/>
                <a:lumOff val="12368"/>
                <a:alpha val="45390"/>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  前台</a:t>
              </a:r>
              <a:endParaRPr lang="en-US" altLang="zh-TW" sz="1100" kern="0" dirty="0">
                <a:solidFill>
                  <a:srgbClr val="FFFFFF"/>
                </a:solidFill>
              </a:endParaRPr>
            </a:p>
            <a:p>
              <a:pPr defTabSz="821531" hangingPunct="0"/>
              <a:r>
                <a:rPr lang="zh-TW" altLang="en-US" sz="1100" kern="0" dirty="0">
                  <a:solidFill>
                    <a:srgbClr val="FFFFFF"/>
                  </a:solidFill>
                </a:rPr>
                <a:t>應用層</a:t>
              </a:r>
            </a:p>
          </p:txBody>
        </p:sp>
        <p:sp>
          <p:nvSpPr>
            <p:cNvPr id="11" name="圓角矩形 10"/>
            <p:cNvSpPr/>
            <p:nvPr/>
          </p:nvSpPr>
          <p:spPr>
            <a:xfrm>
              <a:off x="5081291" y="1830670"/>
              <a:ext cx="1448243" cy="885096"/>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zh-TW" altLang="en-US" sz="1400" kern="0" dirty="0">
                  <a:solidFill>
                    <a:srgbClr val="FFFFFF"/>
                  </a:solidFill>
                </a:rPr>
                <a:t>金服客戶</a:t>
              </a:r>
              <a:endParaRPr lang="en-US" altLang="zh-TW" sz="1400" kern="0" dirty="0">
                <a:solidFill>
                  <a:srgbClr val="FFFFFF"/>
                </a:solidFill>
              </a:endParaRPr>
            </a:p>
            <a:p>
              <a:pPr algn="ctr" defTabSz="821531" hangingPunct="0"/>
              <a:r>
                <a:rPr lang="zh-TW" altLang="en-US" sz="1400" kern="0" dirty="0">
                  <a:solidFill>
                    <a:srgbClr val="FFFFFF"/>
                  </a:solidFill>
                </a:rPr>
                <a:t>視圖</a:t>
              </a:r>
              <a:r>
                <a:rPr lang="en-US" altLang="zh-TW" sz="1400" kern="0" dirty="0">
                  <a:solidFill>
                    <a:srgbClr val="FFFFFF"/>
                  </a:solidFill>
                </a:rPr>
                <a:t>Dashboard</a:t>
              </a:r>
            </a:p>
          </p:txBody>
        </p:sp>
        <p:sp>
          <p:nvSpPr>
            <p:cNvPr id="12" name="文字方塊 11"/>
            <p:cNvSpPr txBox="1"/>
            <p:nvPr/>
          </p:nvSpPr>
          <p:spPr>
            <a:xfrm>
              <a:off x="8005408" y="2064367"/>
              <a:ext cx="777622" cy="400110"/>
            </a:xfrm>
            <a:prstGeom prst="rect">
              <a:avLst/>
            </a:prstGeom>
            <a:noFill/>
          </p:spPr>
          <p:txBody>
            <a:bodyPr wrap="square" rtlCol="0">
              <a:spAutoFit/>
            </a:bodyPr>
            <a:lstStyle/>
            <a:p>
              <a:pPr algn="ctr"/>
              <a:r>
                <a:rPr lang="en-US" altLang="zh-TW" sz="2000" b="1" dirty="0" smtClean="0">
                  <a:solidFill>
                    <a:schemeClr val="bg1"/>
                  </a:solidFill>
                </a:rPr>
                <a:t>…</a:t>
              </a:r>
              <a:endParaRPr lang="en-US" sz="2000" b="1" dirty="0">
                <a:solidFill>
                  <a:schemeClr val="bg1"/>
                </a:solidFill>
              </a:endParaRPr>
            </a:p>
          </p:txBody>
        </p:sp>
        <p:sp>
          <p:nvSpPr>
            <p:cNvPr id="35" name="圓角矩形 34"/>
            <p:cNvSpPr/>
            <p:nvPr/>
          </p:nvSpPr>
          <p:spPr>
            <a:xfrm>
              <a:off x="6580193" y="1830670"/>
              <a:ext cx="1448243" cy="885096"/>
            </a:xfrm>
            <a:prstGeom prst="roundRect">
              <a:avLst/>
            </a:prstGeom>
            <a:solidFill>
              <a:srgbClr val="EE230C">
                <a:alpha val="29804"/>
              </a:srgbClr>
            </a:solidFill>
            <a:ln w="12700" cap="flat">
              <a:solidFill>
                <a:srgbClr val="EE230C">
                  <a:alpha val="83137"/>
                </a:srgbClr>
              </a:solidFill>
              <a:prstDash val="sysDash"/>
              <a:miter lim="400000"/>
            </a:ln>
            <a:effectLst/>
          </p:spPr>
          <p:txBody>
            <a:bodyPr wrap="square" lIns="0" tIns="71437" rIns="0" bIns="71437" numCol="1" anchor="ctr">
              <a:noAutofit/>
            </a:bodyPr>
            <a:lstStyle/>
            <a:p>
              <a:pPr algn="ctr" defTabSz="821531" hangingPunct="0"/>
              <a:r>
                <a:rPr lang="en-US" altLang="zh-TW" sz="1400" kern="0" dirty="0" err="1">
                  <a:solidFill>
                    <a:srgbClr val="FFFFFF"/>
                  </a:solidFill>
                </a:rPr>
                <a:t>Chatbot</a:t>
              </a:r>
              <a:endParaRPr lang="en-US" altLang="zh-TW" sz="1400" kern="0" dirty="0">
                <a:solidFill>
                  <a:srgbClr val="FFFFFF"/>
                </a:solidFill>
              </a:endParaRPr>
            </a:p>
          </p:txBody>
        </p:sp>
        <p:cxnSp>
          <p:nvCxnSpPr>
            <p:cNvPr id="117" name="肘形接點 116"/>
            <p:cNvCxnSpPr>
              <a:stCxn id="11" idx="2"/>
              <a:endCxn id="118" idx="0"/>
            </p:cNvCxnSpPr>
            <p:nvPr/>
          </p:nvCxnSpPr>
          <p:spPr>
            <a:xfrm rot="16200000" flipH="1">
              <a:off x="6665889" y="1855289"/>
              <a:ext cx="246191" cy="1967145"/>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grpSp>
      <p:sp>
        <p:nvSpPr>
          <p:cNvPr id="118" name="圓角矩形 123">
            <a:extLst>
              <a:ext uri="{FF2B5EF4-FFF2-40B4-BE49-F238E27FC236}">
                <a16:creationId xmlns:a16="http://schemas.microsoft.com/office/drawing/2014/main" id="{B11A36D9-C58B-478A-A055-9FEBF51DEA7C}"/>
              </a:ext>
            </a:extLst>
          </p:cNvPr>
          <p:cNvSpPr/>
          <p:nvPr/>
        </p:nvSpPr>
        <p:spPr>
          <a:xfrm>
            <a:off x="6818628" y="2859782"/>
            <a:ext cx="1907859" cy="258367"/>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200" kern="0" dirty="0">
                <a:solidFill>
                  <a:srgbClr val="FFFFFF"/>
                </a:solidFill>
              </a:rPr>
              <a:t>RTDM</a:t>
            </a:r>
          </a:p>
        </p:txBody>
      </p:sp>
      <p:sp>
        <p:nvSpPr>
          <p:cNvPr id="119" name="圓角矩形 123">
            <a:extLst>
              <a:ext uri="{FF2B5EF4-FFF2-40B4-BE49-F238E27FC236}">
                <a16:creationId xmlns:a16="http://schemas.microsoft.com/office/drawing/2014/main" id="{B11A36D9-C58B-478A-A055-9FEBF51DEA7C}"/>
              </a:ext>
            </a:extLst>
          </p:cNvPr>
          <p:cNvSpPr/>
          <p:nvPr/>
        </p:nvSpPr>
        <p:spPr>
          <a:xfrm>
            <a:off x="4862219" y="2859782"/>
            <a:ext cx="1907859" cy="258367"/>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200" kern="0" dirty="0">
                <a:solidFill>
                  <a:srgbClr val="FFFFFF"/>
                </a:solidFill>
              </a:rPr>
              <a:t>Kafka</a:t>
            </a:r>
          </a:p>
        </p:txBody>
      </p:sp>
      <p:cxnSp>
        <p:nvCxnSpPr>
          <p:cNvPr id="122" name="肘形接點 121"/>
          <p:cNvCxnSpPr>
            <a:stCxn id="35" idx="2"/>
            <a:endCxn id="118" idx="0"/>
          </p:cNvCxnSpPr>
          <p:nvPr/>
        </p:nvCxnSpPr>
        <p:spPr>
          <a:xfrm rot="16200000" flipH="1">
            <a:off x="7425340" y="2512564"/>
            <a:ext cx="226192" cy="468243"/>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grpSp>
        <p:nvGrpSpPr>
          <p:cNvPr id="112" name="群組 111"/>
          <p:cNvGrpSpPr/>
          <p:nvPr/>
        </p:nvGrpSpPr>
        <p:grpSpPr>
          <a:xfrm>
            <a:off x="5815651" y="4324463"/>
            <a:ext cx="1052290" cy="321273"/>
            <a:chOff x="11787930" y="10218849"/>
            <a:chExt cx="5753187" cy="1701452"/>
          </a:xfrm>
        </p:grpSpPr>
        <p:sp>
          <p:nvSpPr>
            <p:cNvPr id="195" name="圓角矩形"/>
            <p:cNvSpPr/>
            <p:nvPr/>
          </p:nvSpPr>
          <p:spPr>
            <a:xfrm>
              <a:off x="11787930" y="10218849"/>
              <a:ext cx="5753187"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96" name="Oracle DB"/>
            <p:cNvSpPr/>
            <p:nvPr/>
          </p:nvSpPr>
          <p:spPr>
            <a:xfrm>
              <a:off x="14530373" y="106502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a:ln>
                    <a:noFill/>
                  </a:ln>
                  <a:solidFill>
                    <a:srgbClr val="FFFFFF"/>
                  </a:solidFill>
                  <a:effectLst/>
                  <a:uLnTx/>
                  <a:uFillTx/>
                  <a:latin typeface="+mn-lt"/>
                  <a:ea typeface="+mn-ea"/>
                  <a:sym typeface="HanziPen TC Bold"/>
                </a:rPr>
                <a:t>Oracle DB</a:t>
              </a:r>
            </a:p>
          </p:txBody>
        </p:sp>
      </p:grpSp>
      <p:grpSp>
        <p:nvGrpSpPr>
          <p:cNvPr id="113" name="群組 112"/>
          <p:cNvGrpSpPr/>
          <p:nvPr/>
        </p:nvGrpSpPr>
        <p:grpSpPr>
          <a:xfrm>
            <a:off x="4695416" y="4319567"/>
            <a:ext cx="1052290" cy="321273"/>
            <a:chOff x="5824425" y="10192924"/>
            <a:chExt cx="5778095" cy="1701452"/>
          </a:xfrm>
        </p:grpSpPr>
        <p:sp>
          <p:nvSpPr>
            <p:cNvPr id="193" name="圓角矩形"/>
            <p:cNvSpPr/>
            <p:nvPr/>
          </p:nvSpPr>
          <p:spPr>
            <a:xfrm>
              <a:off x="5824425" y="10192924"/>
              <a:ext cx="5778095"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94" name="Mongo DB"/>
            <p:cNvSpPr/>
            <p:nvPr/>
          </p:nvSpPr>
          <p:spPr>
            <a:xfrm>
              <a:off x="8930871" y="1062437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a:ln>
                    <a:noFill/>
                  </a:ln>
                  <a:solidFill>
                    <a:srgbClr val="FFFFFF"/>
                  </a:solidFill>
                  <a:effectLst/>
                  <a:uLnTx/>
                  <a:uFillTx/>
                  <a:latin typeface="+mn-lt"/>
                  <a:ea typeface="+mn-ea"/>
                  <a:sym typeface="HanziPen TC Bold"/>
                </a:rPr>
                <a:t>Mongo DB</a:t>
              </a:r>
            </a:p>
          </p:txBody>
        </p:sp>
      </p:grpSp>
      <p:grpSp>
        <p:nvGrpSpPr>
          <p:cNvPr id="114" name="群組 113"/>
          <p:cNvGrpSpPr/>
          <p:nvPr/>
        </p:nvGrpSpPr>
        <p:grpSpPr>
          <a:xfrm>
            <a:off x="8056121" y="4314640"/>
            <a:ext cx="1052290" cy="321273"/>
            <a:chOff x="17651973" y="10195668"/>
            <a:chExt cx="5906913" cy="1701452"/>
          </a:xfrm>
        </p:grpSpPr>
        <p:sp>
          <p:nvSpPr>
            <p:cNvPr id="191" name="圓角矩形"/>
            <p:cNvSpPr/>
            <p:nvPr/>
          </p:nvSpPr>
          <p:spPr>
            <a:xfrm>
              <a:off x="17651973" y="10195668"/>
              <a:ext cx="5906913"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92" name="Redis"/>
            <p:cNvSpPr/>
            <p:nvPr/>
          </p:nvSpPr>
          <p:spPr>
            <a:xfrm>
              <a:off x="20758419" y="10627118"/>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Redis</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15" name="群組 114"/>
          <p:cNvGrpSpPr/>
          <p:nvPr/>
        </p:nvGrpSpPr>
        <p:grpSpPr>
          <a:xfrm>
            <a:off x="4142971" y="3719529"/>
            <a:ext cx="541618" cy="239805"/>
            <a:chOff x="3291900" y="6993464"/>
            <a:chExt cx="2253104" cy="1270002"/>
          </a:xfrm>
        </p:grpSpPr>
        <p:sp>
          <p:nvSpPr>
            <p:cNvPr id="189" name="矩形"/>
            <p:cNvSpPr/>
            <p:nvPr/>
          </p:nvSpPr>
          <p:spPr>
            <a:xfrm>
              <a:off x="3291900" y="7362891"/>
              <a:ext cx="1876370" cy="404550"/>
            </a:xfrm>
            <a:prstGeom prst="rect">
              <a:avLst/>
            </a:prstGeom>
            <a:solidFill>
              <a:srgbClr val="D6D5D5">
                <a:alpha val="69426"/>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800" b="0" i="0" u="none" strike="noStrike" kern="0" cap="none" spc="0" normalizeH="0" baseline="0" noProof="0">
                <a:ln>
                  <a:noFill/>
                </a:ln>
                <a:solidFill>
                  <a:srgbClr val="FFFFFF"/>
                </a:solidFill>
                <a:effectLst/>
                <a:uLnTx/>
                <a:uFillTx/>
                <a:sym typeface="Helvetica Neue Medium"/>
              </a:endParaRPr>
            </a:p>
          </p:txBody>
        </p:sp>
        <p:sp>
          <p:nvSpPr>
            <p:cNvPr id="190" name="API層"/>
            <p:cNvSpPr/>
            <p:nvPr/>
          </p:nvSpPr>
          <p:spPr>
            <a:xfrm>
              <a:off x="4275003" y="699346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latin typeface="+mn-ea"/>
                  <a:ea typeface="+mn-ea"/>
                </a:rPr>
                <a:t>數據</a:t>
              </a:r>
              <a:r>
                <a:rPr lang="zh-TW" altLang="en-US" sz="1050" kern="0" dirty="0">
                  <a:latin typeface="+mn-ea"/>
                  <a:ea typeface="+mn-ea"/>
                </a:rPr>
                <a:t>服務</a:t>
              </a:r>
              <a:r>
                <a:rPr kumimoji="0" sz="1050" b="0" i="0" u="none" strike="noStrike" kern="0" cap="none" spc="0" normalizeH="0" baseline="0" noProof="0" dirty="0" smtClean="0">
                  <a:ln>
                    <a:noFill/>
                  </a:ln>
                  <a:solidFill>
                    <a:srgbClr val="FFFFFF"/>
                  </a:solidFill>
                  <a:effectLst/>
                  <a:uLnTx/>
                  <a:uFillTx/>
                  <a:latin typeface="+mn-ea"/>
                  <a:ea typeface="+mn-ea"/>
                  <a:sym typeface="HanziPen TC Bold"/>
                </a:rPr>
                <a:t>層</a:t>
              </a:r>
              <a:endParaRPr kumimoji="0" sz="1050" b="0" i="0" u="none" strike="noStrike" kern="0" cap="none" spc="0" normalizeH="0" baseline="0" noProof="0" dirty="0">
                <a:ln>
                  <a:noFill/>
                </a:ln>
                <a:solidFill>
                  <a:srgbClr val="FFFFFF"/>
                </a:solidFill>
                <a:effectLst/>
                <a:uLnTx/>
                <a:uFillTx/>
                <a:latin typeface="+mn-ea"/>
                <a:ea typeface="+mn-ea"/>
                <a:sym typeface="HanziPen TC Bold"/>
              </a:endParaRPr>
            </a:p>
          </p:txBody>
        </p:sp>
      </p:grpSp>
      <p:grpSp>
        <p:nvGrpSpPr>
          <p:cNvPr id="116" name="群組 115"/>
          <p:cNvGrpSpPr/>
          <p:nvPr/>
        </p:nvGrpSpPr>
        <p:grpSpPr>
          <a:xfrm>
            <a:off x="4123679" y="4331077"/>
            <a:ext cx="554694" cy="239805"/>
            <a:chOff x="3257601" y="10521537"/>
            <a:chExt cx="2307499" cy="1270002"/>
          </a:xfrm>
        </p:grpSpPr>
        <p:sp>
          <p:nvSpPr>
            <p:cNvPr id="187" name="矩形"/>
            <p:cNvSpPr/>
            <p:nvPr/>
          </p:nvSpPr>
          <p:spPr>
            <a:xfrm>
              <a:off x="3257601" y="10897460"/>
              <a:ext cx="2026675" cy="404550"/>
            </a:xfrm>
            <a:prstGeom prst="rect">
              <a:avLst/>
            </a:prstGeom>
            <a:solidFill>
              <a:srgbClr val="D6D5D5">
                <a:alpha val="69426"/>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88" name="儲存層"/>
            <p:cNvSpPr/>
            <p:nvPr/>
          </p:nvSpPr>
          <p:spPr>
            <a:xfrm>
              <a:off x="4295098" y="10521537"/>
              <a:ext cx="1270002"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latin typeface="+mj-ea"/>
                  <a:ea typeface="+mj-ea"/>
                </a:rPr>
                <a:t>存</a:t>
              </a:r>
              <a:r>
                <a:rPr lang="zh-TW" altLang="en-US" sz="1050" kern="0" dirty="0">
                  <a:latin typeface="+mj-ea"/>
                  <a:ea typeface="+mj-ea"/>
                </a:rPr>
                <a:t>儲</a:t>
              </a:r>
              <a:r>
                <a:rPr kumimoji="0" sz="1050" b="0" i="0" u="none" strike="noStrike" kern="0" cap="none" spc="0" normalizeH="0" baseline="0" noProof="0" dirty="0" smtClean="0">
                  <a:ln>
                    <a:noFill/>
                  </a:ln>
                  <a:solidFill>
                    <a:srgbClr val="FFFFFF"/>
                  </a:solidFill>
                  <a:effectLst/>
                  <a:uLnTx/>
                  <a:uFillTx/>
                  <a:latin typeface="+mj-ea"/>
                  <a:ea typeface="+mj-ea"/>
                  <a:sym typeface="HanziPen TC Bold"/>
                </a:rPr>
                <a:t>層</a:t>
              </a:r>
              <a:endParaRPr kumimoji="0" sz="1050" b="0" i="0" u="none" strike="noStrike" kern="0" cap="none" spc="0" normalizeH="0" baseline="0" noProof="0" dirty="0">
                <a:ln>
                  <a:noFill/>
                </a:ln>
                <a:solidFill>
                  <a:srgbClr val="FFFFFF"/>
                </a:solidFill>
                <a:effectLst/>
                <a:uLnTx/>
                <a:uFillTx/>
                <a:latin typeface="+mj-ea"/>
                <a:ea typeface="+mj-ea"/>
                <a:sym typeface="HanziPen TC Bold"/>
              </a:endParaRPr>
            </a:p>
          </p:txBody>
        </p:sp>
      </p:grpSp>
      <p:grpSp>
        <p:nvGrpSpPr>
          <p:cNvPr id="139" name="群組 138"/>
          <p:cNvGrpSpPr/>
          <p:nvPr/>
        </p:nvGrpSpPr>
        <p:grpSpPr>
          <a:xfrm>
            <a:off x="6070769" y="3179611"/>
            <a:ext cx="802505" cy="1089045"/>
            <a:chOff x="11357403" y="4155756"/>
            <a:chExt cx="3338382" cy="5767541"/>
          </a:xfrm>
        </p:grpSpPr>
        <p:sp>
          <p:nvSpPr>
            <p:cNvPr id="175" name="圓角矩形"/>
            <p:cNvSpPr/>
            <p:nvPr/>
          </p:nvSpPr>
          <p:spPr>
            <a:xfrm>
              <a:off x="11357403" y="4155756"/>
              <a:ext cx="3338382" cy="5767541"/>
            </a:xfrm>
            <a:prstGeom prst="roundRect">
              <a:avLst>
                <a:gd name="adj" fmla="val 10141"/>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76" name="產品推薦"/>
            <p:cNvSpPr txBox="1"/>
            <p:nvPr/>
          </p:nvSpPr>
          <p:spPr>
            <a:xfrm>
              <a:off x="11649926" y="4172031"/>
              <a:ext cx="2795623"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智能</a:t>
              </a:r>
              <a:r>
                <a:rPr kumimoji="0" sz="1050" b="0" i="0" u="none" strike="noStrike" kern="0" cap="none" spc="0" normalizeH="0" baseline="0" noProof="0" dirty="0" err="1" smtClean="0">
                  <a:ln>
                    <a:noFill/>
                  </a:ln>
                  <a:solidFill>
                    <a:srgbClr val="FFFFFF"/>
                  </a:solidFill>
                  <a:effectLst/>
                  <a:uLnTx/>
                  <a:uFillTx/>
                  <a:latin typeface="+mn-lt"/>
                  <a:ea typeface="+mn-ea"/>
                  <a:sym typeface="HanziPen TC Bold"/>
                </a:rPr>
                <a:t>推薦</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40" name="群組 139"/>
          <p:cNvGrpSpPr/>
          <p:nvPr/>
        </p:nvGrpSpPr>
        <p:grpSpPr>
          <a:xfrm>
            <a:off x="6149616" y="3374867"/>
            <a:ext cx="645826" cy="386714"/>
            <a:chOff x="11685403" y="5189830"/>
            <a:chExt cx="2686607" cy="2048024"/>
          </a:xfrm>
        </p:grpSpPr>
        <p:sp>
          <p:nvSpPr>
            <p:cNvPr id="173" name="圓角矩形"/>
            <p:cNvSpPr/>
            <p:nvPr/>
          </p:nvSpPr>
          <p:spPr>
            <a:xfrm>
              <a:off x="11685403" y="5189830"/>
              <a:ext cx="2686607" cy="2043597"/>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74" name="卡片推薦模組"/>
            <p:cNvSpPr txBox="1"/>
            <p:nvPr/>
          </p:nvSpPr>
          <p:spPr>
            <a:xfrm>
              <a:off x="11756226" y="5237078"/>
              <a:ext cx="2534749"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chemeClr val="bg1">
                      <a:lumMod val="50000"/>
                    </a:schemeClr>
                  </a:solidFill>
                  <a:effectLst/>
                  <a:uLnTx/>
                  <a:uFillTx/>
                  <a:latin typeface="+mn-lt"/>
                  <a:ea typeface="+mn-ea"/>
                  <a:sym typeface="HanziPen TC Bold"/>
                </a:rPr>
                <a:t>卡片推薦模組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41" name="群組 140"/>
          <p:cNvGrpSpPr/>
          <p:nvPr/>
        </p:nvGrpSpPr>
        <p:grpSpPr>
          <a:xfrm>
            <a:off x="6149616" y="3809582"/>
            <a:ext cx="645826" cy="398399"/>
            <a:chOff x="11685403" y="7492060"/>
            <a:chExt cx="2686607" cy="2109903"/>
          </a:xfrm>
        </p:grpSpPr>
        <p:sp>
          <p:nvSpPr>
            <p:cNvPr id="171" name="圓角矩形"/>
            <p:cNvSpPr/>
            <p:nvPr/>
          </p:nvSpPr>
          <p:spPr>
            <a:xfrm>
              <a:off x="11685403" y="7492060"/>
              <a:ext cx="2686607" cy="2043597"/>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72" name="活動推薦模型"/>
            <p:cNvSpPr txBox="1"/>
            <p:nvPr/>
          </p:nvSpPr>
          <p:spPr>
            <a:xfrm>
              <a:off x="11830623" y="7601189"/>
              <a:ext cx="2534748" cy="20007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smtClean="0">
                  <a:ln>
                    <a:noFill/>
                  </a:ln>
                  <a:solidFill>
                    <a:schemeClr val="bg1">
                      <a:lumMod val="50000"/>
                    </a:schemeClr>
                  </a:solidFill>
                  <a:effectLst/>
                  <a:uLnTx/>
                  <a:uFillTx/>
                  <a:latin typeface="+mn-lt"/>
                  <a:ea typeface="+mn-ea"/>
                  <a:sym typeface="HanziPen TC Bold"/>
                </a:rPr>
                <a:t>活動推薦模</a:t>
              </a: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42" name="群組 141"/>
          <p:cNvGrpSpPr/>
          <p:nvPr/>
        </p:nvGrpSpPr>
        <p:grpSpPr>
          <a:xfrm>
            <a:off x="6916679" y="3173688"/>
            <a:ext cx="1347713" cy="1089045"/>
            <a:chOff x="6723433" y="2145176"/>
            <a:chExt cx="1999454" cy="1452689"/>
          </a:xfrm>
        </p:grpSpPr>
        <p:grpSp>
          <p:nvGrpSpPr>
            <p:cNvPr id="156" name="群組 155"/>
            <p:cNvGrpSpPr/>
            <p:nvPr/>
          </p:nvGrpSpPr>
          <p:grpSpPr>
            <a:xfrm>
              <a:off x="6723433" y="2145176"/>
              <a:ext cx="1999454" cy="1452689"/>
              <a:chOff x="18338157" y="4187829"/>
              <a:chExt cx="5606418" cy="5767541"/>
            </a:xfrm>
          </p:grpSpPr>
          <p:sp>
            <p:nvSpPr>
              <p:cNvPr id="169" name="圓角矩形"/>
              <p:cNvSpPr/>
              <p:nvPr/>
            </p:nvSpPr>
            <p:spPr>
              <a:xfrm>
                <a:off x="18338157" y="4187829"/>
                <a:ext cx="5606418" cy="5767541"/>
              </a:xfrm>
              <a:prstGeom prst="roundRect">
                <a:avLst>
                  <a:gd name="adj" fmla="val 6039"/>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70" name="智能風險"/>
              <p:cNvSpPr txBox="1"/>
              <p:nvPr/>
            </p:nvSpPr>
            <p:spPr>
              <a:xfrm>
                <a:off x="19693429" y="4204104"/>
                <a:ext cx="2795620"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智能風險</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57" name="群組 156"/>
            <p:cNvGrpSpPr/>
            <p:nvPr/>
          </p:nvGrpSpPr>
          <p:grpSpPr>
            <a:xfrm>
              <a:off x="6788431" y="2403054"/>
              <a:ext cx="898328" cy="556814"/>
              <a:chOff x="18520410" y="5211666"/>
              <a:chExt cx="2518891" cy="2210689"/>
            </a:xfrm>
          </p:grpSpPr>
          <p:sp>
            <p:nvSpPr>
              <p:cNvPr id="167" name="圓角矩形"/>
              <p:cNvSpPr/>
              <p:nvPr/>
            </p:nvSpPr>
            <p:spPr>
              <a:xfrm>
                <a:off x="18520410" y="5211666"/>
                <a:ext cx="2518891" cy="2049253"/>
              </a:xfrm>
              <a:prstGeom prst="roundRect">
                <a:avLst>
                  <a:gd name="adj" fmla="val 8635"/>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68" name="Mega Income Model"/>
              <p:cNvSpPr txBox="1"/>
              <p:nvPr/>
            </p:nvSpPr>
            <p:spPr>
              <a:xfrm>
                <a:off x="18700211" y="5370149"/>
                <a:ext cx="2146185" cy="20522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lnSpc>
                    <a:spcPct val="80000"/>
                  </a:lnSpc>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客戶風險特徵模組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58" name="群組 157"/>
            <p:cNvGrpSpPr/>
            <p:nvPr/>
          </p:nvGrpSpPr>
          <p:grpSpPr>
            <a:xfrm>
              <a:off x="6788431" y="2948860"/>
              <a:ext cx="919454" cy="623460"/>
              <a:chOff x="18520410" y="7378654"/>
              <a:chExt cx="2578126" cy="2475295"/>
            </a:xfrm>
          </p:grpSpPr>
          <p:sp>
            <p:nvSpPr>
              <p:cNvPr id="165" name="圓角矩形"/>
              <p:cNvSpPr/>
              <p:nvPr/>
            </p:nvSpPr>
            <p:spPr>
              <a:xfrm>
                <a:off x="18520410" y="7415755"/>
                <a:ext cx="2578126" cy="2111930"/>
              </a:xfrm>
              <a:prstGeom prst="roundRect">
                <a:avLst>
                  <a:gd name="adj" fmla="val 10304"/>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66" name="UPL Value Model"/>
              <p:cNvSpPr txBox="1"/>
              <p:nvPr/>
            </p:nvSpPr>
            <p:spPr>
              <a:xfrm>
                <a:off x="18634492" y="7378654"/>
                <a:ext cx="2300038" cy="24752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lnSpc>
                    <a:spcPct val="80000"/>
                  </a:lnSpc>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a:t>
                </a:r>
                <a:r>
                  <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a:t>
                </a: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產品價值</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59" name="群組 158"/>
            <p:cNvGrpSpPr/>
            <p:nvPr/>
          </p:nvGrpSpPr>
          <p:grpSpPr>
            <a:xfrm>
              <a:off x="7729698" y="2385716"/>
              <a:ext cx="975781" cy="536043"/>
              <a:chOff x="21159700" y="5142827"/>
              <a:chExt cx="2736066" cy="2128224"/>
            </a:xfrm>
          </p:grpSpPr>
          <p:sp>
            <p:nvSpPr>
              <p:cNvPr id="163" name="圓角矩形"/>
              <p:cNvSpPr/>
              <p:nvPr/>
            </p:nvSpPr>
            <p:spPr>
              <a:xfrm>
                <a:off x="21159700" y="5189830"/>
                <a:ext cx="2736066" cy="2081221"/>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64" name="地理資訊系統"/>
              <p:cNvSpPr txBox="1"/>
              <p:nvPr/>
            </p:nvSpPr>
            <p:spPr>
              <a:xfrm>
                <a:off x="21298372" y="5142827"/>
                <a:ext cx="2581412" cy="20376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國泰盾詐欺模組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60" name="群組 159"/>
            <p:cNvGrpSpPr/>
            <p:nvPr/>
          </p:nvGrpSpPr>
          <p:grpSpPr>
            <a:xfrm>
              <a:off x="7758271" y="2975228"/>
              <a:ext cx="958142" cy="515226"/>
              <a:chOff x="21239816" y="7483346"/>
              <a:chExt cx="2686606" cy="2045577"/>
            </a:xfrm>
          </p:grpSpPr>
          <p:sp>
            <p:nvSpPr>
              <p:cNvPr id="161" name="圓角矩形"/>
              <p:cNvSpPr/>
              <p:nvPr/>
            </p:nvSpPr>
            <p:spPr>
              <a:xfrm>
                <a:off x="21239816" y="7483346"/>
                <a:ext cx="2686606" cy="2043597"/>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62" name="異常金流偵測模型"/>
              <p:cNvSpPr txBox="1"/>
              <p:nvPr/>
            </p:nvSpPr>
            <p:spPr>
              <a:xfrm>
                <a:off x="21350350" y="7528147"/>
                <a:ext cx="2534747"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國泰盾洗錢防制</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模組</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p:txBody>
          </p:sp>
        </p:grpSp>
      </p:grpSp>
      <p:grpSp>
        <p:nvGrpSpPr>
          <p:cNvPr id="143" name="群組 142"/>
          <p:cNvGrpSpPr/>
          <p:nvPr/>
        </p:nvGrpSpPr>
        <p:grpSpPr>
          <a:xfrm>
            <a:off x="8305999" y="3172170"/>
            <a:ext cx="802505" cy="1089045"/>
            <a:chOff x="5473605" y="2138647"/>
            <a:chExt cx="1190589" cy="1452689"/>
          </a:xfrm>
        </p:grpSpPr>
        <p:grpSp>
          <p:nvGrpSpPr>
            <p:cNvPr id="147" name="群組 146"/>
            <p:cNvGrpSpPr/>
            <p:nvPr/>
          </p:nvGrpSpPr>
          <p:grpSpPr>
            <a:xfrm>
              <a:off x="5473605" y="2138647"/>
              <a:ext cx="1190589" cy="1452689"/>
              <a:chOff x="14833672" y="4161909"/>
              <a:chExt cx="3338382" cy="5767542"/>
            </a:xfrm>
          </p:grpSpPr>
          <p:sp>
            <p:nvSpPr>
              <p:cNvPr id="154" name="圓角矩形"/>
              <p:cNvSpPr/>
              <p:nvPr/>
            </p:nvSpPr>
            <p:spPr>
              <a:xfrm>
                <a:off x="14833672" y="4161909"/>
                <a:ext cx="3338382" cy="5767542"/>
              </a:xfrm>
              <a:prstGeom prst="roundRect">
                <a:avLst>
                  <a:gd name="adj" fmla="val 10141"/>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55" name="客戶服務"/>
              <p:cNvSpPr txBox="1"/>
              <p:nvPr/>
            </p:nvSpPr>
            <p:spPr>
              <a:xfrm>
                <a:off x="14930406" y="4178183"/>
                <a:ext cx="3014845" cy="10411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外部加值</a:t>
                </a:r>
                <a:endParaRPr kumimoji="0" lang="en-US" altLang="zh-TW" sz="105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資訊</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48" name="群組 147"/>
            <p:cNvGrpSpPr/>
            <p:nvPr/>
          </p:nvGrpSpPr>
          <p:grpSpPr>
            <a:xfrm>
              <a:off x="5609079" y="2407567"/>
              <a:ext cx="946819" cy="574441"/>
              <a:chOff x="15213535" y="5229581"/>
              <a:chExt cx="2654856" cy="2280677"/>
            </a:xfrm>
          </p:grpSpPr>
          <p:sp>
            <p:nvSpPr>
              <p:cNvPr id="152" name="圓角矩形"/>
              <p:cNvSpPr/>
              <p:nvPr/>
            </p:nvSpPr>
            <p:spPr>
              <a:xfrm>
                <a:off x="15213535" y="5229581"/>
                <a:ext cx="2654856" cy="2043598"/>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53" name="信用卡…"/>
              <p:cNvSpPr txBox="1"/>
              <p:nvPr/>
            </p:nvSpPr>
            <p:spPr>
              <a:xfrm>
                <a:off x="15278526" y="5509481"/>
                <a:ext cx="2524803" cy="200077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pPr lvl="0">
                  <a:defRPr/>
                </a:pPr>
                <a:r>
                  <a:rPr lang="zh-TW" altLang="en-US" sz="1050" dirty="0">
                    <a:solidFill>
                      <a:schemeClr val="bg1">
                        <a:lumMod val="50000"/>
                      </a:schemeClr>
                    </a:solidFill>
                    <a:sym typeface="HanziPen TC Bold"/>
                  </a:rPr>
                  <a:t>地理資訊系統</a:t>
                </a:r>
              </a:p>
            </p:txBody>
          </p:sp>
        </p:grpSp>
        <p:grpSp>
          <p:nvGrpSpPr>
            <p:cNvPr id="149" name="群組 148"/>
            <p:cNvGrpSpPr/>
            <p:nvPr/>
          </p:nvGrpSpPr>
          <p:grpSpPr>
            <a:xfrm>
              <a:off x="5627902" y="2977912"/>
              <a:ext cx="946819" cy="514727"/>
              <a:chOff x="15266316" y="7494001"/>
              <a:chExt cx="2654856" cy="2043598"/>
            </a:xfrm>
          </p:grpSpPr>
          <p:sp>
            <p:nvSpPr>
              <p:cNvPr id="150" name="圓角矩形"/>
              <p:cNvSpPr/>
              <p:nvPr/>
            </p:nvSpPr>
            <p:spPr>
              <a:xfrm>
                <a:off x="15266316" y="7494001"/>
                <a:ext cx="2654856" cy="2043598"/>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51" name="ATM…"/>
              <p:cNvSpPr txBox="1"/>
              <p:nvPr/>
            </p:nvSpPr>
            <p:spPr>
              <a:xfrm>
                <a:off x="15319035" y="7515413"/>
                <a:ext cx="2524803"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lang="zh-TW" altLang="en-US" sz="1050" dirty="0" smtClean="0">
                    <a:solidFill>
                      <a:schemeClr val="bg1">
                        <a:lumMod val="50000"/>
                      </a:schemeClr>
                    </a:solidFill>
                    <a:sym typeface="HanziPen TC Bold"/>
                  </a:rPr>
                  <a:t>社群標籤</a:t>
                </a:r>
                <a:endParaRPr sz="1050" dirty="0">
                  <a:solidFill>
                    <a:schemeClr val="bg1">
                      <a:lumMod val="50000"/>
                    </a:schemeClr>
                  </a:solidFill>
                  <a:sym typeface="HanziPen TC Bold"/>
                </a:endParaRPr>
              </a:p>
            </p:txBody>
          </p:sp>
        </p:grpSp>
      </p:grpSp>
      <p:grpSp>
        <p:nvGrpSpPr>
          <p:cNvPr id="144" name="群組 143"/>
          <p:cNvGrpSpPr/>
          <p:nvPr/>
        </p:nvGrpSpPr>
        <p:grpSpPr>
          <a:xfrm>
            <a:off x="6935887" y="4316409"/>
            <a:ext cx="1052290" cy="321273"/>
            <a:chOff x="17651973" y="10195668"/>
            <a:chExt cx="5906913" cy="1701452"/>
          </a:xfrm>
        </p:grpSpPr>
        <p:sp>
          <p:nvSpPr>
            <p:cNvPr id="145" name="圓角矩形"/>
            <p:cNvSpPr/>
            <p:nvPr/>
          </p:nvSpPr>
          <p:spPr>
            <a:xfrm>
              <a:off x="17651973" y="10195668"/>
              <a:ext cx="5906913"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46" name="Redis"/>
            <p:cNvSpPr/>
            <p:nvPr/>
          </p:nvSpPr>
          <p:spPr>
            <a:xfrm>
              <a:off x="20758419" y="10627118"/>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lvl="0" algn="ctr" defTabSz="821531" hangingPunct="0">
                <a:defRPr/>
              </a:pPr>
              <a:r>
                <a:rPr lang="en-US" sz="1050" kern="0" dirty="0">
                  <a:latin typeface="+mn-lt"/>
                  <a:ea typeface="+mn-ea"/>
                </a:rPr>
                <a:t>Model Repository</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97" name="群組 196"/>
          <p:cNvGrpSpPr/>
          <p:nvPr/>
        </p:nvGrpSpPr>
        <p:grpSpPr>
          <a:xfrm>
            <a:off x="4697749" y="3179610"/>
            <a:ext cx="1307800" cy="1089045"/>
            <a:chOff x="4687854" y="3091305"/>
            <a:chExt cx="1307800" cy="1089045"/>
          </a:xfrm>
        </p:grpSpPr>
        <p:grpSp>
          <p:nvGrpSpPr>
            <p:cNvPr id="198" name="群組 197"/>
            <p:cNvGrpSpPr/>
            <p:nvPr/>
          </p:nvGrpSpPr>
          <p:grpSpPr>
            <a:xfrm>
              <a:off x="4687854" y="3091305"/>
              <a:ext cx="1305649" cy="1089045"/>
              <a:chOff x="5686482" y="4198433"/>
              <a:chExt cx="5431434" cy="5767541"/>
            </a:xfrm>
          </p:grpSpPr>
          <p:sp>
            <p:nvSpPr>
              <p:cNvPr id="214" name="圓角矩形"/>
              <p:cNvSpPr/>
              <p:nvPr/>
            </p:nvSpPr>
            <p:spPr>
              <a:xfrm>
                <a:off x="5686482" y="4198433"/>
                <a:ext cx="5431434" cy="5767541"/>
              </a:xfrm>
              <a:prstGeom prst="roundRect">
                <a:avLst>
                  <a:gd name="adj" fmla="val 6233"/>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15" name="客戶360"/>
              <p:cNvSpPr txBox="1"/>
              <p:nvPr/>
            </p:nvSpPr>
            <p:spPr>
              <a:xfrm>
                <a:off x="7030119" y="4220460"/>
                <a:ext cx="2795620" cy="8914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a:ln>
                      <a:noFill/>
                    </a:ln>
                    <a:solidFill>
                      <a:srgbClr val="FFFFFF"/>
                    </a:solidFill>
                    <a:effectLst/>
                    <a:uLnTx/>
                    <a:uFillTx/>
                    <a:latin typeface="+mn-lt"/>
                    <a:ea typeface="+mn-ea"/>
                    <a:sym typeface="HanziPen TC Bold"/>
                  </a:rPr>
                  <a:t>客戶360</a:t>
                </a:r>
              </a:p>
            </p:txBody>
          </p:sp>
        </p:grpSp>
        <p:grpSp>
          <p:nvGrpSpPr>
            <p:cNvPr id="199" name="群組 198"/>
            <p:cNvGrpSpPr/>
            <p:nvPr/>
          </p:nvGrpSpPr>
          <p:grpSpPr>
            <a:xfrm>
              <a:off x="4722180" y="3270147"/>
              <a:ext cx="423966" cy="385878"/>
              <a:chOff x="5829276" y="5145577"/>
              <a:chExt cx="2654856" cy="2043598"/>
            </a:xfrm>
          </p:grpSpPr>
          <p:sp>
            <p:nvSpPr>
              <p:cNvPr id="212" name="圓角矩形"/>
              <p:cNvSpPr/>
              <p:nvPr/>
            </p:nvSpPr>
            <p:spPr>
              <a:xfrm>
                <a:off x="5829276" y="5145577"/>
                <a:ext cx="2654856" cy="2043598"/>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13" name="客戶基本資料"/>
              <p:cNvSpPr txBox="1"/>
              <p:nvPr/>
            </p:nvSpPr>
            <p:spPr>
              <a:xfrm>
                <a:off x="5875075" y="5161853"/>
                <a:ext cx="2524805"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客戶基本資料</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200" name="群組 199"/>
            <p:cNvGrpSpPr/>
            <p:nvPr/>
          </p:nvGrpSpPr>
          <p:grpSpPr>
            <a:xfrm>
              <a:off x="5197737" y="3262655"/>
              <a:ext cx="358785" cy="393140"/>
              <a:chOff x="8632865" y="5107119"/>
              <a:chExt cx="2246703" cy="2082056"/>
            </a:xfrm>
          </p:grpSpPr>
          <p:sp>
            <p:nvSpPr>
              <p:cNvPr id="210" name="圓角矩形"/>
              <p:cNvSpPr/>
              <p:nvPr/>
            </p:nvSpPr>
            <p:spPr>
              <a:xfrm>
                <a:off x="8632865" y="5145576"/>
                <a:ext cx="2246703" cy="2043599"/>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11" name="客戶…"/>
              <p:cNvSpPr txBox="1"/>
              <p:nvPr/>
            </p:nvSpPr>
            <p:spPr>
              <a:xfrm>
                <a:off x="8733398" y="5107119"/>
                <a:ext cx="2015523"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sz="1050" dirty="0" err="1">
                    <a:sym typeface="HanziPen TC Bold"/>
                  </a:rPr>
                  <a:t>客戶</a:t>
                </a:r>
                <a:endParaRPr sz="1050" dirty="0">
                  <a:sym typeface="HanziPen TC Bold"/>
                </a:endParaRPr>
              </a:p>
              <a:p>
                <a:r>
                  <a:rPr sz="1050" dirty="0" err="1">
                    <a:sym typeface="HanziPen TC Bold"/>
                  </a:rPr>
                  <a:t>歷程</a:t>
                </a:r>
                <a:endParaRPr sz="1050" dirty="0">
                  <a:sym typeface="HanziPen TC Bold"/>
                </a:endParaRPr>
              </a:p>
            </p:txBody>
          </p:sp>
        </p:grpSp>
        <p:grpSp>
          <p:nvGrpSpPr>
            <p:cNvPr id="201" name="群組 200"/>
            <p:cNvGrpSpPr/>
            <p:nvPr/>
          </p:nvGrpSpPr>
          <p:grpSpPr>
            <a:xfrm>
              <a:off x="5585116" y="3253405"/>
              <a:ext cx="400655" cy="394420"/>
              <a:chOff x="5872804" y="7441512"/>
              <a:chExt cx="2246703" cy="2088834"/>
            </a:xfrm>
          </p:grpSpPr>
          <p:sp>
            <p:nvSpPr>
              <p:cNvPr id="208" name="圓角矩形"/>
              <p:cNvSpPr/>
              <p:nvPr/>
            </p:nvSpPr>
            <p:spPr>
              <a:xfrm>
                <a:off x="5872804" y="7486750"/>
                <a:ext cx="2246703" cy="2043596"/>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09" name="My…"/>
              <p:cNvSpPr txBox="1"/>
              <p:nvPr/>
            </p:nvSpPr>
            <p:spPr>
              <a:xfrm>
                <a:off x="6006012" y="7441512"/>
                <a:ext cx="2015525" cy="2000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sz="1050" dirty="0">
                    <a:solidFill>
                      <a:schemeClr val="bg1">
                        <a:lumMod val="50000"/>
                      </a:schemeClr>
                    </a:solidFill>
                    <a:sym typeface="HanziPen TC Bold"/>
                  </a:rPr>
                  <a:t>My </a:t>
                </a:r>
              </a:p>
              <a:p>
                <a:r>
                  <a:rPr sz="1050" dirty="0" err="1">
                    <a:solidFill>
                      <a:schemeClr val="bg1">
                        <a:lumMod val="50000"/>
                      </a:schemeClr>
                    </a:solidFill>
                    <a:sym typeface="HanziPen TC Bold"/>
                  </a:rPr>
                  <a:t>客群</a:t>
                </a:r>
                <a:endParaRPr sz="1050" dirty="0">
                  <a:solidFill>
                    <a:schemeClr val="bg1">
                      <a:lumMod val="50000"/>
                    </a:schemeClr>
                  </a:solidFill>
                  <a:sym typeface="HanziPen TC Bold"/>
                </a:endParaRPr>
              </a:p>
            </p:txBody>
          </p:sp>
        </p:grpSp>
        <p:grpSp>
          <p:nvGrpSpPr>
            <p:cNvPr id="202" name="群組 201"/>
            <p:cNvGrpSpPr/>
            <p:nvPr/>
          </p:nvGrpSpPr>
          <p:grpSpPr>
            <a:xfrm>
              <a:off x="5364088" y="3702804"/>
              <a:ext cx="631566" cy="393140"/>
              <a:chOff x="8202419" y="7436909"/>
              <a:chExt cx="2704817" cy="2082056"/>
            </a:xfrm>
          </p:grpSpPr>
          <p:sp>
            <p:nvSpPr>
              <p:cNvPr id="206" name="圓角矩形"/>
              <p:cNvSpPr/>
              <p:nvPr/>
            </p:nvSpPr>
            <p:spPr>
              <a:xfrm>
                <a:off x="8202419" y="7436909"/>
                <a:ext cx="2704817" cy="2082056"/>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07" name="客戶屬性特徵"/>
              <p:cNvSpPr txBox="1"/>
              <p:nvPr/>
            </p:nvSpPr>
            <p:spPr>
              <a:xfrm>
                <a:off x="8249080" y="7453491"/>
                <a:ext cx="2572319" cy="20384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客戶</a:t>
                </a:r>
                <a:endParaRPr kumimoji="0" lang="en-US" altLang="zh-TW" sz="105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特徵模組</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203" name="群組 202"/>
            <p:cNvGrpSpPr/>
            <p:nvPr/>
          </p:nvGrpSpPr>
          <p:grpSpPr>
            <a:xfrm>
              <a:off x="4712981" y="3702803"/>
              <a:ext cx="631566" cy="404352"/>
              <a:chOff x="8202419" y="7436909"/>
              <a:chExt cx="2704817" cy="2141435"/>
            </a:xfrm>
          </p:grpSpPr>
          <p:sp>
            <p:nvSpPr>
              <p:cNvPr id="204" name="圓角矩形"/>
              <p:cNvSpPr/>
              <p:nvPr/>
            </p:nvSpPr>
            <p:spPr>
              <a:xfrm>
                <a:off x="8202419" y="7436909"/>
                <a:ext cx="2704817" cy="2082056"/>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05" name="客戶屬性特徵"/>
              <p:cNvSpPr txBox="1"/>
              <p:nvPr/>
            </p:nvSpPr>
            <p:spPr>
              <a:xfrm>
                <a:off x="8305915" y="7539916"/>
                <a:ext cx="2572318" cy="20384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客戶帳戶</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solidFill>
                      <a:schemeClr val="bg1">
                        <a:lumMod val="50000"/>
                      </a:schemeClr>
                    </a:solidFill>
                    <a:latin typeface="+mn-lt"/>
                    <a:ea typeface="+mn-ea"/>
                  </a:rPr>
                  <a:t>關聯</a:t>
                </a:r>
                <a:r>
                  <a:rPr lang="zh-TW" altLang="en-US" sz="1050" kern="0" dirty="0">
                    <a:solidFill>
                      <a:schemeClr val="bg1">
                        <a:lumMod val="50000"/>
                      </a:schemeClr>
                    </a:solidFill>
                    <a:latin typeface="+mn-lt"/>
                    <a:ea typeface="+mn-ea"/>
                  </a:rPr>
                  <a:t>網絡</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spTree>
    <p:extLst>
      <p:ext uri="{BB962C8B-B14F-4D97-AF65-F5344CB8AC3E}">
        <p14:creationId xmlns:p14="http://schemas.microsoft.com/office/powerpoint/2010/main" val="596941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a:solidFill>
                  <a:schemeClr val="bg1"/>
                </a:solidFill>
              </a:rPr>
              <a:t>應用</a:t>
            </a:r>
            <a:r>
              <a:rPr lang="zh-TW" altLang="en-US" sz="2400" b="1" dirty="0" smtClean="0">
                <a:solidFill>
                  <a:schemeClr val="bg1"/>
                </a:solidFill>
              </a:rPr>
              <a:t>場景</a:t>
            </a:r>
            <a:r>
              <a:rPr lang="zh-TW" altLang="en-US" sz="2400" b="1" dirty="0">
                <a:solidFill>
                  <a:schemeClr val="bg1"/>
                </a:solidFill>
              </a:rPr>
              <a:t>三：風險智能評分</a:t>
            </a:r>
            <a:endParaRPr lang="zh-TW" altLang="en-US" sz="2400" b="1" dirty="0" smtClean="0">
              <a:solidFill>
                <a:schemeClr val="bg1"/>
              </a:solidFill>
            </a:endParaRPr>
          </a:p>
        </p:txBody>
      </p:sp>
      <p:sp>
        <p:nvSpPr>
          <p:cNvPr id="3" name="矩形 2"/>
          <p:cNvSpPr/>
          <p:nvPr/>
        </p:nvSpPr>
        <p:spPr>
          <a:xfrm>
            <a:off x="2634278" y="780195"/>
            <a:ext cx="3314361" cy="600164"/>
          </a:xfrm>
          <a:prstGeom prst="rect">
            <a:avLst/>
          </a:prstGeom>
          <a:noFill/>
          <a:ln w="12700" cap="flat" cmpd="sng" algn="ctr">
            <a:solidFill>
              <a:sysClr val="window" lastClr="FFFFFF">
                <a:lumMod val="65000"/>
              </a:sysClr>
            </a:solidFill>
            <a:prstDash val="solid"/>
            <a:miter lim="800000"/>
          </a:ln>
          <a:effectLst>
            <a:outerShdw blurRad="50800" dist="38100" dir="2700000" algn="tl" rotWithShape="0">
              <a:prstClr val="black">
                <a:alpha val="40000"/>
              </a:prstClr>
            </a:outerShdw>
          </a:effectLst>
        </p:spPr>
        <p:txBody>
          <a:bodyPr wrap="square">
            <a:spAutoFit/>
          </a:bodyPr>
          <a:lstStyle/>
          <a:p>
            <a:pPr marL="0" marR="0" lvl="0" indent="0" defTabSz="404988" eaLnBrk="1" fontAlgn="auto" latinLnBrk="0" hangingPunct="1">
              <a:lnSpc>
                <a:spcPct val="100000"/>
              </a:lnSpc>
              <a:spcBef>
                <a:spcPts val="0"/>
              </a:spcBef>
              <a:spcAft>
                <a:spcPts val="0"/>
              </a:spcAft>
              <a:buClrTx/>
              <a:buSzTx/>
              <a:buFontTx/>
              <a:buNone/>
              <a:tabLst/>
              <a:defRPr/>
            </a:pPr>
            <a:r>
              <a:rPr kumimoji="0" lang="zh-TW" altLang="en-US" sz="1100" b="0" i="0" u="none" strike="noStrike" kern="0" cap="none" spc="0" normalizeH="0" baseline="0" noProof="0" dirty="0">
                <a:ln>
                  <a:noFill/>
                </a:ln>
                <a:solidFill>
                  <a:schemeClr val="bg1"/>
                </a:solidFill>
                <a:effectLst/>
                <a:uLnTx/>
                <a:uFillTx/>
                <a:ea typeface="微软雅黑"/>
                <a:cs typeface="+mn-cs"/>
              </a:rPr>
              <a:t>場景應用</a:t>
            </a:r>
            <a:r>
              <a:rPr kumimoji="0" lang="en-US" altLang="zh-TW" sz="1100" b="0" i="0" u="none" strike="noStrike" kern="0" cap="none" spc="0" normalizeH="0" baseline="0" noProof="0" dirty="0">
                <a:ln>
                  <a:noFill/>
                </a:ln>
                <a:solidFill>
                  <a:schemeClr val="bg1"/>
                </a:solidFill>
                <a:effectLst/>
                <a:uLnTx/>
                <a:uFillTx/>
                <a:ea typeface="微软雅黑"/>
                <a:cs typeface="+mn-cs"/>
              </a:rPr>
              <a:t>:</a:t>
            </a:r>
          </a:p>
          <a:p>
            <a:pPr marL="173038" marR="0" lvl="0" indent="-173038" defTabSz="404988" fontAlgn="auto">
              <a:lnSpc>
                <a:spcPct val="100000"/>
              </a:lnSpc>
              <a:spcBef>
                <a:spcPts val="0"/>
              </a:spcBef>
              <a:spcAft>
                <a:spcPts val="0"/>
              </a:spcAft>
              <a:buClrTx/>
              <a:buSzTx/>
              <a:buFont typeface="Arial" panose="020B0604020202020204" pitchFamily="34" charset="0"/>
              <a:buChar char="•"/>
              <a:tabLst/>
              <a:defRPr/>
            </a:pPr>
            <a:r>
              <a:rPr lang="zh-TW" altLang="en-US" sz="1100" kern="0" dirty="0">
                <a:solidFill>
                  <a:schemeClr val="bg1"/>
                </a:solidFill>
              </a:rPr>
              <a:t>精準推估信貸客戶之所得、客戶價值或風險評分</a:t>
            </a:r>
            <a:endParaRPr lang="en-US" altLang="zh-TW" sz="1100" kern="0" dirty="0">
              <a:solidFill>
                <a:schemeClr val="bg1"/>
              </a:solidFill>
            </a:endParaRPr>
          </a:p>
          <a:p>
            <a:pPr marL="173038" marR="0" lvl="0" indent="-173038" defTabSz="404988" fontAlgn="auto">
              <a:lnSpc>
                <a:spcPct val="100000"/>
              </a:lnSpc>
              <a:spcBef>
                <a:spcPts val="0"/>
              </a:spcBef>
              <a:spcAft>
                <a:spcPts val="0"/>
              </a:spcAft>
              <a:buClrTx/>
              <a:buSzTx/>
              <a:buFont typeface="Arial" panose="020B0604020202020204" pitchFamily="34" charset="0"/>
              <a:buChar char="•"/>
              <a:tabLst/>
              <a:defRPr/>
            </a:pPr>
            <a:r>
              <a:rPr lang="zh-TW" altLang="en-US" sz="1100" kern="0" dirty="0">
                <a:solidFill>
                  <a:schemeClr val="bg1"/>
                </a:solidFill>
              </a:rPr>
              <a:t>協助定價、給額標準，提升審查授信決策品質</a:t>
            </a:r>
          </a:p>
        </p:txBody>
      </p:sp>
      <p:cxnSp>
        <p:nvCxnSpPr>
          <p:cNvPr id="8" name="直線單箭頭接點 7"/>
          <p:cNvCxnSpPr/>
          <p:nvPr/>
        </p:nvCxnSpPr>
        <p:spPr>
          <a:xfrm flipV="1">
            <a:off x="2648992" y="1397825"/>
            <a:ext cx="3383280" cy="1"/>
          </a:xfrm>
          <a:prstGeom prst="straightConnector1">
            <a:avLst/>
          </a:prstGeom>
          <a:noFill/>
          <a:ln w="12700" cap="flat" cmpd="sng" algn="ctr">
            <a:solidFill>
              <a:schemeClr val="bg1"/>
            </a:solidFill>
            <a:prstDash val="sysDash"/>
            <a:miter lim="800000"/>
            <a:headEnd type="none" w="med" len="med"/>
            <a:tailEnd type="triangle" w="lg" len="med"/>
          </a:ln>
          <a:effectLst/>
        </p:spPr>
      </p:cxnSp>
      <p:sp>
        <p:nvSpPr>
          <p:cNvPr id="20" name="矩形 19"/>
          <p:cNvSpPr/>
          <p:nvPr/>
        </p:nvSpPr>
        <p:spPr>
          <a:xfrm>
            <a:off x="6450953" y="791478"/>
            <a:ext cx="2124722" cy="692076"/>
          </a:xfrm>
          <a:prstGeom prst="rect">
            <a:avLst/>
          </a:prstGeom>
          <a:noFill/>
          <a:ln w="9525" cap="flat" cmpd="sng" algn="ctr">
            <a:solidFill>
              <a:srgbClr val="FC917C"/>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chemeClr val="bg1"/>
              </a:solidFill>
              <a:effectLst/>
              <a:uLnTx/>
              <a:uFillTx/>
              <a:ea typeface="微软雅黑"/>
              <a:cs typeface="+mn-cs"/>
            </a:endParaRPr>
          </a:p>
        </p:txBody>
      </p:sp>
      <p:grpSp>
        <p:nvGrpSpPr>
          <p:cNvPr id="21" name="群組 20"/>
          <p:cNvGrpSpPr/>
          <p:nvPr/>
        </p:nvGrpSpPr>
        <p:grpSpPr>
          <a:xfrm>
            <a:off x="6084168" y="792625"/>
            <a:ext cx="733567" cy="692848"/>
            <a:chOff x="4800262" y="1379653"/>
            <a:chExt cx="662813" cy="723068"/>
          </a:xfrm>
        </p:grpSpPr>
        <p:sp>
          <p:nvSpPr>
            <p:cNvPr id="22" name="橢圓 21"/>
            <p:cNvSpPr/>
            <p:nvPr/>
          </p:nvSpPr>
          <p:spPr>
            <a:xfrm>
              <a:off x="4800262" y="1379653"/>
              <a:ext cx="662813" cy="723068"/>
            </a:xfrm>
            <a:prstGeom prst="ellipse">
              <a:avLst/>
            </a:prstGeom>
            <a:solidFill>
              <a:srgbClr val="FC917C"/>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151" algn="l" rtl="0" fontAlgn="base">
                <a:spcBef>
                  <a:spcPct val="0"/>
                </a:spcBef>
                <a:spcAft>
                  <a:spcPct val="0"/>
                </a:spcAft>
                <a:defRPr sz="1600" kern="1200">
                  <a:solidFill>
                    <a:schemeClr val="lt1"/>
                  </a:solidFill>
                  <a:latin typeface="+mn-lt"/>
                  <a:ea typeface="+mn-ea"/>
                  <a:cs typeface="+mn-cs"/>
                </a:defRPr>
              </a:lvl2pPr>
              <a:lvl3pPr marL="914303" algn="l" rtl="0" fontAlgn="base">
                <a:spcBef>
                  <a:spcPct val="0"/>
                </a:spcBef>
                <a:spcAft>
                  <a:spcPct val="0"/>
                </a:spcAft>
                <a:defRPr sz="1600" kern="1200">
                  <a:solidFill>
                    <a:schemeClr val="lt1"/>
                  </a:solidFill>
                  <a:latin typeface="+mn-lt"/>
                  <a:ea typeface="+mn-ea"/>
                  <a:cs typeface="+mn-cs"/>
                </a:defRPr>
              </a:lvl3pPr>
              <a:lvl4pPr marL="1371454" algn="l" rtl="0" fontAlgn="base">
                <a:spcBef>
                  <a:spcPct val="0"/>
                </a:spcBef>
                <a:spcAft>
                  <a:spcPct val="0"/>
                </a:spcAft>
                <a:defRPr sz="1600" kern="1200">
                  <a:solidFill>
                    <a:schemeClr val="lt1"/>
                  </a:solidFill>
                  <a:latin typeface="+mn-lt"/>
                  <a:ea typeface="+mn-ea"/>
                  <a:cs typeface="+mn-cs"/>
                </a:defRPr>
              </a:lvl4pPr>
              <a:lvl5pPr marL="1828607" algn="l" rtl="0" fontAlgn="base">
                <a:spcBef>
                  <a:spcPct val="0"/>
                </a:spcBef>
                <a:spcAft>
                  <a:spcPct val="0"/>
                </a:spcAft>
                <a:defRPr sz="1600" kern="1200">
                  <a:solidFill>
                    <a:schemeClr val="lt1"/>
                  </a:solidFill>
                  <a:latin typeface="+mn-lt"/>
                  <a:ea typeface="+mn-ea"/>
                  <a:cs typeface="+mn-cs"/>
                </a:defRPr>
              </a:lvl5pPr>
              <a:lvl6pPr marL="2285758" algn="l" defTabSz="914303" rtl="0" eaLnBrk="1" latinLnBrk="0" hangingPunct="1">
                <a:defRPr sz="1600" kern="1200">
                  <a:solidFill>
                    <a:schemeClr val="lt1"/>
                  </a:solidFill>
                  <a:latin typeface="+mn-lt"/>
                  <a:ea typeface="+mn-ea"/>
                  <a:cs typeface="+mn-cs"/>
                </a:defRPr>
              </a:lvl6pPr>
              <a:lvl7pPr marL="2742909" algn="l" defTabSz="914303" rtl="0" eaLnBrk="1" latinLnBrk="0" hangingPunct="1">
                <a:defRPr sz="1600" kern="1200">
                  <a:solidFill>
                    <a:schemeClr val="lt1"/>
                  </a:solidFill>
                  <a:latin typeface="+mn-lt"/>
                  <a:ea typeface="+mn-ea"/>
                  <a:cs typeface="+mn-cs"/>
                </a:defRPr>
              </a:lvl7pPr>
              <a:lvl8pPr marL="3200061" algn="l" defTabSz="914303" rtl="0" eaLnBrk="1" latinLnBrk="0" hangingPunct="1">
                <a:defRPr sz="1600" kern="1200">
                  <a:solidFill>
                    <a:schemeClr val="lt1"/>
                  </a:solidFill>
                  <a:latin typeface="+mn-lt"/>
                  <a:ea typeface="+mn-ea"/>
                  <a:cs typeface="+mn-cs"/>
                </a:defRPr>
              </a:lvl8pPr>
              <a:lvl9pPr marL="3657212" algn="l" defTabSz="914303"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600" b="0" i="0" u="none" strike="noStrike" kern="1200" cap="none" spc="0" normalizeH="0" baseline="0" noProof="0">
                <a:ln>
                  <a:noFill/>
                </a:ln>
                <a:solidFill>
                  <a:schemeClr val="bg1"/>
                </a:solidFill>
                <a:effectLst/>
                <a:uLnTx/>
                <a:uFillTx/>
                <a:ea typeface="微软雅黑"/>
                <a:cs typeface="+mn-cs"/>
              </a:endParaRPr>
            </a:p>
          </p:txBody>
        </p:sp>
        <p:sp>
          <p:nvSpPr>
            <p:cNvPr id="23" name="文字方塊 28"/>
            <p:cNvSpPr txBox="1"/>
            <p:nvPr/>
          </p:nvSpPr>
          <p:spPr>
            <a:xfrm>
              <a:off x="4894745" y="1577148"/>
              <a:ext cx="568330" cy="321201"/>
            </a:xfrm>
            <a:prstGeom prst="rect">
              <a:avLst/>
            </a:prstGeom>
            <a:noFill/>
          </p:spPr>
          <p:txBody>
            <a:bodyPr wrap="square" rtlCol="0">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151" algn="l" rtl="0" fontAlgn="base">
                <a:spcBef>
                  <a:spcPct val="0"/>
                </a:spcBef>
                <a:spcAft>
                  <a:spcPct val="0"/>
                </a:spcAft>
                <a:defRPr sz="1600" kern="1200">
                  <a:solidFill>
                    <a:schemeClr val="tx1"/>
                  </a:solidFill>
                  <a:latin typeface="Arial" charset="0"/>
                  <a:ea typeface="+mn-ea"/>
                  <a:cs typeface="+mn-cs"/>
                </a:defRPr>
              </a:lvl2pPr>
              <a:lvl3pPr marL="914303" algn="l" rtl="0" fontAlgn="base">
                <a:spcBef>
                  <a:spcPct val="0"/>
                </a:spcBef>
                <a:spcAft>
                  <a:spcPct val="0"/>
                </a:spcAft>
                <a:defRPr sz="1600" kern="1200">
                  <a:solidFill>
                    <a:schemeClr val="tx1"/>
                  </a:solidFill>
                  <a:latin typeface="Arial" charset="0"/>
                  <a:ea typeface="+mn-ea"/>
                  <a:cs typeface="+mn-cs"/>
                </a:defRPr>
              </a:lvl3pPr>
              <a:lvl4pPr marL="1371454" algn="l" rtl="0" fontAlgn="base">
                <a:spcBef>
                  <a:spcPct val="0"/>
                </a:spcBef>
                <a:spcAft>
                  <a:spcPct val="0"/>
                </a:spcAft>
                <a:defRPr sz="1600" kern="1200">
                  <a:solidFill>
                    <a:schemeClr val="tx1"/>
                  </a:solidFill>
                  <a:latin typeface="Arial" charset="0"/>
                  <a:ea typeface="+mn-ea"/>
                  <a:cs typeface="+mn-cs"/>
                </a:defRPr>
              </a:lvl4pPr>
              <a:lvl5pPr marL="1828607" algn="l" rtl="0" fontAlgn="base">
                <a:spcBef>
                  <a:spcPct val="0"/>
                </a:spcBef>
                <a:spcAft>
                  <a:spcPct val="0"/>
                </a:spcAft>
                <a:defRPr sz="1600" kern="1200">
                  <a:solidFill>
                    <a:schemeClr val="tx1"/>
                  </a:solidFill>
                  <a:latin typeface="Arial" charset="0"/>
                  <a:ea typeface="+mn-ea"/>
                  <a:cs typeface="+mn-cs"/>
                </a:defRPr>
              </a:lvl5pPr>
              <a:lvl6pPr marL="2285758" algn="l" defTabSz="914303" rtl="0" eaLnBrk="1" latinLnBrk="0" hangingPunct="1">
                <a:defRPr sz="1600" kern="1200">
                  <a:solidFill>
                    <a:schemeClr val="tx1"/>
                  </a:solidFill>
                  <a:latin typeface="Arial" charset="0"/>
                  <a:ea typeface="+mn-ea"/>
                  <a:cs typeface="+mn-cs"/>
                </a:defRPr>
              </a:lvl6pPr>
              <a:lvl7pPr marL="2742909" algn="l" defTabSz="914303" rtl="0" eaLnBrk="1" latinLnBrk="0" hangingPunct="1">
                <a:defRPr sz="1600" kern="1200">
                  <a:solidFill>
                    <a:schemeClr val="tx1"/>
                  </a:solidFill>
                  <a:latin typeface="Arial" charset="0"/>
                  <a:ea typeface="+mn-ea"/>
                  <a:cs typeface="+mn-cs"/>
                </a:defRPr>
              </a:lvl7pPr>
              <a:lvl8pPr marL="3200061" algn="l" defTabSz="914303" rtl="0" eaLnBrk="1" latinLnBrk="0" hangingPunct="1">
                <a:defRPr sz="1600" kern="1200">
                  <a:solidFill>
                    <a:schemeClr val="tx1"/>
                  </a:solidFill>
                  <a:latin typeface="Arial" charset="0"/>
                  <a:ea typeface="+mn-ea"/>
                  <a:cs typeface="+mn-cs"/>
                </a:defRPr>
              </a:lvl8pPr>
              <a:lvl9pPr marL="3657212" algn="l" defTabSz="914303" rtl="0" eaLnBrk="1" latinLnBrk="0" hangingPunct="1">
                <a:defRPr sz="16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effectLst/>
                  <a:uLnTx/>
                  <a:uFillTx/>
                  <a:latin typeface="+mn-lt"/>
                  <a:ea typeface="微软雅黑"/>
                  <a:cs typeface="+mn-cs"/>
                </a:rPr>
                <a:t>After</a:t>
              </a:r>
              <a:endParaRPr kumimoji="0" lang="zh-TW" altLang="en-US" sz="1400" b="1" i="0" u="none" strike="noStrike" kern="1200" cap="none" spc="0" normalizeH="0" baseline="0" noProof="0" dirty="0">
                <a:ln>
                  <a:noFill/>
                </a:ln>
                <a:effectLst/>
                <a:uLnTx/>
                <a:uFillTx/>
                <a:latin typeface="+mn-lt"/>
                <a:ea typeface="微软雅黑"/>
                <a:cs typeface="+mn-cs"/>
              </a:endParaRPr>
            </a:p>
          </p:txBody>
        </p:sp>
      </p:grpSp>
      <p:sp>
        <p:nvSpPr>
          <p:cNvPr id="24" name="文字方塊 23"/>
          <p:cNvSpPr txBox="1"/>
          <p:nvPr/>
        </p:nvSpPr>
        <p:spPr>
          <a:xfrm>
            <a:off x="6854550" y="771550"/>
            <a:ext cx="1547456" cy="754053"/>
          </a:xfrm>
          <a:prstGeom prst="rect">
            <a:avLst/>
          </a:prstGeom>
          <a:noFill/>
        </p:spPr>
        <p:txBody>
          <a:bodyPr wrap="square" rtlCol="0">
            <a:spAutoFit/>
          </a:bodyPr>
          <a:lstStyle/>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業務快速應用</a:t>
            </a:r>
          </a:p>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模型</a:t>
            </a:r>
            <a:r>
              <a:rPr lang="en-US" altLang="zh-TW" sz="1100" dirty="0">
                <a:solidFill>
                  <a:schemeClr val="bg1"/>
                </a:solidFill>
                <a:cs typeface="Microsoft JhengHei" charset="-120"/>
              </a:rPr>
              <a:t>API</a:t>
            </a:r>
            <a:r>
              <a:rPr lang="zh-TW" altLang="en-US" sz="1100" dirty="0">
                <a:solidFill>
                  <a:schemeClr val="bg1"/>
                </a:solidFill>
                <a:cs typeface="Microsoft JhengHei" charset="-120"/>
              </a:rPr>
              <a:t>彈性串接</a:t>
            </a:r>
            <a:endParaRPr lang="en-US" altLang="zh-TW" sz="1100" dirty="0">
              <a:solidFill>
                <a:schemeClr val="bg1"/>
              </a:solidFill>
              <a:cs typeface="Microsoft JhengHei" charset="-120"/>
            </a:endParaRPr>
          </a:p>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模型</a:t>
            </a:r>
            <a:r>
              <a:rPr lang="en-US" altLang="zh-TW" sz="1100" dirty="0">
                <a:solidFill>
                  <a:schemeClr val="bg1"/>
                </a:solidFill>
                <a:cs typeface="Microsoft JhengHei" charset="-120"/>
              </a:rPr>
              <a:t>API</a:t>
            </a:r>
            <a:r>
              <a:rPr lang="zh-TW" altLang="en-US" sz="1100" dirty="0">
                <a:solidFill>
                  <a:schemeClr val="bg1"/>
                </a:solidFill>
                <a:cs typeface="Microsoft JhengHei" charset="-120"/>
              </a:rPr>
              <a:t>統一管理</a:t>
            </a:r>
          </a:p>
        </p:txBody>
      </p:sp>
      <p:sp>
        <p:nvSpPr>
          <p:cNvPr id="25" name="矩形 24"/>
          <p:cNvSpPr/>
          <p:nvPr/>
        </p:nvSpPr>
        <p:spPr>
          <a:xfrm flipH="1">
            <a:off x="141560" y="771550"/>
            <a:ext cx="1965570" cy="692076"/>
          </a:xfrm>
          <a:prstGeom prst="rect">
            <a:avLst/>
          </a:prstGeom>
          <a:noFill/>
          <a:ln w="9525" cap="flat" cmpd="sng" algn="ctr">
            <a:solidFill>
              <a:srgbClr val="B3EB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chemeClr val="bg1"/>
              </a:solidFill>
              <a:effectLst/>
              <a:uLnTx/>
              <a:uFillTx/>
              <a:ea typeface="微软雅黑"/>
              <a:cs typeface="+mn-cs"/>
            </a:endParaRPr>
          </a:p>
        </p:txBody>
      </p:sp>
      <p:grpSp>
        <p:nvGrpSpPr>
          <p:cNvPr id="26" name="群組 25"/>
          <p:cNvGrpSpPr/>
          <p:nvPr/>
        </p:nvGrpSpPr>
        <p:grpSpPr>
          <a:xfrm>
            <a:off x="1724971" y="772696"/>
            <a:ext cx="790782" cy="692847"/>
            <a:chOff x="4800262" y="1379653"/>
            <a:chExt cx="714509" cy="723068"/>
          </a:xfrm>
        </p:grpSpPr>
        <p:sp>
          <p:nvSpPr>
            <p:cNvPr id="27" name="橢圓 26"/>
            <p:cNvSpPr/>
            <p:nvPr/>
          </p:nvSpPr>
          <p:spPr>
            <a:xfrm>
              <a:off x="4800262" y="1379653"/>
              <a:ext cx="662813" cy="723068"/>
            </a:xfrm>
            <a:prstGeom prst="ellipse">
              <a:avLst/>
            </a:prstGeom>
            <a:solidFill>
              <a:srgbClr val="B9E1FF"/>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151" algn="l" rtl="0" fontAlgn="base">
                <a:spcBef>
                  <a:spcPct val="0"/>
                </a:spcBef>
                <a:spcAft>
                  <a:spcPct val="0"/>
                </a:spcAft>
                <a:defRPr sz="1600" kern="1200">
                  <a:solidFill>
                    <a:schemeClr val="lt1"/>
                  </a:solidFill>
                  <a:latin typeface="+mn-lt"/>
                  <a:ea typeface="+mn-ea"/>
                  <a:cs typeface="+mn-cs"/>
                </a:defRPr>
              </a:lvl2pPr>
              <a:lvl3pPr marL="914303" algn="l" rtl="0" fontAlgn="base">
                <a:spcBef>
                  <a:spcPct val="0"/>
                </a:spcBef>
                <a:spcAft>
                  <a:spcPct val="0"/>
                </a:spcAft>
                <a:defRPr sz="1600" kern="1200">
                  <a:solidFill>
                    <a:schemeClr val="lt1"/>
                  </a:solidFill>
                  <a:latin typeface="+mn-lt"/>
                  <a:ea typeface="+mn-ea"/>
                  <a:cs typeface="+mn-cs"/>
                </a:defRPr>
              </a:lvl3pPr>
              <a:lvl4pPr marL="1371454" algn="l" rtl="0" fontAlgn="base">
                <a:spcBef>
                  <a:spcPct val="0"/>
                </a:spcBef>
                <a:spcAft>
                  <a:spcPct val="0"/>
                </a:spcAft>
                <a:defRPr sz="1600" kern="1200">
                  <a:solidFill>
                    <a:schemeClr val="lt1"/>
                  </a:solidFill>
                  <a:latin typeface="+mn-lt"/>
                  <a:ea typeface="+mn-ea"/>
                  <a:cs typeface="+mn-cs"/>
                </a:defRPr>
              </a:lvl4pPr>
              <a:lvl5pPr marL="1828607" algn="l" rtl="0" fontAlgn="base">
                <a:spcBef>
                  <a:spcPct val="0"/>
                </a:spcBef>
                <a:spcAft>
                  <a:spcPct val="0"/>
                </a:spcAft>
                <a:defRPr sz="1600" kern="1200">
                  <a:solidFill>
                    <a:schemeClr val="lt1"/>
                  </a:solidFill>
                  <a:latin typeface="+mn-lt"/>
                  <a:ea typeface="+mn-ea"/>
                  <a:cs typeface="+mn-cs"/>
                </a:defRPr>
              </a:lvl5pPr>
              <a:lvl6pPr marL="2285758" algn="l" defTabSz="914303" rtl="0" eaLnBrk="1" latinLnBrk="0" hangingPunct="1">
                <a:defRPr sz="1600" kern="1200">
                  <a:solidFill>
                    <a:schemeClr val="lt1"/>
                  </a:solidFill>
                  <a:latin typeface="+mn-lt"/>
                  <a:ea typeface="+mn-ea"/>
                  <a:cs typeface="+mn-cs"/>
                </a:defRPr>
              </a:lvl6pPr>
              <a:lvl7pPr marL="2742909" algn="l" defTabSz="914303" rtl="0" eaLnBrk="1" latinLnBrk="0" hangingPunct="1">
                <a:defRPr sz="1600" kern="1200">
                  <a:solidFill>
                    <a:schemeClr val="lt1"/>
                  </a:solidFill>
                  <a:latin typeface="+mn-lt"/>
                  <a:ea typeface="+mn-ea"/>
                  <a:cs typeface="+mn-cs"/>
                </a:defRPr>
              </a:lvl7pPr>
              <a:lvl8pPr marL="3200061" algn="l" defTabSz="914303" rtl="0" eaLnBrk="1" latinLnBrk="0" hangingPunct="1">
                <a:defRPr sz="1600" kern="1200">
                  <a:solidFill>
                    <a:schemeClr val="lt1"/>
                  </a:solidFill>
                  <a:latin typeface="+mn-lt"/>
                  <a:ea typeface="+mn-ea"/>
                  <a:cs typeface="+mn-cs"/>
                </a:defRPr>
              </a:lvl8pPr>
              <a:lvl9pPr marL="3657212" algn="l" defTabSz="914303"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600" b="0" i="0" u="none" strike="noStrike" kern="1200" cap="none" spc="0" normalizeH="0" baseline="0" noProof="0">
                <a:ln>
                  <a:noFill/>
                </a:ln>
                <a:solidFill>
                  <a:schemeClr val="bg1"/>
                </a:solidFill>
                <a:effectLst/>
                <a:uLnTx/>
                <a:uFillTx/>
                <a:ea typeface="微软雅黑"/>
                <a:cs typeface="+mn-cs"/>
              </a:endParaRPr>
            </a:p>
          </p:txBody>
        </p:sp>
        <p:sp>
          <p:nvSpPr>
            <p:cNvPr id="28" name="文字方塊 28"/>
            <p:cNvSpPr txBox="1"/>
            <p:nvPr/>
          </p:nvSpPr>
          <p:spPr>
            <a:xfrm>
              <a:off x="4820127" y="1613798"/>
              <a:ext cx="694644" cy="321202"/>
            </a:xfrm>
            <a:prstGeom prst="rect">
              <a:avLst/>
            </a:prstGeom>
            <a:noFill/>
          </p:spPr>
          <p:txBody>
            <a:bodyPr wrap="square" rtlCol="0">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151" algn="l" rtl="0" fontAlgn="base">
                <a:spcBef>
                  <a:spcPct val="0"/>
                </a:spcBef>
                <a:spcAft>
                  <a:spcPct val="0"/>
                </a:spcAft>
                <a:defRPr sz="1600" kern="1200">
                  <a:solidFill>
                    <a:schemeClr val="tx1"/>
                  </a:solidFill>
                  <a:latin typeface="Arial" charset="0"/>
                  <a:ea typeface="+mn-ea"/>
                  <a:cs typeface="+mn-cs"/>
                </a:defRPr>
              </a:lvl2pPr>
              <a:lvl3pPr marL="914303" algn="l" rtl="0" fontAlgn="base">
                <a:spcBef>
                  <a:spcPct val="0"/>
                </a:spcBef>
                <a:spcAft>
                  <a:spcPct val="0"/>
                </a:spcAft>
                <a:defRPr sz="1600" kern="1200">
                  <a:solidFill>
                    <a:schemeClr val="tx1"/>
                  </a:solidFill>
                  <a:latin typeface="Arial" charset="0"/>
                  <a:ea typeface="+mn-ea"/>
                  <a:cs typeface="+mn-cs"/>
                </a:defRPr>
              </a:lvl3pPr>
              <a:lvl4pPr marL="1371454" algn="l" rtl="0" fontAlgn="base">
                <a:spcBef>
                  <a:spcPct val="0"/>
                </a:spcBef>
                <a:spcAft>
                  <a:spcPct val="0"/>
                </a:spcAft>
                <a:defRPr sz="1600" kern="1200">
                  <a:solidFill>
                    <a:schemeClr val="tx1"/>
                  </a:solidFill>
                  <a:latin typeface="Arial" charset="0"/>
                  <a:ea typeface="+mn-ea"/>
                  <a:cs typeface="+mn-cs"/>
                </a:defRPr>
              </a:lvl4pPr>
              <a:lvl5pPr marL="1828607" algn="l" rtl="0" fontAlgn="base">
                <a:spcBef>
                  <a:spcPct val="0"/>
                </a:spcBef>
                <a:spcAft>
                  <a:spcPct val="0"/>
                </a:spcAft>
                <a:defRPr sz="1600" kern="1200">
                  <a:solidFill>
                    <a:schemeClr val="tx1"/>
                  </a:solidFill>
                  <a:latin typeface="Arial" charset="0"/>
                  <a:ea typeface="+mn-ea"/>
                  <a:cs typeface="+mn-cs"/>
                </a:defRPr>
              </a:lvl5pPr>
              <a:lvl6pPr marL="2285758" algn="l" defTabSz="914303" rtl="0" eaLnBrk="1" latinLnBrk="0" hangingPunct="1">
                <a:defRPr sz="1600" kern="1200">
                  <a:solidFill>
                    <a:schemeClr val="tx1"/>
                  </a:solidFill>
                  <a:latin typeface="Arial" charset="0"/>
                  <a:ea typeface="+mn-ea"/>
                  <a:cs typeface="+mn-cs"/>
                </a:defRPr>
              </a:lvl6pPr>
              <a:lvl7pPr marL="2742909" algn="l" defTabSz="914303" rtl="0" eaLnBrk="1" latinLnBrk="0" hangingPunct="1">
                <a:defRPr sz="1600" kern="1200">
                  <a:solidFill>
                    <a:schemeClr val="tx1"/>
                  </a:solidFill>
                  <a:latin typeface="Arial" charset="0"/>
                  <a:ea typeface="+mn-ea"/>
                  <a:cs typeface="+mn-cs"/>
                </a:defRPr>
              </a:lvl7pPr>
              <a:lvl8pPr marL="3200061" algn="l" defTabSz="914303" rtl="0" eaLnBrk="1" latinLnBrk="0" hangingPunct="1">
                <a:defRPr sz="1600" kern="1200">
                  <a:solidFill>
                    <a:schemeClr val="tx1"/>
                  </a:solidFill>
                  <a:latin typeface="Arial" charset="0"/>
                  <a:ea typeface="+mn-ea"/>
                  <a:cs typeface="+mn-cs"/>
                </a:defRPr>
              </a:lvl8pPr>
              <a:lvl9pPr marL="3657212" algn="l" defTabSz="914303" rtl="0" eaLnBrk="1" latinLnBrk="0" hangingPunct="1">
                <a:defRPr sz="16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effectLst/>
                  <a:uLnTx/>
                  <a:uFillTx/>
                  <a:latin typeface="+mn-lt"/>
                  <a:ea typeface="微软雅黑"/>
                  <a:cs typeface="+mn-cs"/>
                </a:rPr>
                <a:t>Before</a:t>
              </a:r>
              <a:endParaRPr kumimoji="0" lang="zh-TW" altLang="en-US" sz="1400" b="1" i="0" u="none" strike="noStrike" kern="1200" cap="none" spc="0" normalizeH="0" baseline="0" noProof="0" dirty="0">
                <a:ln>
                  <a:noFill/>
                </a:ln>
                <a:effectLst/>
                <a:uLnTx/>
                <a:uFillTx/>
                <a:latin typeface="+mn-lt"/>
                <a:ea typeface="微软雅黑"/>
                <a:cs typeface="+mn-cs"/>
              </a:endParaRPr>
            </a:p>
          </p:txBody>
        </p:sp>
      </p:grpSp>
      <p:sp>
        <p:nvSpPr>
          <p:cNvPr id="29" name="文字方塊 28"/>
          <p:cNvSpPr txBox="1"/>
          <p:nvPr/>
        </p:nvSpPr>
        <p:spPr>
          <a:xfrm>
            <a:off x="125760" y="770379"/>
            <a:ext cx="1938607" cy="754053"/>
          </a:xfrm>
          <a:prstGeom prst="rect">
            <a:avLst/>
          </a:prstGeom>
          <a:noFill/>
        </p:spPr>
        <p:txBody>
          <a:bodyPr wrap="square" rtlCol="0">
            <a:spAutoFit/>
          </a:bodyPr>
          <a:lstStyle/>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煙囪式架構，各自為政</a:t>
            </a:r>
          </a:p>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模型</a:t>
            </a:r>
            <a:r>
              <a:rPr lang="en-US" altLang="zh-TW" sz="1100" dirty="0">
                <a:solidFill>
                  <a:schemeClr val="bg1"/>
                </a:solidFill>
                <a:cs typeface="Microsoft JhengHei" charset="-120"/>
              </a:rPr>
              <a:t>API</a:t>
            </a:r>
            <a:r>
              <a:rPr lang="zh-TW" altLang="en-US" sz="1100" dirty="0">
                <a:solidFill>
                  <a:schemeClr val="bg1"/>
                </a:solidFill>
                <a:cs typeface="Microsoft JhengHei" charset="-120"/>
              </a:rPr>
              <a:t>服務不彈性</a:t>
            </a:r>
          </a:p>
          <a:p>
            <a:pPr marL="168275" indent="-168275">
              <a:spcBef>
                <a:spcPts val="600"/>
              </a:spcBef>
              <a:buFont typeface="Arial" panose="020B0604020202020204" pitchFamily="34" charset="0"/>
              <a:buChar char="•"/>
            </a:pPr>
            <a:r>
              <a:rPr lang="zh-TW" altLang="en-US" sz="1100" dirty="0">
                <a:solidFill>
                  <a:schemeClr val="bg1"/>
                </a:solidFill>
                <a:cs typeface="Microsoft JhengHei" charset="-120"/>
              </a:rPr>
              <a:t>模型</a:t>
            </a:r>
            <a:r>
              <a:rPr lang="en-US" altLang="zh-TW" sz="1100" dirty="0">
                <a:solidFill>
                  <a:schemeClr val="bg1"/>
                </a:solidFill>
                <a:cs typeface="Microsoft JhengHei" charset="-120"/>
              </a:rPr>
              <a:t>API</a:t>
            </a:r>
            <a:r>
              <a:rPr lang="zh-TW" altLang="en-US" sz="1100" dirty="0">
                <a:solidFill>
                  <a:schemeClr val="bg1"/>
                </a:solidFill>
                <a:cs typeface="Microsoft JhengHei" charset="-120"/>
              </a:rPr>
              <a:t>管理無秩序</a:t>
            </a:r>
          </a:p>
        </p:txBody>
      </p:sp>
      <p:grpSp>
        <p:nvGrpSpPr>
          <p:cNvPr id="58" name="群組 57"/>
          <p:cNvGrpSpPr/>
          <p:nvPr/>
        </p:nvGrpSpPr>
        <p:grpSpPr>
          <a:xfrm>
            <a:off x="174409" y="1716584"/>
            <a:ext cx="3304185" cy="2766037"/>
            <a:chOff x="141559" y="1777474"/>
            <a:chExt cx="3511538" cy="2939364"/>
          </a:xfrm>
        </p:grpSpPr>
        <p:sp>
          <p:nvSpPr>
            <p:cNvPr id="4" name="矩形 3"/>
            <p:cNvSpPr/>
            <p:nvPr/>
          </p:nvSpPr>
          <p:spPr>
            <a:xfrm>
              <a:off x="141561" y="2827330"/>
              <a:ext cx="3398996" cy="1378990"/>
            </a:xfrm>
            <a:prstGeom prst="rect">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中間層</a:t>
              </a:r>
              <a:endParaRPr lang="en-US" altLang="zh-TW" sz="1100" kern="0" dirty="0">
                <a:solidFill>
                  <a:srgbClr val="FFFFFF"/>
                </a:solidFill>
              </a:endParaRPr>
            </a:p>
          </p:txBody>
        </p:sp>
        <p:sp>
          <p:nvSpPr>
            <p:cNvPr id="5" name="矩形 4"/>
            <p:cNvSpPr/>
            <p:nvPr/>
          </p:nvSpPr>
          <p:spPr>
            <a:xfrm>
              <a:off x="141560" y="1777474"/>
              <a:ext cx="3398996" cy="1010301"/>
            </a:xfrm>
            <a:prstGeom prst="rect">
              <a:avLst/>
            </a:prstGeom>
            <a:solidFill>
              <a:srgbClr val="FF644E">
                <a:hueOff val="-152896"/>
                <a:lumOff val="12368"/>
                <a:alpha val="45390"/>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應用層</a:t>
              </a:r>
            </a:p>
          </p:txBody>
        </p:sp>
        <p:sp>
          <p:nvSpPr>
            <p:cNvPr id="6" name="矩形 5"/>
            <p:cNvSpPr/>
            <p:nvPr/>
          </p:nvSpPr>
          <p:spPr>
            <a:xfrm>
              <a:off x="141561" y="4255200"/>
              <a:ext cx="3398996" cy="461638"/>
            </a:xfrm>
            <a:prstGeom prst="rect">
              <a:avLst/>
            </a:prstGeom>
            <a:solidFill>
              <a:srgbClr val="0070C0">
                <a:alpha val="30000"/>
              </a:srgbClr>
            </a:solidFill>
            <a:ln w="12700" cap="flat" cmpd="sng" algn="ctr">
              <a:noFill/>
              <a:prstDash val="solid"/>
              <a:miter lim="800000"/>
            </a:ln>
            <a:effectLst/>
          </p:spPr>
          <p:txBody>
            <a:bodyPr rtlCol="0" anchor="ctr"/>
            <a:lstStyle/>
            <a:p>
              <a:pPr defTabSz="457200"/>
              <a:r>
                <a:rPr lang="zh-TW" altLang="en-US" sz="1100" kern="0" dirty="0">
                  <a:solidFill>
                    <a:schemeClr val="bg1"/>
                  </a:solidFill>
                  <a:cs typeface="Calibri" panose="020F0502020204030204" pitchFamily="34" charset="0"/>
                </a:rPr>
                <a:t>基礎層</a:t>
              </a:r>
            </a:p>
          </p:txBody>
        </p:sp>
        <p:sp>
          <p:nvSpPr>
            <p:cNvPr id="7" name="圓角矩形 6"/>
            <p:cNvSpPr/>
            <p:nvPr/>
          </p:nvSpPr>
          <p:spPr>
            <a:xfrm>
              <a:off x="761993" y="2128297"/>
              <a:ext cx="2634289" cy="540047"/>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Smart Lending</a:t>
              </a:r>
              <a:endParaRPr lang="zh-TW" altLang="en-US" sz="1100" kern="0" dirty="0">
                <a:solidFill>
                  <a:srgbClr val="FFFFFF"/>
                </a:solidFill>
              </a:endParaRPr>
            </a:p>
          </p:txBody>
        </p:sp>
        <p:sp>
          <p:nvSpPr>
            <p:cNvPr id="9" name="文字方塊 8"/>
            <p:cNvSpPr txBox="1"/>
            <p:nvPr/>
          </p:nvSpPr>
          <p:spPr>
            <a:xfrm>
              <a:off x="141559" y="1796297"/>
              <a:ext cx="3511538" cy="278003"/>
            </a:xfrm>
            <a:prstGeom prst="rect">
              <a:avLst/>
            </a:prstGeom>
            <a:noFill/>
          </p:spPr>
          <p:txBody>
            <a:bodyPr wrap="square" rtlCol="0">
              <a:spAutoFit/>
            </a:bodyPr>
            <a:lstStyle/>
            <a:p>
              <a:pPr algn="ctr"/>
              <a:r>
                <a:rPr lang="zh-TW" altLang="en-US" sz="1100" b="1" dirty="0">
                  <a:solidFill>
                    <a:schemeClr val="bg1"/>
                  </a:solidFill>
                </a:rPr>
                <a:t>各專案獨立開發，因應特定業務需求開發模型服務</a:t>
              </a:r>
              <a:endParaRPr lang="en-US" sz="1100" b="1" dirty="0">
                <a:solidFill>
                  <a:schemeClr val="bg1"/>
                </a:solidFill>
              </a:endParaRPr>
            </a:p>
          </p:txBody>
        </p:sp>
        <p:sp>
          <p:nvSpPr>
            <p:cNvPr id="10" name="圓角矩形 9"/>
            <p:cNvSpPr/>
            <p:nvPr/>
          </p:nvSpPr>
          <p:spPr>
            <a:xfrm>
              <a:off x="2141516" y="4362506"/>
              <a:ext cx="1292226" cy="294557"/>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rPr>
                <a:t>Teradata</a:t>
              </a:r>
              <a:endParaRPr lang="zh-TW" altLang="en-US" sz="1100" kern="0" dirty="0">
                <a:solidFill>
                  <a:srgbClr val="FFFFFF"/>
                </a:solidFill>
              </a:endParaRPr>
            </a:p>
          </p:txBody>
        </p:sp>
        <p:sp>
          <p:nvSpPr>
            <p:cNvPr id="11" name="圓角矩形 10"/>
            <p:cNvSpPr/>
            <p:nvPr/>
          </p:nvSpPr>
          <p:spPr>
            <a:xfrm>
              <a:off x="812547" y="4362505"/>
              <a:ext cx="1290690" cy="295365"/>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rPr>
                <a:t>Hadoop</a:t>
              </a:r>
              <a:endParaRPr lang="zh-TW" altLang="en-US" sz="1100" kern="0" dirty="0">
                <a:solidFill>
                  <a:srgbClr val="FFFFFF"/>
                </a:solidFill>
              </a:endParaRPr>
            </a:p>
          </p:txBody>
        </p:sp>
        <p:cxnSp>
          <p:nvCxnSpPr>
            <p:cNvPr id="17" name="直線單箭頭接點 16"/>
            <p:cNvCxnSpPr>
              <a:cxnSpLocks/>
              <a:stCxn id="30" idx="0"/>
              <a:endCxn id="7" idx="2"/>
            </p:cNvCxnSpPr>
            <p:nvPr/>
          </p:nvCxnSpPr>
          <p:spPr>
            <a:xfrm flipV="1">
              <a:off x="2075198" y="2668344"/>
              <a:ext cx="3941" cy="224120"/>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30" name="圓角矩形 29"/>
            <p:cNvSpPr/>
            <p:nvPr/>
          </p:nvSpPr>
          <p:spPr>
            <a:xfrm>
              <a:off x="759055" y="2892464"/>
              <a:ext cx="2632286" cy="225880"/>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RTDM</a:t>
              </a:r>
            </a:p>
          </p:txBody>
        </p:sp>
        <p:sp>
          <p:nvSpPr>
            <p:cNvPr id="31" name="圓角矩形 30"/>
            <p:cNvSpPr/>
            <p:nvPr/>
          </p:nvSpPr>
          <p:spPr>
            <a:xfrm>
              <a:off x="759055" y="3942017"/>
              <a:ext cx="2632286" cy="225880"/>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Oracle DB</a:t>
              </a:r>
            </a:p>
          </p:txBody>
        </p:sp>
        <p:sp>
          <p:nvSpPr>
            <p:cNvPr id="32" name="圓角矩形 74">
              <a:extLst>
                <a:ext uri="{FF2B5EF4-FFF2-40B4-BE49-F238E27FC236}">
                  <a16:creationId xmlns:a16="http://schemas.microsoft.com/office/drawing/2014/main" id="{0F103665-F3EC-4E77-AB3A-22ABE4AB7AB2}"/>
                </a:ext>
              </a:extLst>
            </p:cNvPr>
            <p:cNvSpPr/>
            <p:nvPr/>
          </p:nvSpPr>
          <p:spPr>
            <a:xfrm>
              <a:off x="1033307" y="3425980"/>
              <a:ext cx="801131" cy="338820"/>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Mega Income Model API</a:t>
              </a:r>
            </a:p>
          </p:txBody>
        </p:sp>
        <p:sp>
          <p:nvSpPr>
            <p:cNvPr id="33" name="圓角矩形 74">
              <a:extLst>
                <a:ext uri="{FF2B5EF4-FFF2-40B4-BE49-F238E27FC236}">
                  <a16:creationId xmlns:a16="http://schemas.microsoft.com/office/drawing/2014/main" id="{543986F3-B2FC-4CE1-A117-FF09825E0FBD}"/>
                </a:ext>
              </a:extLst>
            </p:cNvPr>
            <p:cNvSpPr/>
            <p:nvPr/>
          </p:nvSpPr>
          <p:spPr>
            <a:xfrm>
              <a:off x="2312331" y="3425980"/>
              <a:ext cx="801131" cy="338820"/>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UPL Value</a:t>
              </a:r>
            </a:p>
            <a:p>
              <a:pPr algn="ctr" defTabSz="821531" hangingPunct="0"/>
              <a:r>
                <a:rPr lang="en-US" altLang="zh-TW" sz="1100" kern="0" dirty="0">
                  <a:solidFill>
                    <a:srgbClr val="FFFFFF"/>
                  </a:solidFill>
                </a:rPr>
                <a:t>Model API</a:t>
              </a:r>
            </a:p>
          </p:txBody>
        </p:sp>
        <p:cxnSp>
          <p:nvCxnSpPr>
            <p:cNvPr id="49" name="肘形接點 48"/>
            <p:cNvCxnSpPr>
              <a:stCxn id="30" idx="2"/>
              <a:endCxn id="32" idx="0"/>
            </p:cNvCxnSpPr>
            <p:nvPr/>
          </p:nvCxnSpPr>
          <p:spPr>
            <a:xfrm rot="5400000">
              <a:off x="1600717" y="2951499"/>
              <a:ext cx="307637" cy="641325"/>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50" name="肘形接點 49"/>
            <p:cNvCxnSpPr>
              <a:stCxn id="30" idx="2"/>
              <a:endCxn id="33" idx="0"/>
            </p:cNvCxnSpPr>
            <p:nvPr/>
          </p:nvCxnSpPr>
          <p:spPr>
            <a:xfrm rot="16200000" flipH="1">
              <a:off x="2240228" y="2953313"/>
              <a:ext cx="307637" cy="637698"/>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54" name="肘形接點 53"/>
            <p:cNvCxnSpPr>
              <a:stCxn id="31" idx="2"/>
              <a:endCxn id="11" idx="0"/>
            </p:cNvCxnSpPr>
            <p:nvPr/>
          </p:nvCxnSpPr>
          <p:spPr>
            <a:xfrm rot="5400000">
              <a:off x="1669241" y="3956547"/>
              <a:ext cx="194609" cy="617305"/>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55" name="肘形接點 54"/>
            <p:cNvCxnSpPr>
              <a:stCxn id="31" idx="2"/>
              <a:endCxn id="10" idx="0"/>
            </p:cNvCxnSpPr>
            <p:nvPr/>
          </p:nvCxnSpPr>
          <p:spPr>
            <a:xfrm rot="16200000" flipH="1">
              <a:off x="2334108" y="3908985"/>
              <a:ext cx="194610" cy="712431"/>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36" name="文字方塊 35"/>
            <p:cNvSpPr txBox="1"/>
            <p:nvPr/>
          </p:nvSpPr>
          <p:spPr>
            <a:xfrm>
              <a:off x="219372" y="3133160"/>
              <a:ext cx="3351762" cy="278003"/>
            </a:xfrm>
            <a:prstGeom prst="rect">
              <a:avLst/>
            </a:prstGeom>
            <a:noFill/>
          </p:spPr>
          <p:txBody>
            <a:bodyPr wrap="square" rtlCol="0">
              <a:spAutoFit/>
            </a:bodyPr>
            <a:lstStyle/>
            <a:p>
              <a:pPr algn="ctr"/>
              <a:r>
                <a:rPr lang="zh-TW" altLang="en-US" sz="1100" b="1" dirty="0">
                  <a:solidFill>
                    <a:schemeClr val="bg1"/>
                  </a:solidFill>
                </a:rPr>
                <a:t>各模型服務相互獨立，各自開發，且無統一管理</a:t>
              </a:r>
              <a:endParaRPr lang="en-US" sz="1100" b="1" dirty="0">
                <a:solidFill>
                  <a:schemeClr val="bg1"/>
                </a:solidFill>
              </a:endParaRPr>
            </a:p>
          </p:txBody>
        </p:sp>
      </p:grpSp>
      <p:sp>
        <p:nvSpPr>
          <p:cNvPr id="14" name="矩形 13"/>
          <p:cNvSpPr/>
          <p:nvPr/>
        </p:nvSpPr>
        <p:spPr>
          <a:xfrm>
            <a:off x="3493687" y="4543511"/>
            <a:ext cx="5595624" cy="548519"/>
          </a:xfrm>
          <a:prstGeom prst="rect">
            <a:avLst/>
          </a:prstGeom>
          <a:solidFill>
            <a:srgbClr val="0070C0">
              <a:alpha val="30000"/>
            </a:srgbClr>
          </a:solidFill>
          <a:ln w="12700" cap="flat" cmpd="sng" algn="ctr">
            <a:noFill/>
            <a:prstDash val="solid"/>
            <a:miter lim="800000"/>
          </a:ln>
          <a:effectLst/>
        </p:spPr>
        <p:txBody>
          <a:bodyPr rtlCol="0" anchor="ctr"/>
          <a:lstStyle/>
          <a:p>
            <a:pPr defTabSz="457200"/>
            <a:r>
              <a:rPr lang="zh-TW" altLang="en-US" sz="1200" kern="0" dirty="0">
                <a:solidFill>
                  <a:schemeClr val="bg1"/>
                </a:solidFill>
                <a:cs typeface="Calibri" panose="020F0502020204030204" pitchFamily="34" charset="0"/>
              </a:rPr>
              <a:t>  後台</a:t>
            </a:r>
            <a:endParaRPr lang="en-US" altLang="zh-TW" sz="1200" kern="0" dirty="0">
              <a:solidFill>
                <a:schemeClr val="bg1"/>
              </a:solidFill>
              <a:cs typeface="Calibri" panose="020F0502020204030204" pitchFamily="34" charset="0"/>
            </a:endParaRPr>
          </a:p>
          <a:p>
            <a:pPr defTabSz="457200"/>
            <a:r>
              <a:rPr lang="zh-TW" altLang="en-US" sz="1200" kern="0" dirty="0">
                <a:solidFill>
                  <a:schemeClr val="bg1"/>
                </a:solidFill>
                <a:cs typeface="Calibri" panose="020F0502020204030204" pitchFamily="34" charset="0"/>
              </a:rPr>
              <a:t>基礎層</a:t>
            </a:r>
          </a:p>
        </p:txBody>
      </p:sp>
      <p:sp>
        <p:nvSpPr>
          <p:cNvPr id="18" name="圓角矩形 17"/>
          <p:cNvSpPr/>
          <p:nvPr/>
        </p:nvSpPr>
        <p:spPr>
          <a:xfrm>
            <a:off x="6858708" y="4659982"/>
            <a:ext cx="2023422" cy="334965"/>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400" kern="0" dirty="0">
                <a:solidFill>
                  <a:srgbClr val="FFFFFF"/>
                </a:solidFill>
              </a:rPr>
              <a:t>Teradata</a:t>
            </a:r>
            <a:endParaRPr lang="zh-TW" altLang="en-US" sz="1400" kern="0" dirty="0">
              <a:solidFill>
                <a:srgbClr val="FFFFFF"/>
              </a:solidFill>
            </a:endParaRPr>
          </a:p>
        </p:txBody>
      </p:sp>
      <p:sp>
        <p:nvSpPr>
          <p:cNvPr id="19" name="圓角矩形 18"/>
          <p:cNvSpPr/>
          <p:nvPr/>
        </p:nvSpPr>
        <p:spPr>
          <a:xfrm>
            <a:off x="4777752" y="4659983"/>
            <a:ext cx="2021016" cy="335884"/>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400" kern="0" dirty="0">
                <a:solidFill>
                  <a:srgbClr val="FFFFFF"/>
                </a:solidFill>
              </a:rPr>
              <a:t>Hadoop</a:t>
            </a:r>
            <a:endParaRPr lang="zh-TW" altLang="en-US" sz="1400" kern="0" dirty="0">
              <a:solidFill>
                <a:srgbClr val="FFFFFF"/>
              </a:solidFill>
            </a:endParaRPr>
          </a:p>
        </p:txBody>
      </p:sp>
      <p:sp>
        <p:nvSpPr>
          <p:cNvPr id="13" name="矩形 12"/>
          <p:cNvSpPr/>
          <p:nvPr/>
        </p:nvSpPr>
        <p:spPr>
          <a:xfrm>
            <a:off x="3482323" y="1720152"/>
            <a:ext cx="5596681" cy="1061664"/>
          </a:xfrm>
          <a:prstGeom prst="rect">
            <a:avLst/>
          </a:prstGeom>
          <a:solidFill>
            <a:srgbClr val="FF644E">
              <a:hueOff val="-152896"/>
              <a:lumOff val="12368"/>
              <a:alpha val="45390"/>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  前台</a:t>
            </a:r>
            <a:endParaRPr lang="en-US" altLang="zh-TW" sz="1100" kern="0" dirty="0">
              <a:solidFill>
                <a:srgbClr val="FFFFFF"/>
              </a:solidFill>
            </a:endParaRPr>
          </a:p>
          <a:p>
            <a:pPr defTabSz="821531" hangingPunct="0"/>
            <a:r>
              <a:rPr lang="zh-TW" altLang="en-US" sz="1100" kern="0" dirty="0">
                <a:solidFill>
                  <a:srgbClr val="FFFFFF"/>
                </a:solidFill>
              </a:rPr>
              <a:t>應用層</a:t>
            </a:r>
          </a:p>
        </p:txBody>
      </p:sp>
      <p:sp>
        <p:nvSpPr>
          <p:cNvPr id="15" name="圓角矩形 14"/>
          <p:cNvSpPr/>
          <p:nvPr/>
        </p:nvSpPr>
        <p:spPr>
          <a:xfrm>
            <a:off x="4515272" y="1931021"/>
            <a:ext cx="1164855" cy="712737"/>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400" kern="0" dirty="0">
                <a:solidFill>
                  <a:srgbClr val="FFFFFF"/>
                </a:solidFill>
              </a:rPr>
              <a:t>Smart Lending</a:t>
            </a:r>
            <a:endParaRPr lang="zh-TW" altLang="en-US" sz="1400" kern="0" dirty="0">
              <a:solidFill>
                <a:srgbClr val="FFFFFF"/>
              </a:solidFill>
            </a:endParaRPr>
          </a:p>
        </p:txBody>
      </p:sp>
      <p:sp>
        <p:nvSpPr>
          <p:cNvPr id="16" name="文字方塊 15"/>
          <p:cNvSpPr txBox="1"/>
          <p:nvPr/>
        </p:nvSpPr>
        <p:spPr>
          <a:xfrm>
            <a:off x="4103551" y="1659531"/>
            <a:ext cx="4594844" cy="276999"/>
          </a:xfrm>
          <a:prstGeom prst="rect">
            <a:avLst/>
          </a:prstGeom>
          <a:noFill/>
        </p:spPr>
        <p:txBody>
          <a:bodyPr wrap="square" rtlCol="0">
            <a:spAutoFit/>
          </a:bodyPr>
          <a:lstStyle/>
          <a:p>
            <a:pPr algn="ctr"/>
            <a:r>
              <a:rPr lang="zh-TW" altLang="en-US" sz="1200" b="1" dirty="0">
                <a:solidFill>
                  <a:schemeClr val="bg1"/>
                </a:solidFill>
              </a:rPr>
              <a:t>應用層，視業務需求彈性調整</a:t>
            </a:r>
            <a:endParaRPr lang="en-US" sz="1200" b="1" dirty="0">
              <a:solidFill>
                <a:schemeClr val="bg1"/>
              </a:solidFill>
            </a:endParaRPr>
          </a:p>
        </p:txBody>
      </p:sp>
      <p:sp>
        <p:nvSpPr>
          <p:cNvPr id="41" name="文字方塊 40">
            <a:extLst>
              <a:ext uri="{FF2B5EF4-FFF2-40B4-BE49-F238E27FC236}">
                <a16:creationId xmlns:a16="http://schemas.microsoft.com/office/drawing/2014/main" id="{D648076F-8588-416D-AAEF-73A01FA03AEA}"/>
              </a:ext>
            </a:extLst>
          </p:cNvPr>
          <p:cNvSpPr txBox="1"/>
          <p:nvPr/>
        </p:nvSpPr>
        <p:spPr>
          <a:xfrm>
            <a:off x="7967343" y="2161956"/>
            <a:ext cx="1056935" cy="338554"/>
          </a:xfrm>
          <a:prstGeom prst="rect">
            <a:avLst/>
          </a:prstGeom>
          <a:noFill/>
        </p:spPr>
        <p:txBody>
          <a:bodyPr wrap="square" rtlCol="0">
            <a:spAutoFit/>
          </a:bodyPr>
          <a:lstStyle/>
          <a:p>
            <a:pPr algn="ctr"/>
            <a:r>
              <a:rPr lang="en-US" altLang="zh-TW" sz="1600" b="1" dirty="0">
                <a:solidFill>
                  <a:schemeClr val="bg1"/>
                </a:solidFill>
              </a:rPr>
              <a:t>…</a:t>
            </a:r>
            <a:endParaRPr lang="en-US" sz="1600" b="1" dirty="0">
              <a:solidFill>
                <a:schemeClr val="bg1"/>
              </a:solidFill>
            </a:endParaRPr>
          </a:p>
        </p:txBody>
      </p:sp>
      <p:sp>
        <p:nvSpPr>
          <p:cNvPr id="47" name="圓角矩形 108">
            <a:extLst>
              <a:ext uri="{FF2B5EF4-FFF2-40B4-BE49-F238E27FC236}">
                <a16:creationId xmlns:a16="http://schemas.microsoft.com/office/drawing/2014/main" id="{1A777FEA-6B87-477F-8E78-54821EA39E0D}"/>
              </a:ext>
            </a:extLst>
          </p:cNvPr>
          <p:cNvSpPr/>
          <p:nvPr/>
        </p:nvSpPr>
        <p:spPr>
          <a:xfrm>
            <a:off x="5759261" y="1931021"/>
            <a:ext cx="1164855" cy="712737"/>
          </a:xfrm>
          <a:prstGeom prst="roundRect">
            <a:avLst/>
          </a:prstGeom>
          <a:solidFill>
            <a:srgbClr val="EE230C">
              <a:alpha val="29804"/>
            </a:srgbClr>
          </a:solidFill>
          <a:ln w="12700" cap="flat">
            <a:solidFill>
              <a:srgbClr val="EE230C">
                <a:alpha val="83137"/>
              </a:srgbClr>
            </a:solidFill>
            <a:prstDash val="sysDash"/>
            <a:miter lim="400000"/>
          </a:ln>
          <a:effectLst/>
        </p:spPr>
        <p:txBody>
          <a:bodyPr wrap="square" lIns="0" tIns="71437" rIns="0" bIns="71437" numCol="1" anchor="ctr">
            <a:noAutofit/>
          </a:bodyPr>
          <a:lstStyle/>
          <a:p>
            <a:pPr algn="ctr" defTabSz="821531" hangingPunct="0"/>
            <a:r>
              <a:rPr lang="en-US" altLang="zh-TW" sz="1400" kern="0" dirty="0">
                <a:solidFill>
                  <a:srgbClr val="FFFFFF"/>
                </a:solidFill>
              </a:rPr>
              <a:t>Card Link</a:t>
            </a:r>
            <a:endParaRPr lang="zh-TW" altLang="en-US" sz="1400" kern="0" dirty="0">
              <a:solidFill>
                <a:srgbClr val="FFFFFF"/>
              </a:solidFill>
            </a:endParaRPr>
          </a:p>
        </p:txBody>
      </p:sp>
      <p:sp>
        <p:nvSpPr>
          <p:cNvPr id="48" name="圓角矩形 108">
            <a:extLst>
              <a:ext uri="{FF2B5EF4-FFF2-40B4-BE49-F238E27FC236}">
                <a16:creationId xmlns:a16="http://schemas.microsoft.com/office/drawing/2014/main" id="{261BBD36-683E-4485-81B9-03BF44D6094C}"/>
              </a:ext>
            </a:extLst>
          </p:cNvPr>
          <p:cNvSpPr/>
          <p:nvPr/>
        </p:nvSpPr>
        <p:spPr>
          <a:xfrm>
            <a:off x="7003248" y="1931021"/>
            <a:ext cx="1164855" cy="712737"/>
          </a:xfrm>
          <a:prstGeom prst="roundRect">
            <a:avLst/>
          </a:prstGeom>
          <a:solidFill>
            <a:srgbClr val="EE230C">
              <a:alpha val="29804"/>
            </a:srgbClr>
          </a:solidFill>
          <a:ln w="12700" cap="flat">
            <a:solidFill>
              <a:srgbClr val="EE230C">
                <a:alpha val="83137"/>
              </a:srgbClr>
            </a:solidFill>
            <a:prstDash val="sysDash"/>
            <a:miter lim="400000"/>
          </a:ln>
          <a:effectLst/>
        </p:spPr>
        <p:txBody>
          <a:bodyPr wrap="square" lIns="0" tIns="71437" rIns="0" bIns="71437" numCol="1" anchor="ctr">
            <a:noAutofit/>
          </a:bodyPr>
          <a:lstStyle/>
          <a:p>
            <a:pPr algn="ctr" defTabSz="821531" hangingPunct="0"/>
            <a:r>
              <a:rPr lang="zh-TW" altLang="en-US" sz="1400" kern="0" dirty="0">
                <a:solidFill>
                  <a:srgbClr val="FFFFFF"/>
                </a:solidFill>
              </a:rPr>
              <a:t>簽報書</a:t>
            </a:r>
            <a:endParaRPr lang="en-US" altLang="zh-TW" sz="1400" kern="0" dirty="0">
              <a:solidFill>
                <a:srgbClr val="FFFFFF"/>
              </a:solidFill>
            </a:endParaRPr>
          </a:p>
          <a:p>
            <a:pPr algn="ctr" defTabSz="821531" hangingPunct="0"/>
            <a:r>
              <a:rPr lang="zh-TW" altLang="en-US" sz="1400" kern="0" dirty="0">
                <a:solidFill>
                  <a:srgbClr val="FFFFFF"/>
                </a:solidFill>
              </a:rPr>
              <a:t>系統</a:t>
            </a:r>
          </a:p>
        </p:txBody>
      </p:sp>
      <p:cxnSp>
        <p:nvCxnSpPr>
          <p:cNvPr id="52" name="肘形接點 51"/>
          <p:cNvCxnSpPr>
            <a:stCxn id="47" idx="2"/>
            <a:endCxn id="119" idx="0"/>
          </p:cNvCxnSpPr>
          <p:nvPr/>
        </p:nvCxnSpPr>
        <p:spPr>
          <a:xfrm rot="5400000">
            <a:off x="5828035" y="2346128"/>
            <a:ext cx="216024" cy="811284"/>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63" name="投影片編號版面配置區 1"/>
          <p:cNvSpPr>
            <a:spLocks noGrp="1"/>
          </p:cNvSpPr>
          <p:nvPr>
            <p:ph type="sldNum" sz="quarter" idx="4"/>
          </p:nvPr>
        </p:nvSpPr>
        <p:spPr>
          <a:xfrm>
            <a:off x="8656298" y="4715473"/>
            <a:ext cx="486000" cy="284400"/>
          </a:xfrm>
        </p:spPr>
        <p:txBody>
          <a:bodyPr/>
          <a:lstStyle/>
          <a:p>
            <a:fld id="{ADAF07C5-463E-4746-8662-F9EAE6427DB3}" type="slidenum">
              <a:rPr lang="zh-TW" altLang="en-US" smtClean="0">
                <a:latin typeface="+mn-lt"/>
              </a:rPr>
              <a:pPr/>
              <a:t>13</a:t>
            </a:fld>
            <a:endParaRPr lang="zh-TW" altLang="en-US" dirty="0">
              <a:latin typeface="+mn-lt"/>
            </a:endParaRPr>
          </a:p>
        </p:txBody>
      </p:sp>
      <p:sp>
        <p:nvSpPr>
          <p:cNvPr id="64" name="矩形 63"/>
          <p:cNvSpPr/>
          <p:nvPr/>
        </p:nvSpPr>
        <p:spPr>
          <a:xfrm>
            <a:off x="3482323" y="2834841"/>
            <a:ext cx="5602992" cy="1681125"/>
          </a:xfrm>
          <a:prstGeom prst="rect">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defTabSz="821531" hangingPunct="0"/>
            <a:r>
              <a:rPr lang="zh-TW" altLang="en-US" sz="1200" kern="0" dirty="0" smtClean="0">
                <a:solidFill>
                  <a:srgbClr val="FFFFFF"/>
                </a:solidFill>
              </a:rPr>
              <a:t>  中</a:t>
            </a:r>
            <a:r>
              <a:rPr lang="zh-TW" altLang="en-US" sz="1200" kern="0" dirty="0">
                <a:solidFill>
                  <a:srgbClr val="FFFFFF"/>
                </a:solidFill>
              </a:rPr>
              <a:t>台</a:t>
            </a:r>
            <a:endParaRPr lang="en-US" altLang="zh-TW" sz="1200" kern="0" dirty="0">
              <a:solidFill>
                <a:srgbClr val="FFFFFF"/>
              </a:solidFill>
            </a:endParaRPr>
          </a:p>
          <a:p>
            <a:pPr defTabSz="821531" hangingPunct="0"/>
            <a:r>
              <a:rPr lang="zh-TW" altLang="en-US" sz="1200" kern="0" dirty="0">
                <a:solidFill>
                  <a:srgbClr val="FFFFFF"/>
                </a:solidFill>
              </a:rPr>
              <a:t>公共層</a:t>
            </a:r>
            <a:endParaRPr lang="en-US" altLang="zh-TW" sz="1200" kern="0" dirty="0">
              <a:solidFill>
                <a:srgbClr val="FFFFFF"/>
              </a:solidFill>
            </a:endParaRPr>
          </a:p>
        </p:txBody>
      </p:sp>
      <p:sp>
        <p:nvSpPr>
          <p:cNvPr id="119" name="圓角矩形 123">
            <a:extLst>
              <a:ext uri="{FF2B5EF4-FFF2-40B4-BE49-F238E27FC236}">
                <a16:creationId xmlns:a16="http://schemas.microsoft.com/office/drawing/2014/main" id="{B11A36D9-C58B-478A-A055-9FEBF51DEA7C}"/>
              </a:ext>
            </a:extLst>
          </p:cNvPr>
          <p:cNvSpPr/>
          <p:nvPr/>
        </p:nvSpPr>
        <p:spPr>
          <a:xfrm>
            <a:off x="4576475" y="2859782"/>
            <a:ext cx="1907859" cy="258367"/>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200" kern="0" dirty="0">
                <a:solidFill>
                  <a:srgbClr val="FFFFFF"/>
                </a:solidFill>
              </a:rPr>
              <a:t>RTDM</a:t>
            </a:r>
          </a:p>
        </p:txBody>
      </p:sp>
      <p:cxnSp>
        <p:nvCxnSpPr>
          <p:cNvPr id="121" name="肘形接點 120"/>
          <p:cNvCxnSpPr>
            <a:stCxn id="15" idx="2"/>
            <a:endCxn id="119" idx="0"/>
          </p:cNvCxnSpPr>
          <p:nvPr/>
        </p:nvCxnSpPr>
        <p:spPr>
          <a:xfrm rot="16200000" flipH="1">
            <a:off x="5206040" y="2535417"/>
            <a:ext cx="216024" cy="432705"/>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35" name="肘形接點 134"/>
          <p:cNvCxnSpPr/>
          <p:nvPr/>
        </p:nvCxnSpPr>
        <p:spPr>
          <a:xfrm rot="5400000">
            <a:off x="6280268" y="4039899"/>
            <a:ext cx="161347" cy="966603"/>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36" name="肘形接點 135"/>
          <p:cNvCxnSpPr/>
          <p:nvPr/>
        </p:nvCxnSpPr>
        <p:spPr>
          <a:xfrm rot="16200000" flipH="1">
            <a:off x="7321347" y="3965421"/>
            <a:ext cx="161347" cy="1115557"/>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138" name="文字方塊 137"/>
          <p:cNvSpPr txBox="1"/>
          <p:nvPr/>
        </p:nvSpPr>
        <p:spPr>
          <a:xfrm>
            <a:off x="6679322" y="2722755"/>
            <a:ext cx="2451966" cy="461665"/>
          </a:xfrm>
          <a:prstGeom prst="rect">
            <a:avLst/>
          </a:prstGeom>
          <a:noFill/>
        </p:spPr>
        <p:txBody>
          <a:bodyPr wrap="square" rtlCol="0">
            <a:spAutoFit/>
          </a:bodyPr>
          <a:lstStyle/>
          <a:p>
            <a:pPr algn="ctr"/>
            <a:r>
              <a:rPr lang="zh-TW" altLang="en-US" sz="1200" b="1" dirty="0">
                <a:solidFill>
                  <a:schemeClr val="bg1"/>
                </a:solidFill>
              </a:rPr>
              <a:t>服務可視業務需求彈性串接，</a:t>
            </a:r>
            <a:endParaRPr lang="en-US" altLang="zh-TW" sz="1200" b="1" dirty="0">
              <a:solidFill>
                <a:schemeClr val="bg1"/>
              </a:solidFill>
            </a:endParaRPr>
          </a:p>
          <a:p>
            <a:pPr algn="ctr"/>
            <a:r>
              <a:rPr lang="en-US" altLang="zh-TW" sz="1200" b="1" dirty="0">
                <a:solidFill>
                  <a:schemeClr val="bg1"/>
                </a:solidFill>
              </a:rPr>
              <a:t>API</a:t>
            </a:r>
            <a:r>
              <a:rPr lang="zh-TW" altLang="en-US" sz="1200" b="1" dirty="0">
                <a:solidFill>
                  <a:schemeClr val="bg1"/>
                </a:solidFill>
              </a:rPr>
              <a:t>統一</a:t>
            </a:r>
            <a:r>
              <a:rPr lang="zh-TW" altLang="en-US" sz="1200" b="1" dirty="0" smtClean="0">
                <a:solidFill>
                  <a:schemeClr val="bg1"/>
                </a:solidFill>
              </a:rPr>
              <a:t>管理</a:t>
            </a:r>
            <a:endParaRPr lang="en-US" sz="1200" b="1" dirty="0">
              <a:solidFill>
                <a:schemeClr val="bg1"/>
              </a:solidFill>
            </a:endParaRPr>
          </a:p>
        </p:txBody>
      </p:sp>
      <p:grpSp>
        <p:nvGrpSpPr>
          <p:cNvPr id="137" name="群組 136"/>
          <p:cNvGrpSpPr/>
          <p:nvPr/>
        </p:nvGrpSpPr>
        <p:grpSpPr>
          <a:xfrm>
            <a:off x="5795953" y="4300107"/>
            <a:ext cx="1052290" cy="321273"/>
            <a:chOff x="11787930" y="10218849"/>
            <a:chExt cx="5753187" cy="1701452"/>
          </a:xfrm>
        </p:grpSpPr>
        <p:sp>
          <p:nvSpPr>
            <p:cNvPr id="204" name="圓角矩形"/>
            <p:cNvSpPr/>
            <p:nvPr/>
          </p:nvSpPr>
          <p:spPr>
            <a:xfrm>
              <a:off x="11787930" y="10218849"/>
              <a:ext cx="5753187"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05" name="Oracle DB"/>
            <p:cNvSpPr/>
            <p:nvPr/>
          </p:nvSpPr>
          <p:spPr>
            <a:xfrm>
              <a:off x="14530373" y="106502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a:ln>
                    <a:noFill/>
                  </a:ln>
                  <a:solidFill>
                    <a:srgbClr val="FFFFFF"/>
                  </a:solidFill>
                  <a:effectLst/>
                  <a:uLnTx/>
                  <a:uFillTx/>
                  <a:latin typeface="+mn-lt"/>
                  <a:ea typeface="+mn-ea"/>
                  <a:sym typeface="HanziPen TC Bold"/>
                </a:rPr>
                <a:t>Oracle DB</a:t>
              </a:r>
            </a:p>
          </p:txBody>
        </p:sp>
      </p:grpSp>
      <p:grpSp>
        <p:nvGrpSpPr>
          <p:cNvPr id="139" name="群組 138"/>
          <p:cNvGrpSpPr/>
          <p:nvPr/>
        </p:nvGrpSpPr>
        <p:grpSpPr>
          <a:xfrm>
            <a:off x="4675718" y="4295211"/>
            <a:ext cx="1052290" cy="321273"/>
            <a:chOff x="5824425" y="10192924"/>
            <a:chExt cx="5778095" cy="1701452"/>
          </a:xfrm>
        </p:grpSpPr>
        <p:sp>
          <p:nvSpPr>
            <p:cNvPr id="202" name="圓角矩形"/>
            <p:cNvSpPr/>
            <p:nvPr/>
          </p:nvSpPr>
          <p:spPr>
            <a:xfrm>
              <a:off x="5824425" y="10192924"/>
              <a:ext cx="5778095"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03" name="Mongo DB"/>
            <p:cNvSpPr/>
            <p:nvPr/>
          </p:nvSpPr>
          <p:spPr>
            <a:xfrm>
              <a:off x="8930871" y="1062437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a:ln>
                    <a:noFill/>
                  </a:ln>
                  <a:solidFill>
                    <a:srgbClr val="FFFFFF"/>
                  </a:solidFill>
                  <a:effectLst/>
                  <a:uLnTx/>
                  <a:uFillTx/>
                  <a:latin typeface="+mn-lt"/>
                  <a:ea typeface="+mn-ea"/>
                  <a:sym typeface="HanziPen TC Bold"/>
                </a:rPr>
                <a:t>Mongo DB</a:t>
              </a:r>
            </a:p>
          </p:txBody>
        </p:sp>
      </p:grpSp>
      <p:grpSp>
        <p:nvGrpSpPr>
          <p:cNvPr id="140" name="群組 139"/>
          <p:cNvGrpSpPr/>
          <p:nvPr/>
        </p:nvGrpSpPr>
        <p:grpSpPr>
          <a:xfrm>
            <a:off x="8036423" y="4290284"/>
            <a:ext cx="1052290" cy="321273"/>
            <a:chOff x="17651973" y="10195668"/>
            <a:chExt cx="5906913" cy="1701452"/>
          </a:xfrm>
        </p:grpSpPr>
        <p:sp>
          <p:nvSpPr>
            <p:cNvPr id="200" name="圓角矩形"/>
            <p:cNvSpPr/>
            <p:nvPr/>
          </p:nvSpPr>
          <p:spPr>
            <a:xfrm>
              <a:off x="17651973" y="10195668"/>
              <a:ext cx="5906913"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01" name="Redis"/>
            <p:cNvSpPr/>
            <p:nvPr/>
          </p:nvSpPr>
          <p:spPr>
            <a:xfrm>
              <a:off x="20758419" y="10627118"/>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Redis</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41" name="群組 140"/>
          <p:cNvGrpSpPr/>
          <p:nvPr/>
        </p:nvGrpSpPr>
        <p:grpSpPr>
          <a:xfrm>
            <a:off x="4123273" y="3695173"/>
            <a:ext cx="541618" cy="239805"/>
            <a:chOff x="3291900" y="6993464"/>
            <a:chExt cx="2253104" cy="1270002"/>
          </a:xfrm>
        </p:grpSpPr>
        <p:sp>
          <p:nvSpPr>
            <p:cNvPr id="198" name="矩形"/>
            <p:cNvSpPr/>
            <p:nvPr/>
          </p:nvSpPr>
          <p:spPr>
            <a:xfrm>
              <a:off x="3291900" y="7362891"/>
              <a:ext cx="1876370" cy="404550"/>
            </a:xfrm>
            <a:prstGeom prst="rect">
              <a:avLst/>
            </a:prstGeom>
            <a:solidFill>
              <a:srgbClr val="D6D5D5">
                <a:alpha val="69426"/>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800" b="0" i="0" u="none" strike="noStrike" kern="0" cap="none" spc="0" normalizeH="0" baseline="0" noProof="0">
                <a:ln>
                  <a:noFill/>
                </a:ln>
                <a:solidFill>
                  <a:srgbClr val="FFFFFF"/>
                </a:solidFill>
                <a:effectLst/>
                <a:uLnTx/>
                <a:uFillTx/>
                <a:sym typeface="Helvetica Neue Medium"/>
              </a:endParaRPr>
            </a:p>
          </p:txBody>
        </p:sp>
        <p:sp>
          <p:nvSpPr>
            <p:cNvPr id="199" name="API層"/>
            <p:cNvSpPr/>
            <p:nvPr/>
          </p:nvSpPr>
          <p:spPr>
            <a:xfrm>
              <a:off x="4275003" y="699346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latin typeface="+mn-lt"/>
                  <a:ea typeface="+mn-ea"/>
                </a:rPr>
                <a:t>數據</a:t>
              </a:r>
              <a:r>
                <a:rPr lang="zh-TW" altLang="en-US" sz="1050" kern="0" dirty="0">
                  <a:latin typeface="+mn-lt"/>
                  <a:ea typeface="+mn-ea"/>
                </a:rPr>
                <a:t>服務</a:t>
              </a:r>
              <a:r>
                <a:rPr kumimoji="0" sz="1050" b="0" i="0" u="none" strike="noStrike" kern="0" cap="none" spc="0" normalizeH="0" baseline="0" noProof="0" dirty="0" smtClean="0">
                  <a:ln>
                    <a:noFill/>
                  </a:ln>
                  <a:solidFill>
                    <a:srgbClr val="FFFFFF"/>
                  </a:solidFill>
                  <a:effectLst/>
                  <a:uLnTx/>
                  <a:uFillTx/>
                  <a:latin typeface="+mn-lt"/>
                  <a:ea typeface="+mn-ea"/>
                  <a:sym typeface="HanziPen TC Bold"/>
                </a:rPr>
                <a:t>層</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42" name="群組 141"/>
          <p:cNvGrpSpPr/>
          <p:nvPr/>
        </p:nvGrpSpPr>
        <p:grpSpPr>
          <a:xfrm>
            <a:off x="4103981" y="4306721"/>
            <a:ext cx="554694" cy="239805"/>
            <a:chOff x="3257601" y="10521537"/>
            <a:chExt cx="2307499" cy="1270002"/>
          </a:xfrm>
        </p:grpSpPr>
        <p:sp>
          <p:nvSpPr>
            <p:cNvPr id="196" name="矩形"/>
            <p:cNvSpPr/>
            <p:nvPr/>
          </p:nvSpPr>
          <p:spPr>
            <a:xfrm>
              <a:off x="3257601" y="10897460"/>
              <a:ext cx="2026675" cy="404550"/>
            </a:xfrm>
            <a:prstGeom prst="rect">
              <a:avLst/>
            </a:prstGeom>
            <a:solidFill>
              <a:srgbClr val="D6D5D5">
                <a:alpha val="69426"/>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97" name="儲存層"/>
            <p:cNvSpPr/>
            <p:nvPr/>
          </p:nvSpPr>
          <p:spPr>
            <a:xfrm>
              <a:off x="4295098" y="10521537"/>
              <a:ext cx="1270002"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latin typeface="+mn-lt"/>
                  <a:ea typeface="+mj-ea"/>
                </a:rPr>
                <a:t>存</a:t>
              </a:r>
              <a:r>
                <a:rPr lang="zh-TW" altLang="en-US" sz="1050" kern="0" dirty="0">
                  <a:latin typeface="+mn-lt"/>
                  <a:ea typeface="+mj-ea"/>
                </a:rPr>
                <a:t>儲</a:t>
              </a:r>
              <a:r>
                <a:rPr kumimoji="0" sz="1050" b="0" i="0" u="none" strike="noStrike" kern="0" cap="none" spc="0" normalizeH="0" baseline="0" noProof="0" dirty="0" smtClean="0">
                  <a:ln>
                    <a:noFill/>
                  </a:ln>
                  <a:solidFill>
                    <a:srgbClr val="FFFFFF"/>
                  </a:solidFill>
                  <a:effectLst/>
                  <a:uLnTx/>
                  <a:uFillTx/>
                  <a:latin typeface="+mn-lt"/>
                  <a:ea typeface="+mj-ea"/>
                  <a:sym typeface="HanziPen TC Bold"/>
                </a:rPr>
                <a:t>層</a:t>
              </a:r>
              <a:endParaRPr kumimoji="0" sz="1050" b="0" i="0" u="none" strike="noStrike" kern="0" cap="none" spc="0" normalizeH="0" baseline="0" noProof="0" dirty="0">
                <a:ln>
                  <a:noFill/>
                </a:ln>
                <a:solidFill>
                  <a:srgbClr val="FFFFFF"/>
                </a:solidFill>
                <a:effectLst/>
                <a:uLnTx/>
                <a:uFillTx/>
                <a:latin typeface="+mn-lt"/>
                <a:ea typeface="+mj-ea"/>
                <a:sym typeface="HanziPen TC Bold"/>
              </a:endParaRPr>
            </a:p>
          </p:txBody>
        </p:sp>
      </p:grpSp>
      <p:grpSp>
        <p:nvGrpSpPr>
          <p:cNvPr id="148" name="群組 147"/>
          <p:cNvGrpSpPr/>
          <p:nvPr/>
        </p:nvGrpSpPr>
        <p:grpSpPr>
          <a:xfrm>
            <a:off x="6051071" y="3155255"/>
            <a:ext cx="802505" cy="1089045"/>
            <a:chOff x="11357403" y="4155756"/>
            <a:chExt cx="3338382" cy="5767541"/>
          </a:xfrm>
        </p:grpSpPr>
        <p:sp>
          <p:nvSpPr>
            <p:cNvPr id="184" name="圓角矩形"/>
            <p:cNvSpPr/>
            <p:nvPr/>
          </p:nvSpPr>
          <p:spPr>
            <a:xfrm>
              <a:off x="11357403" y="4155756"/>
              <a:ext cx="3338382" cy="5767541"/>
            </a:xfrm>
            <a:prstGeom prst="roundRect">
              <a:avLst>
                <a:gd name="adj" fmla="val 10141"/>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85" name="產品推薦"/>
            <p:cNvSpPr txBox="1"/>
            <p:nvPr/>
          </p:nvSpPr>
          <p:spPr>
            <a:xfrm>
              <a:off x="11649926" y="4172031"/>
              <a:ext cx="2795623"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智能</a:t>
              </a:r>
              <a:r>
                <a:rPr kumimoji="0" sz="1050" b="0" i="0" u="none" strike="noStrike" kern="0" cap="none" spc="0" normalizeH="0" baseline="0" noProof="0" dirty="0" err="1" smtClean="0">
                  <a:ln>
                    <a:noFill/>
                  </a:ln>
                  <a:solidFill>
                    <a:srgbClr val="FFFFFF"/>
                  </a:solidFill>
                  <a:effectLst/>
                  <a:uLnTx/>
                  <a:uFillTx/>
                  <a:latin typeface="+mn-lt"/>
                  <a:ea typeface="+mn-ea"/>
                  <a:sym typeface="HanziPen TC Bold"/>
                </a:rPr>
                <a:t>推薦</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49" name="群組 148"/>
          <p:cNvGrpSpPr/>
          <p:nvPr/>
        </p:nvGrpSpPr>
        <p:grpSpPr>
          <a:xfrm>
            <a:off x="6129918" y="3350511"/>
            <a:ext cx="645826" cy="402601"/>
            <a:chOff x="11685403" y="5189830"/>
            <a:chExt cx="2686607" cy="2132162"/>
          </a:xfrm>
        </p:grpSpPr>
        <p:sp>
          <p:nvSpPr>
            <p:cNvPr id="182" name="圓角矩形"/>
            <p:cNvSpPr/>
            <p:nvPr/>
          </p:nvSpPr>
          <p:spPr>
            <a:xfrm>
              <a:off x="11685403" y="5189830"/>
              <a:ext cx="2686607" cy="2043597"/>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83" name="卡片推薦模組"/>
            <p:cNvSpPr txBox="1"/>
            <p:nvPr/>
          </p:nvSpPr>
          <p:spPr>
            <a:xfrm>
              <a:off x="11758564" y="5321216"/>
              <a:ext cx="2534748"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chemeClr val="bg1">
                      <a:lumMod val="50000"/>
                    </a:schemeClr>
                  </a:solidFill>
                  <a:effectLst/>
                  <a:uLnTx/>
                  <a:uFillTx/>
                  <a:latin typeface="+mn-lt"/>
                  <a:ea typeface="+mn-ea"/>
                  <a:sym typeface="HanziPen TC Bold"/>
                </a:rPr>
                <a:t>卡片推薦模組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50" name="群組 149"/>
          <p:cNvGrpSpPr/>
          <p:nvPr/>
        </p:nvGrpSpPr>
        <p:grpSpPr>
          <a:xfrm>
            <a:off x="6129918" y="3785224"/>
            <a:ext cx="645826" cy="407642"/>
            <a:chOff x="11685403" y="7492060"/>
            <a:chExt cx="2686607" cy="2158859"/>
          </a:xfrm>
        </p:grpSpPr>
        <p:sp>
          <p:nvSpPr>
            <p:cNvPr id="180" name="圓角矩形"/>
            <p:cNvSpPr/>
            <p:nvPr/>
          </p:nvSpPr>
          <p:spPr>
            <a:xfrm>
              <a:off x="11685403" y="7492060"/>
              <a:ext cx="2686607" cy="2043597"/>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81" name="活動推薦模型"/>
            <p:cNvSpPr txBox="1"/>
            <p:nvPr/>
          </p:nvSpPr>
          <p:spPr>
            <a:xfrm>
              <a:off x="11742894" y="7650145"/>
              <a:ext cx="2534748" cy="20007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smtClean="0">
                  <a:ln>
                    <a:noFill/>
                  </a:ln>
                  <a:solidFill>
                    <a:schemeClr val="bg1">
                      <a:lumMod val="50000"/>
                    </a:schemeClr>
                  </a:solidFill>
                  <a:effectLst/>
                  <a:uLnTx/>
                  <a:uFillTx/>
                  <a:latin typeface="+mn-lt"/>
                  <a:ea typeface="+mn-ea"/>
                  <a:sym typeface="HanziPen TC Bold"/>
                </a:rPr>
                <a:t>活動推薦模</a:t>
              </a: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51" name="群組 150"/>
          <p:cNvGrpSpPr/>
          <p:nvPr/>
        </p:nvGrpSpPr>
        <p:grpSpPr>
          <a:xfrm>
            <a:off x="6896981" y="3149332"/>
            <a:ext cx="1348174" cy="1089045"/>
            <a:chOff x="6723433" y="2145176"/>
            <a:chExt cx="2000139" cy="1452689"/>
          </a:xfrm>
        </p:grpSpPr>
        <p:grpSp>
          <p:nvGrpSpPr>
            <p:cNvPr id="165" name="群組 164"/>
            <p:cNvGrpSpPr/>
            <p:nvPr/>
          </p:nvGrpSpPr>
          <p:grpSpPr>
            <a:xfrm>
              <a:off x="6723433" y="2145176"/>
              <a:ext cx="1999454" cy="1452689"/>
              <a:chOff x="18338157" y="4187829"/>
              <a:chExt cx="5606418" cy="5767541"/>
            </a:xfrm>
          </p:grpSpPr>
          <p:sp>
            <p:nvSpPr>
              <p:cNvPr id="178" name="圓角矩形"/>
              <p:cNvSpPr/>
              <p:nvPr/>
            </p:nvSpPr>
            <p:spPr>
              <a:xfrm>
                <a:off x="18338157" y="4187829"/>
                <a:ext cx="5606418" cy="5767541"/>
              </a:xfrm>
              <a:prstGeom prst="roundRect">
                <a:avLst>
                  <a:gd name="adj" fmla="val 6039"/>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79" name="智能風險"/>
              <p:cNvSpPr txBox="1"/>
              <p:nvPr/>
            </p:nvSpPr>
            <p:spPr>
              <a:xfrm>
                <a:off x="19693429" y="4204104"/>
                <a:ext cx="2795620"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智能風險</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66" name="群組 165"/>
            <p:cNvGrpSpPr/>
            <p:nvPr/>
          </p:nvGrpSpPr>
          <p:grpSpPr>
            <a:xfrm>
              <a:off x="6788431" y="2389277"/>
              <a:ext cx="898328" cy="529933"/>
              <a:chOff x="18520410" y="5156958"/>
              <a:chExt cx="2518891" cy="2103961"/>
            </a:xfrm>
          </p:grpSpPr>
          <p:sp>
            <p:nvSpPr>
              <p:cNvPr id="176" name="圓角矩形"/>
              <p:cNvSpPr/>
              <p:nvPr/>
            </p:nvSpPr>
            <p:spPr>
              <a:xfrm>
                <a:off x="18520410" y="5211666"/>
                <a:ext cx="2518891" cy="2049253"/>
              </a:xfrm>
              <a:prstGeom prst="roundRect">
                <a:avLst>
                  <a:gd name="adj" fmla="val 8635"/>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77" name="Mega Income Model"/>
              <p:cNvSpPr txBox="1"/>
              <p:nvPr/>
            </p:nvSpPr>
            <p:spPr>
              <a:xfrm>
                <a:off x="18666944" y="5156958"/>
                <a:ext cx="2146181" cy="20522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lnSpc>
                    <a:spcPct val="80000"/>
                  </a:lnSpc>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客戶風險特徵模組</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67" name="群組 166"/>
            <p:cNvGrpSpPr/>
            <p:nvPr/>
          </p:nvGrpSpPr>
          <p:grpSpPr>
            <a:xfrm>
              <a:off x="6788431" y="2918198"/>
              <a:ext cx="919454" cy="623461"/>
              <a:chOff x="18520410" y="7256921"/>
              <a:chExt cx="2578126" cy="2475300"/>
            </a:xfrm>
          </p:grpSpPr>
          <p:sp>
            <p:nvSpPr>
              <p:cNvPr id="174" name="圓角矩形"/>
              <p:cNvSpPr/>
              <p:nvPr/>
            </p:nvSpPr>
            <p:spPr>
              <a:xfrm>
                <a:off x="18520410" y="7415755"/>
                <a:ext cx="2578126" cy="2111930"/>
              </a:xfrm>
              <a:prstGeom prst="roundRect">
                <a:avLst>
                  <a:gd name="adj" fmla="val 10304"/>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75" name="UPL Value Model"/>
              <p:cNvSpPr txBox="1"/>
              <p:nvPr/>
            </p:nvSpPr>
            <p:spPr>
              <a:xfrm>
                <a:off x="18567085" y="7256921"/>
                <a:ext cx="2300034" cy="24753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lnSpc>
                    <a:spcPct val="80000"/>
                  </a:lnSpc>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客戶</a:t>
                </a:r>
                <a:r>
                  <a:rPr kumimoji="0" lang="en-US" altLang="zh-TW" sz="1050" b="0" i="0" u="none" strike="noStrike" kern="0" cap="none" spc="0" normalizeH="0" baseline="0" noProof="0" dirty="0" smtClean="0">
                    <a:ln>
                      <a:noFill/>
                    </a:ln>
                    <a:solidFill>
                      <a:srgbClr val="FFFFFF"/>
                    </a:solidFill>
                    <a:effectLst/>
                    <a:uLnTx/>
                    <a:uFillTx/>
                    <a:latin typeface="+mn-lt"/>
                    <a:ea typeface="+mn-ea"/>
                    <a:sym typeface="HanziPen TC Bold"/>
                  </a:rPr>
                  <a:t>/</a:t>
                </a: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產品價值</a:t>
                </a:r>
                <a:endParaRPr kumimoji="0" lang="en-US" altLang="zh-TW" sz="105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模組</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68" name="群組 167"/>
            <p:cNvGrpSpPr/>
            <p:nvPr/>
          </p:nvGrpSpPr>
          <p:grpSpPr>
            <a:xfrm>
              <a:off x="7729706" y="2397553"/>
              <a:ext cx="975782" cy="536498"/>
              <a:chOff x="21159700" y="5189830"/>
              <a:chExt cx="2736066" cy="2130033"/>
            </a:xfrm>
          </p:grpSpPr>
          <p:sp>
            <p:nvSpPr>
              <p:cNvPr id="172" name="圓角矩形"/>
              <p:cNvSpPr/>
              <p:nvPr/>
            </p:nvSpPr>
            <p:spPr>
              <a:xfrm>
                <a:off x="21159700" y="5189830"/>
                <a:ext cx="2736066" cy="2081221"/>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73" name="地理資訊系統"/>
              <p:cNvSpPr txBox="1"/>
              <p:nvPr/>
            </p:nvSpPr>
            <p:spPr>
              <a:xfrm>
                <a:off x="21310103" y="5282258"/>
                <a:ext cx="2581412" cy="20376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國泰盾詐欺模組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69" name="群組 168"/>
            <p:cNvGrpSpPr/>
            <p:nvPr/>
          </p:nvGrpSpPr>
          <p:grpSpPr>
            <a:xfrm>
              <a:off x="7758268" y="2975230"/>
              <a:ext cx="965304" cy="536145"/>
              <a:chOff x="21239816" y="7483346"/>
              <a:chExt cx="2706689" cy="2128629"/>
            </a:xfrm>
          </p:grpSpPr>
          <p:sp>
            <p:nvSpPr>
              <p:cNvPr id="170" name="圓角矩形"/>
              <p:cNvSpPr/>
              <p:nvPr/>
            </p:nvSpPr>
            <p:spPr>
              <a:xfrm>
                <a:off x="21239816" y="7483346"/>
                <a:ext cx="2686606" cy="2043597"/>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71" name="異常金流偵測模型"/>
              <p:cNvSpPr txBox="1"/>
              <p:nvPr/>
            </p:nvSpPr>
            <p:spPr>
              <a:xfrm>
                <a:off x="21411755" y="7611199"/>
                <a:ext cx="2534750"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國泰盾洗錢防制</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模組</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p:txBody>
          </p:sp>
        </p:grpSp>
      </p:grpSp>
      <p:grpSp>
        <p:nvGrpSpPr>
          <p:cNvPr id="152" name="群組 151"/>
          <p:cNvGrpSpPr/>
          <p:nvPr/>
        </p:nvGrpSpPr>
        <p:grpSpPr>
          <a:xfrm>
            <a:off x="8286301" y="3147814"/>
            <a:ext cx="802505" cy="1089045"/>
            <a:chOff x="5473605" y="2138647"/>
            <a:chExt cx="1190589" cy="1452689"/>
          </a:xfrm>
        </p:grpSpPr>
        <p:grpSp>
          <p:nvGrpSpPr>
            <p:cNvPr id="156" name="群組 155"/>
            <p:cNvGrpSpPr/>
            <p:nvPr/>
          </p:nvGrpSpPr>
          <p:grpSpPr>
            <a:xfrm>
              <a:off x="5473605" y="2138647"/>
              <a:ext cx="1190589" cy="1452689"/>
              <a:chOff x="14833672" y="4161909"/>
              <a:chExt cx="3338382" cy="5767542"/>
            </a:xfrm>
          </p:grpSpPr>
          <p:sp>
            <p:nvSpPr>
              <p:cNvPr id="163" name="圓角矩形"/>
              <p:cNvSpPr/>
              <p:nvPr/>
            </p:nvSpPr>
            <p:spPr>
              <a:xfrm>
                <a:off x="14833672" y="4161909"/>
                <a:ext cx="3338382" cy="5767542"/>
              </a:xfrm>
              <a:prstGeom prst="roundRect">
                <a:avLst>
                  <a:gd name="adj" fmla="val 10141"/>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64" name="客戶服務"/>
              <p:cNvSpPr txBox="1"/>
              <p:nvPr/>
            </p:nvSpPr>
            <p:spPr>
              <a:xfrm>
                <a:off x="14930406" y="4178183"/>
                <a:ext cx="3014845" cy="10411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外部加值</a:t>
                </a:r>
                <a:endParaRPr kumimoji="0" lang="en-US" altLang="zh-TW" sz="105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資訊</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57" name="群組 156"/>
            <p:cNvGrpSpPr/>
            <p:nvPr/>
          </p:nvGrpSpPr>
          <p:grpSpPr>
            <a:xfrm>
              <a:off x="5609079" y="2407566"/>
              <a:ext cx="946819" cy="560209"/>
              <a:chOff x="15213535" y="5229581"/>
              <a:chExt cx="2654856" cy="2224174"/>
            </a:xfrm>
          </p:grpSpPr>
          <p:sp>
            <p:nvSpPr>
              <p:cNvPr id="161" name="圓角矩形"/>
              <p:cNvSpPr/>
              <p:nvPr/>
            </p:nvSpPr>
            <p:spPr>
              <a:xfrm>
                <a:off x="15213535" y="5229581"/>
                <a:ext cx="2654856" cy="2043598"/>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62" name="信用卡…"/>
              <p:cNvSpPr txBox="1"/>
              <p:nvPr/>
            </p:nvSpPr>
            <p:spPr>
              <a:xfrm>
                <a:off x="15253857" y="5452978"/>
                <a:ext cx="2524803" cy="200077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pPr lvl="0">
                  <a:defRPr/>
                </a:pPr>
                <a:r>
                  <a:rPr lang="zh-TW" altLang="en-US" sz="1050" dirty="0">
                    <a:solidFill>
                      <a:schemeClr val="bg1">
                        <a:lumMod val="50000"/>
                      </a:schemeClr>
                    </a:solidFill>
                    <a:sym typeface="HanziPen TC Bold"/>
                  </a:rPr>
                  <a:t>地理資訊系統</a:t>
                </a:r>
              </a:p>
            </p:txBody>
          </p:sp>
        </p:grpSp>
        <p:grpSp>
          <p:nvGrpSpPr>
            <p:cNvPr id="158" name="群組 157"/>
            <p:cNvGrpSpPr/>
            <p:nvPr/>
          </p:nvGrpSpPr>
          <p:grpSpPr>
            <a:xfrm>
              <a:off x="5627902" y="2977912"/>
              <a:ext cx="946819" cy="558398"/>
              <a:chOff x="15266316" y="7494001"/>
              <a:chExt cx="2654856" cy="2216983"/>
            </a:xfrm>
          </p:grpSpPr>
          <p:sp>
            <p:nvSpPr>
              <p:cNvPr id="159" name="圓角矩形"/>
              <p:cNvSpPr/>
              <p:nvPr/>
            </p:nvSpPr>
            <p:spPr>
              <a:xfrm>
                <a:off x="15266316" y="7494001"/>
                <a:ext cx="2654856" cy="2043598"/>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60" name="ATM…"/>
              <p:cNvSpPr txBox="1"/>
              <p:nvPr/>
            </p:nvSpPr>
            <p:spPr>
              <a:xfrm>
                <a:off x="15317949" y="7710209"/>
                <a:ext cx="2524803"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lang="zh-TW" altLang="en-US" sz="1050" dirty="0" smtClean="0">
                    <a:solidFill>
                      <a:schemeClr val="bg1">
                        <a:lumMod val="50000"/>
                      </a:schemeClr>
                    </a:solidFill>
                    <a:sym typeface="HanziPen TC Bold"/>
                  </a:rPr>
                  <a:t>社群標籤</a:t>
                </a:r>
                <a:endParaRPr sz="1050" dirty="0">
                  <a:solidFill>
                    <a:schemeClr val="bg1">
                      <a:lumMod val="50000"/>
                    </a:schemeClr>
                  </a:solidFill>
                  <a:sym typeface="HanziPen TC Bold"/>
                </a:endParaRPr>
              </a:p>
            </p:txBody>
          </p:sp>
        </p:grpSp>
      </p:grpSp>
      <p:grpSp>
        <p:nvGrpSpPr>
          <p:cNvPr id="153" name="群組 152"/>
          <p:cNvGrpSpPr/>
          <p:nvPr/>
        </p:nvGrpSpPr>
        <p:grpSpPr>
          <a:xfrm>
            <a:off x="6916189" y="4292053"/>
            <a:ext cx="1052290" cy="321273"/>
            <a:chOff x="17651973" y="10195668"/>
            <a:chExt cx="5906913" cy="1701452"/>
          </a:xfrm>
        </p:grpSpPr>
        <p:sp>
          <p:nvSpPr>
            <p:cNvPr id="154" name="圓角矩形"/>
            <p:cNvSpPr/>
            <p:nvPr/>
          </p:nvSpPr>
          <p:spPr>
            <a:xfrm>
              <a:off x="17651973" y="10195668"/>
              <a:ext cx="5906913"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55" name="Redis"/>
            <p:cNvSpPr/>
            <p:nvPr/>
          </p:nvSpPr>
          <p:spPr>
            <a:xfrm>
              <a:off x="20758419" y="10627118"/>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lvl="0" algn="ctr" defTabSz="821531" hangingPunct="0">
                <a:defRPr/>
              </a:pPr>
              <a:r>
                <a:rPr lang="en-US" sz="1050" kern="0" dirty="0">
                  <a:latin typeface="+mn-lt"/>
                  <a:ea typeface="+mn-ea"/>
                </a:rPr>
                <a:t>Model Repository</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206" name="群組 205"/>
          <p:cNvGrpSpPr/>
          <p:nvPr/>
        </p:nvGrpSpPr>
        <p:grpSpPr>
          <a:xfrm>
            <a:off x="4687854" y="3147814"/>
            <a:ext cx="1307800" cy="1089045"/>
            <a:chOff x="4687854" y="3091305"/>
            <a:chExt cx="1307800" cy="1089045"/>
          </a:xfrm>
        </p:grpSpPr>
        <p:grpSp>
          <p:nvGrpSpPr>
            <p:cNvPr id="207" name="群組 206"/>
            <p:cNvGrpSpPr/>
            <p:nvPr/>
          </p:nvGrpSpPr>
          <p:grpSpPr>
            <a:xfrm>
              <a:off x="4687854" y="3091305"/>
              <a:ext cx="1305649" cy="1089045"/>
              <a:chOff x="5686482" y="4198433"/>
              <a:chExt cx="5431434" cy="5767541"/>
            </a:xfrm>
          </p:grpSpPr>
          <p:sp>
            <p:nvSpPr>
              <p:cNvPr id="223" name="圓角矩形"/>
              <p:cNvSpPr/>
              <p:nvPr/>
            </p:nvSpPr>
            <p:spPr>
              <a:xfrm>
                <a:off x="5686482" y="4198433"/>
                <a:ext cx="5431434" cy="5767541"/>
              </a:xfrm>
              <a:prstGeom prst="roundRect">
                <a:avLst>
                  <a:gd name="adj" fmla="val 6233"/>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24" name="客戶360"/>
              <p:cNvSpPr txBox="1"/>
              <p:nvPr/>
            </p:nvSpPr>
            <p:spPr>
              <a:xfrm>
                <a:off x="7030119" y="4220460"/>
                <a:ext cx="2795620" cy="8914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a:ln>
                      <a:noFill/>
                    </a:ln>
                    <a:solidFill>
                      <a:srgbClr val="FFFFFF"/>
                    </a:solidFill>
                    <a:effectLst/>
                    <a:uLnTx/>
                    <a:uFillTx/>
                    <a:latin typeface="+mn-lt"/>
                    <a:ea typeface="+mn-ea"/>
                    <a:sym typeface="HanziPen TC Bold"/>
                  </a:rPr>
                  <a:t>客戶360</a:t>
                </a:r>
              </a:p>
            </p:txBody>
          </p:sp>
        </p:grpSp>
        <p:grpSp>
          <p:nvGrpSpPr>
            <p:cNvPr id="208" name="群組 207"/>
            <p:cNvGrpSpPr/>
            <p:nvPr/>
          </p:nvGrpSpPr>
          <p:grpSpPr>
            <a:xfrm>
              <a:off x="4722180" y="3270147"/>
              <a:ext cx="423966" cy="385878"/>
              <a:chOff x="5829276" y="5145577"/>
              <a:chExt cx="2654856" cy="2043598"/>
            </a:xfrm>
          </p:grpSpPr>
          <p:sp>
            <p:nvSpPr>
              <p:cNvPr id="221" name="圓角矩形"/>
              <p:cNvSpPr/>
              <p:nvPr/>
            </p:nvSpPr>
            <p:spPr>
              <a:xfrm>
                <a:off x="5829276" y="5145577"/>
                <a:ext cx="2654856" cy="2043598"/>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22" name="客戶基本資料"/>
              <p:cNvSpPr txBox="1"/>
              <p:nvPr/>
            </p:nvSpPr>
            <p:spPr>
              <a:xfrm>
                <a:off x="5875075" y="5161853"/>
                <a:ext cx="2524805"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客戶基本資料</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209" name="群組 208"/>
            <p:cNvGrpSpPr/>
            <p:nvPr/>
          </p:nvGrpSpPr>
          <p:grpSpPr>
            <a:xfrm>
              <a:off x="5197737" y="3269916"/>
              <a:ext cx="358785" cy="392604"/>
              <a:chOff x="8632865" y="5145576"/>
              <a:chExt cx="2246703" cy="2079219"/>
            </a:xfrm>
          </p:grpSpPr>
          <p:sp>
            <p:nvSpPr>
              <p:cNvPr id="219" name="圓角矩形"/>
              <p:cNvSpPr/>
              <p:nvPr/>
            </p:nvSpPr>
            <p:spPr>
              <a:xfrm>
                <a:off x="8632865" y="5145576"/>
                <a:ext cx="2246703" cy="2043599"/>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20" name="客戶…"/>
              <p:cNvSpPr txBox="1"/>
              <p:nvPr/>
            </p:nvSpPr>
            <p:spPr>
              <a:xfrm>
                <a:off x="8771298" y="5224022"/>
                <a:ext cx="2015523" cy="2000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sz="1050" dirty="0" err="1">
                    <a:solidFill>
                      <a:schemeClr val="bg1">
                        <a:lumMod val="50000"/>
                      </a:schemeClr>
                    </a:solidFill>
                    <a:sym typeface="HanziPen TC Bold"/>
                  </a:rPr>
                  <a:t>客戶</a:t>
                </a:r>
                <a:endParaRPr sz="1050" dirty="0">
                  <a:solidFill>
                    <a:schemeClr val="bg1">
                      <a:lumMod val="50000"/>
                    </a:schemeClr>
                  </a:solidFill>
                  <a:sym typeface="HanziPen TC Bold"/>
                </a:endParaRPr>
              </a:p>
              <a:p>
                <a:r>
                  <a:rPr sz="1050" dirty="0" err="1">
                    <a:solidFill>
                      <a:schemeClr val="bg1">
                        <a:lumMod val="50000"/>
                      </a:schemeClr>
                    </a:solidFill>
                    <a:sym typeface="HanziPen TC Bold"/>
                  </a:rPr>
                  <a:t>歷程</a:t>
                </a:r>
                <a:endParaRPr sz="1050" dirty="0">
                  <a:solidFill>
                    <a:schemeClr val="bg1">
                      <a:lumMod val="50000"/>
                    </a:schemeClr>
                  </a:solidFill>
                  <a:sym typeface="HanziPen TC Bold"/>
                </a:endParaRPr>
              </a:p>
            </p:txBody>
          </p:sp>
        </p:grpSp>
        <p:grpSp>
          <p:nvGrpSpPr>
            <p:cNvPr id="210" name="群組 209"/>
            <p:cNvGrpSpPr/>
            <p:nvPr/>
          </p:nvGrpSpPr>
          <p:grpSpPr>
            <a:xfrm>
              <a:off x="5585116" y="3261945"/>
              <a:ext cx="400655" cy="392454"/>
              <a:chOff x="5872804" y="7486748"/>
              <a:chExt cx="2246703" cy="2078424"/>
            </a:xfrm>
          </p:grpSpPr>
          <p:sp>
            <p:nvSpPr>
              <p:cNvPr id="217" name="圓角矩形"/>
              <p:cNvSpPr/>
              <p:nvPr/>
            </p:nvSpPr>
            <p:spPr>
              <a:xfrm>
                <a:off x="5872804" y="7486748"/>
                <a:ext cx="2246703" cy="2043598"/>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18" name="My…"/>
              <p:cNvSpPr txBox="1"/>
              <p:nvPr/>
            </p:nvSpPr>
            <p:spPr>
              <a:xfrm>
                <a:off x="5895761" y="7564399"/>
                <a:ext cx="2015525" cy="2000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sz="1050" dirty="0">
                    <a:solidFill>
                      <a:schemeClr val="bg1">
                        <a:lumMod val="50000"/>
                      </a:schemeClr>
                    </a:solidFill>
                    <a:sym typeface="HanziPen TC Bold"/>
                  </a:rPr>
                  <a:t>My </a:t>
                </a:r>
              </a:p>
              <a:p>
                <a:r>
                  <a:rPr sz="1050" dirty="0" err="1">
                    <a:solidFill>
                      <a:schemeClr val="bg1">
                        <a:lumMod val="50000"/>
                      </a:schemeClr>
                    </a:solidFill>
                    <a:sym typeface="HanziPen TC Bold"/>
                  </a:rPr>
                  <a:t>客群</a:t>
                </a:r>
                <a:endParaRPr sz="1050" dirty="0">
                  <a:solidFill>
                    <a:schemeClr val="bg1">
                      <a:lumMod val="50000"/>
                    </a:schemeClr>
                  </a:solidFill>
                  <a:sym typeface="HanziPen TC Bold"/>
                </a:endParaRPr>
              </a:p>
            </p:txBody>
          </p:sp>
        </p:grpSp>
        <p:grpSp>
          <p:nvGrpSpPr>
            <p:cNvPr id="211" name="群組 210"/>
            <p:cNvGrpSpPr/>
            <p:nvPr/>
          </p:nvGrpSpPr>
          <p:grpSpPr>
            <a:xfrm>
              <a:off x="5364088" y="3700474"/>
              <a:ext cx="631566" cy="395470"/>
              <a:chOff x="8202419" y="7424569"/>
              <a:chExt cx="2704817" cy="2094396"/>
            </a:xfrm>
          </p:grpSpPr>
          <p:sp>
            <p:nvSpPr>
              <p:cNvPr id="215" name="圓角矩形"/>
              <p:cNvSpPr/>
              <p:nvPr/>
            </p:nvSpPr>
            <p:spPr>
              <a:xfrm>
                <a:off x="8202419" y="7436909"/>
                <a:ext cx="2704817" cy="2082056"/>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16" name="客戶屬性特徵"/>
              <p:cNvSpPr txBox="1"/>
              <p:nvPr/>
            </p:nvSpPr>
            <p:spPr>
              <a:xfrm>
                <a:off x="8214543" y="7424569"/>
                <a:ext cx="2572318" cy="20384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特徵模組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212" name="群組 211"/>
            <p:cNvGrpSpPr/>
            <p:nvPr/>
          </p:nvGrpSpPr>
          <p:grpSpPr>
            <a:xfrm>
              <a:off x="4712981" y="3702804"/>
              <a:ext cx="631566" cy="393140"/>
              <a:chOff x="8202419" y="7436909"/>
              <a:chExt cx="2704817" cy="2082056"/>
            </a:xfrm>
          </p:grpSpPr>
          <p:sp>
            <p:nvSpPr>
              <p:cNvPr id="213" name="圓角矩形"/>
              <p:cNvSpPr/>
              <p:nvPr/>
            </p:nvSpPr>
            <p:spPr>
              <a:xfrm>
                <a:off x="8202419" y="7436909"/>
                <a:ext cx="2704817" cy="2082056"/>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14" name="客戶屬性特徵"/>
              <p:cNvSpPr txBox="1"/>
              <p:nvPr/>
            </p:nvSpPr>
            <p:spPr>
              <a:xfrm>
                <a:off x="8268377" y="7465783"/>
                <a:ext cx="2572318" cy="20384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客戶帳戶</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solidFill>
                      <a:schemeClr val="bg1">
                        <a:lumMod val="50000"/>
                      </a:schemeClr>
                    </a:solidFill>
                    <a:latin typeface="+mn-lt"/>
                    <a:ea typeface="+mn-ea"/>
                  </a:rPr>
                  <a:t>關聯</a:t>
                </a:r>
                <a:r>
                  <a:rPr lang="zh-TW" altLang="en-US" sz="1050" kern="0" dirty="0">
                    <a:solidFill>
                      <a:schemeClr val="bg1">
                        <a:lumMod val="50000"/>
                      </a:schemeClr>
                    </a:solidFill>
                    <a:latin typeface="+mn-lt"/>
                    <a:ea typeface="+mn-ea"/>
                  </a:rPr>
                  <a:t>網絡</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spTree>
    <p:extLst>
      <p:ext uri="{BB962C8B-B14F-4D97-AF65-F5344CB8AC3E}">
        <p14:creationId xmlns:p14="http://schemas.microsoft.com/office/powerpoint/2010/main" val="1571361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4"/>
          </p:nvPr>
        </p:nvSpPr>
        <p:spPr/>
        <p:txBody>
          <a:bodyPr/>
          <a:lstStyle/>
          <a:p>
            <a:fld id="{ADAF07C5-463E-4746-8662-F9EAE6427DB3}" type="slidenum">
              <a:rPr lang="zh-TW" altLang="en-US" smtClean="0"/>
              <a:pPr/>
              <a:t>14</a:t>
            </a:fld>
            <a:endParaRPr lang="zh-TW" altLang="en-US" dirty="0"/>
          </a:p>
        </p:txBody>
      </p:sp>
      <p:sp>
        <p:nvSpPr>
          <p:cNvPr id="3" name="矩形 2"/>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a:solidFill>
                  <a:schemeClr val="bg1"/>
                </a:solidFill>
                <a:latin typeface="+mj-ea"/>
              </a:rPr>
              <a:t>應用</a:t>
            </a:r>
            <a:r>
              <a:rPr lang="zh-TW" altLang="en-US" sz="2400" b="1" dirty="0" smtClean="0">
                <a:solidFill>
                  <a:schemeClr val="bg1"/>
                </a:solidFill>
                <a:latin typeface="+mj-ea"/>
              </a:rPr>
              <a:t>場景</a:t>
            </a:r>
            <a:r>
              <a:rPr lang="zh-TW" altLang="en-US" sz="2400" b="1" dirty="0">
                <a:solidFill>
                  <a:schemeClr val="bg1"/>
                </a:solidFill>
                <a:latin typeface="+mj-ea"/>
              </a:rPr>
              <a:t>四：金融犯罪反洗錢偵測</a:t>
            </a:r>
            <a:endParaRPr lang="zh-TW" altLang="en-US" sz="2400" b="1" dirty="0" smtClean="0">
              <a:solidFill>
                <a:schemeClr val="bg1"/>
              </a:solidFill>
              <a:latin typeface="+mj-ea"/>
            </a:endParaRPr>
          </a:p>
        </p:txBody>
      </p:sp>
      <p:sp>
        <p:nvSpPr>
          <p:cNvPr id="4" name="矩形 3"/>
          <p:cNvSpPr/>
          <p:nvPr/>
        </p:nvSpPr>
        <p:spPr>
          <a:xfrm>
            <a:off x="2740676" y="819458"/>
            <a:ext cx="3310395" cy="600164"/>
          </a:xfrm>
          <a:prstGeom prst="rect">
            <a:avLst/>
          </a:prstGeom>
          <a:noFill/>
          <a:ln w="12700" cap="flat" cmpd="sng" algn="ctr">
            <a:solidFill>
              <a:sysClr val="window" lastClr="FFFFFF">
                <a:lumMod val="65000"/>
              </a:sysClr>
            </a:solidFill>
            <a:prstDash val="solid"/>
            <a:miter lim="800000"/>
          </a:ln>
          <a:effectLst>
            <a:outerShdw blurRad="50800" dist="38100" dir="2700000" algn="tl" rotWithShape="0">
              <a:prstClr val="black">
                <a:alpha val="40000"/>
              </a:prstClr>
            </a:outerShdw>
          </a:effectLst>
        </p:spPr>
        <p:txBody>
          <a:bodyPr wrap="square">
            <a:spAutoFit/>
          </a:bodyPr>
          <a:lstStyle/>
          <a:p>
            <a:pPr marL="0" marR="0" lvl="0" indent="0" defTabSz="404988" eaLnBrk="1" fontAlgn="auto" latinLnBrk="0" hangingPunct="1">
              <a:lnSpc>
                <a:spcPct val="100000"/>
              </a:lnSpc>
              <a:spcBef>
                <a:spcPts val="0"/>
              </a:spcBef>
              <a:spcAft>
                <a:spcPts val="0"/>
              </a:spcAft>
              <a:buClrTx/>
              <a:buSzTx/>
              <a:buFontTx/>
              <a:buNone/>
              <a:tabLst/>
              <a:defRPr/>
            </a:pPr>
            <a:r>
              <a:rPr kumimoji="0" lang="zh-TW" altLang="en-US" sz="1100" b="0" i="0" u="none" strike="noStrike" kern="0" cap="none" spc="0" normalizeH="0" baseline="0" noProof="0" dirty="0" smtClean="0">
                <a:ln>
                  <a:noFill/>
                </a:ln>
                <a:solidFill>
                  <a:schemeClr val="bg1"/>
                </a:solidFill>
                <a:effectLst/>
                <a:uLnTx/>
                <a:uFillTx/>
                <a:cs typeface="+mn-cs"/>
              </a:rPr>
              <a:t>場景應用</a:t>
            </a:r>
            <a:r>
              <a:rPr kumimoji="0" lang="en-US" altLang="zh-TW" sz="1100" b="0" i="0" u="none" strike="noStrike" kern="0" cap="none" spc="0" normalizeH="0" baseline="0" noProof="0" dirty="0" smtClean="0">
                <a:ln>
                  <a:noFill/>
                </a:ln>
                <a:solidFill>
                  <a:schemeClr val="bg1"/>
                </a:solidFill>
                <a:effectLst/>
                <a:uLnTx/>
                <a:uFillTx/>
                <a:cs typeface="+mn-cs"/>
              </a:rPr>
              <a:t>:</a:t>
            </a:r>
          </a:p>
          <a:p>
            <a:pPr marL="173038" indent="-173038" defTabSz="404988">
              <a:buFont typeface="Arial" panose="020B0604020202020204" pitchFamily="34" charset="0"/>
              <a:buChar char="•"/>
              <a:defRPr/>
            </a:pPr>
            <a:r>
              <a:rPr lang="zh-TW" altLang="en-US" sz="1100" kern="0" dirty="0">
                <a:solidFill>
                  <a:schemeClr val="bg1"/>
                </a:solidFill>
              </a:rPr>
              <a:t>透過關聯網絡視覺儀表板，識別客戶的潛在風險</a:t>
            </a:r>
            <a:endParaRPr lang="en-US" altLang="zh-TW" sz="1100" kern="0" dirty="0">
              <a:solidFill>
                <a:schemeClr val="bg1"/>
              </a:solidFill>
            </a:endParaRPr>
          </a:p>
          <a:p>
            <a:pPr marL="173038" indent="-173038" defTabSz="404988">
              <a:buFont typeface="Arial" panose="020B0604020202020204" pitchFamily="34" charset="0"/>
              <a:buChar char="•"/>
              <a:defRPr/>
            </a:pPr>
            <a:r>
              <a:rPr lang="zh-TW" altLang="en-US" sz="1100" kern="0" dirty="0">
                <a:solidFill>
                  <a:schemeClr val="bg1"/>
                </a:solidFill>
              </a:rPr>
              <a:t>預警偵測以提升監控效率</a:t>
            </a:r>
          </a:p>
        </p:txBody>
      </p:sp>
      <p:cxnSp>
        <p:nvCxnSpPr>
          <p:cNvPr id="9" name="直線單箭頭接點 8"/>
          <p:cNvCxnSpPr/>
          <p:nvPr/>
        </p:nvCxnSpPr>
        <p:spPr>
          <a:xfrm flipV="1">
            <a:off x="2755699" y="1424196"/>
            <a:ext cx="3383280" cy="1"/>
          </a:xfrm>
          <a:prstGeom prst="straightConnector1">
            <a:avLst/>
          </a:prstGeom>
          <a:noFill/>
          <a:ln w="12700" cap="flat" cmpd="sng" algn="ctr">
            <a:solidFill>
              <a:schemeClr val="bg1"/>
            </a:solidFill>
            <a:prstDash val="sysDash"/>
            <a:miter lim="800000"/>
            <a:headEnd type="none" w="med" len="med"/>
            <a:tailEnd type="triangle" w="lg" len="med"/>
          </a:ln>
          <a:effectLst/>
        </p:spPr>
      </p:cxnSp>
      <p:sp>
        <p:nvSpPr>
          <p:cNvPr id="15" name="矩形 14"/>
          <p:cNvSpPr/>
          <p:nvPr/>
        </p:nvSpPr>
        <p:spPr>
          <a:xfrm>
            <a:off x="6602661" y="801015"/>
            <a:ext cx="2226482" cy="711289"/>
          </a:xfrm>
          <a:prstGeom prst="rect">
            <a:avLst/>
          </a:prstGeom>
          <a:noFill/>
          <a:ln w="9525" cap="flat" cmpd="sng" algn="ctr">
            <a:solidFill>
              <a:srgbClr val="FC917C"/>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chemeClr val="bg1"/>
              </a:solidFill>
              <a:effectLst/>
              <a:uLnTx/>
              <a:uFillTx/>
              <a:cs typeface="+mn-cs"/>
            </a:endParaRPr>
          </a:p>
        </p:txBody>
      </p:sp>
      <p:grpSp>
        <p:nvGrpSpPr>
          <p:cNvPr id="16" name="群組 15"/>
          <p:cNvGrpSpPr/>
          <p:nvPr/>
        </p:nvGrpSpPr>
        <p:grpSpPr>
          <a:xfrm>
            <a:off x="6228184" y="802195"/>
            <a:ext cx="748952" cy="712082"/>
            <a:chOff x="4800262" y="1379653"/>
            <a:chExt cx="662813" cy="723068"/>
          </a:xfrm>
        </p:grpSpPr>
        <p:sp>
          <p:nvSpPr>
            <p:cNvPr id="17" name="橢圓 16"/>
            <p:cNvSpPr/>
            <p:nvPr/>
          </p:nvSpPr>
          <p:spPr>
            <a:xfrm>
              <a:off x="4800262" y="1379653"/>
              <a:ext cx="662813" cy="723068"/>
            </a:xfrm>
            <a:prstGeom prst="ellipse">
              <a:avLst/>
            </a:prstGeom>
            <a:solidFill>
              <a:srgbClr val="FC917C"/>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151" algn="l" rtl="0" fontAlgn="base">
                <a:spcBef>
                  <a:spcPct val="0"/>
                </a:spcBef>
                <a:spcAft>
                  <a:spcPct val="0"/>
                </a:spcAft>
                <a:defRPr sz="1600" kern="1200">
                  <a:solidFill>
                    <a:schemeClr val="lt1"/>
                  </a:solidFill>
                  <a:latin typeface="+mn-lt"/>
                  <a:ea typeface="+mn-ea"/>
                  <a:cs typeface="+mn-cs"/>
                </a:defRPr>
              </a:lvl2pPr>
              <a:lvl3pPr marL="914303" algn="l" rtl="0" fontAlgn="base">
                <a:spcBef>
                  <a:spcPct val="0"/>
                </a:spcBef>
                <a:spcAft>
                  <a:spcPct val="0"/>
                </a:spcAft>
                <a:defRPr sz="1600" kern="1200">
                  <a:solidFill>
                    <a:schemeClr val="lt1"/>
                  </a:solidFill>
                  <a:latin typeface="+mn-lt"/>
                  <a:ea typeface="+mn-ea"/>
                  <a:cs typeface="+mn-cs"/>
                </a:defRPr>
              </a:lvl3pPr>
              <a:lvl4pPr marL="1371454" algn="l" rtl="0" fontAlgn="base">
                <a:spcBef>
                  <a:spcPct val="0"/>
                </a:spcBef>
                <a:spcAft>
                  <a:spcPct val="0"/>
                </a:spcAft>
                <a:defRPr sz="1600" kern="1200">
                  <a:solidFill>
                    <a:schemeClr val="lt1"/>
                  </a:solidFill>
                  <a:latin typeface="+mn-lt"/>
                  <a:ea typeface="+mn-ea"/>
                  <a:cs typeface="+mn-cs"/>
                </a:defRPr>
              </a:lvl4pPr>
              <a:lvl5pPr marL="1828607" algn="l" rtl="0" fontAlgn="base">
                <a:spcBef>
                  <a:spcPct val="0"/>
                </a:spcBef>
                <a:spcAft>
                  <a:spcPct val="0"/>
                </a:spcAft>
                <a:defRPr sz="1600" kern="1200">
                  <a:solidFill>
                    <a:schemeClr val="lt1"/>
                  </a:solidFill>
                  <a:latin typeface="+mn-lt"/>
                  <a:ea typeface="+mn-ea"/>
                  <a:cs typeface="+mn-cs"/>
                </a:defRPr>
              </a:lvl5pPr>
              <a:lvl6pPr marL="2285758" algn="l" defTabSz="914303" rtl="0" eaLnBrk="1" latinLnBrk="0" hangingPunct="1">
                <a:defRPr sz="1600" kern="1200">
                  <a:solidFill>
                    <a:schemeClr val="lt1"/>
                  </a:solidFill>
                  <a:latin typeface="+mn-lt"/>
                  <a:ea typeface="+mn-ea"/>
                  <a:cs typeface="+mn-cs"/>
                </a:defRPr>
              </a:lvl6pPr>
              <a:lvl7pPr marL="2742909" algn="l" defTabSz="914303" rtl="0" eaLnBrk="1" latinLnBrk="0" hangingPunct="1">
                <a:defRPr sz="1600" kern="1200">
                  <a:solidFill>
                    <a:schemeClr val="lt1"/>
                  </a:solidFill>
                  <a:latin typeface="+mn-lt"/>
                  <a:ea typeface="+mn-ea"/>
                  <a:cs typeface="+mn-cs"/>
                </a:defRPr>
              </a:lvl7pPr>
              <a:lvl8pPr marL="3200061" algn="l" defTabSz="914303" rtl="0" eaLnBrk="1" latinLnBrk="0" hangingPunct="1">
                <a:defRPr sz="1600" kern="1200">
                  <a:solidFill>
                    <a:schemeClr val="lt1"/>
                  </a:solidFill>
                  <a:latin typeface="+mn-lt"/>
                  <a:ea typeface="+mn-ea"/>
                  <a:cs typeface="+mn-cs"/>
                </a:defRPr>
              </a:lvl8pPr>
              <a:lvl9pPr marL="3657212" algn="l" defTabSz="914303"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600" b="0" i="0" u="none" strike="noStrike" kern="1200" cap="none" spc="0" normalizeH="0" baseline="0" noProof="0">
                <a:ln>
                  <a:noFill/>
                </a:ln>
                <a:solidFill>
                  <a:schemeClr val="bg1"/>
                </a:solidFill>
                <a:effectLst/>
                <a:uLnTx/>
                <a:uFillTx/>
                <a:cs typeface="+mn-cs"/>
              </a:endParaRPr>
            </a:p>
          </p:txBody>
        </p:sp>
        <p:sp>
          <p:nvSpPr>
            <p:cNvPr id="18" name="文字方塊 28"/>
            <p:cNvSpPr txBox="1"/>
            <p:nvPr/>
          </p:nvSpPr>
          <p:spPr>
            <a:xfrm>
              <a:off x="4876386" y="1610478"/>
              <a:ext cx="535066" cy="312525"/>
            </a:xfrm>
            <a:prstGeom prst="rect">
              <a:avLst/>
            </a:prstGeom>
            <a:noFill/>
          </p:spPr>
          <p:txBody>
            <a:bodyPr wrap="square" rtlCol="0">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151" algn="l" rtl="0" fontAlgn="base">
                <a:spcBef>
                  <a:spcPct val="0"/>
                </a:spcBef>
                <a:spcAft>
                  <a:spcPct val="0"/>
                </a:spcAft>
                <a:defRPr sz="1600" kern="1200">
                  <a:solidFill>
                    <a:schemeClr val="tx1"/>
                  </a:solidFill>
                  <a:latin typeface="Arial" charset="0"/>
                  <a:ea typeface="+mn-ea"/>
                  <a:cs typeface="+mn-cs"/>
                </a:defRPr>
              </a:lvl2pPr>
              <a:lvl3pPr marL="914303" algn="l" rtl="0" fontAlgn="base">
                <a:spcBef>
                  <a:spcPct val="0"/>
                </a:spcBef>
                <a:spcAft>
                  <a:spcPct val="0"/>
                </a:spcAft>
                <a:defRPr sz="1600" kern="1200">
                  <a:solidFill>
                    <a:schemeClr val="tx1"/>
                  </a:solidFill>
                  <a:latin typeface="Arial" charset="0"/>
                  <a:ea typeface="+mn-ea"/>
                  <a:cs typeface="+mn-cs"/>
                </a:defRPr>
              </a:lvl3pPr>
              <a:lvl4pPr marL="1371454" algn="l" rtl="0" fontAlgn="base">
                <a:spcBef>
                  <a:spcPct val="0"/>
                </a:spcBef>
                <a:spcAft>
                  <a:spcPct val="0"/>
                </a:spcAft>
                <a:defRPr sz="1600" kern="1200">
                  <a:solidFill>
                    <a:schemeClr val="tx1"/>
                  </a:solidFill>
                  <a:latin typeface="Arial" charset="0"/>
                  <a:ea typeface="+mn-ea"/>
                  <a:cs typeface="+mn-cs"/>
                </a:defRPr>
              </a:lvl4pPr>
              <a:lvl5pPr marL="1828607" algn="l" rtl="0" fontAlgn="base">
                <a:spcBef>
                  <a:spcPct val="0"/>
                </a:spcBef>
                <a:spcAft>
                  <a:spcPct val="0"/>
                </a:spcAft>
                <a:defRPr sz="1600" kern="1200">
                  <a:solidFill>
                    <a:schemeClr val="tx1"/>
                  </a:solidFill>
                  <a:latin typeface="Arial" charset="0"/>
                  <a:ea typeface="+mn-ea"/>
                  <a:cs typeface="+mn-cs"/>
                </a:defRPr>
              </a:lvl5pPr>
              <a:lvl6pPr marL="2285758" algn="l" defTabSz="914303" rtl="0" eaLnBrk="1" latinLnBrk="0" hangingPunct="1">
                <a:defRPr sz="1600" kern="1200">
                  <a:solidFill>
                    <a:schemeClr val="tx1"/>
                  </a:solidFill>
                  <a:latin typeface="Arial" charset="0"/>
                  <a:ea typeface="+mn-ea"/>
                  <a:cs typeface="+mn-cs"/>
                </a:defRPr>
              </a:lvl6pPr>
              <a:lvl7pPr marL="2742909" algn="l" defTabSz="914303" rtl="0" eaLnBrk="1" latinLnBrk="0" hangingPunct="1">
                <a:defRPr sz="1600" kern="1200">
                  <a:solidFill>
                    <a:schemeClr val="tx1"/>
                  </a:solidFill>
                  <a:latin typeface="Arial" charset="0"/>
                  <a:ea typeface="+mn-ea"/>
                  <a:cs typeface="+mn-cs"/>
                </a:defRPr>
              </a:lvl7pPr>
              <a:lvl8pPr marL="3200061" algn="l" defTabSz="914303" rtl="0" eaLnBrk="1" latinLnBrk="0" hangingPunct="1">
                <a:defRPr sz="1600" kern="1200">
                  <a:solidFill>
                    <a:schemeClr val="tx1"/>
                  </a:solidFill>
                  <a:latin typeface="Arial" charset="0"/>
                  <a:ea typeface="+mn-ea"/>
                  <a:cs typeface="+mn-cs"/>
                </a:defRPr>
              </a:lvl8pPr>
              <a:lvl9pPr marL="3657212" algn="l" defTabSz="914303" rtl="0" eaLnBrk="1" latinLnBrk="0" hangingPunct="1">
                <a:defRPr sz="16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smtClean="0">
                  <a:ln>
                    <a:noFill/>
                  </a:ln>
                  <a:effectLst/>
                  <a:uLnTx/>
                  <a:uFillTx/>
                  <a:latin typeface="+mn-lt"/>
                  <a:cs typeface="+mn-cs"/>
                </a:rPr>
                <a:t>After</a:t>
              </a:r>
              <a:endParaRPr kumimoji="0" lang="zh-TW" altLang="en-US" sz="1400" b="1" i="0" u="none" strike="noStrike" kern="1200" cap="none" spc="0" normalizeH="0" baseline="0" noProof="0" dirty="0">
                <a:ln>
                  <a:noFill/>
                </a:ln>
                <a:effectLst/>
                <a:uLnTx/>
                <a:uFillTx/>
                <a:latin typeface="+mn-lt"/>
                <a:cs typeface="+mn-cs"/>
              </a:endParaRPr>
            </a:p>
          </p:txBody>
        </p:sp>
      </p:grpSp>
      <p:sp>
        <p:nvSpPr>
          <p:cNvPr id="19" name="矩形 18"/>
          <p:cNvSpPr/>
          <p:nvPr/>
        </p:nvSpPr>
        <p:spPr>
          <a:xfrm flipH="1">
            <a:off x="102033" y="780534"/>
            <a:ext cx="2166976" cy="711289"/>
          </a:xfrm>
          <a:prstGeom prst="rect">
            <a:avLst/>
          </a:prstGeom>
          <a:noFill/>
          <a:ln w="9525" cap="flat" cmpd="sng" algn="ctr">
            <a:solidFill>
              <a:srgbClr val="B3EB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chemeClr val="bg1"/>
              </a:solidFill>
              <a:effectLst/>
              <a:uLnTx/>
              <a:uFillTx/>
              <a:cs typeface="+mn-cs"/>
            </a:endParaRPr>
          </a:p>
        </p:txBody>
      </p:sp>
      <p:grpSp>
        <p:nvGrpSpPr>
          <p:cNvPr id="20" name="群組 19"/>
          <p:cNvGrpSpPr/>
          <p:nvPr/>
        </p:nvGrpSpPr>
        <p:grpSpPr>
          <a:xfrm>
            <a:off x="1878832" y="781714"/>
            <a:ext cx="748952" cy="712082"/>
            <a:chOff x="4800262" y="1379653"/>
            <a:chExt cx="662813" cy="723068"/>
          </a:xfrm>
        </p:grpSpPr>
        <p:sp>
          <p:nvSpPr>
            <p:cNvPr id="21" name="橢圓 20"/>
            <p:cNvSpPr/>
            <p:nvPr/>
          </p:nvSpPr>
          <p:spPr>
            <a:xfrm>
              <a:off x="4800262" y="1379653"/>
              <a:ext cx="662813" cy="723068"/>
            </a:xfrm>
            <a:prstGeom prst="ellipse">
              <a:avLst/>
            </a:prstGeom>
            <a:solidFill>
              <a:srgbClr val="B9E1FF"/>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151" algn="l" rtl="0" fontAlgn="base">
                <a:spcBef>
                  <a:spcPct val="0"/>
                </a:spcBef>
                <a:spcAft>
                  <a:spcPct val="0"/>
                </a:spcAft>
                <a:defRPr sz="1600" kern="1200">
                  <a:solidFill>
                    <a:schemeClr val="lt1"/>
                  </a:solidFill>
                  <a:latin typeface="+mn-lt"/>
                  <a:ea typeface="+mn-ea"/>
                  <a:cs typeface="+mn-cs"/>
                </a:defRPr>
              </a:lvl2pPr>
              <a:lvl3pPr marL="914303" algn="l" rtl="0" fontAlgn="base">
                <a:spcBef>
                  <a:spcPct val="0"/>
                </a:spcBef>
                <a:spcAft>
                  <a:spcPct val="0"/>
                </a:spcAft>
                <a:defRPr sz="1600" kern="1200">
                  <a:solidFill>
                    <a:schemeClr val="lt1"/>
                  </a:solidFill>
                  <a:latin typeface="+mn-lt"/>
                  <a:ea typeface="+mn-ea"/>
                  <a:cs typeface="+mn-cs"/>
                </a:defRPr>
              </a:lvl3pPr>
              <a:lvl4pPr marL="1371454" algn="l" rtl="0" fontAlgn="base">
                <a:spcBef>
                  <a:spcPct val="0"/>
                </a:spcBef>
                <a:spcAft>
                  <a:spcPct val="0"/>
                </a:spcAft>
                <a:defRPr sz="1600" kern="1200">
                  <a:solidFill>
                    <a:schemeClr val="lt1"/>
                  </a:solidFill>
                  <a:latin typeface="+mn-lt"/>
                  <a:ea typeface="+mn-ea"/>
                  <a:cs typeface="+mn-cs"/>
                </a:defRPr>
              </a:lvl4pPr>
              <a:lvl5pPr marL="1828607" algn="l" rtl="0" fontAlgn="base">
                <a:spcBef>
                  <a:spcPct val="0"/>
                </a:spcBef>
                <a:spcAft>
                  <a:spcPct val="0"/>
                </a:spcAft>
                <a:defRPr sz="1600" kern="1200">
                  <a:solidFill>
                    <a:schemeClr val="lt1"/>
                  </a:solidFill>
                  <a:latin typeface="+mn-lt"/>
                  <a:ea typeface="+mn-ea"/>
                  <a:cs typeface="+mn-cs"/>
                </a:defRPr>
              </a:lvl5pPr>
              <a:lvl6pPr marL="2285758" algn="l" defTabSz="914303" rtl="0" eaLnBrk="1" latinLnBrk="0" hangingPunct="1">
                <a:defRPr sz="1600" kern="1200">
                  <a:solidFill>
                    <a:schemeClr val="lt1"/>
                  </a:solidFill>
                  <a:latin typeface="+mn-lt"/>
                  <a:ea typeface="+mn-ea"/>
                  <a:cs typeface="+mn-cs"/>
                </a:defRPr>
              </a:lvl6pPr>
              <a:lvl7pPr marL="2742909" algn="l" defTabSz="914303" rtl="0" eaLnBrk="1" latinLnBrk="0" hangingPunct="1">
                <a:defRPr sz="1600" kern="1200">
                  <a:solidFill>
                    <a:schemeClr val="lt1"/>
                  </a:solidFill>
                  <a:latin typeface="+mn-lt"/>
                  <a:ea typeface="+mn-ea"/>
                  <a:cs typeface="+mn-cs"/>
                </a:defRPr>
              </a:lvl7pPr>
              <a:lvl8pPr marL="3200061" algn="l" defTabSz="914303" rtl="0" eaLnBrk="1" latinLnBrk="0" hangingPunct="1">
                <a:defRPr sz="1600" kern="1200">
                  <a:solidFill>
                    <a:schemeClr val="lt1"/>
                  </a:solidFill>
                  <a:latin typeface="+mn-lt"/>
                  <a:ea typeface="+mn-ea"/>
                  <a:cs typeface="+mn-cs"/>
                </a:defRPr>
              </a:lvl8pPr>
              <a:lvl9pPr marL="3657212" algn="l" defTabSz="914303"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600" b="0" i="0" u="none" strike="noStrike" kern="1200" cap="none" spc="0" normalizeH="0" baseline="0" noProof="0">
                <a:ln>
                  <a:noFill/>
                </a:ln>
                <a:solidFill>
                  <a:schemeClr val="bg1"/>
                </a:solidFill>
                <a:effectLst/>
                <a:uLnTx/>
                <a:uFillTx/>
                <a:cs typeface="+mn-cs"/>
              </a:endParaRPr>
            </a:p>
          </p:txBody>
        </p:sp>
        <p:sp>
          <p:nvSpPr>
            <p:cNvPr id="22" name="文字方塊 28"/>
            <p:cNvSpPr txBox="1"/>
            <p:nvPr/>
          </p:nvSpPr>
          <p:spPr>
            <a:xfrm>
              <a:off x="4835306" y="1594387"/>
              <a:ext cx="606581" cy="312525"/>
            </a:xfrm>
            <a:prstGeom prst="rect">
              <a:avLst/>
            </a:prstGeom>
            <a:noFill/>
          </p:spPr>
          <p:txBody>
            <a:bodyPr wrap="square" rtlCol="0">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151" algn="l" rtl="0" fontAlgn="base">
                <a:spcBef>
                  <a:spcPct val="0"/>
                </a:spcBef>
                <a:spcAft>
                  <a:spcPct val="0"/>
                </a:spcAft>
                <a:defRPr sz="1600" kern="1200">
                  <a:solidFill>
                    <a:schemeClr val="tx1"/>
                  </a:solidFill>
                  <a:latin typeface="Arial" charset="0"/>
                  <a:ea typeface="+mn-ea"/>
                  <a:cs typeface="+mn-cs"/>
                </a:defRPr>
              </a:lvl2pPr>
              <a:lvl3pPr marL="914303" algn="l" rtl="0" fontAlgn="base">
                <a:spcBef>
                  <a:spcPct val="0"/>
                </a:spcBef>
                <a:spcAft>
                  <a:spcPct val="0"/>
                </a:spcAft>
                <a:defRPr sz="1600" kern="1200">
                  <a:solidFill>
                    <a:schemeClr val="tx1"/>
                  </a:solidFill>
                  <a:latin typeface="Arial" charset="0"/>
                  <a:ea typeface="+mn-ea"/>
                  <a:cs typeface="+mn-cs"/>
                </a:defRPr>
              </a:lvl3pPr>
              <a:lvl4pPr marL="1371454" algn="l" rtl="0" fontAlgn="base">
                <a:spcBef>
                  <a:spcPct val="0"/>
                </a:spcBef>
                <a:spcAft>
                  <a:spcPct val="0"/>
                </a:spcAft>
                <a:defRPr sz="1600" kern="1200">
                  <a:solidFill>
                    <a:schemeClr val="tx1"/>
                  </a:solidFill>
                  <a:latin typeface="Arial" charset="0"/>
                  <a:ea typeface="+mn-ea"/>
                  <a:cs typeface="+mn-cs"/>
                </a:defRPr>
              </a:lvl4pPr>
              <a:lvl5pPr marL="1828607" algn="l" rtl="0" fontAlgn="base">
                <a:spcBef>
                  <a:spcPct val="0"/>
                </a:spcBef>
                <a:spcAft>
                  <a:spcPct val="0"/>
                </a:spcAft>
                <a:defRPr sz="1600" kern="1200">
                  <a:solidFill>
                    <a:schemeClr val="tx1"/>
                  </a:solidFill>
                  <a:latin typeface="Arial" charset="0"/>
                  <a:ea typeface="+mn-ea"/>
                  <a:cs typeface="+mn-cs"/>
                </a:defRPr>
              </a:lvl5pPr>
              <a:lvl6pPr marL="2285758" algn="l" defTabSz="914303" rtl="0" eaLnBrk="1" latinLnBrk="0" hangingPunct="1">
                <a:defRPr sz="1600" kern="1200">
                  <a:solidFill>
                    <a:schemeClr val="tx1"/>
                  </a:solidFill>
                  <a:latin typeface="Arial" charset="0"/>
                  <a:ea typeface="+mn-ea"/>
                  <a:cs typeface="+mn-cs"/>
                </a:defRPr>
              </a:lvl6pPr>
              <a:lvl7pPr marL="2742909" algn="l" defTabSz="914303" rtl="0" eaLnBrk="1" latinLnBrk="0" hangingPunct="1">
                <a:defRPr sz="1600" kern="1200">
                  <a:solidFill>
                    <a:schemeClr val="tx1"/>
                  </a:solidFill>
                  <a:latin typeface="Arial" charset="0"/>
                  <a:ea typeface="+mn-ea"/>
                  <a:cs typeface="+mn-cs"/>
                </a:defRPr>
              </a:lvl7pPr>
              <a:lvl8pPr marL="3200061" algn="l" defTabSz="914303" rtl="0" eaLnBrk="1" latinLnBrk="0" hangingPunct="1">
                <a:defRPr sz="1600" kern="1200">
                  <a:solidFill>
                    <a:schemeClr val="tx1"/>
                  </a:solidFill>
                  <a:latin typeface="Arial" charset="0"/>
                  <a:ea typeface="+mn-ea"/>
                  <a:cs typeface="+mn-cs"/>
                </a:defRPr>
              </a:lvl8pPr>
              <a:lvl9pPr marL="3657212" algn="l" defTabSz="914303" rtl="0" eaLnBrk="1" latinLnBrk="0" hangingPunct="1">
                <a:defRPr sz="16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smtClean="0">
                  <a:ln>
                    <a:noFill/>
                  </a:ln>
                  <a:effectLst/>
                  <a:uLnTx/>
                  <a:uFillTx/>
                  <a:latin typeface="+mn-lt"/>
                  <a:cs typeface="+mn-cs"/>
                </a:rPr>
                <a:t>Before</a:t>
              </a:r>
              <a:endParaRPr kumimoji="0" lang="zh-TW" altLang="en-US" sz="1400" b="1" i="0" u="none" strike="noStrike" kern="1200" cap="none" spc="0" normalizeH="0" baseline="0" noProof="0" dirty="0">
                <a:ln>
                  <a:noFill/>
                </a:ln>
                <a:effectLst/>
                <a:uLnTx/>
                <a:uFillTx/>
                <a:latin typeface="+mn-lt"/>
                <a:cs typeface="+mn-cs"/>
              </a:endParaRPr>
            </a:p>
          </p:txBody>
        </p:sp>
      </p:grpSp>
      <p:sp>
        <p:nvSpPr>
          <p:cNvPr id="23" name="文字方塊 22"/>
          <p:cNvSpPr txBox="1"/>
          <p:nvPr/>
        </p:nvSpPr>
        <p:spPr>
          <a:xfrm>
            <a:off x="109334" y="834448"/>
            <a:ext cx="1841393" cy="677108"/>
          </a:xfrm>
          <a:prstGeom prst="rect">
            <a:avLst/>
          </a:prstGeom>
          <a:noFill/>
        </p:spPr>
        <p:txBody>
          <a:bodyPr wrap="square" rtlCol="0">
            <a:spAutoFit/>
          </a:bodyPr>
          <a:lstStyle/>
          <a:p>
            <a:pPr marL="168275" indent="-168275">
              <a:spcBef>
                <a:spcPts val="600"/>
              </a:spcBef>
              <a:buFont typeface="Arial" panose="020B0604020202020204" pitchFamily="34" charset="0"/>
              <a:buChar char="•"/>
            </a:pPr>
            <a:r>
              <a:rPr lang="zh-TW" altLang="en-US" sz="1100" dirty="0" smtClean="0">
                <a:solidFill>
                  <a:schemeClr val="bg1"/>
                </a:solidFill>
                <a:cs typeface="Microsoft JhengHei" charset="-120"/>
              </a:rPr>
              <a:t>數據時間為</a:t>
            </a:r>
            <a:r>
              <a:rPr lang="en-US" altLang="zh-TW" sz="1100" dirty="0" smtClean="0">
                <a:solidFill>
                  <a:schemeClr val="bg1"/>
                </a:solidFill>
                <a:cs typeface="Microsoft JhengHei" charset="-120"/>
              </a:rPr>
              <a:t>T+2</a:t>
            </a:r>
            <a:r>
              <a:rPr lang="zh-TW" altLang="en-US" sz="1100" dirty="0" smtClean="0">
                <a:solidFill>
                  <a:schemeClr val="bg1"/>
                </a:solidFill>
                <a:cs typeface="Microsoft JhengHei" charset="-120"/>
              </a:rPr>
              <a:t>，資料無法及時反應</a:t>
            </a:r>
            <a:endParaRPr lang="en-US" altLang="zh-TW" sz="1100" dirty="0" smtClean="0">
              <a:solidFill>
                <a:schemeClr val="bg1"/>
              </a:solidFill>
              <a:cs typeface="Microsoft JhengHei" charset="-120"/>
            </a:endParaRPr>
          </a:p>
          <a:p>
            <a:pPr marL="168275" indent="-168275">
              <a:spcBef>
                <a:spcPts val="600"/>
              </a:spcBef>
              <a:buFont typeface="Arial" panose="020B0604020202020204" pitchFamily="34" charset="0"/>
              <a:buChar char="•"/>
            </a:pPr>
            <a:r>
              <a:rPr lang="zh-TW" altLang="en-US" sz="1100" dirty="0" smtClean="0">
                <a:solidFill>
                  <a:schemeClr val="bg1"/>
                </a:solidFill>
                <a:cs typeface="Microsoft JhengHei" charset="-120"/>
              </a:rPr>
              <a:t>僅限於銀行洗防部使用</a:t>
            </a:r>
            <a:endParaRPr lang="zh-TW" altLang="en-US" sz="1100" dirty="0">
              <a:solidFill>
                <a:schemeClr val="bg1"/>
              </a:solidFill>
              <a:cs typeface="Microsoft JhengHei" charset="-120"/>
            </a:endParaRPr>
          </a:p>
        </p:txBody>
      </p:sp>
      <p:grpSp>
        <p:nvGrpSpPr>
          <p:cNvPr id="40" name="群組 39"/>
          <p:cNvGrpSpPr/>
          <p:nvPr/>
        </p:nvGrpSpPr>
        <p:grpSpPr>
          <a:xfrm>
            <a:off x="179512" y="1779662"/>
            <a:ext cx="3134333" cy="2753824"/>
            <a:chOff x="111398" y="1802717"/>
            <a:chExt cx="3401794" cy="2932613"/>
          </a:xfrm>
        </p:grpSpPr>
        <p:sp>
          <p:nvSpPr>
            <p:cNvPr id="5" name="矩形 4"/>
            <p:cNvSpPr/>
            <p:nvPr/>
          </p:nvSpPr>
          <p:spPr>
            <a:xfrm>
              <a:off x="111398" y="2850163"/>
              <a:ext cx="3401794" cy="1375823"/>
            </a:xfrm>
            <a:prstGeom prst="rect">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中間層</a:t>
              </a:r>
              <a:endParaRPr lang="en-US" altLang="zh-TW" sz="1100" kern="0" dirty="0">
                <a:solidFill>
                  <a:srgbClr val="FFFFFF"/>
                </a:solidFill>
              </a:endParaRPr>
            </a:p>
          </p:txBody>
        </p:sp>
        <p:sp>
          <p:nvSpPr>
            <p:cNvPr id="6" name="矩形 5"/>
            <p:cNvSpPr/>
            <p:nvPr/>
          </p:nvSpPr>
          <p:spPr>
            <a:xfrm>
              <a:off x="111398" y="1802717"/>
              <a:ext cx="3401794" cy="1007980"/>
            </a:xfrm>
            <a:prstGeom prst="rect">
              <a:avLst/>
            </a:prstGeom>
            <a:solidFill>
              <a:srgbClr val="FF644E">
                <a:hueOff val="-152896"/>
                <a:lumOff val="12368"/>
                <a:alpha val="45390"/>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應用層</a:t>
              </a:r>
            </a:p>
          </p:txBody>
        </p:sp>
        <p:sp>
          <p:nvSpPr>
            <p:cNvPr id="7" name="矩形 6"/>
            <p:cNvSpPr/>
            <p:nvPr/>
          </p:nvSpPr>
          <p:spPr>
            <a:xfrm>
              <a:off x="111398" y="4274752"/>
              <a:ext cx="3401794" cy="460578"/>
            </a:xfrm>
            <a:prstGeom prst="rect">
              <a:avLst/>
            </a:prstGeom>
            <a:solidFill>
              <a:srgbClr val="0070C0">
                <a:alpha val="30000"/>
              </a:srgbClr>
            </a:solidFill>
            <a:ln w="12700" cap="flat" cmpd="sng" algn="ctr">
              <a:noFill/>
              <a:prstDash val="solid"/>
              <a:miter lim="800000"/>
            </a:ln>
            <a:effectLst/>
          </p:spPr>
          <p:txBody>
            <a:bodyPr rtlCol="0" anchor="ctr"/>
            <a:lstStyle/>
            <a:p>
              <a:pPr defTabSz="457200"/>
              <a:r>
                <a:rPr lang="zh-TW" altLang="en-US" sz="1100" kern="0" dirty="0">
                  <a:solidFill>
                    <a:schemeClr val="bg1"/>
                  </a:solidFill>
                  <a:cs typeface="Calibri" panose="020F0502020204030204" pitchFamily="34" charset="0"/>
                </a:rPr>
                <a:t>基礎層</a:t>
              </a:r>
            </a:p>
          </p:txBody>
        </p:sp>
        <p:sp>
          <p:nvSpPr>
            <p:cNvPr id="8" name="圓角矩形 7"/>
            <p:cNvSpPr/>
            <p:nvPr/>
          </p:nvSpPr>
          <p:spPr>
            <a:xfrm>
              <a:off x="1105936" y="1933477"/>
              <a:ext cx="1814847" cy="772024"/>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zh-TW" altLang="en-US" sz="1100" kern="0" dirty="0">
                  <a:solidFill>
                    <a:srgbClr val="FFFFFF"/>
                  </a:solidFill>
                </a:rPr>
                <a:t>關聯網絡視覺化儀表板</a:t>
              </a:r>
            </a:p>
          </p:txBody>
        </p:sp>
        <p:sp>
          <p:nvSpPr>
            <p:cNvPr id="10" name="圓角矩形 9"/>
            <p:cNvSpPr/>
            <p:nvPr/>
          </p:nvSpPr>
          <p:spPr>
            <a:xfrm>
              <a:off x="1105936" y="4370277"/>
              <a:ext cx="1814847" cy="278791"/>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rPr>
                <a:t>Hadoop</a:t>
              </a:r>
              <a:endParaRPr lang="zh-TW" altLang="en-US" sz="1100" kern="0" dirty="0">
                <a:solidFill>
                  <a:srgbClr val="FFFFFF"/>
                </a:solidFill>
              </a:endParaRPr>
            </a:p>
          </p:txBody>
        </p:sp>
        <p:cxnSp>
          <p:nvCxnSpPr>
            <p:cNvPr id="34" name="直線單箭頭接點 33"/>
            <p:cNvCxnSpPr>
              <a:stCxn id="10" idx="0"/>
              <a:endCxn id="8" idx="2"/>
            </p:cNvCxnSpPr>
            <p:nvPr/>
          </p:nvCxnSpPr>
          <p:spPr>
            <a:xfrm flipV="1">
              <a:off x="2013360" y="2705501"/>
              <a:ext cx="1" cy="1617628"/>
            </a:xfrm>
            <a:prstGeom prst="straightConnector1">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35" name="圓角矩形 34"/>
            <p:cNvSpPr/>
            <p:nvPr/>
          </p:nvSpPr>
          <p:spPr>
            <a:xfrm>
              <a:off x="1114732" y="3226096"/>
              <a:ext cx="1818920" cy="686901"/>
            </a:xfrm>
            <a:prstGeom prst="roundRect">
              <a:avLst/>
            </a:prstGeom>
            <a:solidFill>
              <a:srgbClr val="61D836">
                <a:hueOff val="362282"/>
                <a:satOff val="31803"/>
                <a:lumOff val="-18242"/>
                <a:alpha val="50732"/>
              </a:srgbClr>
            </a:solidFill>
            <a:ln w="12700" cap="flat">
              <a:noFill/>
              <a:miter lim="400000"/>
            </a:ln>
            <a:effectLst/>
          </p:spPr>
          <p:txBody>
            <a:bodyPr wrap="square" lIns="0" tIns="71437" rIns="0" bIns="71437" numCol="1" anchor="ctr">
              <a:noAutofit/>
            </a:bodyPr>
            <a:lstStyle/>
            <a:p>
              <a:pPr algn="ctr" defTabSz="821531" hangingPunct="0"/>
              <a:r>
                <a:rPr lang="en-US" altLang="zh-TW" sz="1100" kern="0" dirty="0">
                  <a:solidFill>
                    <a:srgbClr val="FFFFFF"/>
                  </a:solidFill>
                </a:rPr>
                <a:t>Oracle DB</a:t>
              </a:r>
              <a:endParaRPr lang="zh-TW" altLang="en-US" sz="1100" kern="0" dirty="0">
                <a:solidFill>
                  <a:srgbClr val="FFFFFF"/>
                </a:solidFill>
              </a:endParaRPr>
            </a:p>
          </p:txBody>
        </p:sp>
      </p:grpSp>
      <p:grpSp>
        <p:nvGrpSpPr>
          <p:cNvPr id="116" name="群組 115"/>
          <p:cNvGrpSpPr/>
          <p:nvPr/>
        </p:nvGrpSpPr>
        <p:grpSpPr>
          <a:xfrm>
            <a:off x="3493686" y="4594905"/>
            <a:ext cx="5595625" cy="552049"/>
            <a:chOff x="3713656" y="4594905"/>
            <a:chExt cx="5263149" cy="552049"/>
          </a:xfrm>
        </p:grpSpPr>
        <p:sp>
          <p:nvSpPr>
            <p:cNvPr id="12" name="矩形 11"/>
            <p:cNvSpPr/>
            <p:nvPr/>
          </p:nvSpPr>
          <p:spPr>
            <a:xfrm>
              <a:off x="3713656" y="4594905"/>
              <a:ext cx="5263149" cy="552049"/>
            </a:xfrm>
            <a:prstGeom prst="rect">
              <a:avLst/>
            </a:prstGeom>
            <a:solidFill>
              <a:srgbClr val="0070C0">
                <a:alpha val="30000"/>
              </a:srgbClr>
            </a:solidFill>
            <a:ln w="12700" cap="flat" cmpd="sng" algn="ctr">
              <a:noFill/>
              <a:prstDash val="solid"/>
              <a:miter lim="800000"/>
            </a:ln>
            <a:effectLst/>
          </p:spPr>
          <p:txBody>
            <a:bodyPr rtlCol="0" anchor="ctr"/>
            <a:lstStyle/>
            <a:p>
              <a:pPr defTabSz="457200"/>
              <a:r>
                <a:rPr lang="zh-TW" altLang="en-US" sz="1200" kern="0" dirty="0">
                  <a:solidFill>
                    <a:schemeClr val="bg1"/>
                  </a:solidFill>
                  <a:cs typeface="Calibri" panose="020F0502020204030204" pitchFamily="34" charset="0"/>
                </a:rPr>
                <a:t>  後台</a:t>
              </a:r>
              <a:endParaRPr lang="en-US" altLang="zh-TW" sz="1200" kern="0" dirty="0">
                <a:solidFill>
                  <a:schemeClr val="bg1"/>
                </a:solidFill>
                <a:cs typeface="Calibri" panose="020F0502020204030204" pitchFamily="34" charset="0"/>
              </a:endParaRPr>
            </a:p>
            <a:p>
              <a:pPr defTabSz="457200"/>
              <a:r>
                <a:rPr lang="zh-TW" altLang="en-US" sz="1200" kern="0" dirty="0">
                  <a:solidFill>
                    <a:schemeClr val="bg1"/>
                  </a:solidFill>
                  <a:cs typeface="Calibri" panose="020F0502020204030204" pitchFamily="34" charset="0"/>
                </a:rPr>
                <a:t>基礎層</a:t>
              </a:r>
            </a:p>
          </p:txBody>
        </p:sp>
        <p:sp>
          <p:nvSpPr>
            <p:cNvPr id="14" name="圓角矩形 13"/>
            <p:cNvSpPr/>
            <p:nvPr/>
          </p:nvSpPr>
          <p:spPr>
            <a:xfrm>
              <a:off x="4712111" y="4699644"/>
              <a:ext cx="4171983" cy="320378"/>
            </a:xfrm>
            <a:prstGeom prst="roundRect">
              <a:avLst/>
            </a:prstGeom>
            <a:solidFill>
              <a:srgbClr val="00A2FF">
                <a:hueOff val="114395"/>
                <a:lumOff val="-24975"/>
                <a:alpha val="90000"/>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rPr>
                <a:t>Hadoop</a:t>
              </a:r>
              <a:endParaRPr lang="zh-TW" altLang="en-US" sz="1100" kern="0" dirty="0">
                <a:solidFill>
                  <a:srgbClr val="FFFFFF"/>
                </a:solidFill>
              </a:endParaRPr>
            </a:p>
          </p:txBody>
        </p:sp>
      </p:grpSp>
      <p:grpSp>
        <p:nvGrpSpPr>
          <p:cNvPr id="42" name="群組 41"/>
          <p:cNvGrpSpPr/>
          <p:nvPr/>
        </p:nvGrpSpPr>
        <p:grpSpPr>
          <a:xfrm>
            <a:off x="3493686" y="1762881"/>
            <a:ext cx="5758834" cy="1096901"/>
            <a:chOff x="3713655" y="1654433"/>
            <a:chExt cx="5428643" cy="1208166"/>
          </a:xfrm>
        </p:grpSpPr>
        <p:sp>
          <p:nvSpPr>
            <p:cNvPr id="11" name="矩形 10"/>
            <p:cNvSpPr/>
            <p:nvPr/>
          </p:nvSpPr>
          <p:spPr>
            <a:xfrm>
              <a:off x="3713655" y="1654433"/>
              <a:ext cx="5263149" cy="1208166"/>
            </a:xfrm>
            <a:prstGeom prst="rect">
              <a:avLst/>
            </a:prstGeom>
            <a:solidFill>
              <a:srgbClr val="FF968D">
                <a:alpha val="45098"/>
              </a:srgb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a:solidFill>
                    <a:srgbClr val="FFFFFF"/>
                  </a:solidFill>
                </a:rPr>
                <a:t>  前台</a:t>
              </a:r>
              <a:endParaRPr lang="en-US" altLang="zh-TW" sz="1100" kern="0" dirty="0">
                <a:solidFill>
                  <a:srgbClr val="FFFFFF"/>
                </a:solidFill>
              </a:endParaRPr>
            </a:p>
            <a:p>
              <a:pPr defTabSz="821531" hangingPunct="0"/>
              <a:r>
                <a:rPr lang="zh-TW" altLang="en-US" sz="1100" kern="0" dirty="0">
                  <a:solidFill>
                    <a:srgbClr val="FFFFFF"/>
                  </a:solidFill>
                </a:rPr>
                <a:t>應用層</a:t>
              </a:r>
            </a:p>
          </p:txBody>
        </p:sp>
        <p:sp>
          <p:nvSpPr>
            <p:cNvPr id="13" name="圓角矩形 12"/>
            <p:cNvSpPr/>
            <p:nvPr/>
          </p:nvSpPr>
          <p:spPr>
            <a:xfrm>
              <a:off x="4674359" y="1811162"/>
              <a:ext cx="1359789" cy="925352"/>
            </a:xfrm>
            <a:prstGeom prst="roundRect">
              <a:avLst/>
            </a:prstGeom>
            <a:solidFill>
              <a:srgbClr val="FF644E">
                <a:hueOff val="-82419"/>
                <a:satOff val="-9513"/>
                <a:lumOff val="-16343"/>
                <a:alpha val="50732"/>
              </a:srgbClr>
            </a:solidFill>
            <a:ln w="12700" cap="flat">
              <a:noFill/>
              <a:miter lim="400000"/>
            </a:ln>
            <a:effectLst/>
          </p:spPr>
          <p:txBody>
            <a:bodyPr wrap="square" lIns="0" tIns="71437" rIns="0" bIns="71437" numCol="1" anchor="ctr">
              <a:noAutofit/>
            </a:bodyPr>
            <a:lstStyle/>
            <a:p>
              <a:pPr algn="ctr" defTabSz="821531" hangingPunct="0"/>
              <a:r>
                <a:rPr lang="zh-TW" altLang="en-US" sz="1400" kern="0" dirty="0">
                  <a:solidFill>
                    <a:srgbClr val="FFFFFF"/>
                  </a:solidFill>
                </a:rPr>
                <a:t>關聯網絡視覺化儀表板</a:t>
              </a:r>
            </a:p>
          </p:txBody>
        </p:sp>
        <p:sp>
          <p:nvSpPr>
            <p:cNvPr id="36" name="圓角矩形 108">
              <a:extLst>
                <a:ext uri="{FF2B5EF4-FFF2-40B4-BE49-F238E27FC236}">
                  <a16:creationId xmlns:a16="http://schemas.microsoft.com/office/drawing/2014/main" id="{1A777FEA-6B87-477F-8E78-54821EA39E0D}"/>
                </a:ext>
              </a:extLst>
            </p:cNvPr>
            <p:cNvSpPr/>
            <p:nvPr/>
          </p:nvSpPr>
          <p:spPr>
            <a:xfrm>
              <a:off x="6130737" y="1811161"/>
              <a:ext cx="1095436" cy="925352"/>
            </a:xfrm>
            <a:prstGeom prst="roundRect">
              <a:avLst/>
            </a:prstGeom>
            <a:solidFill>
              <a:srgbClr val="EE230C">
                <a:alpha val="29804"/>
              </a:srgbClr>
            </a:solidFill>
            <a:ln w="12700" cap="flat">
              <a:solidFill>
                <a:srgbClr val="EE230C">
                  <a:alpha val="83137"/>
                </a:srgbClr>
              </a:solidFill>
              <a:prstDash val="sysDash"/>
              <a:miter lim="400000"/>
            </a:ln>
            <a:effectLst/>
          </p:spPr>
          <p:txBody>
            <a:bodyPr wrap="square" lIns="0" tIns="71437" rIns="0" bIns="71437" numCol="1" anchor="ctr">
              <a:noAutofit/>
            </a:bodyPr>
            <a:lstStyle/>
            <a:p>
              <a:pPr algn="ctr" defTabSz="821531" hangingPunct="0"/>
              <a:r>
                <a:rPr lang="zh-TW" altLang="en-US" sz="1400" kern="0" dirty="0">
                  <a:solidFill>
                    <a:srgbClr val="FFFFFF"/>
                  </a:solidFill>
                </a:rPr>
                <a:t>人壽、</a:t>
              </a:r>
              <a:endParaRPr lang="en-US" altLang="zh-TW" sz="1400" kern="0" dirty="0">
                <a:solidFill>
                  <a:srgbClr val="FFFFFF"/>
                </a:solidFill>
              </a:endParaRPr>
            </a:p>
            <a:p>
              <a:pPr algn="ctr" defTabSz="821531" hangingPunct="0"/>
              <a:r>
                <a:rPr lang="zh-TW" altLang="en-US" sz="1400" kern="0" dirty="0">
                  <a:solidFill>
                    <a:srgbClr val="FFFFFF"/>
                  </a:solidFill>
                </a:rPr>
                <a:t>產險應用平台</a:t>
              </a:r>
            </a:p>
          </p:txBody>
        </p:sp>
        <p:sp>
          <p:nvSpPr>
            <p:cNvPr id="37" name="圓角矩形 108">
              <a:extLst>
                <a:ext uri="{FF2B5EF4-FFF2-40B4-BE49-F238E27FC236}">
                  <a16:creationId xmlns:a16="http://schemas.microsoft.com/office/drawing/2014/main" id="{1A777FEA-6B87-477F-8E78-54821EA39E0D}"/>
                </a:ext>
              </a:extLst>
            </p:cNvPr>
            <p:cNvSpPr/>
            <p:nvPr/>
          </p:nvSpPr>
          <p:spPr>
            <a:xfrm>
              <a:off x="7316024" y="1799904"/>
              <a:ext cx="1095436" cy="925352"/>
            </a:xfrm>
            <a:prstGeom prst="roundRect">
              <a:avLst/>
            </a:prstGeom>
            <a:solidFill>
              <a:srgbClr val="EE230C">
                <a:alpha val="29804"/>
              </a:srgbClr>
            </a:solidFill>
            <a:ln w="12700" cap="flat">
              <a:solidFill>
                <a:srgbClr val="EE230C">
                  <a:alpha val="83137"/>
                </a:srgbClr>
              </a:solidFill>
              <a:prstDash val="sysDash"/>
              <a:miter lim="400000"/>
            </a:ln>
            <a:effectLst/>
          </p:spPr>
          <p:txBody>
            <a:bodyPr wrap="square" lIns="0" tIns="71437" rIns="0" bIns="71437" numCol="1" anchor="ctr">
              <a:noAutofit/>
            </a:bodyPr>
            <a:lstStyle/>
            <a:p>
              <a:pPr algn="ctr" defTabSz="821531" hangingPunct="0"/>
              <a:r>
                <a:rPr lang="zh-TW" altLang="en-US" sz="1400" kern="0" dirty="0">
                  <a:solidFill>
                    <a:srgbClr val="FFFFFF"/>
                  </a:solidFill>
                </a:rPr>
                <a:t>證券</a:t>
              </a:r>
            </a:p>
            <a:p>
              <a:pPr algn="ctr" defTabSz="821531" hangingPunct="0"/>
              <a:r>
                <a:rPr lang="zh-TW" altLang="en-US" sz="1400" kern="0" dirty="0">
                  <a:solidFill>
                    <a:srgbClr val="FFFFFF"/>
                  </a:solidFill>
                </a:rPr>
                <a:t>應用平台</a:t>
              </a:r>
            </a:p>
          </p:txBody>
        </p:sp>
        <p:sp>
          <p:nvSpPr>
            <p:cNvPr id="38" name="文字方塊 37">
              <a:extLst>
                <a:ext uri="{FF2B5EF4-FFF2-40B4-BE49-F238E27FC236}">
                  <a16:creationId xmlns:a16="http://schemas.microsoft.com/office/drawing/2014/main" id="{D648076F-8588-416D-AAEF-73A01FA03AEA}"/>
                </a:ext>
              </a:extLst>
            </p:cNvPr>
            <p:cNvSpPr txBox="1"/>
            <p:nvPr/>
          </p:nvSpPr>
          <p:spPr>
            <a:xfrm>
              <a:off x="8148350" y="2181291"/>
              <a:ext cx="993948" cy="338554"/>
            </a:xfrm>
            <a:prstGeom prst="rect">
              <a:avLst/>
            </a:prstGeom>
            <a:noFill/>
          </p:spPr>
          <p:txBody>
            <a:bodyPr wrap="square" rtlCol="0">
              <a:spAutoFit/>
            </a:bodyPr>
            <a:lstStyle/>
            <a:p>
              <a:pPr algn="ctr"/>
              <a:r>
                <a:rPr lang="en-US" altLang="zh-TW" sz="1600" b="1" dirty="0">
                  <a:solidFill>
                    <a:schemeClr val="bg1"/>
                  </a:solidFill>
                </a:rPr>
                <a:t>…</a:t>
              </a:r>
              <a:endParaRPr lang="en-US" sz="1600" b="1" dirty="0">
                <a:solidFill>
                  <a:schemeClr val="bg1"/>
                </a:solidFill>
              </a:endParaRPr>
            </a:p>
          </p:txBody>
        </p:sp>
      </p:grpSp>
      <p:sp>
        <p:nvSpPr>
          <p:cNvPr id="41" name="文字方塊 40"/>
          <p:cNvSpPr txBox="1"/>
          <p:nvPr/>
        </p:nvSpPr>
        <p:spPr>
          <a:xfrm>
            <a:off x="6904822" y="852211"/>
            <a:ext cx="2058349" cy="677108"/>
          </a:xfrm>
          <a:prstGeom prst="rect">
            <a:avLst/>
          </a:prstGeom>
          <a:noFill/>
        </p:spPr>
        <p:txBody>
          <a:bodyPr wrap="square" rtlCol="0">
            <a:spAutoFit/>
          </a:bodyPr>
          <a:lstStyle/>
          <a:p>
            <a:pPr marL="168275" indent="-168275">
              <a:spcBef>
                <a:spcPts val="600"/>
              </a:spcBef>
              <a:buFont typeface="Arial" panose="020B0604020202020204" pitchFamily="34" charset="0"/>
              <a:buChar char="•"/>
            </a:pPr>
            <a:r>
              <a:rPr lang="zh-TW" altLang="en-US" sz="1100" dirty="0" smtClean="0">
                <a:solidFill>
                  <a:schemeClr val="bg1"/>
                </a:solidFill>
                <a:latin typeface="Microsoft JhengHei" charset="-120"/>
                <a:ea typeface="Microsoft JhengHei" charset="-120"/>
                <a:cs typeface="Microsoft JhengHei" charset="-120"/>
              </a:rPr>
              <a:t>提升預警洗錢的偵測</a:t>
            </a:r>
            <a:r>
              <a:rPr lang="zh-TW" altLang="en-US" sz="1100" dirty="0">
                <a:solidFill>
                  <a:schemeClr val="bg1"/>
                </a:solidFill>
                <a:latin typeface="Microsoft JhengHei" charset="-120"/>
                <a:ea typeface="Microsoft JhengHei" charset="-120"/>
                <a:cs typeface="Microsoft JhengHei" charset="-120"/>
              </a:rPr>
              <a:t>即時</a:t>
            </a:r>
            <a:r>
              <a:rPr lang="zh-TW" altLang="en-US" sz="1100" dirty="0" smtClean="0">
                <a:solidFill>
                  <a:schemeClr val="bg1"/>
                </a:solidFill>
                <a:latin typeface="Microsoft JhengHei" charset="-120"/>
                <a:ea typeface="Microsoft JhengHei" charset="-120"/>
                <a:cs typeface="Microsoft JhengHei" charset="-120"/>
              </a:rPr>
              <a:t>度</a:t>
            </a:r>
            <a:endParaRPr lang="en-US" altLang="zh-TW" sz="1100" dirty="0" smtClean="0">
              <a:solidFill>
                <a:schemeClr val="bg1"/>
              </a:solidFill>
              <a:latin typeface="Microsoft JhengHei" charset="-120"/>
              <a:ea typeface="Microsoft JhengHei" charset="-120"/>
              <a:cs typeface="Microsoft JhengHei" charset="-120"/>
            </a:endParaRPr>
          </a:p>
          <a:p>
            <a:pPr marL="168275" indent="-168275">
              <a:spcBef>
                <a:spcPts val="600"/>
              </a:spcBef>
              <a:buFont typeface="Arial" panose="020B0604020202020204" pitchFamily="34" charset="0"/>
              <a:buChar char="•"/>
            </a:pPr>
            <a:r>
              <a:rPr lang="zh-TW" altLang="en-US" sz="1100" dirty="0" smtClean="0">
                <a:solidFill>
                  <a:schemeClr val="bg1"/>
                </a:solidFill>
                <a:latin typeface="Microsoft JhengHei" charset="-120"/>
                <a:ea typeface="Microsoft JhengHei" charset="-120"/>
                <a:cs typeface="Microsoft JhengHei" charset="-120"/>
              </a:rPr>
              <a:t>可穿透企業</a:t>
            </a:r>
            <a:r>
              <a:rPr lang="zh-TW" altLang="en-US" sz="1100" dirty="0">
                <a:solidFill>
                  <a:schemeClr val="bg1"/>
                </a:solidFill>
                <a:latin typeface="Microsoft JhengHei" charset="-120"/>
                <a:ea typeface="Microsoft JhengHei" charset="-120"/>
                <a:cs typeface="Microsoft JhengHei" charset="-120"/>
              </a:rPr>
              <a:t>內部部門牆等隔閡</a:t>
            </a:r>
          </a:p>
        </p:txBody>
      </p:sp>
      <p:sp>
        <p:nvSpPr>
          <p:cNvPr id="43" name="矩形 42"/>
          <p:cNvSpPr/>
          <p:nvPr/>
        </p:nvSpPr>
        <p:spPr>
          <a:xfrm>
            <a:off x="3493686" y="2921010"/>
            <a:ext cx="5602992" cy="1590388"/>
          </a:xfrm>
          <a:prstGeom prst="rect">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defTabSz="821531" hangingPunct="0"/>
            <a:r>
              <a:rPr lang="zh-TW" altLang="en-US" sz="1200" kern="0" dirty="0" smtClean="0">
                <a:solidFill>
                  <a:srgbClr val="FFFFFF"/>
                </a:solidFill>
              </a:rPr>
              <a:t>  中</a:t>
            </a:r>
            <a:r>
              <a:rPr lang="zh-TW" altLang="en-US" sz="1200" kern="0" dirty="0">
                <a:solidFill>
                  <a:srgbClr val="FFFFFF"/>
                </a:solidFill>
              </a:rPr>
              <a:t>台</a:t>
            </a:r>
            <a:endParaRPr lang="en-US" altLang="zh-TW" sz="1200" kern="0" dirty="0">
              <a:solidFill>
                <a:srgbClr val="FFFFFF"/>
              </a:solidFill>
            </a:endParaRPr>
          </a:p>
          <a:p>
            <a:pPr defTabSz="821531" hangingPunct="0"/>
            <a:r>
              <a:rPr lang="zh-TW" altLang="en-US" sz="1200" kern="0" dirty="0">
                <a:solidFill>
                  <a:srgbClr val="FFFFFF"/>
                </a:solidFill>
              </a:rPr>
              <a:t>公共層</a:t>
            </a:r>
            <a:endParaRPr lang="en-US" altLang="zh-TW" sz="1200" kern="0" dirty="0">
              <a:solidFill>
                <a:srgbClr val="FFFFFF"/>
              </a:solidFill>
            </a:endParaRPr>
          </a:p>
        </p:txBody>
      </p:sp>
      <p:cxnSp>
        <p:nvCxnSpPr>
          <p:cNvPr id="113" name="肘形接點 112"/>
          <p:cNvCxnSpPr/>
          <p:nvPr/>
        </p:nvCxnSpPr>
        <p:spPr>
          <a:xfrm rot="5400000">
            <a:off x="6280268" y="4039899"/>
            <a:ext cx="161347" cy="966603"/>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cxnSp>
        <p:nvCxnSpPr>
          <p:cNvPr id="114" name="肘形接點 113"/>
          <p:cNvCxnSpPr/>
          <p:nvPr/>
        </p:nvCxnSpPr>
        <p:spPr>
          <a:xfrm rot="16200000" flipH="1">
            <a:off x="7321347" y="3965421"/>
            <a:ext cx="161347" cy="1115557"/>
          </a:xfrm>
          <a:prstGeom prst="bentConnector3">
            <a:avLst>
              <a:gd name="adj1" fmla="val 50000"/>
            </a:avLst>
          </a:prstGeom>
          <a:noFill/>
          <a:ln w="12700" cap="flat" cmpd="sng" algn="ctr">
            <a:solidFill>
              <a:sysClr val="window" lastClr="FFFFFF">
                <a:lumMod val="50000"/>
              </a:sysClr>
            </a:solidFill>
            <a:prstDash val="sysDash"/>
            <a:miter lim="800000"/>
            <a:headEnd type="none" w="med" len="med"/>
            <a:tailEnd type="none" w="med" len="med"/>
          </a:ln>
          <a:effectLst/>
        </p:spPr>
      </p:cxnSp>
      <p:sp>
        <p:nvSpPr>
          <p:cNvPr id="117" name="文字方塊 116"/>
          <p:cNvSpPr txBox="1"/>
          <p:nvPr/>
        </p:nvSpPr>
        <p:spPr>
          <a:xfrm>
            <a:off x="3878166" y="2881195"/>
            <a:ext cx="5374354" cy="276999"/>
          </a:xfrm>
          <a:prstGeom prst="rect">
            <a:avLst/>
          </a:prstGeom>
          <a:noFill/>
        </p:spPr>
        <p:txBody>
          <a:bodyPr wrap="square" rtlCol="0">
            <a:spAutoFit/>
          </a:bodyPr>
          <a:lstStyle/>
          <a:p>
            <a:pPr algn="ctr"/>
            <a:r>
              <a:rPr lang="zh-TW" altLang="en-US" sz="1200" b="1" dirty="0" smtClean="0">
                <a:solidFill>
                  <a:schemeClr val="bg1"/>
                </a:solidFill>
              </a:rPr>
              <a:t>資料與模型可置於中台統一管理</a:t>
            </a:r>
            <a:r>
              <a:rPr lang="zh-TW" altLang="en-US" sz="1200" b="1" dirty="0">
                <a:solidFill>
                  <a:schemeClr val="bg1"/>
                </a:solidFill>
              </a:rPr>
              <a:t>，</a:t>
            </a:r>
            <a:r>
              <a:rPr lang="zh-TW" altLang="en-US" sz="1200" b="1" dirty="0" smtClean="0">
                <a:solidFill>
                  <a:schemeClr val="bg1"/>
                </a:solidFill>
              </a:rPr>
              <a:t>資料可更跨部門牆運用在集團上</a:t>
            </a:r>
            <a:endParaRPr lang="en-US" sz="1200" b="1" dirty="0">
              <a:solidFill>
                <a:schemeClr val="bg1"/>
              </a:solidFill>
            </a:endParaRPr>
          </a:p>
        </p:txBody>
      </p:sp>
      <p:grpSp>
        <p:nvGrpSpPr>
          <p:cNvPr id="118" name="群組 117"/>
          <p:cNvGrpSpPr/>
          <p:nvPr/>
        </p:nvGrpSpPr>
        <p:grpSpPr>
          <a:xfrm>
            <a:off x="5795953" y="4300107"/>
            <a:ext cx="1052290" cy="321273"/>
            <a:chOff x="11787930" y="10218849"/>
            <a:chExt cx="5753187" cy="1701452"/>
          </a:xfrm>
        </p:grpSpPr>
        <p:sp>
          <p:nvSpPr>
            <p:cNvPr id="184" name="圓角矩形"/>
            <p:cNvSpPr/>
            <p:nvPr/>
          </p:nvSpPr>
          <p:spPr>
            <a:xfrm>
              <a:off x="11787930" y="10218849"/>
              <a:ext cx="5753187"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85" name="Oracle DB"/>
            <p:cNvSpPr/>
            <p:nvPr/>
          </p:nvSpPr>
          <p:spPr>
            <a:xfrm>
              <a:off x="14530373" y="106502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a:ln>
                    <a:noFill/>
                  </a:ln>
                  <a:solidFill>
                    <a:srgbClr val="FFFFFF"/>
                  </a:solidFill>
                  <a:effectLst/>
                  <a:uLnTx/>
                  <a:uFillTx/>
                  <a:latin typeface="+mn-lt"/>
                  <a:ea typeface="+mn-ea"/>
                  <a:sym typeface="HanziPen TC Bold"/>
                </a:rPr>
                <a:t>Oracle DB</a:t>
              </a:r>
            </a:p>
          </p:txBody>
        </p:sp>
      </p:grpSp>
      <p:grpSp>
        <p:nvGrpSpPr>
          <p:cNvPr id="119" name="群組 118"/>
          <p:cNvGrpSpPr/>
          <p:nvPr/>
        </p:nvGrpSpPr>
        <p:grpSpPr>
          <a:xfrm>
            <a:off x="4675718" y="4295211"/>
            <a:ext cx="1052290" cy="321273"/>
            <a:chOff x="5824425" y="10192924"/>
            <a:chExt cx="5778095" cy="1701452"/>
          </a:xfrm>
        </p:grpSpPr>
        <p:sp>
          <p:nvSpPr>
            <p:cNvPr id="182" name="圓角矩形"/>
            <p:cNvSpPr/>
            <p:nvPr/>
          </p:nvSpPr>
          <p:spPr>
            <a:xfrm>
              <a:off x="5824425" y="10192924"/>
              <a:ext cx="5778095"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83" name="Mongo DB"/>
            <p:cNvSpPr/>
            <p:nvPr/>
          </p:nvSpPr>
          <p:spPr>
            <a:xfrm>
              <a:off x="8930871" y="1062437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a:ln>
                    <a:noFill/>
                  </a:ln>
                  <a:solidFill>
                    <a:srgbClr val="FFFFFF"/>
                  </a:solidFill>
                  <a:effectLst/>
                  <a:uLnTx/>
                  <a:uFillTx/>
                  <a:latin typeface="+mn-lt"/>
                  <a:ea typeface="+mn-ea"/>
                  <a:sym typeface="HanziPen TC Bold"/>
                </a:rPr>
                <a:t>Mongo DB</a:t>
              </a:r>
            </a:p>
          </p:txBody>
        </p:sp>
      </p:grpSp>
      <p:grpSp>
        <p:nvGrpSpPr>
          <p:cNvPr id="120" name="群組 119"/>
          <p:cNvGrpSpPr/>
          <p:nvPr/>
        </p:nvGrpSpPr>
        <p:grpSpPr>
          <a:xfrm>
            <a:off x="8036423" y="4290284"/>
            <a:ext cx="1052290" cy="321273"/>
            <a:chOff x="17651973" y="10195668"/>
            <a:chExt cx="5906913" cy="1701452"/>
          </a:xfrm>
        </p:grpSpPr>
        <p:sp>
          <p:nvSpPr>
            <p:cNvPr id="180" name="圓角矩形"/>
            <p:cNvSpPr/>
            <p:nvPr/>
          </p:nvSpPr>
          <p:spPr>
            <a:xfrm>
              <a:off x="17651973" y="10195668"/>
              <a:ext cx="5906913"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81" name="Redis"/>
            <p:cNvSpPr/>
            <p:nvPr/>
          </p:nvSpPr>
          <p:spPr>
            <a:xfrm>
              <a:off x="20758419" y="10627118"/>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Redis</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21" name="群組 120"/>
          <p:cNvGrpSpPr/>
          <p:nvPr/>
        </p:nvGrpSpPr>
        <p:grpSpPr>
          <a:xfrm>
            <a:off x="4123273" y="3695173"/>
            <a:ext cx="541618" cy="239805"/>
            <a:chOff x="3291900" y="6993464"/>
            <a:chExt cx="2253104" cy="1270002"/>
          </a:xfrm>
        </p:grpSpPr>
        <p:sp>
          <p:nvSpPr>
            <p:cNvPr id="178" name="矩形"/>
            <p:cNvSpPr/>
            <p:nvPr/>
          </p:nvSpPr>
          <p:spPr>
            <a:xfrm>
              <a:off x="3291900" y="7362891"/>
              <a:ext cx="1876370" cy="404550"/>
            </a:xfrm>
            <a:prstGeom prst="rect">
              <a:avLst/>
            </a:prstGeom>
            <a:solidFill>
              <a:srgbClr val="D6D5D5">
                <a:alpha val="69426"/>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800" b="0" i="0" u="none" strike="noStrike" kern="0" cap="none" spc="0" normalizeH="0" baseline="0" noProof="0">
                <a:ln>
                  <a:noFill/>
                </a:ln>
                <a:solidFill>
                  <a:srgbClr val="FFFFFF"/>
                </a:solidFill>
                <a:effectLst/>
                <a:uLnTx/>
                <a:uFillTx/>
                <a:sym typeface="Helvetica Neue Medium"/>
              </a:endParaRPr>
            </a:p>
          </p:txBody>
        </p:sp>
        <p:sp>
          <p:nvSpPr>
            <p:cNvPr id="179" name="API層"/>
            <p:cNvSpPr/>
            <p:nvPr/>
          </p:nvSpPr>
          <p:spPr>
            <a:xfrm>
              <a:off x="4275003" y="699346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latin typeface="+mn-ea"/>
                  <a:ea typeface="+mn-ea"/>
                </a:rPr>
                <a:t>數據</a:t>
              </a:r>
              <a:r>
                <a:rPr lang="zh-TW" altLang="en-US" sz="1050" kern="0" dirty="0">
                  <a:latin typeface="+mn-ea"/>
                  <a:ea typeface="+mn-ea"/>
                </a:rPr>
                <a:t>服務</a:t>
              </a:r>
              <a:r>
                <a:rPr kumimoji="0" sz="1050" b="0" i="0" u="none" strike="noStrike" kern="0" cap="none" spc="0" normalizeH="0" baseline="0" noProof="0" dirty="0" smtClean="0">
                  <a:ln>
                    <a:noFill/>
                  </a:ln>
                  <a:solidFill>
                    <a:srgbClr val="FFFFFF"/>
                  </a:solidFill>
                  <a:effectLst/>
                  <a:uLnTx/>
                  <a:uFillTx/>
                  <a:latin typeface="+mn-ea"/>
                  <a:ea typeface="+mn-ea"/>
                  <a:sym typeface="HanziPen TC Bold"/>
                </a:rPr>
                <a:t>層</a:t>
              </a:r>
              <a:endParaRPr kumimoji="0" sz="1050" b="0" i="0" u="none" strike="noStrike" kern="0" cap="none" spc="0" normalizeH="0" baseline="0" noProof="0" dirty="0">
                <a:ln>
                  <a:noFill/>
                </a:ln>
                <a:solidFill>
                  <a:srgbClr val="FFFFFF"/>
                </a:solidFill>
                <a:effectLst/>
                <a:uLnTx/>
                <a:uFillTx/>
                <a:latin typeface="+mn-ea"/>
                <a:ea typeface="+mn-ea"/>
                <a:sym typeface="HanziPen TC Bold"/>
              </a:endParaRPr>
            </a:p>
          </p:txBody>
        </p:sp>
      </p:grpSp>
      <p:grpSp>
        <p:nvGrpSpPr>
          <p:cNvPr id="122" name="群組 121"/>
          <p:cNvGrpSpPr/>
          <p:nvPr/>
        </p:nvGrpSpPr>
        <p:grpSpPr>
          <a:xfrm>
            <a:off x="4103981" y="4306721"/>
            <a:ext cx="554694" cy="239805"/>
            <a:chOff x="3257601" y="10521537"/>
            <a:chExt cx="2307499" cy="1270002"/>
          </a:xfrm>
        </p:grpSpPr>
        <p:sp>
          <p:nvSpPr>
            <p:cNvPr id="176" name="矩形"/>
            <p:cNvSpPr/>
            <p:nvPr/>
          </p:nvSpPr>
          <p:spPr>
            <a:xfrm>
              <a:off x="3257601" y="10897460"/>
              <a:ext cx="2026675" cy="404550"/>
            </a:xfrm>
            <a:prstGeom prst="rect">
              <a:avLst/>
            </a:prstGeom>
            <a:solidFill>
              <a:srgbClr val="D6D5D5">
                <a:alpha val="69426"/>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77" name="儲存層"/>
            <p:cNvSpPr/>
            <p:nvPr/>
          </p:nvSpPr>
          <p:spPr>
            <a:xfrm>
              <a:off x="4295098" y="10521537"/>
              <a:ext cx="1270002"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latin typeface="+mj-ea"/>
                  <a:ea typeface="+mj-ea"/>
                </a:rPr>
                <a:t>存</a:t>
              </a:r>
              <a:r>
                <a:rPr lang="zh-TW" altLang="en-US" sz="1050" kern="0" dirty="0">
                  <a:latin typeface="+mj-ea"/>
                  <a:ea typeface="+mj-ea"/>
                </a:rPr>
                <a:t>儲</a:t>
              </a:r>
              <a:r>
                <a:rPr kumimoji="0" sz="1050" b="0" i="0" u="none" strike="noStrike" kern="0" cap="none" spc="0" normalizeH="0" baseline="0" noProof="0" dirty="0" smtClean="0">
                  <a:ln>
                    <a:noFill/>
                  </a:ln>
                  <a:solidFill>
                    <a:srgbClr val="FFFFFF"/>
                  </a:solidFill>
                  <a:effectLst/>
                  <a:uLnTx/>
                  <a:uFillTx/>
                  <a:latin typeface="+mj-ea"/>
                  <a:ea typeface="+mj-ea"/>
                  <a:sym typeface="HanziPen TC Bold"/>
                </a:rPr>
                <a:t>層</a:t>
              </a:r>
              <a:endParaRPr kumimoji="0" sz="1050" b="0" i="0" u="none" strike="noStrike" kern="0" cap="none" spc="0" normalizeH="0" baseline="0" noProof="0" dirty="0">
                <a:ln>
                  <a:noFill/>
                </a:ln>
                <a:solidFill>
                  <a:srgbClr val="FFFFFF"/>
                </a:solidFill>
                <a:effectLst/>
                <a:uLnTx/>
                <a:uFillTx/>
                <a:latin typeface="+mj-ea"/>
                <a:ea typeface="+mj-ea"/>
                <a:sym typeface="HanziPen TC Bold"/>
              </a:endParaRPr>
            </a:p>
          </p:txBody>
        </p:sp>
      </p:grpSp>
      <p:grpSp>
        <p:nvGrpSpPr>
          <p:cNvPr id="128" name="群組 127"/>
          <p:cNvGrpSpPr/>
          <p:nvPr/>
        </p:nvGrpSpPr>
        <p:grpSpPr>
          <a:xfrm>
            <a:off x="6051071" y="3155255"/>
            <a:ext cx="802505" cy="1089045"/>
            <a:chOff x="11357403" y="4155756"/>
            <a:chExt cx="3338382" cy="5767541"/>
          </a:xfrm>
        </p:grpSpPr>
        <p:sp>
          <p:nvSpPr>
            <p:cNvPr id="164" name="圓角矩形"/>
            <p:cNvSpPr/>
            <p:nvPr/>
          </p:nvSpPr>
          <p:spPr>
            <a:xfrm>
              <a:off x="11357403" y="4155756"/>
              <a:ext cx="3338382" cy="5767541"/>
            </a:xfrm>
            <a:prstGeom prst="roundRect">
              <a:avLst>
                <a:gd name="adj" fmla="val 10141"/>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65" name="產品推薦"/>
            <p:cNvSpPr txBox="1"/>
            <p:nvPr/>
          </p:nvSpPr>
          <p:spPr>
            <a:xfrm>
              <a:off x="11649926" y="4172031"/>
              <a:ext cx="2795623"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智能</a:t>
              </a:r>
              <a:r>
                <a:rPr kumimoji="0" sz="1050" b="0" i="0" u="none" strike="noStrike" kern="0" cap="none" spc="0" normalizeH="0" baseline="0" noProof="0" dirty="0" err="1" smtClean="0">
                  <a:ln>
                    <a:noFill/>
                  </a:ln>
                  <a:solidFill>
                    <a:srgbClr val="FFFFFF"/>
                  </a:solidFill>
                  <a:effectLst/>
                  <a:uLnTx/>
                  <a:uFillTx/>
                  <a:latin typeface="+mn-lt"/>
                  <a:ea typeface="+mn-ea"/>
                  <a:sym typeface="HanziPen TC Bold"/>
                </a:rPr>
                <a:t>推薦</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29" name="群組 128"/>
          <p:cNvGrpSpPr/>
          <p:nvPr/>
        </p:nvGrpSpPr>
        <p:grpSpPr>
          <a:xfrm>
            <a:off x="6129918" y="3350511"/>
            <a:ext cx="645826" cy="399797"/>
            <a:chOff x="11685403" y="5189830"/>
            <a:chExt cx="2686607" cy="2117312"/>
          </a:xfrm>
        </p:grpSpPr>
        <p:sp>
          <p:nvSpPr>
            <p:cNvPr id="162" name="圓角矩形"/>
            <p:cNvSpPr/>
            <p:nvPr/>
          </p:nvSpPr>
          <p:spPr>
            <a:xfrm>
              <a:off x="11685403" y="5189830"/>
              <a:ext cx="2686607" cy="2043597"/>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63" name="卡片推薦模組"/>
            <p:cNvSpPr txBox="1"/>
            <p:nvPr/>
          </p:nvSpPr>
          <p:spPr>
            <a:xfrm>
              <a:off x="11791153" y="5306368"/>
              <a:ext cx="2534748" cy="20007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chemeClr val="bg1">
                      <a:lumMod val="50000"/>
                    </a:schemeClr>
                  </a:solidFill>
                  <a:effectLst/>
                  <a:uLnTx/>
                  <a:uFillTx/>
                  <a:latin typeface="+mn-lt"/>
                  <a:ea typeface="+mn-ea"/>
                  <a:sym typeface="HanziPen TC Bold"/>
                </a:rPr>
                <a:t>卡片推薦模組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30" name="群組 129"/>
          <p:cNvGrpSpPr/>
          <p:nvPr/>
        </p:nvGrpSpPr>
        <p:grpSpPr>
          <a:xfrm>
            <a:off x="6129918" y="3785226"/>
            <a:ext cx="645826" cy="388223"/>
            <a:chOff x="11685403" y="7492060"/>
            <a:chExt cx="2686607" cy="2056016"/>
          </a:xfrm>
        </p:grpSpPr>
        <p:sp>
          <p:nvSpPr>
            <p:cNvPr id="160" name="圓角矩形"/>
            <p:cNvSpPr/>
            <p:nvPr/>
          </p:nvSpPr>
          <p:spPr>
            <a:xfrm>
              <a:off x="11685403" y="7492060"/>
              <a:ext cx="2686607" cy="2043597"/>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61" name="活動推薦模型"/>
            <p:cNvSpPr txBox="1"/>
            <p:nvPr/>
          </p:nvSpPr>
          <p:spPr>
            <a:xfrm>
              <a:off x="11791149" y="7547302"/>
              <a:ext cx="2534748" cy="20007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smtClean="0">
                  <a:ln>
                    <a:noFill/>
                  </a:ln>
                  <a:solidFill>
                    <a:schemeClr val="bg1">
                      <a:lumMod val="50000"/>
                    </a:schemeClr>
                  </a:solidFill>
                  <a:effectLst/>
                  <a:uLnTx/>
                  <a:uFillTx/>
                  <a:latin typeface="+mn-lt"/>
                  <a:ea typeface="+mn-ea"/>
                  <a:sym typeface="HanziPen TC Bold"/>
                </a:rPr>
                <a:t>活動推薦模</a:t>
              </a: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31" name="群組 130"/>
          <p:cNvGrpSpPr/>
          <p:nvPr/>
        </p:nvGrpSpPr>
        <p:grpSpPr>
          <a:xfrm>
            <a:off x="6896981" y="3149332"/>
            <a:ext cx="1347713" cy="1089045"/>
            <a:chOff x="6723433" y="2145176"/>
            <a:chExt cx="1999454" cy="1452689"/>
          </a:xfrm>
        </p:grpSpPr>
        <p:grpSp>
          <p:nvGrpSpPr>
            <p:cNvPr id="145" name="群組 144"/>
            <p:cNvGrpSpPr/>
            <p:nvPr/>
          </p:nvGrpSpPr>
          <p:grpSpPr>
            <a:xfrm>
              <a:off x="6723433" y="2145176"/>
              <a:ext cx="1999454" cy="1452689"/>
              <a:chOff x="18338157" y="4187829"/>
              <a:chExt cx="5606418" cy="5767541"/>
            </a:xfrm>
          </p:grpSpPr>
          <p:sp>
            <p:nvSpPr>
              <p:cNvPr id="158" name="圓角矩形"/>
              <p:cNvSpPr/>
              <p:nvPr/>
            </p:nvSpPr>
            <p:spPr>
              <a:xfrm>
                <a:off x="18338157" y="4187829"/>
                <a:ext cx="5606418" cy="5767541"/>
              </a:xfrm>
              <a:prstGeom prst="roundRect">
                <a:avLst>
                  <a:gd name="adj" fmla="val 6039"/>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59" name="智能風險"/>
              <p:cNvSpPr txBox="1"/>
              <p:nvPr/>
            </p:nvSpPr>
            <p:spPr>
              <a:xfrm>
                <a:off x="19693429" y="4204104"/>
                <a:ext cx="2795620"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智能風險</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46" name="群組 145"/>
            <p:cNvGrpSpPr/>
            <p:nvPr/>
          </p:nvGrpSpPr>
          <p:grpSpPr>
            <a:xfrm>
              <a:off x="6788431" y="2403053"/>
              <a:ext cx="898328" cy="543672"/>
              <a:chOff x="18520410" y="5211666"/>
              <a:chExt cx="2518891" cy="2158514"/>
            </a:xfrm>
          </p:grpSpPr>
          <p:sp>
            <p:nvSpPr>
              <p:cNvPr id="156" name="圓角矩形"/>
              <p:cNvSpPr/>
              <p:nvPr/>
            </p:nvSpPr>
            <p:spPr>
              <a:xfrm>
                <a:off x="18520410" y="5211666"/>
                <a:ext cx="2518891" cy="2049253"/>
              </a:xfrm>
              <a:prstGeom prst="roundRect">
                <a:avLst>
                  <a:gd name="adj" fmla="val 8635"/>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57" name="Mega Income Model"/>
              <p:cNvSpPr txBox="1"/>
              <p:nvPr/>
            </p:nvSpPr>
            <p:spPr>
              <a:xfrm>
                <a:off x="18736378" y="5317973"/>
                <a:ext cx="2146184" cy="20522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lnSpc>
                    <a:spcPct val="80000"/>
                  </a:lnSpc>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客戶風險特徵模組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47" name="群組 146"/>
            <p:cNvGrpSpPr/>
            <p:nvPr/>
          </p:nvGrpSpPr>
          <p:grpSpPr>
            <a:xfrm>
              <a:off x="6788431" y="2958206"/>
              <a:ext cx="919454" cy="623461"/>
              <a:chOff x="18520410" y="7415755"/>
              <a:chExt cx="2578126" cy="2475297"/>
            </a:xfrm>
          </p:grpSpPr>
          <p:sp>
            <p:nvSpPr>
              <p:cNvPr id="154" name="圓角矩形"/>
              <p:cNvSpPr/>
              <p:nvPr/>
            </p:nvSpPr>
            <p:spPr>
              <a:xfrm>
                <a:off x="18520410" y="7415755"/>
                <a:ext cx="2578126" cy="2111930"/>
              </a:xfrm>
              <a:prstGeom prst="roundRect">
                <a:avLst>
                  <a:gd name="adj" fmla="val 10304"/>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55" name="UPL Value Model"/>
              <p:cNvSpPr txBox="1"/>
              <p:nvPr/>
            </p:nvSpPr>
            <p:spPr>
              <a:xfrm>
                <a:off x="18659448" y="7415756"/>
                <a:ext cx="2300037" cy="24752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lnSpc>
                    <a:spcPct val="80000"/>
                  </a:lnSpc>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a:t>
                </a:r>
                <a:r>
                  <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a:t>
                </a: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產品價值</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48" name="群組 147"/>
            <p:cNvGrpSpPr/>
            <p:nvPr/>
          </p:nvGrpSpPr>
          <p:grpSpPr>
            <a:xfrm>
              <a:off x="7729698" y="2397552"/>
              <a:ext cx="975781" cy="524366"/>
              <a:chOff x="21159700" y="5189830"/>
              <a:chExt cx="2736066" cy="2081867"/>
            </a:xfrm>
          </p:grpSpPr>
          <p:sp>
            <p:nvSpPr>
              <p:cNvPr id="152" name="圓角矩形"/>
              <p:cNvSpPr/>
              <p:nvPr/>
            </p:nvSpPr>
            <p:spPr>
              <a:xfrm>
                <a:off x="21159700" y="5189830"/>
                <a:ext cx="2736066" cy="2081221"/>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53" name="地理資訊系統"/>
              <p:cNvSpPr txBox="1"/>
              <p:nvPr/>
            </p:nvSpPr>
            <p:spPr>
              <a:xfrm>
                <a:off x="21289653" y="5234087"/>
                <a:ext cx="2581412" cy="20376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國泰盾詐欺模組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49" name="群組 148"/>
            <p:cNvGrpSpPr/>
            <p:nvPr/>
          </p:nvGrpSpPr>
          <p:grpSpPr>
            <a:xfrm>
              <a:off x="7758271" y="2975228"/>
              <a:ext cx="958142" cy="514934"/>
              <a:chOff x="21239816" y="7483346"/>
              <a:chExt cx="2686606" cy="2044418"/>
            </a:xfrm>
          </p:grpSpPr>
          <p:sp>
            <p:nvSpPr>
              <p:cNvPr id="150" name="圓角矩形"/>
              <p:cNvSpPr/>
              <p:nvPr/>
            </p:nvSpPr>
            <p:spPr>
              <a:xfrm>
                <a:off x="21239816" y="7483346"/>
                <a:ext cx="2686606" cy="2043597"/>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51" name="異常金流偵測模型"/>
              <p:cNvSpPr txBox="1"/>
              <p:nvPr/>
            </p:nvSpPr>
            <p:spPr>
              <a:xfrm>
                <a:off x="21312982" y="7526989"/>
                <a:ext cx="2534747"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國泰盾洗錢防制</a:t>
                </a:r>
                <a:endParaRPr kumimoji="0" lang="en-US" altLang="zh-TW" sz="105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模組</a:t>
                </a:r>
                <a:endParaRPr kumimoji="0" lang="en-US" altLang="zh-TW" sz="1050" b="0" i="0" u="none" strike="noStrike" kern="0" cap="none" spc="0" normalizeH="0" baseline="0" noProof="0" dirty="0" smtClean="0">
                  <a:ln>
                    <a:noFill/>
                  </a:ln>
                  <a:solidFill>
                    <a:srgbClr val="FFFFFF"/>
                  </a:solidFill>
                  <a:effectLst/>
                  <a:uLnTx/>
                  <a:uFillTx/>
                  <a:latin typeface="+mn-lt"/>
                  <a:ea typeface="+mn-ea"/>
                  <a:sym typeface="HanziPen TC Bold"/>
                </a:endParaRPr>
              </a:p>
            </p:txBody>
          </p:sp>
        </p:grpSp>
      </p:grpSp>
      <p:grpSp>
        <p:nvGrpSpPr>
          <p:cNvPr id="132" name="群組 131"/>
          <p:cNvGrpSpPr/>
          <p:nvPr/>
        </p:nvGrpSpPr>
        <p:grpSpPr>
          <a:xfrm>
            <a:off x="8286301" y="3147814"/>
            <a:ext cx="802505" cy="1089045"/>
            <a:chOff x="5473605" y="2138647"/>
            <a:chExt cx="1190589" cy="1452689"/>
          </a:xfrm>
        </p:grpSpPr>
        <p:grpSp>
          <p:nvGrpSpPr>
            <p:cNvPr id="136" name="群組 135"/>
            <p:cNvGrpSpPr/>
            <p:nvPr/>
          </p:nvGrpSpPr>
          <p:grpSpPr>
            <a:xfrm>
              <a:off x="5473605" y="2138647"/>
              <a:ext cx="1190589" cy="1452689"/>
              <a:chOff x="14833672" y="4161909"/>
              <a:chExt cx="3338382" cy="5767542"/>
            </a:xfrm>
          </p:grpSpPr>
          <p:sp>
            <p:nvSpPr>
              <p:cNvPr id="143" name="圓角矩形"/>
              <p:cNvSpPr/>
              <p:nvPr/>
            </p:nvSpPr>
            <p:spPr>
              <a:xfrm>
                <a:off x="14833672" y="4161909"/>
                <a:ext cx="3338382" cy="5767542"/>
              </a:xfrm>
              <a:prstGeom prst="roundRect">
                <a:avLst>
                  <a:gd name="adj" fmla="val 10141"/>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44" name="客戶服務"/>
              <p:cNvSpPr txBox="1"/>
              <p:nvPr/>
            </p:nvSpPr>
            <p:spPr>
              <a:xfrm>
                <a:off x="14930406" y="4178183"/>
                <a:ext cx="3014845" cy="10411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外部加值</a:t>
                </a:r>
                <a:endParaRPr kumimoji="0" lang="en-US" altLang="zh-TW" sz="105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資訊</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37" name="群組 136"/>
            <p:cNvGrpSpPr/>
            <p:nvPr/>
          </p:nvGrpSpPr>
          <p:grpSpPr>
            <a:xfrm>
              <a:off x="5609079" y="2407566"/>
              <a:ext cx="946819" cy="514727"/>
              <a:chOff x="15213535" y="5229581"/>
              <a:chExt cx="2654856" cy="2043598"/>
            </a:xfrm>
          </p:grpSpPr>
          <p:sp>
            <p:nvSpPr>
              <p:cNvPr id="141" name="圓角矩形"/>
              <p:cNvSpPr/>
              <p:nvPr/>
            </p:nvSpPr>
            <p:spPr>
              <a:xfrm>
                <a:off x="15213535" y="5229581"/>
                <a:ext cx="2654856" cy="2043598"/>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42" name="信用卡…"/>
              <p:cNvSpPr txBox="1"/>
              <p:nvPr/>
            </p:nvSpPr>
            <p:spPr>
              <a:xfrm>
                <a:off x="15259334" y="5245857"/>
                <a:ext cx="2524805"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pPr lvl="0">
                  <a:defRPr/>
                </a:pPr>
                <a:r>
                  <a:rPr lang="zh-TW" altLang="en-US" sz="1050" dirty="0">
                    <a:sym typeface="HanziPen TC Bold"/>
                  </a:rPr>
                  <a:t>地理資訊系統</a:t>
                </a:r>
              </a:p>
            </p:txBody>
          </p:sp>
        </p:grpSp>
        <p:grpSp>
          <p:nvGrpSpPr>
            <p:cNvPr id="138" name="群組 137"/>
            <p:cNvGrpSpPr/>
            <p:nvPr/>
          </p:nvGrpSpPr>
          <p:grpSpPr>
            <a:xfrm>
              <a:off x="5627902" y="2970722"/>
              <a:ext cx="946819" cy="521915"/>
              <a:chOff x="15266316" y="7465461"/>
              <a:chExt cx="2654856" cy="2072138"/>
            </a:xfrm>
          </p:grpSpPr>
          <p:sp>
            <p:nvSpPr>
              <p:cNvPr id="139" name="圓角矩形"/>
              <p:cNvSpPr/>
              <p:nvPr/>
            </p:nvSpPr>
            <p:spPr>
              <a:xfrm>
                <a:off x="15266316" y="7494001"/>
                <a:ext cx="2654856" cy="2043598"/>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40" name="ATM…"/>
              <p:cNvSpPr txBox="1"/>
              <p:nvPr/>
            </p:nvSpPr>
            <p:spPr>
              <a:xfrm>
                <a:off x="15281458" y="7465461"/>
                <a:ext cx="2524803"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lang="zh-TW" altLang="en-US" sz="1050" dirty="0" smtClean="0">
                    <a:solidFill>
                      <a:schemeClr val="bg1">
                        <a:lumMod val="50000"/>
                      </a:schemeClr>
                    </a:solidFill>
                    <a:sym typeface="HanziPen TC Bold"/>
                  </a:rPr>
                  <a:t>社群標籤</a:t>
                </a:r>
                <a:endParaRPr sz="1050" dirty="0">
                  <a:solidFill>
                    <a:schemeClr val="bg1">
                      <a:lumMod val="50000"/>
                    </a:schemeClr>
                  </a:solidFill>
                  <a:sym typeface="HanziPen TC Bold"/>
                </a:endParaRPr>
              </a:p>
            </p:txBody>
          </p:sp>
        </p:grpSp>
      </p:grpSp>
      <p:grpSp>
        <p:nvGrpSpPr>
          <p:cNvPr id="133" name="群組 132"/>
          <p:cNvGrpSpPr/>
          <p:nvPr/>
        </p:nvGrpSpPr>
        <p:grpSpPr>
          <a:xfrm>
            <a:off x="6916189" y="4292053"/>
            <a:ext cx="1052290" cy="321273"/>
            <a:chOff x="17651973" y="10195668"/>
            <a:chExt cx="5906913" cy="1701452"/>
          </a:xfrm>
        </p:grpSpPr>
        <p:sp>
          <p:nvSpPr>
            <p:cNvPr id="134" name="圓角矩形"/>
            <p:cNvSpPr/>
            <p:nvPr/>
          </p:nvSpPr>
          <p:spPr>
            <a:xfrm>
              <a:off x="17651973" y="10195668"/>
              <a:ext cx="5906913"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35" name="Redis"/>
            <p:cNvSpPr/>
            <p:nvPr/>
          </p:nvSpPr>
          <p:spPr>
            <a:xfrm>
              <a:off x="20758419" y="10627118"/>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4400" b="0">
                  <a:solidFill>
                    <a:srgbClr val="FFFFFF"/>
                  </a:solidFill>
                  <a:latin typeface="HanziPen TC Bold"/>
                  <a:ea typeface="HanziPen TC Bold"/>
                  <a:cs typeface="HanziPen TC Bold"/>
                  <a:sym typeface="HanziPen TC Bold"/>
                </a:defRPr>
              </a:lvl1pPr>
            </a:lstStyle>
            <a:p>
              <a:pPr lvl="0" algn="ctr" defTabSz="821531" hangingPunct="0">
                <a:defRPr/>
              </a:pPr>
              <a:r>
                <a:rPr lang="en-US" sz="1050" kern="0" dirty="0">
                  <a:latin typeface="+mn-lt"/>
                  <a:ea typeface="+mn-ea"/>
                </a:rPr>
                <a:t>Model Repository</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86" name="群組 185"/>
          <p:cNvGrpSpPr/>
          <p:nvPr/>
        </p:nvGrpSpPr>
        <p:grpSpPr>
          <a:xfrm>
            <a:off x="4687854" y="3147814"/>
            <a:ext cx="1307800" cy="1089045"/>
            <a:chOff x="4687854" y="3091305"/>
            <a:chExt cx="1307800" cy="1089045"/>
          </a:xfrm>
        </p:grpSpPr>
        <p:grpSp>
          <p:nvGrpSpPr>
            <p:cNvPr id="187" name="群組 186"/>
            <p:cNvGrpSpPr/>
            <p:nvPr/>
          </p:nvGrpSpPr>
          <p:grpSpPr>
            <a:xfrm>
              <a:off x="4687854" y="3091305"/>
              <a:ext cx="1305649" cy="1089045"/>
              <a:chOff x="5686482" y="4198433"/>
              <a:chExt cx="5431434" cy="5767541"/>
            </a:xfrm>
          </p:grpSpPr>
          <p:sp>
            <p:nvSpPr>
              <p:cNvPr id="203" name="圓角矩形"/>
              <p:cNvSpPr/>
              <p:nvPr/>
            </p:nvSpPr>
            <p:spPr>
              <a:xfrm>
                <a:off x="5686482" y="4198433"/>
                <a:ext cx="5431434" cy="5767541"/>
              </a:xfrm>
              <a:prstGeom prst="roundRect">
                <a:avLst>
                  <a:gd name="adj" fmla="val 6233"/>
                </a:avLst>
              </a:prstGeom>
              <a:solidFill>
                <a:srgbClr val="61D836">
                  <a:hueOff val="-274225"/>
                  <a:satOff val="26768"/>
                  <a:lumOff val="11368"/>
                  <a:alpha val="31241"/>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04" name="客戶360"/>
              <p:cNvSpPr txBox="1"/>
              <p:nvPr/>
            </p:nvSpPr>
            <p:spPr>
              <a:xfrm>
                <a:off x="7030119" y="4220460"/>
                <a:ext cx="2795620" cy="8914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a:ln>
                      <a:noFill/>
                    </a:ln>
                    <a:solidFill>
                      <a:srgbClr val="FFFFFF"/>
                    </a:solidFill>
                    <a:effectLst/>
                    <a:uLnTx/>
                    <a:uFillTx/>
                    <a:latin typeface="+mn-lt"/>
                    <a:ea typeface="+mn-ea"/>
                    <a:sym typeface="HanziPen TC Bold"/>
                  </a:rPr>
                  <a:t>客戶360</a:t>
                </a:r>
              </a:p>
            </p:txBody>
          </p:sp>
        </p:grpSp>
        <p:grpSp>
          <p:nvGrpSpPr>
            <p:cNvPr id="188" name="群組 187"/>
            <p:cNvGrpSpPr/>
            <p:nvPr/>
          </p:nvGrpSpPr>
          <p:grpSpPr>
            <a:xfrm>
              <a:off x="4722180" y="3270147"/>
              <a:ext cx="423966" cy="385878"/>
              <a:chOff x="5829276" y="5145577"/>
              <a:chExt cx="2654856" cy="2043598"/>
            </a:xfrm>
          </p:grpSpPr>
          <p:sp>
            <p:nvSpPr>
              <p:cNvPr id="201" name="圓角矩形"/>
              <p:cNvSpPr/>
              <p:nvPr/>
            </p:nvSpPr>
            <p:spPr>
              <a:xfrm>
                <a:off x="5829276" y="5145577"/>
                <a:ext cx="2654856" cy="2043598"/>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02" name="客戶基本資料"/>
              <p:cNvSpPr txBox="1"/>
              <p:nvPr/>
            </p:nvSpPr>
            <p:spPr>
              <a:xfrm>
                <a:off x="5875075" y="5161853"/>
                <a:ext cx="2524805"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050" b="0" i="0" u="none" strike="noStrike" kern="0" cap="none" spc="0" normalizeH="0" baseline="0" noProof="0" dirty="0" err="1">
                    <a:ln>
                      <a:noFill/>
                    </a:ln>
                    <a:solidFill>
                      <a:srgbClr val="FFFFFF"/>
                    </a:solidFill>
                    <a:effectLst/>
                    <a:uLnTx/>
                    <a:uFillTx/>
                    <a:latin typeface="+mn-lt"/>
                    <a:ea typeface="+mn-ea"/>
                    <a:sym typeface="HanziPen TC Bold"/>
                  </a:rPr>
                  <a:t>客戶基本資料</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89" name="群組 188"/>
            <p:cNvGrpSpPr/>
            <p:nvPr/>
          </p:nvGrpSpPr>
          <p:grpSpPr>
            <a:xfrm>
              <a:off x="5197737" y="3269918"/>
              <a:ext cx="358785" cy="386419"/>
              <a:chOff x="8632865" y="5145576"/>
              <a:chExt cx="2246703" cy="2046459"/>
            </a:xfrm>
          </p:grpSpPr>
          <p:sp>
            <p:nvSpPr>
              <p:cNvPr id="199" name="圓角矩形"/>
              <p:cNvSpPr/>
              <p:nvPr/>
            </p:nvSpPr>
            <p:spPr>
              <a:xfrm>
                <a:off x="8632865" y="5145576"/>
                <a:ext cx="2246703" cy="2043599"/>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200" name="客戶…"/>
              <p:cNvSpPr txBox="1"/>
              <p:nvPr/>
            </p:nvSpPr>
            <p:spPr>
              <a:xfrm>
                <a:off x="8682610" y="5191262"/>
                <a:ext cx="2015523" cy="2000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sz="1050" dirty="0" err="1">
                    <a:solidFill>
                      <a:schemeClr val="bg1">
                        <a:lumMod val="50000"/>
                      </a:schemeClr>
                    </a:solidFill>
                    <a:sym typeface="HanziPen TC Bold"/>
                  </a:rPr>
                  <a:t>客戶</a:t>
                </a:r>
                <a:endParaRPr sz="1050" dirty="0">
                  <a:solidFill>
                    <a:schemeClr val="bg1">
                      <a:lumMod val="50000"/>
                    </a:schemeClr>
                  </a:solidFill>
                  <a:sym typeface="HanziPen TC Bold"/>
                </a:endParaRPr>
              </a:p>
              <a:p>
                <a:r>
                  <a:rPr sz="1050" dirty="0" err="1">
                    <a:solidFill>
                      <a:schemeClr val="bg1">
                        <a:lumMod val="50000"/>
                      </a:schemeClr>
                    </a:solidFill>
                    <a:sym typeface="HanziPen TC Bold"/>
                  </a:rPr>
                  <a:t>歷程</a:t>
                </a:r>
                <a:endParaRPr sz="1050" dirty="0">
                  <a:solidFill>
                    <a:schemeClr val="bg1">
                      <a:lumMod val="50000"/>
                    </a:schemeClr>
                  </a:solidFill>
                  <a:sym typeface="HanziPen TC Bold"/>
                </a:endParaRPr>
              </a:p>
            </p:txBody>
          </p:sp>
        </p:grpSp>
        <p:grpSp>
          <p:nvGrpSpPr>
            <p:cNvPr id="190" name="群組 189"/>
            <p:cNvGrpSpPr/>
            <p:nvPr/>
          </p:nvGrpSpPr>
          <p:grpSpPr>
            <a:xfrm>
              <a:off x="5585116" y="3256542"/>
              <a:ext cx="400655" cy="391283"/>
              <a:chOff x="5872804" y="7458126"/>
              <a:chExt cx="2246703" cy="2072220"/>
            </a:xfrm>
          </p:grpSpPr>
          <p:sp>
            <p:nvSpPr>
              <p:cNvPr id="197" name="圓角矩形"/>
              <p:cNvSpPr/>
              <p:nvPr/>
            </p:nvSpPr>
            <p:spPr>
              <a:xfrm>
                <a:off x="5872804" y="7486748"/>
                <a:ext cx="2246703" cy="2043598"/>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98" name="My…"/>
              <p:cNvSpPr txBox="1"/>
              <p:nvPr/>
            </p:nvSpPr>
            <p:spPr>
              <a:xfrm>
                <a:off x="5988387" y="7458126"/>
                <a:ext cx="2015525" cy="20007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sz="1050" dirty="0">
                    <a:solidFill>
                      <a:schemeClr val="bg1">
                        <a:lumMod val="50000"/>
                      </a:schemeClr>
                    </a:solidFill>
                    <a:sym typeface="HanziPen TC Bold"/>
                  </a:rPr>
                  <a:t>My </a:t>
                </a:r>
              </a:p>
              <a:p>
                <a:r>
                  <a:rPr sz="1050" dirty="0" err="1">
                    <a:solidFill>
                      <a:schemeClr val="bg1">
                        <a:lumMod val="50000"/>
                      </a:schemeClr>
                    </a:solidFill>
                    <a:sym typeface="HanziPen TC Bold"/>
                  </a:rPr>
                  <a:t>客群</a:t>
                </a:r>
                <a:endParaRPr sz="1050" dirty="0">
                  <a:solidFill>
                    <a:schemeClr val="bg1">
                      <a:lumMod val="50000"/>
                    </a:schemeClr>
                  </a:solidFill>
                  <a:sym typeface="HanziPen TC Bold"/>
                </a:endParaRPr>
              </a:p>
            </p:txBody>
          </p:sp>
        </p:grpSp>
        <p:grpSp>
          <p:nvGrpSpPr>
            <p:cNvPr id="191" name="群組 190"/>
            <p:cNvGrpSpPr/>
            <p:nvPr/>
          </p:nvGrpSpPr>
          <p:grpSpPr>
            <a:xfrm>
              <a:off x="5364088" y="3702803"/>
              <a:ext cx="631566" cy="410704"/>
              <a:chOff x="8202419" y="7436909"/>
              <a:chExt cx="2704817" cy="2175075"/>
            </a:xfrm>
          </p:grpSpPr>
          <p:sp>
            <p:nvSpPr>
              <p:cNvPr id="195" name="圓角矩形"/>
              <p:cNvSpPr/>
              <p:nvPr/>
            </p:nvSpPr>
            <p:spPr>
              <a:xfrm>
                <a:off x="8202419" y="7436909"/>
                <a:ext cx="2704817" cy="2082056"/>
              </a:xfrm>
              <a:prstGeom prst="roundRect">
                <a:avLst>
                  <a:gd name="adj" fmla="val 10642"/>
                </a:avLst>
              </a:prstGeom>
              <a:solidFill>
                <a:schemeClr val="bg1">
                  <a:lumMod val="75000"/>
                  <a:alpha val="50732"/>
                </a:scheme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96" name="客戶屬性特徵"/>
              <p:cNvSpPr txBox="1"/>
              <p:nvPr/>
            </p:nvSpPr>
            <p:spPr>
              <a:xfrm>
                <a:off x="8313967" y="7573556"/>
                <a:ext cx="2572318" cy="20384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客戶</a:t>
                </a:r>
                <a:endParaRPr kumimoji="0" lang="en-US" altLang="zh-TW"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chemeClr val="bg1">
                        <a:lumMod val="50000"/>
                      </a:schemeClr>
                    </a:solidFill>
                    <a:effectLst/>
                    <a:uLnTx/>
                    <a:uFillTx/>
                    <a:latin typeface="+mn-lt"/>
                    <a:ea typeface="+mn-ea"/>
                    <a:sym typeface="HanziPen TC Bold"/>
                  </a:rPr>
                  <a:t>特徵模組</a:t>
                </a:r>
                <a:endParaRPr kumimoji="0" sz="1050" b="0" i="0" u="none" strike="noStrike" kern="0" cap="none" spc="0" normalizeH="0" baseline="0" noProof="0" dirty="0">
                  <a:ln>
                    <a:noFill/>
                  </a:ln>
                  <a:solidFill>
                    <a:schemeClr val="bg1">
                      <a:lumMod val="50000"/>
                    </a:schemeClr>
                  </a:solidFill>
                  <a:effectLst/>
                  <a:uLnTx/>
                  <a:uFillTx/>
                  <a:latin typeface="+mn-lt"/>
                  <a:ea typeface="+mn-ea"/>
                  <a:sym typeface="HanziPen TC Bold"/>
                </a:endParaRPr>
              </a:p>
            </p:txBody>
          </p:sp>
        </p:grpSp>
        <p:grpSp>
          <p:nvGrpSpPr>
            <p:cNvPr id="192" name="群組 191"/>
            <p:cNvGrpSpPr/>
            <p:nvPr/>
          </p:nvGrpSpPr>
          <p:grpSpPr>
            <a:xfrm>
              <a:off x="4712981" y="3702804"/>
              <a:ext cx="631566" cy="393140"/>
              <a:chOff x="8202419" y="7436909"/>
              <a:chExt cx="2704817" cy="2082056"/>
            </a:xfrm>
          </p:grpSpPr>
          <p:sp>
            <p:nvSpPr>
              <p:cNvPr id="193" name="圓角矩形"/>
              <p:cNvSpPr/>
              <p:nvPr/>
            </p:nvSpPr>
            <p:spPr>
              <a:xfrm>
                <a:off x="8202419" y="7436909"/>
                <a:ext cx="2704817" cy="2082056"/>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0" tIns="0" rIns="0" bIns="0"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b="0" i="0" u="none" strike="noStrike" kern="0" cap="none" spc="0" normalizeH="0" baseline="0" noProof="0">
                  <a:ln>
                    <a:noFill/>
                  </a:ln>
                  <a:solidFill>
                    <a:srgbClr val="FFFFFF"/>
                  </a:solidFill>
                  <a:effectLst/>
                  <a:uLnTx/>
                  <a:uFillTx/>
                  <a:sym typeface="Helvetica Neue Medium"/>
                </a:endParaRPr>
              </a:p>
            </p:txBody>
          </p:sp>
          <p:sp>
            <p:nvSpPr>
              <p:cNvPr id="194" name="客戶屬性特徵"/>
              <p:cNvSpPr txBox="1"/>
              <p:nvPr/>
            </p:nvSpPr>
            <p:spPr>
              <a:xfrm>
                <a:off x="8249079" y="7453491"/>
                <a:ext cx="2572318" cy="20384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050" b="0" i="0" u="none" strike="noStrike" kern="0" cap="none" spc="0" normalizeH="0" baseline="0" noProof="0" dirty="0" smtClean="0">
                    <a:ln>
                      <a:noFill/>
                    </a:ln>
                    <a:solidFill>
                      <a:srgbClr val="FFFFFF"/>
                    </a:solidFill>
                    <a:effectLst/>
                    <a:uLnTx/>
                    <a:uFillTx/>
                    <a:latin typeface="+mn-lt"/>
                    <a:ea typeface="+mn-ea"/>
                    <a:sym typeface="HanziPen TC Bold"/>
                  </a:rPr>
                  <a:t>客戶帳戶</a:t>
                </a:r>
                <a:endParaRPr kumimoji="0" lang="en-US" altLang="zh-TW" sz="105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050" kern="0" dirty="0" smtClean="0">
                    <a:latin typeface="+mn-lt"/>
                    <a:ea typeface="+mn-ea"/>
                  </a:rPr>
                  <a:t>關聯</a:t>
                </a:r>
                <a:r>
                  <a:rPr lang="zh-TW" altLang="en-US" sz="1050" kern="0" dirty="0">
                    <a:latin typeface="+mn-lt"/>
                    <a:ea typeface="+mn-ea"/>
                  </a:rPr>
                  <a:t>網絡</a:t>
                </a:r>
                <a:endParaRPr kumimoji="0" sz="1050" b="0" i="0" u="none" strike="noStrike" kern="0" cap="none" spc="0" normalizeH="0" baseline="0" noProof="0" dirty="0">
                  <a:ln>
                    <a:noFill/>
                  </a:ln>
                  <a:solidFill>
                    <a:srgbClr val="FFFFFF"/>
                  </a:solidFill>
                  <a:effectLst/>
                  <a:uLnTx/>
                  <a:uFillTx/>
                  <a:latin typeface="+mn-lt"/>
                  <a:ea typeface="+mn-ea"/>
                  <a:sym typeface="HanziPen TC Bold"/>
                </a:endParaRPr>
              </a:p>
            </p:txBody>
          </p:sp>
        </p:grpSp>
      </p:grpSp>
    </p:spTree>
    <p:extLst>
      <p:ext uri="{BB962C8B-B14F-4D97-AF65-F5344CB8AC3E}">
        <p14:creationId xmlns:p14="http://schemas.microsoft.com/office/powerpoint/2010/main" val="2038980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995049">
            <a:off x="-1104461" y="-2671688"/>
            <a:ext cx="6665128" cy="10486939"/>
          </a:xfrm>
          <a:prstGeom prst="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endParaRPr lang="zh-TW" altLang="en-US" sz="1600">
              <a:solidFill>
                <a:schemeClr val="bg1"/>
              </a:solidFill>
              <a:latin typeface="Agency FB" panose="020B0503020202020204" pitchFamily="34" charset="0"/>
            </a:endParaRPr>
          </a:p>
        </p:txBody>
      </p:sp>
      <p:sp>
        <p:nvSpPr>
          <p:cNvPr id="5" name="矩形 4"/>
          <p:cNvSpPr/>
          <p:nvPr/>
        </p:nvSpPr>
        <p:spPr>
          <a:xfrm rot="1995049">
            <a:off x="-854154" y="-2201939"/>
            <a:ext cx="6560658" cy="10486939"/>
          </a:xfrm>
          <a:prstGeom prst="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endParaRPr lang="zh-TW" altLang="en-US" sz="1600">
              <a:solidFill>
                <a:schemeClr val="bg1"/>
              </a:solidFill>
              <a:latin typeface="Agency FB" panose="020B0503020202020204" pitchFamily="34" charset="0"/>
            </a:endParaRPr>
          </a:p>
        </p:txBody>
      </p:sp>
      <p:cxnSp>
        <p:nvCxnSpPr>
          <p:cNvPr id="12" name="直線接點 11"/>
          <p:cNvCxnSpPr/>
          <p:nvPr/>
        </p:nvCxnSpPr>
        <p:spPr>
          <a:xfrm>
            <a:off x="408240" y="3026232"/>
            <a:ext cx="7393563" cy="0"/>
          </a:xfrm>
          <a:prstGeom prst="line">
            <a:avLst/>
          </a:prstGeom>
          <a:noFill/>
          <a:ln w="19050" cap="flat" cmpd="sng" algn="ctr">
            <a:solidFill>
              <a:schemeClr val="bg1">
                <a:lumMod val="95000"/>
              </a:schemeClr>
            </a:solidFill>
            <a:prstDash val="solid"/>
            <a:miter lim="800000"/>
          </a:ln>
          <a:effectLst/>
        </p:spPr>
      </p:cxnSp>
      <p:grpSp>
        <p:nvGrpSpPr>
          <p:cNvPr id="14" name="Group 21">
            <a:extLst>
              <a:ext uri="{FF2B5EF4-FFF2-40B4-BE49-F238E27FC236}">
                <a16:creationId xmlns:a16="http://schemas.microsoft.com/office/drawing/2014/main" id="{77CAFC84-4744-4178-95B5-AB423D30EFA8}"/>
              </a:ext>
            </a:extLst>
          </p:cNvPr>
          <p:cNvGrpSpPr/>
          <p:nvPr/>
        </p:nvGrpSpPr>
        <p:grpSpPr>
          <a:xfrm>
            <a:off x="1403648" y="2070218"/>
            <a:ext cx="6120680" cy="1709426"/>
            <a:chOff x="5692278" y="3070393"/>
            <a:chExt cx="6120680" cy="1709426"/>
          </a:xfrm>
        </p:grpSpPr>
        <p:sp>
          <p:nvSpPr>
            <p:cNvPr id="15" name="TextBox 7"/>
            <p:cNvSpPr txBox="1"/>
            <p:nvPr/>
          </p:nvSpPr>
          <p:spPr>
            <a:xfrm>
              <a:off x="6844406" y="4133488"/>
              <a:ext cx="4608512" cy="646331"/>
            </a:xfrm>
            <a:prstGeom prst="rect">
              <a:avLst/>
            </a:prstGeom>
            <a:noFill/>
          </p:spPr>
          <p:txBody>
            <a:bodyPr wrap="square" rtlCol="0">
              <a:spAutoFit/>
            </a:bodyPr>
            <a:lstStyle/>
            <a:p>
              <a:pPr marL="171450" lvl="0" indent="-171450" defTabSz="914286">
                <a:buFont typeface="Arial" panose="020B0604020202020204" pitchFamily="34" charset="0"/>
                <a:buChar char="•"/>
                <a:defRPr/>
              </a:pPr>
              <a:r>
                <a:rPr lang="zh-TW" altLang="en-US" dirty="0" smtClean="0">
                  <a:solidFill>
                    <a:schemeClr val="bg1"/>
                  </a:solidFill>
                  <a:cs typeface="Calibri" panose="020F0502020204030204" pitchFamily="34" charset="0"/>
                </a:rPr>
                <a:t>專案團隊規劃</a:t>
              </a:r>
              <a:endParaRPr lang="zh-TW" altLang="en-US" dirty="0">
                <a:solidFill>
                  <a:schemeClr val="bg1"/>
                </a:solidFill>
                <a:cs typeface="Calibri" panose="020F0502020204030204" pitchFamily="34" charset="0"/>
              </a:endParaRPr>
            </a:p>
            <a:p>
              <a:pPr marL="171450" lvl="0" indent="-171450" defTabSz="914286">
                <a:buFont typeface="Arial" panose="020B0604020202020204" pitchFamily="34" charset="0"/>
                <a:buChar char="•"/>
                <a:defRPr/>
              </a:pPr>
              <a:r>
                <a:rPr lang="zh-TW" altLang="en-US" dirty="0">
                  <a:solidFill>
                    <a:schemeClr val="bg1"/>
                  </a:solidFill>
                  <a:cs typeface="Calibri" panose="020F0502020204030204" pitchFamily="34" charset="0"/>
                </a:rPr>
                <a:t>專案</a:t>
              </a:r>
              <a:r>
                <a:rPr lang="en-US" altLang="zh-TW" dirty="0">
                  <a:solidFill>
                    <a:schemeClr val="bg1"/>
                  </a:solidFill>
                  <a:cs typeface="Calibri" panose="020F0502020204030204" pitchFamily="34" charset="0"/>
                </a:rPr>
                <a:t>Roadmap</a:t>
              </a:r>
              <a:r>
                <a:rPr lang="zh-TW" altLang="en-US" dirty="0">
                  <a:solidFill>
                    <a:schemeClr val="bg1"/>
                  </a:solidFill>
                  <a:cs typeface="Calibri" panose="020F0502020204030204" pitchFamily="34" charset="0"/>
                </a:rPr>
                <a:t>與時程</a:t>
              </a:r>
            </a:p>
          </p:txBody>
        </p:sp>
        <p:sp>
          <p:nvSpPr>
            <p:cNvPr id="16" name="TextBox 8"/>
            <p:cNvSpPr txBox="1"/>
            <p:nvPr/>
          </p:nvSpPr>
          <p:spPr>
            <a:xfrm>
              <a:off x="6737752" y="3311933"/>
              <a:ext cx="5075206" cy="646331"/>
            </a:xfrm>
            <a:prstGeom prst="rect">
              <a:avLst/>
            </a:prstGeom>
            <a:noFill/>
          </p:spPr>
          <p:txBody>
            <a:bodyPr wrap="square" lIns="108000" rIns="108000" rtlCol="0">
              <a:spAutoFit/>
            </a:bodyPr>
            <a:lstStyle/>
            <a:p>
              <a:pPr lvl="0" defTabSz="914286">
                <a:defRPr/>
              </a:pPr>
              <a:r>
                <a:rPr lang="zh-TW" altLang="en-US" sz="3600" b="1" dirty="0" smtClean="0">
                  <a:solidFill>
                    <a:schemeClr val="bg1"/>
                  </a:solidFill>
                  <a:cs typeface="Calibri" panose="020F0502020204030204" pitchFamily="34" charset="0"/>
                </a:rPr>
                <a:t>專案規劃</a:t>
              </a:r>
              <a:endParaRPr lang="zh-TW" altLang="en-US" sz="3600" b="1" dirty="0">
                <a:solidFill>
                  <a:schemeClr val="bg1"/>
                </a:solidFill>
                <a:cs typeface="Calibri" panose="020F0502020204030204" pitchFamily="34" charset="0"/>
              </a:endParaRPr>
            </a:p>
          </p:txBody>
        </p:sp>
        <p:sp>
          <p:nvSpPr>
            <p:cNvPr id="17" name="TextBox 6"/>
            <p:cNvSpPr txBox="1"/>
            <p:nvPr/>
          </p:nvSpPr>
          <p:spPr>
            <a:xfrm>
              <a:off x="5692278" y="3070393"/>
              <a:ext cx="1078173" cy="1015663"/>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6000" b="1" i="0" u="none" strike="noStrike" kern="1200" cap="none" spc="0" normalizeH="0" baseline="0" noProof="0" dirty="0" smtClean="0">
                  <a:ln>
                    <a:noFill/>
                  </a:ln>
                  <a:solidFill>
                    <a:schemeClr val="bg1"/>
                  </a:solidFill>
                  <a:effectLst/>
                  <a:uLnTx/>
                  <a:uFillTx/>
                  <a:cs typeface="Calibri" panose="020F0502020204030204" pitchFamily="34" charset="0"/>
                </a:rPr>
                <a:t>04</a:t>
              </a:r>
              <a:endParaRPr kumimoji="0" lang="ko-KR" altLang="en-US" sz="6000" b="1" i="0" u="none" strike="noStrike" kern="1200" cap="none" spc="0" normalizeH="0" baseline="0" noProof="0" dirty="0">
                <a:ln>
                  <a:noFill/>
                </a:ln>
                <a:solidFill>
                  <a:schemeClr val="bg1"/>
                </a:solidFill>
                <a:effectLst/>
                <a:uLnTx/>
                <a:uFillTx/>
                <a:cs typeface="Calibri" panose="020F0502020204030204" pitchFamily="34" charset="0"/>
              </a:endParaRPr>
            </a:p>
          </p:txBody>
        </p:sp>
      </p:grpSp>
    </p:spTree>
    <p:extLst>
      <p:ext uri="{BB962C8B-B14F-4D97-AF65-F5344CB8AC3E}">
        <p14:creationId xmlns:p14="http://schemas.microsoft.com/office/powerpoint/2010/main" val="3977862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E70207C-E81D-4E79-9654-07E51237BC3C}"/>
              </a:ext>
            </a:extLst>
          </p:cNvPr>
          <p:cNvSpPr/>
          <p:nvPr/>
        </p:nvSpPr>
        <p:spPr>
          <a:xfrm rot="18900000">
            <a:off x="7499464" y="246205"/>
            <a:ext cx="1188783" cy="1188783"/>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矩形 13"/>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smtClean="0">
                <a:solidFill>
                  <a:schemeClr val="bg1"/>
                </a:solidFill>
              </a:rPr>
              <a:t>專案團隊</a:t>
            </a:r>
            <a:r>
              <a:rPr lang="zh-TW" altLang="en-US" sz="2400" b="1" dirty="0">
                <a:solidFill>
                  <a:schemeClr val="bg1"/>
                </a:solidFill>
              </a:rPr>
              <a:t>規劃</a:t>
            </a:r>
          </a:p>
        </p:txBody>
      </p:sp>
      <p:sp>
        <p:nvSpPr>
          <p:cNvPr id="4" name="投影片編號版面配置區 1"/>
          <p:cNvSpPr>
            <a:spLocks noGrp="1"/>
          </p:cNvSpPr>
          <p:nvPr>
            <p:ph type="sldNum" sz="quarter" idx="4"/>
          </p:nvPr>
        </p:nvSpPr>
        <p:spPr>
          <a:xfrm>
            <a:off x="8656298" y="4715473"/>
            <a:ext cx="486000" cy="284400"/>
          </a:xfrm>
        </p:spPr>
        <p:txBody>
          <a:bodyPr/>
          <a:lstStyle/>
          <a:p>
            <a:fld id="{ADAF07C5-463E-4746-8662-F9EAE6427DB3}" type="slidenum">
              <a:rPr lang="zh-TW" altLang="en-US" smtClean="0">
                <a:latin typeface="+mn-lt"/>
                <a:ea typeface="+mn-ea"/>
              </a:rPr>
              <a:pPr/>
              <a:t>16</a:t>
            </a:fld>
            <a:endParaRPr lang="zh-TW" altLang="en-US" dirty="0">
              <a:latin typeface="+mn-lt"/>
              <a:ea typeface="+mn-ea"/>
            </a:endParaRPr>
          </a:p>
        </p:txBody>
      </p:sp>
      <p:sp>
        <p:nvSpPr>
          <p:cNvPr id="7" name="Google Shape;304;g742423e30c_2_28">
            <a:extLst>
              <a:ext uri="{FF2B5EF4-FFF2-40B4-BE49-F238E27FC236}">
                <a16:creationId xmlns:a16="http://schemas.microsoft.com/office/drawing/2014/main" id="{0C83B8A6-0B6C-594E-8496-CB730DEA75F2}"/>
              </a:ext>
            </a:extLst>
          </p:cNvPr>
          <p:cNvSpPr/>
          <p:nvPr/>
        </p:nvSpPr>
        <p:spPr>
          <a:xfrm>
            <a:off x="3059832" y="3223100"/>
            <a:ext cx="2257768" cy="1299502"/>
          </a:xfrm>
          <a:prstGeom prst="rect">
            <a:avLst/>
          </a:prstGeom>
          <a:solidFill>
            <a:srgbClr val="FF968D">
              <a:alpha val="45000"/>
            </a:srgbClr>
          </a:solidFill>
          <a:ln w="25400">
            <a:noFill/>
          </a:ln>
        </p:spPr>
        <p:txBody>
          <a:bodyPr spcFirstLastPara="1" wrap="square" lIns="91440" tIns="36576" rIns="91425" bIns="91425" anchor="t" anchorCtr="0">
            <a:noAutofit/>
          </a:bodyPr>
          <a:lstStyle/>
          <a:p>
            <a:pPr algn="ctr">
              <a:buClr>
                <a:srgbClr val="000000"/>
              </a:buClr>
              <a:buFont typeface="Arial"/>
              <a:buNone/>
            </a:pPr>
            <a:r>
              <a:rPr lang="zh-CN" altLang="en-US" sz="1300" kern="0" dirty="0">
                <a:solidFill>
                  <a:schemeClr val="bg1"/>
                </a:solidFill>
                <a:cs typeface="Calibri"/>
                <a:sym typeface="Calibri"/>
              </a:rPr>
              <a:t>數據中台治理</a:t>
            </a:r>
            <a:endParaRPr sz="1300" kern="0" dirty="0">
              <a:solidFill>
                <a:schemeClr val="bg1"/>
              </a:solidFill>
              <a:cs typeface="Calibri"/>
              <a:sym typeface="Calibri"/>
            </a:endParaRPr>
          </a:p>
        </p:txBody>
      </p:sp>
      <p:sp>
        <p:nvSpPr>
          <p:cNvPr id="8" name="Google Shape;309;g742423e30c_2_28">
            <a:extLst>
              <a:ext uri="{FF2B5EF4-FFF2-40B4-BE49-F238E27FC236}">
                <a16:creationId xmlns:a16="http://schemas.microsoft.com/office/drawing/2014/main" id="{F520C166-D74B-224C-B5E8-45AFD4D707C6}"/>
              </a:ext>
            </a:extLst>
          </p:cNvPr>
          <p:cNvSpPr/>
          <p:nvPr/>
        </p:nvSpPr>
        <p:spPr>
          <a:xfrm>
            <a:off x="3142633" y="3510531"/>
            <a:ext cx="2092169" cy="236273"/>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API</a:t>
            </a:r>
            <a:r>
              <a:rPr lang="zh-TW" altLang="en-US" sz="1100" kern="0" dirty="0">
                <a:solidFill>
                  <a:schemeClr val="bg1"/>
                </a:solidFill>
                <a:cs typeface="Calibri"/>
                <a:sym typeface="Calibri"/>
              </a:rPr>
              <a:t> </a:t>
            </a:r>
            <a:r>
              <a:rPr lang="en-US" altLang="zh-TW" sz="1100" kern="0" dirty="0">
                <a:solidFill>
                  <a:schemeClr val="bg1"/>
                </a:solidFill>
                <a:cs typeface="Calibri"/>
                <a:sym typeface="Calibri"/>
              </a:rPr>
              <a:t>Management</a:t>
            </a:r>
            <a:endParaRPr sz="1100" kern="0" dirty="0">
              <a:solidFill>
                <a:schemeClr val="bg1"/>
              </a:solidFill>
              <a:cs typeface="Calibri"/>
              <a:sym typeface="Calibri"/>
            </a:endParaRPr>
          </a:p>
        </p:txBody>
      </p:sp>
      <p:sp>
        <p:nvSpPr>
          <p:cNvPr id="9" name="Google Shape;314;g742423e30c_2_28">
            <a:extLst>
              <a:ext uri="{FF2B5EF4-FFF2-40B4-BE49-F238E27FC236}">
                <a16:creationId xmlns:a16="http://schemas.microsoft.com/office/drawing/2014/main" id="{034D46DD-526E-2942-8BAB-F1CB4FCB3E32}"/>
              </a:ext>
            </a:extLst>
          </p:cNvPr>
          <p:cNvSpPr/>
          <p:nvPr/>
        </p:nvSpPr>
        <p:spPr>
          <a:xfrm>
            <a:off x="3142633" y="3762555"/>
            <a:ext cx="2092169" cy="236273"/>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Metadata</a:t>
            </a:r>
            <a:r>
              <a:rPr lang="zh-TW" altLang="en-US" sz="1100" kern="0" dirty="0">
                <a:solidFill>
                  <a:schemeClr val="bg1"/>
                </a:solidFill>
                <a:cs typeface="Calibri"/>
                <a:sym typeface="Calibri"/>
              </a:rPr>
              <a:t> </a:t>
            </a:r>
            <a:r>
              <a:rPr lang="en-US" altLang="zh-TW" sz="1100" kern="0" dirty="0">
                <a:solidFill>
                  <a:schemeClr val="bg1"/>
                </a:solidFill>
                <a:cs typeface="Calibri"/>
                <a:sym typeface="Calibri"/>
              </a:rPr>
              <a:t>Management</a:t>
            </a:r>
            <a:endParaRPr sz="1100" kern="0" dirty="0">
              <a:solidFill>
                <a:schemeClr val="bg1"/>
              </a:solidFill>
              <a:cs typeface="Calibri"/>
              <a:sym typeface="Calibri"/>
            </a:endParaRPr>
          </a:p>
        </p:txBody>
      </p:sp>
      <p:sp>
        <p:nvSpPr>
          <p:cNvPr id="10" name="Google Shape;314;g742423e30c_2_28">
            <a:extLst>
              <a:ext uri="{FF2B5EF4-FFF2-40B4-BE49-F238E27FC236}">
                <a16:creationId xmlns:a16="http://schemas.microsoft.com/office/drawing/2014/main" id="{4EFE8A09-786D-1647-8DB5-2790C94FDE3E}"/>
              </a:ext>
            </a:extLst>
          </p:cNvPr>
          <p:cNvSpPr/>
          <p:nvPr/>
        </p:nvSpPr>
        <p:spPr>
          <a:xfrm>
            <a:off x="3142633" y="4012790"/>
            <a:ext cx="2092169" cy="236273"/>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Data</a:t>
            </a:r>
            <a:r>
              <a:rPr lang="zh-TW" altLang="en-US" sz="1100" kern="0" dirty="0">
                <a:solidFill>
                  <a:schemeClr val="bg1"/>
                </a:solidFill>
                <a:cs typeface="Calibri"/>
                <a:sym typeface="Calibri"/>
              </a:rPr>
              <a:t> </a:t>
            </a:r>
            <a:r>
              <a:rPr lang="en-US" altLang="zh-TW" sz="1100" kern="0" dirty="0">
                <a:solidFill>
                  <a:schemeClr val="bg1"/>
                </a:solidFill>
                <a:cs typeface="Calibri"/>
                <a:sym typeface="Calibri"/>
              </a:rPr>
              <a:t>Quality /</a:t>
            </a:r>
            <a:r>
              <a:rPr lang="zh-TW" altLang="en-US" sz="1100" kern="0" dirty="0">
                <a:solidFill>
                  <a:schemeClr val="bg1"/>
                </a:solidFill>
                <a:cs typeface="Calibri"/>
                <a:sym typeface="Calibri"/>
              </a:rPr>
              <a:t> </a:t>
            </a:r>
            <a:r>
              <a:rPr lang="en-US" altLang="zh-TW" sz="1100" kern="0" dirty="0">
                <a:solidFill>
                  <a:schemeClr val="bg1"/>
                </a:solidFill>
                <a:cs typeface="Calibri"/>
                <a:sym typeface="Calibri"/>
              </a:rPr>
              <a:t>Security</a:t>
            </a:r>
            <a:endParaRPr sz="1100" kern="0" dirty="0">
              <a:solidFill>
                <a:schemeClr val="bg1"/>
              </a:solidFill>
              <a:cs typeface="Calibri"/>
              <a:sym typeface="Calibri"/>
            </a:endParaRPr>
          </a:p>
        </p:txBody>
      </p:sp>
      <p:sp>
        <p:nvSpPr>
          <p:cNvPr id="11" name="Google Shape;314;g742423e30c_2_28">
            <a:extLst>
              <a:ext uri="{FF2B5EF4-FFF2-40B4-BE49-F238E27FC236}">
                <a16:creationId xmlns:a16="http://schemas.microsoft.com/office/drawing/2014/main" id="{13DD2CC5-D96B-D34C-A1F9-25825AB31B91}"/>
              </a:ext>
            </a:extLst>
          </p:cNvPr>
          <p:cNvSpPr/>
          <p:nvPr/>
        </p:nvSpPr>
        <p:spPr>
          <a:xfrm>
            <a:off x="3142633" y="4264105"/>
            <a:ext cx="2092169" cy="236273"/>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Role</a:t>
            </a:r>
            <a:r>
              <a:rPr lang="zh-TW" altLang="en-US" sz="1100" kern="0" dirty="0">
                <a:solidFill>
                  <a:schemeClr val="bg1"/>
                </a:solidFill>
                <a:cs typeface="Calibri"/>
                <a:sym typeface="Calibri"/>
              </a:rPr>
              <a:t> </a:t>
            </a:r>
            <a:r>
              <a:rPr lang="en-US" altLang="zh-TW" sz="1100" kern="0" dirty="0">
                <a:solidFill>
                  <a:schemeClr val="bg1"/>
                </a:solidFill>
                <a:cs typeface="Calibri"/>
                <a:sym typeface="Calibri"/>
              </a:rPr>
              <a:t>Management</a:t>
            </a:r>
            <a:endParaRPr lang="en-US" sz="1100" kern="0" dirty="0">
              <a:solidFill>
                <a:schemeClr val="bg1"/>
              </a:solidFill>
              <a:cs typeface="Calibri"/>
              <a:sym typeface="Calibri"/>
            </a:endParaRPr>
          </a:p>
        </p:txBody>
      </p:sp>
      <p:sp>
        <p:nvSpPr>
          <p:cNvPr id="12" name="Google Shape;300;g742423e30c_2_28">
            <a:extLst>
              <a:ext uri="{FF2B5EF4-FFF2-40B4-BE49-F238E27FC236}">
                <a16:creationId xmlns:a16="http://schemas.microsoft.com/office/drawing/2014/main" id="{A935693E-58FD-2642-8D51-9991B16FF195}"/>
              </a:ext>
            </a:extLst>
          </p:cNvPr>
          <p:cNvSpPr/>
          <p:nvPr/>
        </p:nvSpPr>
        <p:spPr>
          <a:xfrm>
            <a:off x="3059833" y="1977302"/>
            <a:ext cx="4571634" cy="1207070"/>
          </a:xfrm>
          <a:prstGeom prst="rect">
            <a:avLst/>
          </a:prstGeom>
          <a:solidFill>
            <a:schemeClr val="bg1">
              <a:lumMod val="85000"/>
              <a:alpha val="35000"/>
            </a:schemeClr>
          </a:solidFill>
          <a:ln>
            <a:noFill/>
          </a:ln>
        </p:spPr>
        <p:txBody>
          <a:bodyPr spcFirstLastPara="1" wrap="square" lIns="91425" tIns="36576" rIns="91425" bIns="91425" anchor="t" anchorCtr="0">
            <a:noAutofit/>
          </a:bodyPr>
          <a:lstStyle/>
          <a:p>
            <a:pPr algn="ctr">
              <a:buClr>
                <a:srgbClr val="000000"/>
              </a:buClr>
              <a:buFont typeface="Arial"/>
              <a:buNone/>
            </a:pPr>
            <a:r>
              <a:rPr lang="zh-TW" altLang="en-US" sz="1300" kern="0" dirty="0">
                <a:solidFill>
                  <a:schemeClr val="bg1"/>
                </a:solidFill>
                <a:cs typeface="Calibri"/>
                <a:sym typeface="Calibri"/>
              </a:rPr>
              <a:t>數據服務層 </a:t>
            </a:r>
            <a:r>
              <a:rPr lang="en-US" altLang="zh-TW" sz="1300" kern="0" dirty="0">
                <a:solidFill>
                  <a:schemeClr val="bg1"/>
                </a:solidFill>
                <a:cs typeface="Calibri"/>
                <a:sym typeface="Calibri"/>
              </a:rPr>
              <a:t>(</a:t>
            </a:r>
            <a:r>
              <a:rPr lang="zh-CN" altLang="en-US" sz="1300" kern="0" dirty="0">
                <a:solidFill>
                  <a:schemeClr val="bg1"/>
                </a:solidFill>
                <a:cs typeface="Calibri"/>
                <a:sym typeface="Calibri"/>
              </a:rPr>
              <a:t>數據中台</a:t>
            </a:r>
            <a:r>
              <a:rPr lang="en-US" altLang="zh-TW" sz="1300" kern="0" dirty="0">
                <a:solidFill>
                  <a:schemeClr val="bg1"/>
                </a:solidFill>
                <a:cs typeface="Calibri"/>
                <a:sym typeface="Calibri"/>
              </a:rPr>
              <a:t>)</a:t>
            </a:r>
            <a:endParaRPr sz="1300" kern="0" dirty="0">
              <a:solidFill>
                <a:schemeClr val="bg1"/>
              </a:solidFill>
              <a:cs typeface="Calibri"/>
              <a:sym typeface="Calibri"/>
            </a:endParaRPr>
          </a:p>
        </p:txBody>
      </p:sp>
      <p:sp>
        <p:nvSpPr>
          <p:cNvPr id="13" name="Google Shape;289;g742423e30c_2_28">
            <a:extLst>
              <a:ext uri="{FF2B5EF4-FFF2-40B4-BE49-F238E27FC236}">
                <a16:creationId xmlns:a16="http://schemas.microsoft.com/office/drawing/2014/main" id="{E936D417-3D67-9D4A-A662-479D3A89C514}"/>
              </a:ext>
            </a:extLst>
          </p:cNvPr>
          <p:cNvSpPr/>
          <p:nvPr/>
        </p:nvSpPr>
        <p:spPr>
          <a:xfrm>
            <a:off x="3059833" y="1447079"/>
            <a:ext cx="4571634" cy="497548"/>
          </a:xfrm>
          <a:prstGeom prst="rect">
            <a:avLst/>
          </a:prstGeom>
          <a:solidFill>
            <a:schemeClr val="accent1">
              <a:lumMod val="50000"/>
              <a:alpha val="85000"/>
            </a:schemeClr>
          </a:solidFill>
          <a:ln>
            <a:noFill/>
          </a:ln>
        </p:spPr>
        <p:txBody>
          <a:bodyPr spcFirstLastPara="1" wrap="square" lIns="91425" tIns="36576" rIns="91425" bIns="91425" anchor="t" anchorCtr="0">
            <a:noAutofit/>
          </a:bodyPr>
          <a:lstStyle/>
          <a:p>
            <a:pPr algn="ctr">
              <a:buClr>
                <a:srgbClr val="000000"/>
              </a:buClr>
              <a:buFont typeface="Arial"/>
              <a:buNone/>
            </a:pPr>
            <a:r>
              <a:rPr lang="en-US" altLang="zh-TW" sz="1400" kern="0" dirty="0">
                <a:solidFill>
                  <a:schemeClr val="bg1"/>
                </a:solidFill>
                <a:cs typeface="Calibri"/>
                <a:sym typeface="Calibri"/>
              </a:rPr>
              <a:t>API</a:t>
            </a:r>
            <a:r>
              <a:rPr lang="zh-TW" altLang="en-US" sz="1400" kern="0" dirty="0">
                <a:solidFill>
                  <a:schemeClr val="bg1"/>
                </a:solidFill>
                <a:cs typeface="Calibri"/>
                <a:sym typeface="Calibri"/>
              </a:rPr>
              <a:t> </a:t>
            </a:r>
            <a:r>
              <a:rPr lang="en-US" altLang="zh-TW" sz="1400" kern="0" dirty="0">
                <a:solidFill>
                  <a:schemeClr val="bg1"/>
                </a:solidFill>
                <a:cs typeface="Calibri"/>
                <a:sym typeface="Calibri"/>
              </a:rPr>
              <a:t>Gateway</a:t>
            </a:r>
            <a:endParaRPr lang="zh-TW" altLang="en-US" sz="1400" kern="0" dirty="0">
              <a:solidFill>
                <a:schemeClr val="bg1"/>
              </a:solidFill>
              <a:cs typeface="Calibri"/>
              <a:sym typeface="Calibri"/>
            </a:endParaRPr>
          </a:p>
        </p:txBody>
      </p:sp>
      <p:sp>
        <p:nvSpPr>
          <p:cNvPr id="15" name="Google Shape;289;g742423e30c_2_28">
            <a:extLst>
              <a:ext uri="{FF2B5EF4-FFF2-40B4-BE49-F238E27FC236}">
                <a16:creationId xmlns:a16="http://schemas.microsoft.com/office/drawing/2014/main" id="{95303EAB-8F8F-994A-84F7-7EF56421E8C1}"/>
              </a:ext>
            </a:extLst>
          </p:cNvPr>
          <p:cNvSpPr/>
          <p:nvPr/>
        </p:nvSpPr>
        <p:spPr>
          <a:xfrm>
            <a:off x="3059832" y="1230233"/>
            <a:ext cx="1464498" cy="193988"/>
          </a:xfrm>
          <a:prstGeom prst="rect">
            <a:avLst/>
          </a:prstGeom>
          <a:solidFill>
            <a:schemeClr val="accent1">
              <a:lumMod val="50000"/>
              <a:alpha val="85000"/>
            </a:schemeClr>
          </a:solidFill>
          <a:ln>
            <a:noFill/>
          </a:ln>
        </p:spPr>
        <p:txBody>
          <a:bodyPr spcFirstLastPara="1" wrap="square" lIns="91425" tIns="91425" rIns="91425" bIns="91425" anchor="ctr" anchorCtr="0">
            <a:noAutofit/>
          </a:bodyPr>
          <a:lstStyle/>
          <a:p>
            <a:pPr algn="ctr">
              <a:buClr>
                <a:srgbClr val="000000"/>
              </a:buClr>
              <a:buFont typeface="Arial"/>
              <a:buNone/>
            </a:pPr>
            <a:r>
              <a:rPr lang="en-US" altLang="zh-TW" sz="1300" kern="0" dirty="0">
                <a:solidFill>
                  <a:schemeClr val="bg1"/>
                </a:solidFill>
                <a:cs typeface="Calibri"/>
                <a:sym typeface="Calibri"/>
              </a:rPr>
              <a:t>REST</a:t>
            </a:r>
            <a:endParaRPr lang="zh-TW" altLang="en-US" sz="1300" kern="0" dirty="0">
              <a:solidFill>
                <a:schemeClr val="bg1"/>
              </a:solidFill>
              <a:cs typeface="Calibri"/>
              <a:sym typeface="Calibri"/>
            </a:endParaRPr>
          </a:p>
        </p:txBody>
      </p:sp>
      <p:sp>
        <p:nvSpPr>
          <p:cNvPr id="17" name="Google Shape;289;g742423e30c_2_28">
            <a:extLst>
              <a:ext uri="{FF2B5EF4-FFF2-40B4-BE49-F238E27FC236}">
                <a16:creationId xmlns:a16="http://schemas.microsoft.com/office/drawing/2014/main" id="{6D092A4A-36CE-1E41-8C4B-2641317CD388}"/>
              </a:ext>
            </a:extLst>
          </p:cNvPr>
          <p:cNvSpPr/>
          <p:nvPr/>
        </p:nvSpPr>
        <p:spPr>
          <a:xfrm>
            <a:off x="4613401" y="1230502"/>
            <a:ext cx="1464498" cy="193988"/>
          </a:xfrm>
          <a:prstGeom prst="rect">
            <a:avLst/>
          </a:prstGeom>
          <a:solidFill>
            <a:schemeClr val="accent1">
              <a:lumMod val="50000"/>
              <a:alpha val="85000"/>
            </a:schemeClr>
          </a:solidFill>
          <a:ln>
            <a:noFill/>
          </a:ln>
        </p:spPr>
        <p:txBody>
          <a:bodyPr spcFirstLastPara="1" wrap="square" lIns="91425" tIns="91425" rIns="91425" bIns="91425" anchor="ctr" anchorCtr="0">
            <a:noAutofit/>
          </a:bodyPr>
          <a:lstStyle/>
          <a:p>
            <a:pPr algn="ctr">
              <a:buClr>
                <a:srgbClr val="000000"/>
              </a:buClr>
              <a:buFont typeface="Arial"/>
              <a:buNone/>
            </a:pPr>
            <a:r>
              <a:rPr lang="en-US" altLang="zh-TW" sz="1300" kern="0" dirty="0">
                <a:solidFill>
                  <a:schemeClr val="bg1"/>
                </a:solidFill>
                <a:cs typeface="Calibri"/>
                <a:sym typeface="Calibri"/>
              </a:rPr>
              <a:t>RPC</a:t>
            </a:r>
            <a:endParaRPr lang="zh-TW" altLang="en-US" sz="1300" kern="0" dirty="0">
              <a:solidFill>
                <a:schemeClr val="bg1"/>
              </a:solidFill>
              <a:cs typeface="Calibri"/>
              <a:sym typeface="Calibri"/>
            </a:endParaRPr>
          </a:p>
        </p:txBody>
      </p:sp>
      <p:sp>
        <p:nvSpPr>
          <p:cNvPr id="18" name="Google Shape;289;g742423e30c_2_28">
            <a:extLst>
              <a:ext uri="{FF2B5EF4-FFF2-40B4-BE49-F238E27FC236}">
                <a16:creationId xmlns:a16="http://schemas.microsoft.com/office/drawing/2014/main" id="{93863C17-1C6D-594E-83C6-7BFD6F16BA05}"/>
              </a:ext>
            </a:extLst>
          </p:cNvPr>
          <p:cNvSpPr/>
          <p:nvPr/>
        </p:nvSpPr>
        <p:spPr>
          <a:xfrm>
            <a:off x="6168997" y="1226557"/>
            <a:ext cx="1464498" cy="193988"/>
          </a:xfrm>
          <a:prstGeom prst="rect">
            <a:avLst/>
          </a:prstGeom>
          <a:solidFill>
            <a:schemeClr val="accent1">
              <a:lumMod val="50000"/>
              <a:alpha val="85000"/>
            </a:schemeClr>
          </a:solidFill>
          <a:ln>
            <a:noFill/>
          </a:ln>
        </p:spPr>
        <p:txBody>
          <a:bodyPr spcFirstLastPara="1" wrap="square" lIns="91425" tIns="91425" rIns="91425" bIns="91425" anchor="ctr" anchorCtr="0">
            <a:noAutofit/>
          </a:bodyPr>
          <a:lstStyle/>
          <a:p>
            <a:pPr algn="ctr">
              <a:buClr>
                <a:srgbClr val="000000"/>
              </a:buClr>
              <a:buFont typeface="Arial"/>
              <a:buNone/>
            </a:pPr>
            <a:r>
              <a:rPr lang="en-US" altLang="zh-TW" sz="1300" kern="0" dirty="0">
                <a:solidFill>
                  <a:schemeClr val="bg1"/>
                </a:solidFill>
                <a:cs typeface="Calibri"/>
                <a:sym typeface="Calibri"/>
              </a:rPr>
              <a:t>SOAP</a:t>
            </a:r>
            <a:endParaRPr lang="zh-TW" altLang="en-US" sz="1300" kern="0" dirty="0">
              <a:solidFill>
                <a:schemeClr val="bg1"/>
              </a:solidFill>
              <a:cs typeface="Calibri"/>
              <a:sym typeface="Calibri"/>
            </a:endParaRPr>
          </a:p>
        </p:txBody>
      </p:sp>
      <p:sp>
        <p:nvSpPr>
          <p:cNvPr id="20" name="Google Shape;303;g742423e30c_2_28">
            <a:extLst>
              <a:ext uri="{FF2B5EF4-FFF2-40B4-BE49-F238E27FC236}">
                <a16:creationId xmlns:a16="http://schemas.microsoft.com/office/drawing/2014/main" id="{051D511B-B87B-2740-A66F-3B2E81E37338}"/>
              </a:ext>
            </a:extLst>
          </p:cNvPr>
          <p:cNvSpPr/>
          <p:nvPr/>
        </p:nvSpPr>
        <p:spPr>
          <a:xfrm>
            <a:off x="3122365" y="2971362"/>
            <a:ext cx="4444673" cy="200560"/>
          </a:xfrm>
          <a:prstGeom prst="rect">
            <a:avLst/>
          </a:prstGeom>
          <a:solidFill>
            <a:schemeClr val="accent1">
              <a:lumMod val="50000"/>
              <a:alpha val="8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200" b="1" kern="0" dirty="0">
                <a:solidFill>
                  <a:schemeClr val="bg1"/>
                </a:solidFill>
                <a:cs typeface="Calibri"/>
                <a:sym typeface="Calibri"/>
              </a:rPr>
              <a:t>PaaS</a:t>
            </a:r>
            <a:r>
              <a:rPr lang="zh-TW" altLang="en-US" sz="1200" b="1" kern="0" dirty="0">
                <a:solidFill>
                  <a:schemeClr val="bg1"/>
                </a:solidFill>
                <a:cs typeface="Calibri"/>
                <a:sym typeface="Calibri"/>
              </a:rPr>
              <a:t> </a:t>
            </a:r>
            <a:r>
              <a:rPr lang="en-US" altLang="zh-TW" sz="1200" b="1" kern="0" dirty="0">
                <a:solidFill>
                  <a:schemeClr val="bg1"/>
                </a:solidFill>
                <a:cs typeface="Calibri"/>
                <a:sym typeface="Calibri"/>
              </a:rPr>
              <a:t>(</a:t>
            </a:r>
            <a:r>
              <a:rPr lang="zh-CN" altLang="en-US" sz="1200" b="1" kern="0" dirty="0">
                <a:solidFill>
                  <a:schemeClr val="bg1"/>
                </a:solidFill>
                <a:cs typeface="Calibri"/>
                <a:sym typeface="Calibri"/>
              </a:rPr>
              <a:t>技術中台</a:t>
            </a:r>
            <a:r>
              <a:rPr lang="en-US" altLang="zh-TW" sz="1200" b="1" kern="0" dirty="0">
                <a:solidFill>
                  <a:schemeClr val="bg1"/>
                </a:solidFill>
                <a:cs typeface="Calibri"/>
                <a:sym typeface="Calibri"/>
              </a:rPr>
              <a:t>)</a:t>
            </a:r>
            <a:endParaRPr sz="1200" b="1" kern="0" dirty="0">
              <a:solidFill>
                <a:schemeClr val="bg1"/>
              </a:solidFill>
              <a:cs typeface="Calibri"/>
              <a:sym typeface="Calibri"/>
            </a:endParaRPr>
          </a:p>
        </p:txBody>
      </p:sp>
      <p:sp>
        <p:nvSpPr>
          <p:cNvPr id="21" name="Google Shape;302;g742423e30c_2_28">
            <a:extLst>
              <a:ext uri="{FF2B5EF4-FFF2-40B4-BE49-F238E27FC236}">
                <a16:creationId xmlns:a16="http://schemas.microsoft.com/office/drawing/2014/main" id="{F4FD332D-08D7-8245-B52A-BAEEE109B979}"/>
              </a:ext>
            </a:extLst>
          </p:cNvPr>
          <p:cNvSpPr/>
          <p:nvPr/>
        </p:nvSpPr>
        <p:spPr>
          <a:xfrm>
            <a:off x="3125776" y="2232819"/>
            <a:ext cx="2191826" cy="689215"/>
          </a:xfrm>
          <a:prstGeom prst="rect">
            <a:avLst/>
          </a:prstGeom>
          <a:solidFill>
            <a:srgbClr val="1EB001">
              <a:alpha val="45000"/>
            </a:srgbClr>
          </a:solidFill>
          <a:ln w="25400" cap="flat" cmpd="sng">
            <a:noFill/>
            <a:prstDash val="solid"/>
            <a:round/>
            <a:headEnd type="none" w="sm" len="sm"/>
            <a:tailEnd type="none" w="sm" len="sm"/>
          </a:ln>
        </p:spPr>
        <p:txBody>
          <a:bodyPr spcFirstLastPara="1" wrap="square" lIns="91425" tIns="36576" rIns="91425" bIns="91425" anchor="t" anchorCtr="0">
            <a:noAutofit/>
          </a:bodyPr>
          <a:lstStyle/>
          <a:p>
            <a:pPr algn="ctr">
              <a:buClr>
                <a:srgbClr val="000000"/>
              </a:buClr>
              <a:buFont typeface="Arial"/>
              <a:buNone/>
            </a:pPr>
            <a:r>
              <a:rPr lang="en-US" altLang="zh-TW" sz="1200" kern="0" dirty="0">
                <a:solidFill>
                  <a:schemeClr val="bg1"/>
                </a:solidFill>
                <a:cs typeface="Calibri"/>
                <a:sym typeface="Calibri"/>
              </a:rPr>
              <a:t>Data API</a:t>
            </a:r>
            <a:endParaRPr sz="1200" kern="0" dirty="0">
              <a:solidFill>
                <a:schemeClr val="bg1"/>
              </a:solidFill>
              <a:cs typeface="Calibri"/>
              <a:sym typeface="Calibri"/>
            </a:endParaRPr>
          </a:p>
        </p:txBody>
      </p:sp>
      <p:sp>
        <p:nvSpPr>
          <p:cNvPr id="22" name="Google Shape;305;g742423e30c_2_28">
            <a:extLst>
              <a:ext uri="{FF2B5EF4-FFF2-40B4-BE49-F238E27FC236}">
                <a16:creationId xmlns:a16="http://schemas.microsoft.com/office/drawing/2014/main" id="{1250E4B0-6F66-1C46-A1A8-A58AC8390DBD}"/>
              </a:ext>
            </a:extLst>
          </p:cNvPr>
          <p:cNvSpPr/>
          <p:nvPr/>
        </p:nvSpPr>
        <p:spPr>
          <a:xfrm>
            <a:off x="5378621" y="3223100"/>
            <a:ext cx="2252846" cy="1299502"/>
          </a:xfrm>
          <a:prstGeom prst="rect">
            <a:avLst/>
          </a:prstGeom>
          <a:solidFill>
            <a:schemeClr val="accent1">
              <a:lumMod val="50000"/>
              <a:alpha val="85000"/>
            </a:schemeClr>
          </a:solidFill>
          <a:ln>
            <a:noFill/>
          </a:ln>
        </p:spPr>
        <p:txBody>
          <a:bodyPr spcFirstLastPara="1" wrap="square" lIns="91440" tIns="36576" rIns="91425" bIns="91425" anchor="t" anchorCtr="0">
            <a:noAutofit/>
          </a:bodyPr>
          <a:lstStyle/>
          <a:p>
            <a:pPr algn="ctr">
              <a:buClr>
                <a:srgbClr val="000000"/>
              </a:buClr>
              <a:buFont typeface="Arial"/>
              <a:buNone/>
            </a:pPr>
            <a:r>
              <a:rPr lang="zh-CN" altLang="en-US" sz="1300" kern="0" dirty="0">
                <a:solidFill>
                  <a:schemeClr val="bg1"/>
                </a:solidFill>
                <a:cs typeface="Calibri"/>
                <a:sym typeface="Calibri"/>
              </a:rPr>
              <a:t>存儲</a:t>
            </a:r>
            <a:r>
              <a:rPr lang="zh-TW" altLang="en-US" sz="1300" kern="0" dirty="0">
                <a:solidFill>
                  <a:schemeClr val="bg1"/>
                </a:solidFill>
                <a:cs typeface="Calibri"/>
                <a:sym typeface="Calibri"/>
              </a:rPr>
              <a:t>層</a:t>
            </a:r>
            <a:endParaRPr sz="1300" kern="0" dirty="0">
              <a:solidFill>
                <a:schemeClr val="bg1"/>
              </a:solidFill>
              <a:cs typeface="Calibri"/>
              <a:sym typeface="Calibri"/>
            </a:endParaRPr>
          </a:p>
        </p:txBody>
      </p:sp>
      <p:sp>
        <p:nvSpPr>
          <p:cNvPr id="27" name="Google Shape;309;g742423e30c_2_28">
            <a:extLst>
              <a:ext uri="{FF2B5EF4-FFF2-40B4-BE49-F238E27FC236}">
                <a16:creationId xmlns:a16="http://schemas.microsoft.com/office/drawing/2014/main" id="{CA0A3DD9-190C-B648-B7B4-478C140B27F7}"/>
              </a:ext>
            </a:extLst>
          </p:cNvPr>
          <p:cNvSpPr/>
          <p:nvPr/>
        </p:nvSpPr>
        <p:spPr>
          <a:xfrm>
            <a:off x="3225243" y="2479007"/>
            <a:ext cx="1991435" cy="189018"/>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Composite Layer</a:t>
            </a:r>
            <a:endParaRPr sz="1100" kern="0" dirty="0">
              <a:solidFill>
                <a:schemeClr val="bg1"/>
              </a:solidFill>
              <a:cs typeface="Calibri"/>
              <a:sym typeface="Calibri"/>
            </a:endParaRPr>
          </a:p>
        </p:txBody>
      </p:sp>
      <p:sp>
        <p:nvSpPr>
          <p:cNvPr id="29" name="Google Shape;309;g742423e30c_2_28">
            <a:extLst>
              <a:ext uri="{FF2B5EF4-FFF2-40B4-BE49-F238E27FC236}">
                <a16:creationId xmlns:a16="http://schemas.microsoft.com/office/drawing/2014/main" id="{A3F49857-F20E-3D4F-AD30-D7BE5DCE8BBF}"/>
              </a:ext>
            </a:extLst>
          </p:cNvPr>
          <p:cNvSpPr/>
          <p:nvPr/>
        </p:nvSpPr>
        <p:spPr>
          <a:xfrm>
            <a:off x="4709715" y="1706766"/>
            <a:ext cx="1271870" cy="216938"/>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200" kern="0" dirty="0">
                <a:solidFill>
                  <a:schemeClr val="bg1"/>
                </a:solidFill>
                <a:cs typeface="Calibri"/>
                <a:sym typeface="Calibri"/>
              </a:rPr>
              <a:t>Routing</a:t>
            </a:r>
            <a:endParaRPr sz="1200" kern="0" dirty="0">
              <a:solidFill>
                <a:schemeClr val="bg1"/>
              </a:solidFill>
              <a:cs typeface="Calibri"/>
              <a:sym typeface="Calibri"/>
            </a:endParaRPr>
          </a:p>
        </p:txBody>
      </p:sp>
      <p:sp>
        <p:nvSpPr>
          <p:cNvPr id="30" name="Google Shape;309;g742423e30c_2_28">
            <a:extLst>
              <a:ext uri="{FF2B5EF4-FFF2-40B4-BE49-F238E27FC236}">
                <a16:creationId xmlns:a16="http://schemas.microsoft.com/office/drawing/2014/main" id="{68199E53-0D0F-7F43-89A8-2440F3C71EB0}"/>
              </a:ext>
            </a:extLst>
          </p:cNvPr>
          <p:cNvSpPr/>
          <p:nvPr/>
        </p:nvSpPr>
        <p:spPr>
          <a:xfrm>
            <a:off x="3191442" y="1700761"/>
            <a:ext cx="1271869" cy="222777"/>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200" kern="0" dirty="0">
                <a:solidFill>
                  <a:schemeClr val="bg1"/>
                </a:solidFill>
                <a:cs typeface="Calibri"/>
                <a:sym typeface="Calibri"/>
              </a:rPr>
              <a:t>A</a:t>
            </a:r>
            <a:r>
              <a:rPr lang="en-US" sz="1200" kern="0" dirty="0">
                <a:solidFill>
                  <a:schemeClr val="bg1"/>
                </a:solidFill>
                <a:cs typeface="Calibri"/>
                <a:sym typeface="Calibri"/>
              </a:rPr>
              <a:t>uthentication</a:t>
            </a:r>
            <a:endParaRPr sz="1200" kern="0" dirty="0">
              <a:solidFill>
                <a:schemeClr val="bg1"/>
              </a:solidFill>
              <a:cs typeface="Calibri"/>
              <a:sym typeface="Calibri"/>
            </a:endParaRPr>
          </a:p>
        </p:txBody>
      </p:sp>
      <p:sp>
        <p:nvSpPr>
          <p:cNvPr id="31" name="Google Shape;309;g742423e30c_2_28">
            <a:extLst>
              <a:ext uri="{FF2B5EF4-FFF2-40B4-BE49-F238E27FC236}">
                <a16:creationId xmlns:a16="http://schemas.microsoft.com/office/drawing/2014/main" id="{3B54F113-3500-854E-8069-0A9DF5D1FC01}"/>
              </a:ext>
            </a:extLst>
          </p:cNvPr>
          <p:cNvSpPr/>
          <p:nvPr/>
        </p:nvSpPr>
        <p:spPr>
          <a:xfrm>
            <a:off x="6234198" y="1703773"/>
            <a:ext cx="1271869" cy="219767"/>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200" kern="0" dirty="0">
                <a:solidFill>
                  <a:schemeClr val="bg1"/>
                </a:solidFill>
                <a:cs typeface="Calibri"/>
                <a:sym typeface="Calibri"/>
              </a:rPr>
              <a:t>Auditing</a:t>
            </a:r>
            <a:endParaRPr sz="1200" kern="0" dirty="0">
              <a:solidFill>
                <a:schemeClr val="bg1"/>
              </a:solidFill>
              <a:cs typeface="Calibri"/>
              <a:sym typeface="Calibri"/>
            </a:endParaRPr>
          </a:p>
        </p:txBody>
      </p:sp>
      <p:sp>
        <p:nvSpPr>
          <p:cNvPr id="32" name="Google Shape;303;g742423e30c_2_28">
            <a:extLst>
              <a:ext uri="{FF2B5EF4-FFF2-40B4-BE49-F238E27FC236}">
                <a16:creationId xmlns:a16="http://schemas.microsoft.com/office/drawing/2014/main" id="{A513FF7C-1368-9945-8056-40F53B242DF9}"/>
              </a:ext>
            </a:extLst>
          </p:cNvPr>
          <p:cNvSpPr/>
          <p:nvPr/>
        </p:nvSpPr>
        <p:spPr>
          <a:xfrm>
            <a:off x="5378622" y="2232819"/>
            <a:ext cx="2191826" cy="689215"/>
          </a:xfrm>
          <a:prstGeom prst="rect">
            <a:avLst/>
          </a:prstGeom>
          <a:solidFill>
            <a:srgbClr val="1EB001">
              <a:alpha val="45000"/>
            </a:srgbClr>
          </a:solidFill>
          <a:ln w="25400" cap="flat" cmpd="sng">
            <a:noFill/>
            <a:prstDash val="solid"/>
            <a:round/>
            <a:headEnd type="none" w="sm" len="sm"/>
            <a:tailEnd type="none" w="sm" len="sm"/>
          </a:ln>
        </p:spPr>
        <p:txBody>
          <a:bodyPr spcFirstLastPara="1" wrap="square" lIns="91425" tIns="36576" rIns="91425" bIns="91425" anchor="t" anchorCtr="0">
            <a:noAutofit/>
          </a:bodyPr>
          <a:lstStyle/>
          <a:p>
            <a:pPr algn="ctr">
              <a:buClr>
                <a:srgbClr val="000000"/>
              </a:buClr>
              <a:buFont typeface="Arial"/>
              <a:buNone/>
            </a:pPr>
            <a:r>
              <a:rPr lang="en-US" altLang="zh-TW" sz="1200" kern="0" dirty="0">
                <a:solidFill>
                  <a:schemeClr val="bg1"/>
                </a:solidFill>
                <a:cs typeface="Calibri"/>
                <a:sym typeface="Calibri"/>
              </a:rPr>
              <a:t>Model Serving API</a:t>
            </a:r>
            <a:endParaRPr sz="1200" kern="0" dirty="0">
              <a:solidFill>
                <a:schemeClr val="bg1"/>
              </a:solidFill>
              <a:cs typeface="Calibri"/>
              <a:sym typeface="Calibri"/>
            </a:endParaRPr>
          </a:p>
        </p:txBody>
      </p:sp>
      <p:sp>
        <p:nvSpPr>
          <p:cNvPr id="33" name="Google Shape;309;g742423e30c_2_28">
            <a:extLst>
              <a:ext uri="{FF2B5EF4-FFF2-40B4-BE49-F238E27FC236}">
                <a16:creationId xmlns:a16="http://schemas.microsoft.com/office/drawing/2014/main" id="{D31612BC-2F59-6F46-9EFB-C875A31F067A}"/>
              </a:ext>
            </a:extLst>
          </p:cNvPr>
          <p:cNvSpPr/>
          <p:nvPr/>
        </p:nvSpPr>
        <p:spPr>
          <a:xfrm>
            <a:off x="3225243" y="2688524"/>
            <a:ext cx="1991435" cy="189018"/>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Base Layer</a:t>
            </a:r>
            <a:endParaRPr sz="1100" kern="0" dirty="0">
              <a:solidFill>
                <a:schemeClr val="bg1"/>
              </a:solidFill>
              <a:cs typeface="Calibri"/>
              <a:sym typeface="Calibri"/>
            </a:endParaRPr>
          </a:p>
        </p:txBody>
      </p:sp>
      <p:sp>
        <p:nvSpPr>
          <p:cNvPr id="34" name="Google Shape;309;g742423e30c_2_28">
            <a:extLst>
              <a:ext uri="{FF2B5EF4-FFF2-40B4-BE49-F238E27FC236}">
                <a16:creationId xmlns:a16="http://schemas.microsoft.com/office/drawing/2014/main" id="{A0AD41CA-2D77-844A-8507-7BA05F22D958}"/>
              </a:ext>
            </a:extLst>
          </p:cNvPr>
          <p:cNvSpPr/>
          <p:nvPr/>
        </p:nvSpPr>
        <p:spPr>
          <a:xfrm>
            <a:off x="5461892" y="2479007"/>
            <a:ext cx="1991435" cy="189018"/>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Model Selection Layer</a:t>
            </a:r>
            <a:endParaRPr lang="en-US" sz="1100" kern="0" dirty="0">
              <a:solidFill>
                <a:schemeClr val="bg1"/>
              </a:solidFill>
              <a:cs typeface="Calibri"/>
              <a:sym typeface="Calibri"/>
            </a:endParaRPr>
          </a:p>
        </p:txBody>
      </p:sp>
      <p:sp>
        <p:nvSpPr>
          <p:cNvPr id="35" name="Google Shape;309;g742423e30c_2_28">
            <a:extLst>
              <a:ext uri="{FF2B5EF4-FFF2-40B4-BE49-F238E27FC236}">
                <a16:creationId xmlns:a16="http://schemas.microsoft.com/office/drawing/2014/main" id="{CF90CE4D-C399-D643-B5C0-8189938B908E}"/>
              </a:ext>
            </a:extLst>
          </p:cNvPr>
          <p:cNvSpPr/>
          <p:nvPr/>
        </p:nvSpPr>
        <p:spPr>
          <a:xfrm>
            <a:off x="5461892" y="2688523"/>
            <a:ext cx="1991435" cy="189018"/>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Model Management</a:t>
            </a:r>
            <a:endParaRPr lang="en-US" sz="1100" kern="0" dirty="0">
              <a:solidFill>
                <a:schemeClr val="bg1"/>
              </a:solidFill>
              <a:cs typeface="Calibri"/>
              <a:sym typeface="Calibri"/>
            </a:endParaRPr>
          </a:p>
        </p:txBody>
      </p:sp>
      <p:sp>
        <p:nvSpPr>
          <p:cNvPr id="36" name="Google Shape;300;g742423e30c_2_28">
            <a:extLst>
              <a:ext uri="{FF2B5EF4-FFF2-40B4-BE49-F238E27FC236}">
                <a16:creationId xmlns:a16="http://schemas.microsoft.com/office/drawing/2014/main" id="{07C562B2-E10A-2A41-ADDD-A1E1DE0BBB32}"/>
              </a:ext>
            </a:extLst>
          </p:cNvPr>
          <p:cNvSpPr/>
          <p:nvPr/>
        </p:nvSpPr>
        <p:spPr>
          <a:xfrm>
            <a:off x="7672259" y="1226557"/>
            <a:ext cx="1123524" cy="2402104"/>
          </a:xfrm>
          <a:prstGeom prst="rect">
            <a:avLst/>
          </a:prstGeom>
          <a:solidFill>
            <a:schemeClr val="accent1">
              <a:lumMod val="50000"/>
              <a:alpha val="85000"/>
            </a:schemeClr>
          </a:solidFill>
          <a:ln>
            <a:noFill/>
          </a:ln>
        </p:spPr>
        <p:txBody>
          <a:bodyPr spcFirstLastPara="1" wrap="square" lIns="91425" tIns="36576" rIns="91425" bIns="91425" anchor="t" anchorCtr="0">
            <a:noAutofit/>
          </a:bodyPr>
          <a:lstStyle/>
          <a:p>
            <a:pPr algn="ctr">
              <a:buClr>
                <a:srgbClr val="000000"/>
              </a:buClr>
              <a:buFont typeface="Arial"/>
              <a:buNone/>
            </a:pPr>
            <a:r>
              <a:rPr lang="en-US" altLang="zh-TW" sz="1300" kern="0" dirty="0">
                <a:solidFill>
                  <a:schemeClr val="bg1"/>
                </a:solidFill>
                <a:cs typeface="Calibri"/>
                <a:sym typeface="Calibri"/>
              </a:rPr>
              <a:t>DevOps</a:t>
            </a:r>
            <a:endParaRPr sz="1300" kern="0" dirty="0">
              <a:solidFill>
                <a:schemeClr val="bg1"/>
              </a:solidFill>
              <a:cs typeface="Calibri"/>
              <a:sym typeface="Calibri"/>
            </a:endParaRPr>
          </a:p>
        </p:txBody>
      </p:sp>
      <p:sp>
        <p:nvSpPr>
          <p:cNvPr id="37" name="Google Shape;292;g742423e30c_2_28">
            <a:extLst>
              <a:ext uri="{FF2B5EF4-FFF2-40B4-BE49-F238E27FC236}">
                <a16:creationId xmlns:a16="http://schemas.microsoft.com/office/drawing/2014/main" id="{8CF1E23F-B6F5-774D-B12A-83CB057BB6D3}"/>
              </a:ext>
            </a:extLst>
          </p:cNvPr>
          <p:cNvSpPr/>
          <p:nvPr/>
        </p:nvSpPr>
        <p:spPr>
          <a:xfrm>
            <a:off x="7724563" y="1874467"/>
            <a:ext cx="1010202"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zh-TW" altLang="en-US" sz="1200" kern="0" dirty="0">
                <a:solidFill>
                  <a:schemeClr val="bg1"/>
                </a:solidFill>
                <a:cs typeface="Calibri"/>
                <a:sym typeface="Calibri"/>
              </a:rPr>
              <a:t>版控系統</a:t>
            </a:r>
            <a:endParaRPr sz="1200" kern="0" dirty="0">
              <a:solidFill>
                <a:schemeClr val="bg1"/>
              </a:solidFill>
              <a:cs typeface="Calibri"/>
              <a:sym typeface="Calibri"/>
            </a:endParaRPr>
          </a:p>
        </p:txBody>
      </p:sp>
      <p:sp>
        <p:nvSpPr>
          <p:cNvPr id="38" name="Google Shape;293;g742423e30c_2_28">
            <a:extLst>
              <a:ext uri="{FF2B5EF4-FFF2-40B4-BE49-F238E27FC236}">
                <a16:creationId xmlns:a16="http://schemas.microsoft.com/office/drawing/2014/main" id="{0A9863BE-3607-EE45-A9D7-0878483279FD}"/>
              </a:ext>
            </a:extLst>
          </p:cNvPr>
          <p:cNvSpPr/>
          <p:nvPr/>
        </p:nvSpPr>
        <p:spPr>
          <a:xfrm>
            <a:off x="7730935" y="2228236"/>
            <a:ext cx="1010202"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100"/>
              <a:buFont typeface="Arial"/>
              <a:buNone/>
            </a:pPr>
            <a:r>
              <a:rPr lang="zh-TW" altLang="en-US" sz="1200" kern="0" dirty="0">
                <a:solidFill>
                  <a:schemeClr val="bg1"/>
                </a:solidFill>
                <a:cs typeface="Calibri"/>
                <a:sym typeface="Calibri"/>
              </a:rPr>
              <a:t>資源監控</a:t>
            </a:r>
            <a:endParaRPr sz="1200" kern="0" dirty="0">
              <a:solidFill>
                <a:schemeClr val="bg1"/>
              </a:solidFill>
              <a:cs typeface="Calibri"/>
              <a:sym typeface="Calibri"/>
            </a:endParaRPr>
          </a:p>
        </p:txBody>
      </p:sp>
      <p:sp>
        <p:nvSpPr>
          <p:cNvPr id="39" name="Google Shape;294;g742423e30c_2_28">
            <a:extLst>
              <a:ext uri="{FF2B5EF4-FFF2-40B4-BE49-F238E27FC236}">
                <a16:creationId xmlns:a16="http://schemas.microsoft.com/office/drawing/2014/main" id="{87B45EB7-72B7-AE43-A01E-8C6FA2CCC2C2}"/>
              </a:ext>
            </a:extLst>
          </p:cNvPr>
          <p:cNvSpPr/>
          <p:nvPr/>
        </p:nvSpPr>
        <p:spPr>
          <a:xfrm>
            <a:off x="7724562" y="2933816"/>
            <a:ext cx="1010202"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zh-TW" altLang="en-US" sz="1200" kern="0" dirty="0">
                <a:solidFill>
                  <a:schemeClr val="bg1"/>
                </a:solidFill>
                <a:cs typeface="Calibri"/>
                <a:sym typeface="Calibri"/>
              </a:rPr>
              <a:t>故障排除</a:t>
            </a:r>
            <a:endParaRPr sz="1200" kern="0" dirty="0">
              <a:solidFill>
                <a:schemeClr val="bg1"/>
              </a:solidFill>
              <a:cs typeface="Calibri"/>
              <a:sym typeface="Calibri"/>
            </a:endParaRPr>
          </a:p>
        </p:txBody>
      </p:sp>
      <p:sp>
        <p:nvSpPr>
          <p:cNvPr id="40" name="Google Shape;313;g742423e30c_2_28">
            <a:extLst>
              <a:ext uri="{FF2B5EF4-FFF2-40B4-BE49-F238E27FC236}">
                <a16:creationId xmlns:a16="http://schemas.microsoft.com/office/drawing/2014/main" id="{A4ECF706-23BB-7149-8E1D-8B86C35B7FCF}"/>
              </a:ext>
            </a:extLst>
          </p:cNvPr>
          <p:cNvSpPr/>
          <p:nvPr/>
        </p:nvSpPr>
        <p:spPr>
          <a:xfrm>
            <a:off x="7724562" y="1516009"/>
            <a:ext cx="1010202"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200" kern="0" dirty="0">
                <a:solidFill>
                  <a:schemeClr val="bg1"/>
                </a:solidFill>
                <a:cs typeface="Calibri"/>
                <a:sym typeface="Calibri"/>
              </a:rPr>
              <a:t>CI/CD</a:t>
            </a:r>
            <a:endParaRPr sz="1200" kern="0" dirty="0">
              <a:solidFill>
                <a:schemeClr val="bg1"/>
              </a:solidFill>
              <a:cs typeface="Calibri"/>
              <a:sym typeface="Calibri"/>
            </a:endParaRPr>
          </a:p>
        </p:txBody>
      </p:sp>
      <p:sp>
        <p:nvSpPr>
          <p:cNvPr id="41" name="Google Shape;293;g742423e30c_2_28">
            <a:extLst>
              <a:ext uri="{FF2B5EF4-FFF2-40B4-BE49-F238E27FC236}">
                <a16:creationId xmlns:a16="http://schemas.microsoft.com/office/drawing/2014/main" id="{A661DE55-1148-D64F-ABD6-C10270B8E329}"/>
              </a:ext>
            </a:extLst>
          </p:cNvPr>
          <p:cNvSpPr/>
          <p:nvPr/>
        </p:nvSpPr>
        <p:spPr>
          <a:xfrm>
            <a:off x="7730935" y="2582214"/>
            <a:ext cx="1010202"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100"/>
              <a:buFont typeface="Arial"/>
              <a:buNone/>
            </a:pPr>
            <a:r>
              <a:rPr lang="zh-CN" altLang="en-US" sz="1200" kern="0" dirty="0">
                <a:solidFill>
                  <a:schemeClr val="bg1"/>
                </a:solidFill>
                <a:cs typeface="Calibri"/>
                <a:sym typeface="Calibri"/>
              </a:rPr>
              <a:t>系統日誌</a:t>
            </a:r>
            <a:endParaRPr sz="1200" kern="0" dirty="0">
              <a:solidFill>
                <a:schemeClr val="bg1"/>
              </a:solidFill>
              <a:cs typeface="Calibri"/>
              <a:sym typeface="Calibri"/>
            </a:endParaRPr>
          </a:p>
        </p:txBody>
      </p:sp>
      <p:sp>
        <p:nvSpPr>
          <p:cNvPr id="43" name="Google Shape;294;g742423e30c_2_28">
            <a:extLst>
              <a:ext uri="{FF2B5EF4-FFF2-40B4-BE49-F238E27FC236}">
                <a16:creationId xmlns:a16="http://schemas.microsoft.com/office/drawing/2014/main" id="{B53EEAAB-9C52-6A4E-845D-6CEF5C2A3CD3}"/>
              </a:ext>
            </a:extLst>
          </p:cNvPr>
          <p:cNvSpPr/>
          <p:nvPr/>
        </p:nvSpPr>
        <p:spPr>
          <a:xfrm>
            <a:off x="7720121" y="3285418"/>
            <a:ext cx="1010202"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zh-CN" altLang="en-US" sz="1200" kern="0" dirty="0">
                <a:solidFill>
                  <a:schemeClr val="bg1"/>
                </a:solidFill>
                <a:cs typeface="Calibri"/>
                <a:sym typeface="Calibri"/>
              </a:rPr>
              <a:t>模型監控</a:t>
            </a:r>
            <a:endParaRPr sz="1200" kern="0" dirty="0">
              <a:solidFill>
                <a:schemeClr val="bg1"/>
              </a:solidFill>
              <a:cs typeface="Calibri"/>
              <a:sym typeface="Calibri"/>
            </a:endParaRPr>
          </a:p>
        </p:txBody>
      </p:sp>
      <p:sp>
        <p:nvSpPr>
          <p:cNvPr id="48" name="Google Shape;306;g742423e30c_2_28">
            <a:extLst>
              <a:ext uri="{FF2B5EF4-FFF2-40B4-BE49-F238E27FC236}">
                <a16:creationId xmlns:a16="http://schemas.microsoft.com/office/drawing/2014/main" id="{0454AED6-0DED-484C-A321-3688C326C133}"/>
              </a:ext>
            </a:extLst>
          </p:cNvPr>
          <p:cNvSpPr/>
          <p:nvPr/>
        </p:nvSpPr>
        <p:spPr>
          <a:xfrm>
            <a:off x="5456109" y="3510531"/>
            <a:ext cx="2092169" cy="236273"/>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File System (Model Repository)</a:t>
            </a:r>
            <a:endParaRPr lang="en-US" sz="1100" kern="0" dirty="0">
              <a:solidFill>
                <a:schemeClr val="bg1"/>
              </a:solidFill>
              <a:cs typeface="Calibri"/>
              <a:sym typeface="Calibri"/>
            </a:endParaRPr>
          </a:p>
        </p:txBody>
      </p:sp>
      <p:sp>
        <p:nvSpPr>
          <p:cNvPr id="49" name="Google Shape;306;g742423e30c_2_28">
            <a:extLst>
              <a:ext uri="{FF2B5EF4-FFF2-40B4-BE49-F238E27FC236}">
                <a16:creationId xmlns:a16="http://schemas.microsoft.com/office/drawing/2014/main" id="{66CE35AE-F8CD-FD46-86C3-EC67DB25A043}"/>
              </a:ext>
            </a:extLst>
          </p:cNvPr>
          <p:cNvSpPr/>
          <p:nvPr/>
        </p:nvSpPr>
        <p:spPr>
          <a:xfrm>
            <a:off x="5456109" y="3761474"/>
            <a:ext cx="2092169" cy="236273"/>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RMDB</a:t>
            </a:r>
            <a:endParaRPr sz="1100" kern="0" dirty="0">
              <a:solidFill>
                <a:schemeClr val="bg1"/>
              </a:solidFill>
              <a:cs typeface="Calibri"/>
              <a:sym typeface="Calibri"/>
            </a:endParaRPr>
          </a:p>
        </p:txBody>
      </p:sp>
      <p:sp>
        <p:nvSpPr>
          <p:cNvPr id="50" name="Google Shape;306;g742423e30c_2_28">
            <a:extLst>
              <a:ext uri="{FF2B5EF4-FFF2-40B4-BE49-F238E27FC236}">
                <a16:creationId xmlns:a16="http://schemas.microsoft.com/office/drawing/2014/main" id="{F3DE2CB0-B487-A343-91E4-C5E7C5BCB43B}"/>
              </a:ext>
            </a:extLst>
          </p:cNvPr>
          <p:cNvSpPr/>
          <p:nvPr/>
        </p:nvSpPr>
        <p:spPr>
          <a:xfrm>
            <a:off x="5456109" y="4017253"/>
            <a:ext cx="2092169" cy="236273"/>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NoSQL Database</a:t>
            </a:r>
            <a:endParaRPr lang="en-US" sz="1100" kern="0" dirty="0">
              <a:solidFill>
                <a:schemeClr val="bg1"/>
              </a:solidFill>
              <a:cs typeface="Calibri"/>
              <a:sym typeface="Calibri"/>
            </a:endParaRPr>
          </a:p>
        </p:txBody>
      </p:sp>
      <p:sp>
        <p:nvSpPr>
          <p:cNvPr id="51" name="Google Shape;306;g742423e30c_2_28">
            <a:extLst>
              <a:ext uri="{FF2B5EF4-FFF2-40B4-BE49-F238E27FC236}">
                <a16:creationId xmlns:a16="http://schemas.microsoft.com/office/drawing/2014/main" id="{A674AC9E-3B05-F642-9E24-71295F70D623}"/>
              </a:ext>
            </a:extLst>
          </p:cNvPr>
          <p:cNvSpPr/>
          <p:nvPr/>
        </p:nvSpPr>
        <p:spPr>
          <a:xfrm>
            <a:off x="5456109" y="4266605"/>
            <a:ext cx="2092169" cy="236273"/>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100" kern="0" dirty="0">
                <a:solidFill>
                  <a:schemeClr val="bg1"/>
                </a:solidFill>
                <a:cs typeface="Calibri"/>
                <a:sym typeface="Calibri"/>
              </a:rPr>
              <a:t>C</a:t>
            </a:r>
            <a:r>
              <a:rPr lang="en-US" sz="1100" kern="0" dirty="0">
                <a:solidFill>
                  <a:schemeClr val="bg1"/>
                </a:solidFill>
                <a:cs typeface="Calibri"/>
                <a:sym typeface="Calibri"/>
              </a:rPr>
              <a:t>ache </a:t>
            </a:r>
            <a:r>
              <a:rPr lang="en-US" altLang="zh-TW" sz="1100" kern="0" dirty="0">
                <a:solidFill>
                  <a:schemeClr val="bg1"/>
                </a:solidFill>
                <a:cs typeface="Calibri"/>
                <a:sym typeface="Calibri"/>
              </a:rPr>
              <a:t>D</a:t>
            </a:r>
            <a:r>
              <a:rPr lang="en-US" sz="1100" kern="0" dirty="0">
                <a:solidFill>
                  <a:schemeClr val="bg1"/>
                </a:solidFill>
                <a:cs typeface="Calibri"/>
                <a:sym typeface="Calibri"/>
              </a:rPr>
              <a:t>atabase</a:t>
            </a:r>
          </a:p>
        </p:txBody>
      </p:sp>
      <p:sp>
        <p:nvSpPr>
          <p:cNvPr id="53" name="矩形 52"/>
          <p:cNvSpPr/>
          <p:nvPr/>
        </p:nvSpPr>
        <p:spPr>
          <a:xfrm>
            <a:off x="312603" y="1921339"/>
            <a:ext cx="2560320" cy="595079"/>
          </a:xfrm>
          <a:prstGeom prst="rect">
            <a:avLst/>
          </a:prstGeom>
          <a:solidFill>
            <a:schemeClr val="accent1">
              <a:lumMod val="50000"/>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smtClean="0">
                <a:solidFill>
                  <a:srgbClr val="00B0F0"/>
                </a:solidFill>
                <a:effectLst>
                  <a:outerShdw blurRad="38100" dist="38100" dir="2700000" algn="tl">
                    <a:srgbClr val="000000">
                      <a:alpha val="43137"/>
                    </a:srgbClr>
                  </a:outerShdw>
                </a:effectLst>
              </a:rPr>
              <a:t>數據</a:t>
            </a:r>
            <a:r>
              <a:rPr lang="zh-TW" altLang="en-US" sz="1400" b="1" dirty="0" smtClean="0">
                <a:solidFill>
                  <a:srgbClr val="00B0F0"/>
                </a:solidFill>
                <a:effectLst>
                  <a:outerShdw blurRad="38100" dist="38100" dir="2700000" algn="tl">
                    <a:srgbClr val="000000">
                      <a:alpha val="43137"/>
                    </a:srgbClr>
                  </a:outerShdw>
                </a:effectLst>
              </a:rPr>
              <a:t>中台規劃與建置</a:t>
            </a:r>
            <a:r>
              <a:rPr lang="zh-TW" altLang="en-US" sz="1400" b="1" dirty="0" smtClean="0">
                <a:solidFill>
                  <a:srgbClr val="00B0F0"/>
                </a:solidFill>
                <a:effectLst>
                  <a:outerShdw blurRad="38100" dist="38100" dir="2700000" algn="tl">
                    <a:srgbClr val="000000">
                      <a:alpha val="43137"/>
                    </a:srgbClr>
                  </a:outerShdw>
                </a:effectLst>
              </a:rPr>
              <a:t>團隊</a:t>
            </a:r>
            <a:endParaRPr lang="zh-TW" altLang="en-US" sz="1400" b="1" dirty="0">
              <a:solidFill>
                <a:srgbClr val="00B0F0"/>
              </a:solidFill>
              <a:effectLst>
                <a:outerShdw blurRad="38100" dist="38100" dir="2700000" algn="tl">
                  <a:srgbClr val="000000">
                    <a:alpha val="43137"/>
                  </a:srgbClr>
                </a:outerShdw>
              </a:effectLst>
            </a:endParaRPr>
          </a:p>
          <a:p>
            <a:pPr algn="ctr"/>
            <a:r>
              <a:rPr lang="zh-TW" altLang="en-US" sz="1000" dirty="0" smtClean="0">
                <a:solidFill>
                  <a:schemeClr val="bg1"/>
                </a:solidFill>
                <a:effectLst>
                  <a:outerShdw blurRad="38100" dist="38100" dir="2700000" algn="tl">
                    <a:srgbClr val="000000">
                      <a:alpha val="43137"/>
                    </a:srgbClr>
                  </a:outerShdw>
                </a:effectLst>
              </a:rPr>
              <a:t>規劃設計與建設數據中台基礎工程</a:t>
            </a:r>
            <a:endParaRPr lang="zh-TW" altLang="en-US" sz="1000" dirty="0">
              <a:solidFill>
                <a:schemeClr val="bg1"/>
              </a:solidFill>
              <a:effectLst>
                <a:outerShdw blurRad="38100" dist="38100" dir="2700000" algn="tl">
                  <a:srgbClr val="000000">
                    <a:alpha val="43137"/>
                  </a:srgbClr>
                </a:outerShdw>
              </a:effectLst>
            </a:endParaRPr>
          </a:p>
        </p:txBody>
      </p:sp>
      <p:sp>
        <p:nvSpPr>
          <p:cNvPr id="54" name="矩形 53"/>
          <p:cNvSpPr/>
          <p:nvPr/>
        </p:nvSpPr>
        <p:spPr>
          <a:xfrm>
            <a:off x="312603" y="1260018"/>
            <a:ext cx="2560320" cy="595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00B0F0"/>
                </a:solidFill>
                <a:effectLst>
                  <a:outerShdw blurRad="38100" dist="38100" dir="2700000" algn="tl">
                    <a:srgbClr val="000000">
                      <a:alpha val="43137"/>
                    </a:srgbClr>
                  </a:outerShdw>
                </a:effectLst>
              </a:rPr>
              <a:t>業務專家</a:t>
            </a:r>
            <a:r>
              <a:rPr lang="zh-TW" altLang="en-US" sz="1400" b="1" dirty="0" smtClean="0">
                <a:solidFill>
                  <a:srgbClr val="00B0F0"/>
                </a:solidFill>
                <a:effectLst>
                  <a:outerShdw blurRad="38100" dist="38100" dir="2700000" algn="tl">
                    <a:srgbClr val="000000">
                      <a:alpha val="43137"/>
                    </a:srgbClr>
                  </a:outerShdw>
                </a:effectLst>
              </a:rPr>
              <a:t>團隊</a:t>
            </a:r>
          </a:p>
          <a:p>
            <a:pPr algn="ctr"/>
            <a:r>
              <a:rPr lang="zh-TW" altLang="en-US" sz="1000" dirty="0" smtClean="0">
                <a:solidFill>
                  <a:schemeClr val="bg1"/>
                </a:solidFill>
                <a:effectLst>
                  <a:outerShdw blurRad="38100" dist="38100" dir="2700000" algn="tl">
                    <a:srgbClr val="000000">
                      <a:alpha val="43137"/>
                    </a:srgbClr>
                  </a:outerShdw>
                </a:effectLst>
              </a:rPr>
              <a:t>了解與梳理業務場景，確定數據資產與業務場景對應關係，確定業務場景的優先級</a:t>
            </a:r>
            <a:endParaRPr lang="zh-TW" altLang="en-US" sz="1000" dirty="0">
              <a:solidFill>
                <a:schemeClr val="bg1"/>
              </a:solidFill>
              <a:effectLst>
                <a:outerShdw blurRad="38100" dist="38100" dir="2700000" algn="tl">
                  <a:srgbClr val="000000">
                    <a:alpha val="43137"/>
                  </a:srgbClr>
                </a:outerShdw>
              </a:effectLst>
            </a:endParaRPr>
          </a:p>
        </p:txBody>
      </p:sp>
      <p:sp>
        <p:nvSpPr>
          <p:cNvPr id="56" name="矩形 55"/>
          <p:cNvSpPr/>
          <p:nvPr/>
        </p:nvSpPr>
        <p:spPr>
          <a:xfrm>
            <a:off x="312603" y="2582659"/>
            <a:ext cx="2560320" cy="595079"/>
          </a:xfrm>
          <a:prstGeom prst="rect">
            <a:avLst/>
          </a:prstGeom>
          <a:solidFill>
            <a:schemeClr val="accent1">
              <a:lumMod val="50000"/>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smtClean="0">
                <a:solidFill>
                  <a:srgbClr val="00B0F0"/>
                </a:solidFill>
                <a:effectLst>
                  <a:outerShdw blurRad="38100" dist="38100" dir="2700000" algn="tl">
                    <a:srgbClr val="000000">
                      <a:alpha val="43137"/>
                    </a:srgbClr>
                  </a:outerShdw>
                </a:effectLst>
              </a:rPr>
              <a:t>數據中台開發與運營團隊</a:t>
            </a:r>
            <a:endParaRPr lang="zh-TW" altLang="en-US" sz="1400" b="1" dirty="0">
              <a:solidFill>
                <a:srgbClr val="00B0F0"/>
              </a:solidFill>
              <a:effectLst>
                <a:outerShdw blurRad="38100" dist="38100" dir="2700000" algn="tl">
                  <a:srgbClr val="000000">
                    <a:alpha val="43137"/>
                  </a:srgbClr>
                </a:outerShdw>
              </a:effectLst>
            </a:endParaRPr>
          </a:p>
          <a:p>
            <a:pPr algn="ctr"/>
            <a:r>
              <a:rPr lang="zh-TW" altLang="en-US" sz="1000" dirty="0" smtClean="0">
                <a:solidFill>
                  <a:schemeClr val="bg1"/>
                </a:solidFill>
                <a:effectLst>
                  <a:outerShdw blurRad="38100" dist="38100" dir="2700000" algn="tl">
                    <a:srgbClr val="000000">
                      <a:alpha val="43137"/>
                    </a:srgbClr>
                  </a:outerShdw>
                </a:effectLst>
              </a:rPr>
              <a:t>開發與運營數據</a:t>
            </a:r>
            <a:r>
              <a:rPr lang="zh-TW" altLang="en-US" sz="1000" dirty="0">
                <a:solidFill>
                  <a:schemeClr val="bg1"/>
                </a:solidFill>
                <a:effectLst>
                  <a:outerShdw blurRad="38100" dist="38100" dir="2700000" algn="tl">
                    <a:srgbClr val="000000">
                      <a:alpha val="43137"/>
                    </a:srgbClr>
                  </a:outerShdw>
                </a:effectLst>
              </a:rPr>
              <a:t>中台性能和穩定性保證</a:t>
            </a:r>
          </a:p>
        </p:txBody>
      </p:sp>
      <p:sp>
        <p:nvSpPr>
          <p:cNvPr id="57" name="矩形 56"/>
          <p:cNvSpPr/>
          <p:nvPr/>
        </p:nvSpPr>
        <p:spPr>
          <a:xfrm>
            <a:off x="312603" y="3243979"/>
            <a:ext cx="2560320" cy="595079"/>
          </a:xfrm>
          <a:prstGeom prst="rect">
            <a:avLst/>
          </a:prstGeom>
          <a:solidFill>
            <a:srgbClr val="1EB001">
              <a:alpha val="4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rgbClr val="00B0F0"/>
                </a:solidFill>
                <a:effectLst>
                  <a:outerShdw blurRad="38100" dist="38100" dir="2700000" algn="tl">
                    <a:srgbClr val="000000">
                      <a:alpha val="43137"/>
                    </a:srgbClr>
                  </a:outerShdw>
                </a:effectLst>
              </a:rPr>
              <a:t>API/</a:t>
            </a:r>
            <a:r>
              <a:rPr lang="zh-TW" altLang="en-US" sz="1400" b="1" dirty="0">
                <a:solidFill>
                  <a:srgbClr val="00B0F0"/>
                </a:solidFill>
                <a:effectLst>
                  <a:outerShdw blurRad="38100" dist="38100" dir="2700000" algn="tl">
                    <a:srgbClr val="000000">
                      <a:alpha val="43137"/>
                    </a:srgbClr>
                  </a:outerShdw>
                </a:effectLst>
              </a:rPr>
              <a:t>模型開發團隊</a:t>
            </a:r>
          </a:p>
          <a:p>
            <a:pPr algn="ctr"/>
            <a:r>
              <a:rPr lang="zh-TW" altLang="en-US" sz="1000" dirty="0">
                <a:solidFill>
                  <a:schemeClr val="bg1"/>
                </a:solidFill>
                <a:effectLst>
                  <a:outerShdw blurRad="38100" dist="38100" dir="2700000" algn="tl">
                    <a:srgbClr val="000000">
                      <a:alpha val="43137"/>
                    </a:srgbClr>
                  </a:outerShdw>
                </a:effectLst>
              </a:rPr>
              <a:t>建設和維護中台</a:t>
            </a:r>
            <a:r>
              <a:rPr lang="en-US" altLang="zh-TW" sz="1000" dirty="0">
                <a:solidFill>
                  <a:schemeClr val="bg1"/>
                </a:solidFill>
                <a:effectLst>
                  <a:outerShdw blurRad="38100" dist="38100" dir="2700000" algn="tl">
                    <a:srgbClr val="000000">
                      <a:alpha val="43137"/>
                    </a:srgbClr>
                  </a:outerShdw>
                </a:effectLst>
              </a:rPr>
              <a:t>Data API/Model serving</a:t>
            </a:r>
            <a:r>
              <a:rPr lang="zh-TW" altLang="en-US" sz="1000" dirty="0">
                <a:solidFill>
                  <a:schemeClr val="bg1"/>
                </a:solidFill>
                <a:effectLst>
                  <a:outerShdw blurRad="38100" dist="38100" dir="2700000" algn="tl">
                    <a:srgbClr val="000000">
                      <a:alpha val="43137"/>
                    </a:srgbClr>
                  </a:outerShdw>
                </a:effectLst>
              </a:rPr>
              <a:t>工具，串聯前台與後台提供數據及模型服務</a:t>
            </a:r>
          </a:p>
        </p:txBody>
      </p:sp>
      <p:sp>
        <p:nvSpPr>
          <p:cNvPr id="58" name="矩形 57"/>
          <p:cNvSpPr/>
          <p:nvPr/>
        </p:nvSpPr>
        <p:spPr>
          <a:xfrm>
            <a:off x="312603" y="3905299"/>
            <a:ext cx="2560320" cy="595079"/>
          </a:xfrm>
          <a:prstGeom prst="rect">
            <a:avLst/>
          </a:prstGeom>
          <a:solidFill>
            <a:srgbClr val="FF968D">
              <a:alpha val="4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00B0F0"/>
                </a:solidFill>
                <a:effectLst>
                  <a:outerShdw blurRad="38100" dist="38100" dir="2700000" algn="tl">
                    <a:srgbClr val="000000">
                      <a:alpha val="43137"/>
                    </a:srgbClr>
                  </a:outerShdw>
                </a:effectLst>
              </a:rPr>
              <a:t>數據中台治理團隊</a:t>
            </a:r>
          </a:p>
          <a:p>
            <a:pPr algn="ctr"/>
            <a:r>
              <a:rPr lang="zh-TW" altLang="en-US" sz="1000" dirty="0">
                <a:solidFill>
                  <a:schemeClr val="bg1"/>
                </a:solidFill>
                <a:effectLst>
                  <a:outerShdw blurRad="38100" dist="38100" dir="2700000" algn="tl">
                    <a:srgbClr val="000000">
                      <a:alpha val="43137"/>
                    </a:srgbClr>
                  </a:outerShdw>
                </a:effectLst>
              </a:rPr>
              <a:t>分析數據與模型應用場景，梳理及管理應用標準、構件數據安全和隱私規範</a:t>
            </a:r>
          </a:p>
        </p:txBody>
      </p:sp>
    </p:spTree>
    <p:extLst>
      <p:ext uri="{BB962C8B-B14F-4D97-AF65-F5344CB8AC3E}">
        <p14:creationId xmlns:p14="http://schemas.microsoft.com/office/powerpoint/2010/main" val="316796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4"/>
          </p:nvPr>
        </p:nvSpPr>
        <p:spPr/>
        <p:txBody>
          <a:bodyPr/>
          <a:lstStyle/>
          <a:p>
            <a:fld id="{ADAF07C5-463E-4746-8662-F9EAE6427DB3}" type="slidenum">
              <a:rPr lang="zh-TW" altLang="en-US" smtClean="0"/>
              <a:pPr/>
              <a:t>17</a:t>
            </a:fld>
            <a:endParaRPr lang="zh-TW" altLang="en-US" dirty="0"/>
          </a:p>
        </p:txBody>
      </p:sp>
      <p:sp>
        <p:nvSpPr>
          <p:cNvPr id="3" name="矩形 2"/>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a:solidFill>
                  <a:schemeClr val="bg1"/>
                </a:solidFill>
                <a:latin typeface="+mj-ea"/>
              </a:rPr>
              <a:t>專案</a:t>
            </a:r>
            <a:r>
              <a:rPr lang="en-US" altLang="zh-TW" sz="2400" b="1" dirty="0">
                <a:solidFill>
                  <a:schemeClr val="bg1"/>
                </a:solidFill>
                <a:latin typeface="+mj-ea"/>
              </a:rPr>
              <a:t>Roadmap</a:t>
            </a:r>
            <a:r>
              <a:rPr lang="zh-TW" altLang="en-US" sz="2400" b="1" dirty="0">
                <a:solidFill>
                  <a:schemeClr val="bg1"/>
                </a:solidFill>
                <a:latin typeface="+mj-ea"/>
              </a:rPr>
              <a:t>與時程</a:t>
            </a:r>
          </a:p>
        </p:txBody>
      </p:sp>
      <p:graphicFrame>
        <p:nvGraphicFramePr>
          <p:cNvPr id="5" name="Google Shape;17;p1"/>
          <p:cNvGraphicFramePr/>
          <p:nvPr>
            <p:extLst>
              <p:ext uri="{D42A27DB-BD31-4B8C-83A1-F6EECF244321}">
                <p14:modId xmlns:p14="http://schemas.microsoft.com/office/powerpoint/2010/main" val="3704369336"/>
              </p:ext>
            </p:extLst>
          </p:nvPr>
        </p:nvGraphicFramePr>
        <p:xfrm>
          <a:off x="568684" y="2139702"/>
          <a:ext cx="8449555" cy="2533386"/>
        </p:xfrm>
        <a:graphic>
          <a:graphicData uri="http://schemas.openxmlformats.org/drawingml/2006/table">
            <a:tbl>
              <a:tblPr>
                <a:noFill/>
              </a:tblPr>
              <a:tblGrid>
                <a:gridCol w="705500">
                  <a:extLst>
                    <a:ext uri="{9D8B030D-6E8A-4147-A177-3AD203B41FA5}">
                      <a16:colId xmlns:a16="http://schemas.microsoft.com/office/drawing/2014/main" val="20000"/>
                    </a:ext>
                  </a:extLst>
                </a:gridCol>
                <a:gridCol w="2289704">
                  <a:extLst>
                    <a:ext uri="{9D8B030D-6E8A-4147-A177-3AD203B41FA5}">
                      <a16:colId xmlns:a16="http://schemas.microsoft.com/office/drawing/2014/main" val="20001"/>
                    </a:ext>
                  </a:extLst>
                </a:gridCol>
                <a:gridCol w="779193">
                  <a:extLst>
                    <a:ext uri="{9D8B030D-6E8A-4147-A177-3AD203B41FA5}">
                      <a16:colId xmlns:a16="http://schemas.microsoft.com/office/drawing/2014/main" val="20002"/>
                    </a:ext>
                  </a:extLst>
                </a:gridCol>
                <a:gridCol w="779193">
                  <a:extLst>
                    <a:ext uri="{9D8B030D-6E8A-4147-A177-3AD203B41FA5}">
                      <a16:colId xmlns:a16="http://schemas.microsoft.com/office/drawing/2014/main" val="20003"/>
                    </a:ext>
                  </a:extLst>
                </a:gridCol>
                <a:gridCol w="779193">
                  <a:extLst>
                    <a:ext uri="{9D8B030D-6E8A-4147-A177-3AD203B41FA5}">
                      <a16:colId xmlns:a16="http://schemas.microsoft.com/office/drawing/2014/main" val="20004"/>
                    </a:ext>
                  </a:extLst>
                </a:gridCol>
                <a:gridCol w="779193">
                  <a:extLst>
                    <a:ext uri="{9D8B030D-6E8A-4147-A177-3AD203B41FA5}">
                      <a16:colId xmlns:a16="http://schemas.microsoft.com/office/drawing/2014/main" val="20005"/>
                    </a:ext>
                  </a:extLst>
                </a:gridCol>
                <a:gridCol w="779193">
                  <a:extLst>
                    <a:ext uri="{9D8B030D-6E8A-4147-A177-3AD203B41FA5}">
                      <a16:colId xmlns:a16="http://schemas.microsoft.com/office/drawing/2014/main" val="20006"/>
                    </a:ext>
                  </a:extLst>
                </a:gridCol>
                <a:gridCol w="779193">
                  <a:extLst>
                    <a:ext uri="{9D8B030D-6E8A-4147-A177-3AD203B41FA5}">
                      <a16:colId xmlns:a16="http://schemas.microsoft.com/office/drawing/2014/main" val="2926749478"/>
                    </a:ext>
                  </a:extLst>
                </a:gridCol>
                <a:gridCol w="779193">
                  <a:extLst>
                    <a:ext uri="{9D8B030D-6E8A-4147-A177-3AD203B41FA5}">
                      <a16:colId xmlns:a16="http://schemas.microsoft.com/office/drawing/2014/main" val="20007"/>
                    </a:ext>
                  </a:extLst>
                </a:gridCol>
              </a:tblGrid>
              <a:tr h="204724">
                <a:tc rowSpan="3">
                  <a:txBody>
                    <a:bodyPr/>
                    <a:lstStyle/>
                    <a:p>
                      <a:pPr marL="0" marR="0" lvl="0" indent="0" algn="ctr" rtl="0">
                        <a:lnSpc>
                          <a:spcPct val="100000"/>
                        </a:lnSpc>
                        <a:spcBef>
                          <a:spcPts val="0"/>
                        </a:spcBef>
                        <a:spcAft>
                          <a:spcPts val="0"/>
                        </a:spcAft>
                        <a:buNone/>
                      </a:pPr>
                      <a:endParaRPr lang="en-US" altLang="zh-TW" sz="1200" b="1" u="none" strike="noStrike" cap="none" dirty="0" smtClean="0">
                        <a:solidFill>
                          <a:srgbClr val="3F3F3F"/>
                        </a:solidFill>
                        <a:latin typeface="+mn-lt"/>
                        <a:ea typeface="+mn-ea"/>
                        <a:cs typeface="Microsoft JhengHei"/>
                        <a:sym typeface="Microsoft JhengHei"/>
                      </a:endParaRPr>
                    </a:p>
                    <a:p>
                      <a:pPr marL="0" marR="0" lvl="0" indent="0" algn="ctr" rtl="0">
                        <a:lnSpc>
                          <a:spcPct val="100000"/>
                        </a:lnSpc>
                        <a:spcBef>
                          <a:spcPts val="0"/>
                        </a:spcBef>
                        <a:spcAft>
                          <a:spcPts val="0"/>
                        </a:spcAft>
                        <a:buNone/>
                      </a:pPr>
                      <a:r>
                        <a:rPr lang="en-US" altLang="zh-TW" sz="1200" b="1" u="none" strike="noStrike" cap="none" dirty="0" smtClean="0">
                          <a:solidFill>
                            <a:srgbClr val="3F3F3F"/>
                          </a:solidFill>
                          <a:latin typeface="+mn-lt"/>
                          <a:ea typeface="+mn-ea"/>
                          <a:cs typeface="Microsoft JhengHei"/>
                          <a:sym typeface="Microsoft JhengHei"/>
                        </a:rPr>
                        <a:t>Preliminary Work</a:t>
                      </a:r>
                      <a:endParaRPr sz="1200" b="1" u="none" strike="noStrike" cap="none" dirty="0">
                        <a:solidFill>
                          <a:srgbClr val="3F3F3F"/>
                        </a:solidFill>
                        <a:latin typeface="+mn-lt"/>
                        <a:ea typeface="+mn-ea"/>
                        <a:cs typeface="Microsoft JhengHei"/>
                        <a:sym typeface="Microsoft JhengHei"/>
                      </a:endParaRPr>
                    </a:p>
                  </a:txBody>
                  <a:tcPr marL="62650" marR="62650" marT="31325" marB="31325" anchor="ctr">
                    <a:lnL w="12700" cap="flat" cmpd="sng">
                      <a:solidFill>
                        <a:srgbClr val="D8D8D8"/>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lgn="ctr">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en-US" altLang="zh-TW" sz="1100" b="0" i="0" u="none" strike="noStrike" cap="none" dirty="0" smtClean="0">
                          <a:solidFill>
                            <a:schemeClr val="lt1"/>
                          </a:solidFill>
                          <a:latin typeface="+mn-lt"/>
                          <a:ea typeface="+mn-ea"/>
                          <a:cs typeface="Microsoft JhengHei"/>
                          <a:sym typeface="Microsoft JhengHei"/>
                        </a:rPr>
                        <a:t>Hardware/Software</a:t>
                      </a:r>
                      <a:r>
                        <a:rPr lang="en-US" altLang="zh-TW" sz="1100" b="0" i="0" u="none" strike="noStrike" cap="none" baseline="0" dirty="0" smtClean="0">
                          <a:solidFill>
                            <a:schemeClr val="lt1"/>
                          </a:solidFill>
                          <a:latin typeface="+mn-lt"/>
                          <a:ea typeface="+mn-ea"/>
                          <a:cs typeface="Microsoft JhengHei"/>
                          <a:sym typeface="Microsoft JhengHei"/>
                        </a:rPr>
                        <a:t> </a:t>
                      </a:r>
                      <a:r>
                        <a:rPr lang="en-US" altLang="zh-TW" sz="1100" b="0" i="0" u="none" strike="noStrike" cap="none" dirty="0" smtClean="0">
                          <a:solidFill>
                            <a:schemeClr val="lt1"/>
                          </a:solidFill>
                          <a:latin typeface="+mn-lt"/>
                          <a:ea typeface="+mn-ea"/>
                          <a:cs typeface="Microsoft JhengHei"/>
                          <a:sym typeface="Microsoft JhengHei"/>
                        </a:rPr>
                        <a:t>Confirmation</a:t>
                      </a:r>
                      <a:endParaRPr lang="en-US" altLang="zh-TW" sz="1100" b="0" i="0" u="none" strike="noStrike" cap="none" dirty="0">
                        <a:solidFill>
                          <a:schemeClr val="lt1"/>
                        </a:solidFill>
                        <a:latin typeface="+mn-lt"/>
                        <a:ea typeface="+mn-ea"/>
                        <a:cs typeface="Microsoft JhengHei"/>
                        <a:sym typeface="Microsoft JhengHei"/>
                      </a:endParaRPr>
                    </a:p>
                  </a:txBody>
                  <a:tcPr marL="28575" marR="28575" marT="0" marB="0" anchor="ctr">
                    <a:lnL w="9525" cap="flat" cmpd="sng">
                      <a:solidFill>
                        <a:srgbClr val="000000">
                          <a:alpha val="0"/>
                        </a:srgbClr>
                      </a:solidFill>
                      <a:prstDash val="solid"/>
                      <a:round/>
                      <a:headEnd type="none" w="sm" len="sm"/>
                      <a:tailEnd type="none" w="sm" len="sm"/>
                    </a:lnL>
                    <a:lnR w="12700" cap="flat" cmpd="sng">
                      <a:solidFill>
                        <a:srgbClr val="44546A">
                          <a:alpha val="29803"/>
                        </a:srgbClr>
                      </a:solidFill>
                      <a:prstDash val="solid"/>
                      <a:round/>
                      <a:headEnd type="none" w="sm" len="sm"/>
                      <a:tailEnd type="none" w="sm" len="sm"/>
                    </a:lnR>
                    <a:lnT w="12700" cap="flat" cmpd="sng">
                      <a:solidFill>
                        <a:srgbClr val="D8D8D8"/>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7F7F"/>
                    </a:solidFill>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icrosoft JhengHei"/>
                        <a:ea typeface="Microsoft JhengHei"/>
                        <a:cs typeface="Microsoft JhengHei"/>
                        <a:sym typeface="Microsoft JhengHei"/>
                      </a:endParaRPr>
                    </a:p>
                  </a:txBody>
                  <a:tcPr marL="62650" marR="62650" marT="31325" marB="31325" anchor="ctr">
                    <a:lnL w="12700" cap="flat" cmpd="sng">
                      <a:solidFill>
                        <a:srgbClr val="44546A">
                          <a:alpha val="29803"/>
                        </a:srgbClr>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D8D8D8"/>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7F7F"/>
                    </a:solidFill>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icrosoft JhengHei"/>
                        <a:ea typeface="Microsoft JhengHei"/>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D8D8D8"/>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7F7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D8D8D8"/>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7F7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D8D8D8"/>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7F7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D8D8D8"/>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7F7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D8D8D8"/>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7F7F7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D8D8D8"/>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7F7F"/>
                    </a:solidFill>
                  </a:tcPr>
                </a:tc>
                <a:extLst>
                  <a:ext uri="{0D108BD9-81ED-4DB2-BD59-A6C34878D82A}">
                    <a16:rowId xmlns:a16="http://schemas.microsoft.com/office/drawing/2014/main" val="10000"/>
                  </a:ext>
                </a:extLst>
              </a:tr>
              <a:tr h="204724">
                <a:tc vMerge="1">
                  <a:txBody>
                    <a:bodyPr/>
                    <a:lstStyle/>
                    <a:p>
                      <a:pPr marL="0" marR="0" lvl="0" indent="0" algn="ctr" rtl="0">
                        <a:lnSpc>
                          <a:spcPct val="100000"/>
                        </a:lnSpc>
                        <a:spcBef>
                          <a:spcPts val="0"/>
                        </a:spcBef>
                        <a:spcAft>
                          <a:spcPts val="0"/>
                        </a:spcAft>
                        <a:buNone/>
                      </a:pPr>
                      <a:endParaRPr sz="1200" b="1" u="none" strike="noStrike" cap="none" dirty="0">
                        <a:solidFill>
                          <a:srgbClr val="3F3F3F"/>
                        </a:solidFill>
                        <a:latin typeface="+mn-lt"/>
                        <a:ea typeface="+mn-ea"/>
                        <a:cs typeface="Microsoft JhengHei"/>
                        <a:sym typeface="Microsoft JhengHei"/>
                      </a:endParaRPr>
                    </a:p>
                  </a:txBody>
                  <a:tcPr marL="62650" marR="62650" marT="31325" marB="31325" anchor="ctr">
                    <a:lnL w="12700" cap="flat" cmpd="sng" algn="ctr">
                      <a:solidFill>
                        <a:srgbClr val="D8D8D8"/>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003366"/>
                      </a:solidFill>
                      <a:prstDash val="solid"/>
                      <a:round/>
                      <a:headEnd type="none" w="sm" len="sm"/>
                      <a:tailEnd type="none" w="sm" len="sm"/>
                    </a:lnT>
                    <a:lnB w="12700" cap="flat" cmpd="sng" algn="ctr">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altLang="zh-TW" sz="1100" b="0" i="0" u="none" strike="noStrike" cap="none" dirty="0" smtClean="0">
                          <a:solidFill>
                            <a:schemeClr val="lt1"/>
                          </a:solidFill>
                          <a:latin typeface="+mn-lt"/>
                          <a:ea typeface="+mn-ea"/>
                          <a:cs typeface="Microsoft JhengHei"/>
                          <a:sym typeface="Microsoft JhengHei"/>
                        </a:rPr>
                        <a:t>Implementation</a:t>
                      </a:r>
                      <a:r>
                        <a:rPr lang="zh-TW" altLang="en-US" sz="1100" b="0" i="0" u="none" strike="noStrike" cap="none" dirty="0" smtClean="0">
                          <a:solidFill>
                            <a:schemeClr val="lt1"/>
                          </a:solidFill>
                          <a:latin typeface="+mn-lt"/>
                          <a:ea typeface="+mn-ea"/>
                          <a:cs typeface="Microsoft JhengHei"/>
                          <a:sym typeface="Microsoft JhengHei"/>
                        </a:rPr>
                        <a:t> </a:t>
                      </a:r>
                      <a:r>
                        <a:rPr lang="en-US" altLang="zh-TW" sz="1100" b="0" i="0" u="none" strike="noStrike" cap="none" dirty="0" smtClean="0">
                          <a:solidFill>
                            <a:schemeClr val="lt1"/>
                          </a:solidFill>
                          <a:latin typeface="+mn-lt"/>
                          <a:ea typeface="+mn-ea"/>
                          <a:cs typeface="Microsoft JhengHei"/>
                          <a:sym typeface="Microsoft JhengHei"/>
                        </a:rPr>
                        <a:t>Vendor</a:t>
                      </a:r>
                      <a:r>
                        <a:rPr lang="zh-TW" altLang="en-US" sz="1100" b="0" i="0" u="none" strike="noStrike" cap="none" dirty="0" smtClean="0">
                          <a:solidFill>
                            <a:schemeClr val="lt1"/>
                          </a:solidFill>
                          <a:latin typeface="+mn-lt"/>
                          <a:ea typeface="+mn-ea"/>
                          <a:cs typeface="Microsoft JhengHei"/>
                          <a:sym typeface="Microsoft JhengHei"/>
                        </a:rPr>
                        <a:t> </a:t>
                      </a:r>
                      <a:r>
                        <a:rPr lang="en-US" altLang="zh-TW" sz="1100" b="0" i="0" u="none" strike="noStrike" cap="none" dirty="0" smtClean="0">
                          <a:solidFill>
                            <a:schemeClr val="lt1"/>
                          </a:solidFill>
                          <a:latin typeface="+mn-lt"/>
                          <a:ea typeface="+mn-ea"/>
                          <a:cs typeface="Microsoft JhengHei"/>
                          <a:sym typeface="Microsoft JhengHei"/>
                        </a:rPr>
                        <a:t>Confirmation</a:t>
                      </a:r>
                      <a:endParaRPr lang="en-US" altLang="zh-TW" sz="1100" b="0" i="0" u="none" strike="noStrike" cap="none" dirty="0">
                        <a:solidFill>
                          <a:schemeClr val="lt1"/>
                        </a:solidFill>
                        <a:latin typeface="+mn-lt"/>
                        <a:ea typeface="+mn-ea"/>
                        <a:cs typeface="Microsoft JhengHei"/>
                        <a:sym typeface="Microsoft JhengHei"/>
                      </a:endParaRPr>
                    </a:p>
                  </a:txBody>
                  <a:tcPr marL="28575" marR="28575" marT="0" marB="0" anchor="ctr">
                    <a:lnL w="9525" cap="flat" cmpd="sng" algn="ctr">
                      <a:solidFill>
                        <a:srgbClr val="000000">
                          <a:alpha val="0"/>
                        </a:srgbClr>
                      </a:solidFill>
                      <a:prstDash val="solid"/>
                      <a:round/>
                      <a:headEnd type="none" w="sm" len="sm"/>
                      <a:tailEnd type="none" w="sm" len="sm"/>
                    </a:lnL>
                    <a:lnR w="12700" cap="flat" cmpd="sng">
                      <a:solidFill>
                        <a:srgbClr val="34425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2700" cap="flat" cmpd="sng" algn="ctr">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Clr>
                          <a:srgbClr val="000000"/>
                        </a:buClr>
                        <a:buSzPts val="800"/>
                        <a:buFont typeface="Arial"/>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extLst>
                  <a:ext uri="{0D108BD9-81ED-4DB2-BD59-A6C34878D82A}">
                    <a16:rowId xmlns:a16="http://schemas.microsoft.com/office/drawing/2014/main" val="10001"/>
                  </a:ext>
                </a:extLst>
              </a:tr>
              <a:tr h="204724">
                <a:tc vMerge="1">
                  <a:txBody>
                    <a:bodyPr/>
                    <a:lstStyle/>
                    <a:p>
                      <a:pPr marL="0" marR="0" lvl="0" indent="0" algn="ctr" rtl="0">
                        <a:lnSpc>
                          <a:spcPct val="100000"/>
                        </a:lnSpc>
                        <a:spcBef>
                          <a:spcPts val="0"/>
                        </a:spcBef>
                        <a:spcAft>
                          <a:spcPts val="0"/>
                        </a:spcAft>
                        <a:buNone/>
                      </a:pPr>
                      <a:endParaRPr sz="1200" b="1" u="none" strike="noStrike" cap="none" dirty="0">
                        <a:solidFill>
                          <a:srgbClr val="3F3F3F"/>
                        </a:solidFill>
                        <a:latin typeface="+mn-lt"/>
                        <a:ea typeface="+mn-ea"/>
                        <a:cs typeface="Microsoft JhengHei"/>
                        <a:sym typeface="Microsoft JhengHei"/>
                      </a:endParaRPr>
                    </a:p>
                  </a:txBody>
                  <a:tcPr marL="62650" marR="62650" marT="31325" marB="31325" anchor="ctr">
                    <a:lnL w="12700" cap="flat" cmpd="sng" algn="ctr">
                      <a:solidFill>
                        <a:srgbClr val="D8D8D8"/>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003366"/>
                      </a:solidFill>
                      <a:prstDash val="solid"/>
                      <a:round/>
                      <a:headEnd type="none" w="sm" len="sm"/>
                      <a:tailEnd type="none" w="sm" len="sm"/>
                    </a:lnT>
                    <a:lnB w="12700" cap="flat" cmpd="sng" algn="ctr">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en-US" altLang="zh-TW" sz="1100" b="0" i="0" u="none" strike="noStrike" cap="none" dirty="0" smtClean="0">
                          <a:solidFill>
                            <a:schemeClr val="lt1"/>
                          </a:solidFill>
                          <a:latin typeface="+mn-lt"/>
                          <a:ea typeface="+mn-ea"/>
                          <a:cs typeface="Microsoft JhengHei"/>
                          <a:sym typeface="Microsoft JhengHei"/>
                        </a:rPr>
                        <a:t>Procurement Completion</a:t>
                      </a:r>
                      <a:endParaRPr lang="en-US" altLang="zh-TW" sz="1100" b="0" i="0" u="none" strike="noStrike" cap="none" dirty="0">
                        <a:solidFill>
                          <a:schemeClr val="lt1"/>
                        </a:solidFill>
                        <a:latin typeface="+mn-lt"/>
                        <a:ea typeface="+mn-ea"/>
                        <a:cs typeface="Microsoft JhengHei"/>
                        <a:sym typeface="Microsoft JhengHei"/>
                      </a:endParaRPr>
                    </a:p>
                  </a:txBody>
                  <a:tcPr marL="28575" marR="28575" marT="0" marB="0" anchor="ctr">
                    <a:lnL w="9525" cap="flat" cmpd="sng" algn="ctr">
                      <a:solidFill>
                        <a:srgbClr val="000000">
                          <a:alpha val="0"/>
                        </a:srgbClr>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alpha val="40000"/>
                      </a:srgbClr>
                    </a:solidFill>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alpha val="40000"/>
                      </a:srgbClr>
                    </a:solidFill>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alpha val="40000"/>
                      </a:srgbClr>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alpha val="40000"/>
                      </a:srgbClr>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alpha val="40000"/>
                      </a:srgbClr>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alpha val="40000"/>
                      </a:srgbClr>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lgn="ctr">
                      <a:solidFill>
                        <a:srgbClr val="34425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alpha val="40000"/>
                      </a:srgbClr>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alpha val="40000"/>
                      </a:srgbClr>
                    </a:solidFill>
                  </a:tcPr>
                </a:tc>
                <a:extLst>
                  <a:ext uri="{0D108BD9-81ED-4DB2-BD59-A6C34878D82A}">
                    <a16:rowId xmlns:a16="http://schemas.microsoft.com/office/drawing/2014/main" val="10002"/>
                  </a:ext>
                </a:extLst>
              </a:tr>
              <a:tr h="204724">
                <a:tc rowSpan="5">
                  <a:txBody>
                    <a:bodyPr/>
                    <a:lstStyle/>
                    <a:p>
                      <a:pPr marL="0" marR="0" lvl="0" indent="0" algn="ctr" rtl="0">
                        <a:lnSpc>
                          <a:spcPct val="100000"/>
                        </a:lnSpc>
                        <a:spcBef>
                          <a:spcPts val="0"/>
                        </a:spcBef>
                        <a:spcAft>
                          <a:spcPts val="0"/>
                        </a:spcAft>
                        <a:buClr>
                          <a:srgbClr val="3F3F3F"/>
                        </a:buClr>
                        <a:buSzPts val="1100"/>
                        <a:buFont typeface="Arial"/>
                        <a:buNone/>
                      </a:pPr>
                      <a:r>
                        <a:rPr lang="en-US" altLang="zh-TW" sz="1200" b="1" u="none" strike="noStrike" cap="none" dirty="0" smtClean="0">
                          <a:solidFill>
                            <a:srgbClr val="3F3F3F"/>
                          </a:solidFill>
                          <a:latin typeface="+mn-lt"/>
                          <a:ea typeface="+mn-ea"/>
                          <a:cs typeface="Microsoft JhengHei"/>
                          <a:sym typeface="Microsoft JhengHei"/>
                        </a:rPr>
                        <a:t>Phase 1</a:t>
                      </a:r>
                      <a:endParaRPr sz="1200" b="1" u="none" strike="noStrike" cap="none" dirty="0">
                        <a:solidFill>
                          <a:srgbClr val="3F3F3F"/>
                        </a:solidFill>
                        <a:latin typeface="+mn-lt"/>
                        <a:ea typeface="+mn-ea"/>
                        <a:cs typeface="Microsoft JhengHei"/>
                        <a:sym typeface="Microsoft JhengHei"/>
                      </a:endParaRPr>
                    </a:p>
                  </a:txBody>
                  <a:tcPr marL="62650" marR="62650" marT="31325" marB="31325" anchor="ctr">
                    <a:lnL w="12700" cap="flat" cmpd="sng" algn="ctr">
                      <a:solidFill>
                        <a:srgbClr val="D8D8D8"/>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003366"/>
                      </a:solidFill>
                      <a:prstDash val="solid"/>
                      <a:round/>
                      <a:headEnd type="none" w="sm" len="sm"/>
                      <a:tailEnd type="none" w="sm" len="sm"/>
                    </a:lnT>
                    <a:lnB w="12700" cap="flat" cmpd="sng" algn="ctr">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en-US" altLang="zh-TW" sz="1100" b="0" i="0" u="none" strike="noStrike" cap="none" dirty="0" smtClean="0">
                          <a:solidFill>
                            <a:schemeClr val="lt1"/>
                          </a:solidFill>
                          <a:latin typeface="+mn-lt"/>
                          <a:ea typeface="+mn-ea"/>
                          <a:cs typeface="Microsoft JhengHei"/>
                          <a:sym typeface="Microsoft JhengHei"/>
                        </a:rPr>
                        <a:t>Kick-Off</a:t>
                      </a:r>
                    </a:p>
                  </a:txBody>
                  <a:tcPr marL="28575" marR="28575" marT="0" marB="0" anchor="ctr">
                    <a:lnL w="9525" cap="flat" cmpd="sng" algn="ctr">
                      <a:solidFill>
                        <a:srgbClr val="000000">
                          <a:alpha val="0"/>
                        </a:srgbClr>
                      </a:solidFill>
                      <a:prstDash val="solid"/>
                      <a:round/>
                      <a:headEnd type="none" w="sm" len="sm"/>
                      <a:tailEnd type="none" w="sm" len="sm"/>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2700" cap="flat" cmpd="sng" algn="ctr">
                      <a:solidFill>
                        <a:srgbClr val="34425A"/>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u="none" strike="noStrike" cap="none">
                        <a:solidFill>
                          <a:schemeClr val="dk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2700" cap="flat" cmpd="sng" algn="ctr">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Clr>
                          <a:srgbClr val="000000"/>
                        </a:buClr>
                        <a:buSzPts val="800"/>
                        <a:buFont typeface="Arial"/>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2700" cap="flat" cmpd="sng">
                      <a:solidFill>
                        <a:srgbClr val="34425A"/>
                      </a:solidFill>
                      <a:prstDash val="solid"/>
                      <a:round/>
                      <a:headEnd type="none" w="sm" len="sm"/>
                      <a:tailEnd type="none" w="sm" len="sm"/>
                    </a:lnB>
                  </a:tcPr>
                </a:tc>
                <a:extLst>
                  <a:ext uri="{0D108BD9-81ED-4DB2-BD59-A6C34878D82A}">
                    <a16:rowId xmlns:a16="http://schemas.microsoft.com/office/drawing/2014/main" val="10005"/>
                  </a:ext>
                </a:extLst>
              </a:tr>
              <a:tr h="204724">
                <a:tc vMerge="1">
                  <a:txBody>
                    <a:bodyPr/>
                    <a:lstStyle/>
                    <a:p>
                      <a:pPr marL="0" marR="0" lvl="0" indent="0" algn="ctr" rtl="0">
                        <a:lnSpc>
                          <a:spcPct val="100000"/>
                        </a:lnSpc>
                        <a:spcBef>
                          <a:spcPts val="0"/>
                        </a:spcBef>
                        <a:spcAft>
                          <a:spcPts val="0"/>
                        </a:spcAft>
                        <a:buNone/>
                      </a:pPr>
                      <a:endParaRPr sz="1200" b="1" u="none" strike="noStrike" cap="none" dirty="0">
                        <a:solidFill>
                          <a:srgbClr val="3F3F3F"/>
                        </a:solidFill>
                        <a:latin typeface="+mn-lt"/>
                        <a:ea typeface="+mn-ea"/>
                        <a:cs typeface="Microsoft JhengHei"/>
                        <a:sym typeface="Microsoft JhengHei"/>
                      </a:endParaRPr>
                    </a:p>
                  </a:txBody>
                  <a:tcPr marL="62650" marR="62650" marT="31325" marB="31325" anchor="ctr">
                    <a:lnL w="12700" cap="flat" cmpd="sng" algn="ctr">
                      <a:solidFill>
                        <a:srgbClr val="D8D8D8"/>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003366"/>
                      </a:solidFill>
                      <a:prstDash val="solid"/>
                      <a:round/>
                      <a:headEnd type="none" w="sm" len="sm"/>
                      <a:tailEnd type="none" w="sm" len="sm"/>
                    </a:lnT>
                    <a:lnB w="12700" cap="flat" cmpd="sng">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en-US" altLang="zh-TW" sz="1100" b="0" i="0" u="none" strike="noStrike" cap="none" dirty="0" smtClean="0">
                          <a:solidFill>
                            <a:schemeClr val="lt1"/>
                          </a:solidFill>
                          <a:latin typeface="+mn-lt"/>
                          <a:ea typeface="+mn-ea"/>
                          <a:cs typeface="Microsoft JhengHei"/>
                          <a:sym typeface="Microsoft JhengHei"/>
                        </a:rPr>
                        <a:t>Hardware</a:t>
                      </a:r>
                      <a:r>
                        <a:rPr lang="zh-TW" altLang="en-US" sz="1100" b="0" i="0" u="none" strike="noStrike" cap="none" dirty="0" smtClean="0">
                          <a:solidFill>
                            <a:schemeClr val="lt1"/>
                          </a:solidFill>
                          <a:latin typeface="+mn-lt"/>
                          <a:ea typeface="+mn-ea"/>
                          <a:cs typeface="Microsoft JhengHei"/>
                          <a:sym typeface="Microsoft JhengHei"/>
                        </a:rPr>
                        <a:t> </a:t>
                      </a:r>
                      <a:r>
                        <a:rPr lang="en-US" altLang="zh-TW" sz="1100" b="0" i="0" u="none" strike="noStrike" cap="none" dirty="0" smtClean="0">
                          <a:solidFill>
                            <a:schemeClr val="lt1"/>
                          </a:solidFill>
                          <a:latin typeface="+mn-lt"/>
                          <a:ea typeface="+mn-ea"/>
                          <a:cs typeface="Microsoft JhengHei"/>
                          <a:sym typeface="Microsoft JhengHei"/>
                        </a:rPr>
                        <a:t>Ready</a:t>
                      </a:r>
                    </a:p>
                  </a:txBody>
                  <a:tcPr marL="28575" marR="28575" marT="0" marB="0" anchor="ctr">
                    <a:lnL w="9525" cap="flat" cmpd="sng" algn="ctr">
                      <a:solidFill>
                        <a:srgbClr val="000000">
                          <a:alpha val="0"/>
                        </a:srgbClr>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solidFill>
                      <a:srgbClr val="8F8F8F"/>
                    </a:solidFill>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solidFill>
                      <a:srgbClr val="8F8F8F"/>
                    </a:solidFill>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lgn="ctr">
                      <a:solidFill>
                        <a:srgbClr val="34425A"/>
                      </a:solidFill>
                      <a:prstDash val="solid"/>
                      <a:round/>
                      <a:headEnd type="none" w="sm" len="sm"/>
                      <a:tailEnd type="none" w="sm" len="sm"/>
                    </a:lnT>
                    <a:lnB w="12700" cap="flat" cmpd="sng" algn="ctr">
                      <a:solidFill>
                        <a:srgbClr val="34425A"/>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Clr>
                          <a:srgbClr val="000000"/>
                        </a:buClr>
                        <a:buSzPts val="800"/>
                        <a:buFont typeface="Arial"/>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solidFill>
                      <a:srgbClr val="8F8F8F"/>
                    </a:solidFill>
                  </a:tcPr>
                </a:tc>
                <a:extLst>
                  <a:ext uri="{0D108BD9-81ED-4DB2-BD59-A6C34878D82A}">
                    <a16:rowId xmlns:a16="http://schemas.microsoft.com/office/drawing/2014/main" val="10006"/>
                  </a:ext>
                </a:extLst>
              </a:tr>
              <a:tr h="204724">
                <a:tc vMerge="1">
                  <a:txBody>
                    <a:bodyPr/>
                    <a:lstStyle/>
                    <a:p>
                      <a:pPr marL="0" marR="0" lvl="0" indent="0" algn="ctr" rtl="0">
                        <a:lnSpc>
                          <a:spcPct val="100000"/>
                        </a:lnSpc>
                        <a:spcBef>
                          <a:spcPts val="0"/>
                        </a:spcBef>
                        <a:spcAft>
                          <a:spcPts val="0"/>
                        </a:spcAft>
                        <a:buClr>
                          <a:srgbClr val="3F3F3F"/>
                        </a:buClr>
                        <a:buSzPts val="1100"/>
                        <a:buFont typeface="Arial"/>
                        <a:buNone/>
                      </a:pPr>
                      <a:endParaRPr sz="1200" b="1" u="none" strike="noStrike" cap="none" dirty="0">
                        <a:solidFill>
                          <a:srgbClr val="3F3F3F"/>
                        </a:solidFill>
                        <a:latin typeface="+mn-lt"/>
                        <a:ea typeface="+mn-ea"/>
                        <a:cs typeface="Microsoft JhengHei"/>
                        <a:sym typeface="Microsoft JhengHei"/>
                      </a:endParaRPr>
                    </a:p>
                  </a:txBody>
                  <a:tcPr marL="62650" marR="62650" marT="31325" marB="31325" anchor="ctr">
                    <a:lnL w="12700" cap="flat" cmpd="sng">
                      <a:solidFill>
                        <a:srgbClr val="D8D8D8"/>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solidFill>
                        <a:srgbClr val="003366"/>
                      </a:solidFill>
                      <a:prstDash val="solid"/>
                      <a:round/>
                      <a:headEnd type="none" w="sm" len="sm"/>
                      <a:tailEnd type="none" w="sm" len="sm"/>
                    </a:lnT>
                    <a:lnB w="12700" cap="flat" cmpd="sng" algn="ctr">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en-US" altLang="zh-TW" sz="1100" b="0" i="0" u="none" strike="noStrike" cap="none" dirty="0" smtClean="0">
                          <a:solidFill>
                            <a:schemeClr val="lt1"/>
                          </a:solidFill>
                          <a:latin typeface="+mn-lt"/>
                          <a:ea typeface="+mn-ea"/>
                          <a:cs typeface="Microsoft JhengHei"/>
                          <a:sym typeface="Microsoft JhengHei"/>
                        </a:rPr>
                        <a:t>Software Installed</a:t>
                      </a:r>
                      <a:endParaRPr lang="en-US" altLang="zh-TW" sz="1100" b="0" i="0" u="none" strike="noStrike" cap="none" dirty="0">
                        <a:solidFill>
                          <a:schemeClr val="lt1"/>
                        </a:solidFill>
                        <a:latin typeface="+mn-lt"/>
                        <a:ea typeface="+mn-ea"/>
                        <a:cs typeface="Microsoft JhengHei"/>
                        <a:sym typeface="Microsoft JhengHei"/>
                      </a:endParaRPr>
                    </a:p>
                  </a:txBody>
                  <a:tcPr marL="28575" marR="28575" marT="0" marB="0" anchor="ctr">
                    <a:lnL w="9525" cap="flat" cmpd="sng">
                      <a:solidFill>
                        <a:srgbClr val="000000">
                          <a:alpha val="0"/>
                        </a:srgbClr>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lgn="ctr">
                      <a:solidFill>
                        <a:srgbClr val="34425A"/>
                      </a:solidFill>
                      <a:prstDash val="solid"/>
                      <a:round/>
                      <a:headEnd type="none" w="sm" len="sm"/>
                      <a:tailEnd type="none" w="sm" len="sm"/>
                    </a:lnT>
                    <a:lnB w="12700" cap="flat" cmpd="sng" algn="ctr">
                      <a:solidFill>
                        <a:srgbClr val="34425A"/>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Clr>
                          <a:srgbClr val="000000"/>
                        </a:buClr>
                        <a:buSzPts val="800"/>
                        <a:buFont typeface="Arial"/>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34425A"/>
                      </a:solidFill>
                      <a:prstDash val="solid"/>
                      <a:round/>
                      <a:headEnd type="none" w="sm" len="sm"/>
                      <a:tailEnd type="none" w="sm" len="sm"/>
                    </a:lnT>
                    <a:lnB w="12700" cap="flat" cmpd="sng">
                      <a:solidFill>
                        <a:srgbClr val="34425A"/>
                      </a:solidFill>
                      <a:prstDash val="solid"/>
                      <a:round/>
                      <a:headEnd type="none" w="sm" len="sm"/>
                      <a:tailEnd type="none" w="sm" len="sm"/>
                    </a:lnB>
                  </a:tcPr>
                </a:tc>
                <a:extLst>
                  <a:ext uri="{0D108BD9-81ED-4DB2-BD59-A6C34878D82A}">
                    <a16:rowId xmlns:a16="http://schemas.microsoft.com/office/drawing/2014/main" val="10007"/>
                  </a:ext>
                </a:extLst>
              </a:tr>
              <a:tr h="204724">
                <a:tc vMerge="1">
                  <a:txBody>
                    <a:bodyPr/>
                    <a:lstStyle/>
                    <a:p>
                      <a:pPr marL="0" marR="0" lvl="0" indent="0" algn="ctr" rtl="0">
                        <a:lnSpc>
                          <a:spcPct val="100000"/>
                        </a:lnSpc>
                        <a:spcBef>
                          <a:spcPts val="0"/>
                        </a:spcBef>
                        <a:spcAft>
                          <a:spcPts val="0"/>
                        </a:spcAft>
                        <a:buClr>
                          <a:srgbClr val="3F3F3F"/>
                        </a:buClr>
                        <a:buSzPts val="1100"/>
                        <a:buFont typeface="Arial"/>
                        <a:buNone/>
                      </a:pPr>
                      <a:endParaRPr sz="1200" b="1" u="none" strike="noStrike" cap="none" dirty="0">
                        <a:solidFill>
                          <a:srgbClr val="3F3F3F"/>
                        </a:solidFill>
                        <a:latin typeface="+mn-lt"/>
                        <a:ea typeface="+mn-ea"/>
                        <a:cs typeface="Microsoft JhengHei"/>
                        <a:sym typeface="Microsoft JhengHei"/>
                      </a:endParaRPr>
                    </a:p>
                  </a:txBody>
                  <a:tcPr marL="62650" marR="62650" marT="31325" marB="31325" anchor="ctr">
                    <a:lnL w="12700" cap="flat" cmpd="sng" algn="ctr">
                      <a:solidFill>
                        <a:srgbClr val="D8D8D8"/>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003366"/>
                      </a:solidFill>
                      <a:prstDash val="solid"/>
                      <a:round/>
                      <a:headEnd type="none" w="sm" len="sm"/>
                      <a:tailEnd type="none" w="sm" len="sm"/>
                    </a:lnT>
                    <a:lnB w="12700" cap="flat" cmpd="sng" algn="ctr">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100" dirty="0" smtClean="0">
                          <a:solidFill>
                            <a:schemeClr val="bg1"/>
                          </a:solidFill>
                          <a:latin typeface="+mn-lt"/>
                          <a:ea typeface="+mn-ea"/>
                        </a:rPr>
                        <a:t>Service &amp; </a:t>
                      </a:r>
                      <a:r>
                        <a:rPr lang="en-US" altLang="zh-TW" sz="1100" dirty="0" smtClean="0">
                          <a:solidFill>
                            <a:schemeClr val="bg1"/>
                          </a:solidFill>
                          <a:latin typeface="+mn-lt"/>
                          <a:ea typeface="+mn-ea"/>
                        </a:rPr>
                        <a:t>Risk</a:t>
                      </a:r>
                      <a:r>
                        <a:rPr lang="en-US" sz="1100" dirty="0" smtClean="0">
                          <a:solidFill>
                            <a:schemeClr val="bg1"/>
                          </a:solidFill>
                          <a:latin typeface="+mn-lt"/>
                          <a:ea typeface="+mn-ea"/>
                        </a:rPr>
                        <a:t> Scenario Ready</a:t>
                      </a:r>
                      <a:endParaRPr sz="1100" dirty="0">
                        <a:solidFill>
                          <a:schemeClr val="bg1"/>
                        </a:solidFill>
                        <a:latin typeface="+mn-lt"/>
                        <a:ea typeface="+mn-ea"/>
                      </a:endParaRPr>
                    </a:p>
                  </a:txBody>
                  <a:tcPr marL="28575" marR="28575" marT="0" marB="0" anchor="ctr">
                    <a:lnL w="9525" cap="flat" cmpd="sng" algn="ctr">
                      <a:solidFill>
                        <a:srgbClr val="000000">
                          <a:alpha val="0"/>
                        </a:srgbClr>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12700" cap="flat" cmpd="sng" algn="ctr">
                      <a:solidFill>
                        <a:srgbClr val="34425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Clr>
                          <a:srgbClr val="000000"/>
                        </a:buClr>
                        <a:buSzPts val="800"/>
                        <a:buFont typeface="Arial"/>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34425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extLst>
                  <a:ext uri="{0D108BD9-81ED-4DB2-BD59-A6C34878D82A}">
                    <a16:rowId xmlns:a16="http://schemas.microsoft.com/office/drawing/2014/main" val="10008"/>
                  </a:ext>
                </a:extLst>
              </a:tr>
              <a:tr h="204724">
                <a:tc vMerge="1">
                  <a:txBody>
                    <a:bodyPr/>
                    <a:lstStyle/>
                    <a:p>
                      <a:pPr marL="0" marR="0" lvl="0" indent="0" algn="ctr" rtl="0">
                        <a:lnSpc>
                          <a:spcPct val="100000"/>
                        </a:lnSpc>
                        <a:spcBef>
                          <a:spcPts val="0"/>
                        </a:spcBef>
                        <a:spcAft>
                          <a:spcPts val="0"/>
                        </a:spcAft>
                        <a:buClr>
                          <a:srgbClr val="3F3F3F"/>
                        </a:buClr>
                        <a:buSzPts val="1100"/>
                        <a:buFont typeface="Arial"/>
                        <a:buNone/>
                      </a:pPr>
                      <a:endParaRPr sz="1200" b="1" u="none" strike="noStrike" cap="none" dirty="0">
                        <a:solidFill>
                          <a:srgbClr val="3F3F3F"/>
                        </a:solidFill>
                        <a:latin typeface="+mn-lt"/>
                        <a:ea typeface="+mn-ea"/>
                        <a:cs typeface="Microsoft JhengHei"/>
                        <a:sym typeface="Microsoft JhengHei"/>
                      </a:endParaRPr>
                    </a:p>
                  </a:txBody>
                  <a:tcPr marL="62650" marR="62650" marT="31325" marB="31325" anchor="ctr">
                    <a:lnL w="12700" cap="flat" cmpd="sng" algn="ctr">
                      <a:solidFill>
                        <a:srgbClr val="D8D8D8"/>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003366"/>
                      </a:solidFill>
                      <a:prstDash val="solid"/>
                      <a:round/>
                      <a:headEnd type="none" w="sm" len="sm"/>
                      <a:tailEnd type="none" w="sm" len="sm"/>
                    </a:lnT>
                    <a:lnB w="12700" cap="flat" cmpd="sng" algn="ctr">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en-US" sz="1100" dirty="0" smtClean="0">
                          <a:solidFill>
                            <a:schemeClr val="bg1"/>
                          </a:solidFill>
                          <a:latin typeface="+mn-lt"/>
                          <a:ea typeface="+mn-ea"/>
                        </a:rPr>
                        <a:t>Phase 1</a:t>
                      </a:r>
                      <a:r>
                        <a:rPr lang="zh-TW" altLang="en-US" sz="1100" dirty="0" smtClean="0">
                          <a:solidFill>
                            <a:schemeClr val="bg1"/>
                          </a:solidFill>
                          <a:latin typeface="+mn-lt"/>
                          <a:ea typeface="+mn-ea"/>
                        </a:rPr>
                        <a:t> </a:t>
                      </a:r>
                      <a:r>
                        <a:rPr lang="en-US" altLang="zh-TW" sz="1100" dirty="0" smtClean="0">
                          <a:solidFill>
                            <a:schemeClr val="bg1"/>
                          </a:solidFill>
                          <a:latin typeface="+mn-lt"/>
                          <a:ea typeface="+mn-ea"/>
                        </a:rPr>
                        <a:t>:</a:t>
                      </a:r>
                      <a:r>
                        <a:rPr lang="zh-TW" altLang="en-US" sz="1100" dirty="0" smtClean="0">
                          <a:solidFill>
                            <a:schemeClr val="bg1"/>
                          </a:solidFill>
                          <a:latin typeface="+mn-lt"/>
                          <a:ea typeface="+mn-ea"/>
                        </a:rPr>
                        <a:t> </a:t>
                      </a:r>
                      <a:r>
                        <a:rPr lang="en-US" altLang="zh-TW" sz="1100" dirty="0" smtClean="0">
                          <a:solidFill>
                            <a:schemeClr val="bg1"/>
                          </a:solidFill>
                          <a:latin typeface="+mn-lt"/>
                          <a:ea typeface="+mn-ea"/>
                        </a:rPr>
                        <a:t>Go-Live</a:t>
                      </a:r>
                      <a:endParaRPr sz="1100" dirty="0">
                        <a:solidFill>
                          <a:schemeClr val="bg1"/>
                        </a:solidFill>
                        <a:latin typeface="+mn-lt"/>
                        <a:ea typeface="+mn-ea"/>
                      </a:endParaRPr>
                    </a:p>
                  </a:txBody>
                  <a:tcPr marL="28575" marR="28575" marT="0" marB="0" anchor="ctr">
                    <a:lnL w="9525" cap="flat" cmpd="sng" algn="ctr">
                      <a:solidFill>
                        <a:srgbClr val="000000">
                          <a:alpha val="0"/>
                        </a:srgbClr>
                      </a:solidFill>
                      <a:prstDash val="solid"/>
                      <a:round/>
                      <a:headEnd type="none" w="sm" len="sm"/>
                      <a:tailEnd type="none" w="sm" len="sm"/>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lgn="ctr">
                      <a:solidFill>
                        <a:schemeClr val="accent1">
                          <a:lumMod val="75000"/>
                        </a:schemeClr>
                      </a:solidFill>
                      <a:prstDash val="solid"/>
                      <a:round/>
                      <a:headEnd type="none" w="med" len="med"/>
                      <a:tailEnd type="none" w="med" len="med"/>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chemeClr val="accent1">
                          <a:lumMod val="75000"/>
                        </a:schemeClr>
                      </a:solidFill>
                      <a:prstDash val="solid"/>
                      <a:round/>
                      <a:headEnd type="none" w="med" len="med"/>
                      <a:tailEnd type="none" w="med" len="med"/>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lgn="ctr">
                      <a:solidFill>
                        <a:schemeClr val="accent1">
                          <a:lumMod val="75000"/>
                        </a:schemeClr>
                      </a:solidFill>
                      <a:prstDash val="solid"/>
                      <a:round/>
                      <a:headEnd type="none" w="med" len="med"/>
                      <a:tailEnd type="none" w="med" len="med"/>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chemeClr val="accent1">
                          <a:lumMod val="75000"/>
                        </a:schemeClr>
                      </a:solidFill>
                      <a:prstDash val="solid"/>
                      <a:round/>
                      <a:headEnd type="none" w="med" len="med"/>
                      <a:tailEnd type="none" w="med" len="med"/>
                    </a:lnL>
                    <a:lnR w="12700" cap="flat" cmpd="sng" algn="ctr">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204724">
                <a:tc rowSpan="2">
                  <a:txBody>
                    <a:bodyPr/>
                    <a:lstStyle/>
                    <a:p>
                      <a:pPr marL="0" marR="0" lvl="0" indent="0" algn="ctr" rtl="0">
                        <a:lnSpc>
                          <a:spcPct val="100000"/>
                        </a:lnSpc>
                        <a:spcBef>
                          <a:spcPts val="0"/>
                        </a:spcBef>
                        <a:spcAft>
                          <a:spcPts val="0"/>
                        </a:spcAft>
                        <a:buClr>
                          <a:srgbClr val="3F3F3F"/>
                        </a:buClr>
                        <a:buSzPts val="1100"/>
                        <a:buFont typeface="Arial"/>
                        <a:buNone/>
                      </a:pPr>
                      <a:r>
                        <a:rPr lang="en-US" altLang="zh-TW" sz="1200" b="1" i="0" u="none" strike="noStrike" cap="none" dirty="0" smtClean="0">
                          <a:solidFill>
                            <a:srgbClr val="3F3F3F"/>
                          </a:solidFill>
                          <a:latin typeface="+mn-lt"/>
                          <a:ea typeface="+mn-ea"/>
                          <a:cs typeface="Microsoft JhengHei"/>
                          <a:sym typeface="Microsoft JhengHei"/>
                        </a:rPr>
                        <a:t>Phase 2</a:t>
                      </a:r>
                      <a:endParaRPr sz="1200" b="1" i="0" u="none" strike="noStrike" cap="none" dirty="0">
                        <a:solidFill>
                          <a:srgbClr val="3F3F3F"/>
                        </a:solidFill>
                        <a:latin typeface="+mn-lt"/>
                        <a:ea typeface="+mn-ea"/>
                        <a:cs typeface="Microsoft JhengHei"/>
                        <a:sym typeface="Microsoft JhengHei"/>
                      </a:endParaRPr>
                    </a:p>
                  </a:txBody>
                  <a:tcPr marL="62650" marR="62650" marT="31325" marB="31325" anchor="ctr">
                    <a:lnL w="12700" cap="flat" cmpd="sng" algn="ctr">
                      <a:solidFill>
                        <a:srgbClr val="D8D8D8"/>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003366"/>
                      </a:solidFill>
                      <a:prstDash val="solid"/>
                      <a:round/>
                      <a:headEnd type="none" w="sm" len="sm"/>
                      <a:tailEnd type="none" w="sm" len="sm"/>
                    </a:lnT>
                    <a:lnB w="12700" cap="flat" cmpd="sng" algn="ctr">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en-US" altLang="zh-TW" sz="1100" b="0" i="0" u="none" strike="noStrike" cap="none" dirty="0" smtClean="0">
                          <a:solidFill>
                            <a:schemeClr val="lt1"/>
                          </a:solidFill>
                          <a:latin typeface="+mn-lt"/>
                          <a:ea typeface="+mn-ea"/>
                          <a:cs typeface="Microsoft JhengHei"/>
                          <a:sym typeface="Microsoft JhengHei"/>
                        </a:rPr>
                        <a:t>Other Scenario Ready</a:t>
                      </a:r>
                    </a:p>
                  </a:txBody>
                  <a:tcPr marL="28575" marR="28575" marT="0" marB="0" anchor="ctr">
                    <a:lnL w="9525" cap="flat" cmpd="sng" algn="ctr">
                      <a:solidFill>
                        <a:srgbClr val="000000">
                          <a:alpha val="0"/>
                        </a:srgbClr>
                      </a:solidFill>
                      <a:prstDash val="solid"/>
                      <a:round/>
                      <a:headEnd type="none" w="sm" len="sm"/>
                      <a:tailEnd type="none" w="sm" len="sm"/>
                    </a:lnL>
                    <a:lnR w="12700" cap="flat" cmpd="sng">
                      <a:solidFill>
                        <a:srgbClr val="34425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lgn="ctr">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rtl="0">
                        <a:lnSpc>
                          <a:spcPct val="100000"/>
                        </a:lnSpc>
                        <a:spcBef>
                          <a:spcPts val="0"/>
                        </a:spcBef>
                        <a:spcAft>
                          <a:spcPts val="0"/>
                        </a:spcAft>
                        <a:buNone/>
                      </a:pPr>
                      <a:endParaRPr sz="900" b="0" u="none" strike="noStrike" cap="none" dirty="0">
                        <a:solidFill>
                          <a:schemeClr val="dk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rgbClr val="34425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lgn="ctr">
                      <a:solidFill>
                        <a:schemeClr val="accent1">
                          <a:lumMod val="75000"/>
                        </a:schemeClr>
                      </a:solid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chemeClr val="accent1">
                          <a:lumMod val="75000"/>
                        </a:schemeClr>
                      </a:solidFill>
                      <a:prstDash val="solid"/>
                      <a:round/>
                      <a:headEnd type="none" w="med" len="med"/>
                      <a:tailEnd type="none" w="med" len="med"/>
                    </a:lnL>
                    <a:lnR w="12700" cap="flat" cmpd="sng">
                      <a:solidFill>
                        <a:srgbClr val="34425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lgn="ctr">
                      <a:solidFill>
                        <a:schemeClr val="accent1">
                          <a:lumMod val="75000"/>
                        </a:schemeClr>
                      </a:solid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lgn="ctr">
                      <a:solidFill>
                        <a:schemeClr val="accent1">
                          <a:lumMod val="75000"/>
                        </a:schemeClr>
                      </a:solidFill>
                      <a:prstDash val="solid"/>
                      <a:round/>
                      <a:headEnd type="none" w="med" len="med"/>
                      <a:tailEnd type="none" w="med" len="med"/>
                    </a:lnL>
                    <a:lnR w="12700" cap="flat" cmpd="sng">
                      <a:solidFill>
                        <a:srgbClr val="34425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nchor="ctr">
                    <a:lnL w="12700" cap="flat" cmpd="sng">
                      <a:solidFill>
                        <a:srgbClr val="34425A"/>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F8F8F"/>
                    </a:solidFill>
                  </a:tcPr>
                </a:tc>
                <a:extLst>
                  <a:ext uri="{0D108BD9-81ED-4DB2-BD59-A6C34878D82A}">
                    <a16:rowId xmlns:a16="http://schemas.microsoft.com/office/drawing/2014/main" val="10010"/>
                  </a:ext>
                </a:extLst>
              </a:tr>
              <a:tr h="218155">
                <a:tc vMerge="1">
                  <a:txBody>
                    <a:bodyPr/>
                    <a:lstStyle/>
                    <a:p>
                      <a:pPr marL="0" marR="0" lvl="0" indent="0" algn="ctr" rtl="0">
                        <a:lnSpc>
                          <a:spcPct val="100000"/>
                        </a:lnSpc>
                        <a:spcBef>
                          <a:spcPts val="0"/>
                        </a:spcBef>
                        <a:spcAft>
                          <a:spcPts val="0"/>
                        </a:spcAft>
                        <a:buClr>
                          <a:srgbClr val="3F3F3F"/>
                        </a:buClr>
                        <a:buSzPts val="1100"/>
                        <a:buFont typeface="Arial"/>
                        <a:buNone/>
                      </a:pPr>
                      <a:endParaRPr sz="1200" b="1" i="0" u="none" strike="noStrike" cap="none" dirty="0">
                        <a:solidFill>
                          <a:srgbClr val="3F3F3F"/>
                        </a:solidFill>
                        <a:latin typeface="+mn-lt"/>
                        <a:ea typeface="+mn-ea"/>
                        <a:cs typeface="Microsoft JhengHei"/>
                        <a:sym typeface="Microsoft JhengHei"/>
                      </a:endParaRPr>
                    </a:p>
                  </a:txBody>
                  <a:tcPr marL="62650" marR="62650" marT="31325" marB="313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3366"/>
                      </a:solidFill>
                      <a:prstDash val="solid"/>
                      <a:round/>
                      <a:headEnd type="none" w="sm" len="sm"/>
                      <a:tailEnd type="none" w="sm" len="sm"/>
                    </a:lnT>
                    <a:lnB w="12700" cap="flat" cmpd="sng">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en-US" sz="1100" b="0" i="0" u="none" strike="noStrike" cap="none" dirty="0" smtClean="0">
                          <a:solidFill>
                            <a:schemeClr val="bg1"/>
                          </a:solidFill>
                          <a:latin typeface="+mn-lt"/>
                          <a:ea typeface="+mn-ea"/>
                          <a:cs typeface="Microsoft JhengHei"/>
                          <a:sym typeface="Microsoft JhengHei"/>
                        </a:rPr>
                        <a:t>Phase</a:t>
                      </a:r>
                      <a:r>
                        <a:rPr lang="en-US" sz="1100" b="0" i="0" u="none" strike="noStrike" cap="none" baseline="0" dirty="0" smtClean="0">
                          <a:solidFill>
                            <a:schemeClr val="bg1"/>
                          </a:solidFill>
                          <a:latin typeface="+mn-lt"/>
                          <a:ea typeface="+mn-ea"/>
                          <a:cs typeface="Microsoft JhengHei"/>
                          <a:sym typeface="Microsoft JhengHei"/>
                        </a:rPr>
                        <a:t> 2 : Go-Live</a:t>
                      </a:r>
                      <a:endParaRPr sz="1100" b="0" i="0" u="none" strike="noStrike" cap="none" dirty="0">
                        <a:solidFill>
                          <a:schemeClr val="bg1"/>
                        </a:solidFill>
                        <a:latin typeface="+mn-lt"/>
                        <a:ea typeface="+mn-ea"/>
                        <a:cs typeface="Microsoft JhengHei"/>
                        <a:sym typeface="Microsoft JhengHei"/>
                      </a:endParaRPr>
                    </a:p>
                  </a:txBody>
                  <a:tcPr marL="27432" marR="62650" marT="31325" marB="31325" anchor="ctr">
                    <a:lnL w="9525" cap="flat" cmpd="sng">
                      <a:solidFill>
                        <a:srgbClr val="000000">
                          <a:alpha val="0"/>
                        </a:srgbClr>
                      </a:solidFill>
                      <a:prstDash val="solid"/>
                      <a:round/>
                      <a:headEnd type="none" w="sm" len="sm"/>
                      <a:tailEnd type="none" w="sm" len="sm"/>
                    </a:lnL>
                    <a:lnR w="12700" cap="flat" cmpd="sng">
                      <a:solidFill>
                        <a:srgbClr val="003366"/>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800" b="0" i="0" u="none" strike="noStrike" cap="none" dirty="0">
                        <a:solidFill>
                          <a:schemeClr val="lt1"/>
                        </a:solidFill>
                        <a:latin typeface="+mn-lt"/>
                        <a:ea typeface="+mn-ea"/>
                        <a:cs typeface="Microsoft JhengHei"/>
                        <a:sym typeface="Microsoft JhengHei"/>
                      </a:endParaRPr>
                    </a:p>
                  </a:txBody>
                  <a:tcPr marL="62650" marR="62650" marT="31325" marB="31325">
                    <a:lnL w="12700" cap="flat" cmpd="sng">
                      <a:solidFill>
                        <a:srgbClr val="003366"/>
                      </a:solidFill>
                      <a:prstDash val="solid"/>
                      <a:round/>
                      <a:headEnd type="none" w="sm" len="sm"/>
                      <a:tailEnd type="none" w="sm" len="sm"/>
                    </a:lnL>
                    <a:lnR w="12700" cap="flat" cmpd="sng">
                      <a:solidFill>
                        <a:srgbClr val="00336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800" b="0" i="0" u="none" strike="noStrike" cap="none" dirty="0">
                        <a:solidFill>
                          <a:schemeClr val="lt1"/>
                        </a:solidFill>
                        <a:latin typeface="+mn-lt"/>
                        <a:ea typeface="+mn-ea"/>
                        <a:cs typeface="Microsoft JhengHei"/>
                        <a:sym typeface="Microsoft JhengHei"/>
                      </a:endParaRPr>
                    </a:p>
                  </a:txBody>
                  <a:tcPr marL="62650" marR="62650" marT="31325" marB="31325">
                    <a:lnL w="12700" cap="flat" cmpd="sng">
                      <a:solidFill>
                        <a:srgbClr val="003366"/>
                      </a:solidFill>
                      <a:prstDash val="solid"/>
                      <a:round/>
                      <a:headEnd type="none" w="sm" len="sm"/>
                      <a:tailEnd type="none" w="sm" len="sm"/>
                    </a:lnL>
                    <a:lnR w="12700" cap="flat" cmpd="sng">
                      <a:solidFill>
                        <a:srgbClr val="00336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solidFill>
                        <a:srgbClr val="003366"/>
                      </a:solidFill>
                      <a:prstDash val="solid"/>
                      <a:round/>
                      <a:headEnd type="none" w="sm" len="sm"/>
                      <a:tailEnd type="none" w="sm" len="sm"/>
                    </a:lnL>
                    <a:lnR w="12700" cap="flat" cmpd="sng" algn="ctr">
                      <a:solidFill>
                        <a:schemeClr val="accent1">
                          <a:lumMod val="75000"/>
                        </a:schemeClr>
                      </a:solid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chemeClr val="accent1">
                          <a:lumMod val="75000"/>
                        </a:schemeClr>
                      </a:solidFill>
                      <a:prstDash val="solid"/>
                      <a:round/>
                      <a:headEnd type="none" w="med" len="med"/>
                      <a:tailEnd type="none" w="med" len="med"/>
                    </a:lnL>
                    <a:lnR w="12700" cap="flat" cmpd="sng">
                      <a:solidFill>
                        <a:srgbClr val="003366"/>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solidFill>
                        <a:srgbClr val="003366"/>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1"/>
                  </a:ext>
                </a:extLst>
              </a:tr>
              <a:tr h="218155">
                <a:tc rowSpan="2">
                  <a:txBody>
                    <a:bodyPr/>
                    <a:lstStyle/>
                    <a:p>
                      <a:pPr marL="0" marR="0" lvl="0" indent="0" algn="ctr" rtl="0">
                        <a:lnSpc>
                          <a:spcPct val="100000"/>
                        </a:lnSpc>
                        <a:spcBef>
                          <a:spcPts val="0"/>
                        </a:spcBef>
                        <a:spcAft>
                          <a:spcPts val="0"/>
                        </a:spcAft>
                        <a:buClr>
                          <a:srgbClr val="3F3F3F"/>
                        </a:buClr>
                        <a:buSzPts val="1100"/>
                        <a:buFont typeface="Arial"/>
                        <a:buNone/>
                      </a:pPr>
                      <a:r>
                        <a:rPr lang="en-US" sz="1200" b="1" i="0" u="none" strike="noStrike" cap="none" dirty="0" smtClean="0">
                          <a:solidFill>
                            <a:srgbClr val="3F3F3F"/>
                          </a:solidFill>
                          <a:latin typeface="+mn-lt"/>
                          <a:ea typeface="+mn-ea"/>
                          <a:cs typeface="Microsoft JhengHei"/>
                          <a:sym typeface="Microsoft JhengHei"/>
                        </a:rPr>
                        <a:t>Phase 3</a:t>
                      </a:r>
                      <a:endParaRPr sz="1200" b="1" i="0" u="none" strike="noStrike" cap="none" dirty="0">
                        <a:solidFill>
                          <a:srgbClr val="3F3F3F"/>
                        </a:solidFill>
                        <a:latin typeface="+mn-lt"/>
                        <a:ea typeface="+mn-ea"/>
                        <a:cs typeface="Microsoft JhengHei"/>
                        <a:sym typeface="Microsoft JhengHei"/>
                      </a:endParaRPr>
                    </a:p>
                  </a:txBody>
                  <a:tcPr marL="62650" marR="62650" marT="31325" marB="313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003366"/>
                      </a:solidFill>
                      <a:prstDash val="solid"/>
                      <a:round/>
                      <a:headEnd type="none" w="sm" len="sm"/>
                      <a:tailEnd type="none" w="sm" len="sm"/>
                    </a:lnT>
                    <a:lnB w="12700" cap="flat" cmpd="sng" algn="ctr">
                      <a:solidFill>
                        <a:srgbClr val="003366"/>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en-US" sz="1100" b="0" i="0" u="none" strike="noStrike" cap="none" dirty="0" smtClean="0">
                          <a:solidFill>
                            <a:schemeClr val="bg1"/>
                          </a:solidFill>
                          <a:latin typeface="+mn-lt"/>
                          <a:ea typeface="+mn-ea"/>
                          <a:cs typeface="Microsoft JhengHei"/>
                          <a:sym typeface="Microsoft JhengHei"/>
                        </a:rPr>
                        <a:t>Event-Driven Ready</a:t>
                      </a:r>
                      <a:endParaRPr sz="1100" b="0" i="0" u="none" strike="noStrike" cap="none" dirty="0">
                        <a:solidFill>
                          <a:schemeClr val="bg1"/>
                        </a:solidFill>
                        <a:latin typeface="+mn-lt"/>
                        <a:ea typeface="+mn-ea"/>
                        <a:cs typeface="Microsoft JhengHei"/>
                        <a:sym typeface="Microsoft JhengHei"/>
                      </a:endParaRPr>
                    </a:p>
                  </a:txBody>
                  <a:tcPr marL="27432" marR="62650" marT="31325" marB="31325" anchor="ctr">
                    <a:lnL w="9525" cap="flat" cmpd="sng" algn="ctr">
                      <a:solidFill>
                        <a:srgbClr val="000000">
                          <a:alpha val="0"/>
                        </a:srgbClr>
                      </a:solidFill>
                      <a:prstDash val="solid"/>
                      <a:round/>
                      <a:headEnd type="none" w="sm" len="sm"/>
                      <a:tailEnd type="none" w="sm" len="sm"/>
                    </a:lnL>
                    <a:lnR w="12700" cap="flat" cmpd="sng" algn="ctr">
                      <a:solidFill>
                        <a:srgbClr val="003366"/>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F8F8F"/>
                    </a:solidFill>
                  </a:tcPr>
                </a:tc>
                <a:tc>
                  <a:txBody>
                    <a:bodyPr/>
                    <a:lstStyle/>
                    <a:p>
                      <a:pPr marL="0" marR="0" lvl="0" indent="0" algn="ctr" rtl="0">
                        <a:lnSpc>
                          <a:spcPct val="100000"/>
                        </a:lnSpc>
                        <a:spcBef>
                          <a:spcPts val="0"/>
                        </a:spcBef>
                        <a:spcAft>
                          <a:spcPts val="0"/>
                        </a:spcAft>
                        <a:buNone/>
                      </a:pPr>
                      <a:endParaRPr sz="800" b="0" i="0" u="none" strike="noStrike" cap="none" dirty="0">
                        <a:solidFill>
                          <a:schemeClr val="lt1"/>
                        </a:solidFill>
                        <a:latin typeface="+mn-lt"/>
                        <a:ea typeface="+mn-ea"/>
                        <a:cs typeface="Microsoft JhengHei"/>
                        <a:sym typeface="Microsoft JhengHei"/>
                      </a:endParaRPr>
                    </a:p>
                  </a:txBody>
                  <a:tcPr marL="62650" marR="62650" marT="31325" marB="31325">
                    <a:lnL w="12700" cap="flat" cmpd="sng" algn="ctr">
                      <a:solidFill>
                        <a:srgbClr val="003366"/>
                      </a:solidFill>
                      <a:prstDash val="solid"/>
                      <a:round/>
                      <a:headEnd type="none" w="sm" len="sm"/>
                      <a:tailEnd type="none" w="sm" len="sm"/>
                    </a:lnL>
                    <a:lnR w="12700" cap="flat" cmpd="sng" algn="ctr">
                      <a:solidFill>
                        <a:srgbClr val="003366"/>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F8F8F"/>
                    </a:solidFill>
                  </a:tcPr>
                </a:tc>
                <a:tc>
                  <a:txBody>
                    <a:bodyPr/>
                    <a:lstStyle/>
                    <a:p>
                      <a:pPr marL="0" marR="0" lvl="0" indent="0" algn="ctr" rtl="0">
                        <a:lnSpc>
                          <a:spcPct val="100000"/>
                        </a:lnSpc>
                        <a:spcBef>
                          <a:spcPts val="0"/>
                        </a:spcBef>
                        <a:spcAft>
                          <a:spcPts val="0"/>
                        </a:spcAft>
                        <a:buNone/>
                      </a:pPr>
                      <a:endParaRPr sz="800" b="0" i="0" u="none" strike="noStrike" cap="none" dirty="0">
                        <a:solidFill>
                          <a:schemeClr val="lt1"/>
                        </a:solidFill>
                        <a:latin typeface="+mn-lt"/>
                        <a:ea typeface="+mn-ea"/>
                        <a:cs typeface="Microsoft JhengHei"/>
                        <a:sym typeface="Microsoft JhengHei"/>
                      </a:endParaRPr>
                    </a:p>
                  </a:txBody>
                  <a:tcPr marL="62650" marR="62650" marT="31325" marB="31325">
                    <a:lnL w="12700" cap="flat" cmpd="sng" algn="ctr">
                      <a:solidFill>
                        <a:srgbClr val="003366"/>
                      </a:solidFill>
                      <a:prstDash val="solid"/>
                      <a:round/>
                      <a:headEnd type="none" w="sm" len="sm"/>
                      <a:tailEnd type="none" w="sm" len="sm"/>
                    </a:lnL>
                    <a:lnR w="12700" cap="flat" cmpd="sng" algn="ctr">
                      <a:solidFill>
                        <a:srgbClr val="003366"/>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rgbClr val="003366"/>
                      </a:solidFill>
                      <a:prstDash val="solid"/>
                      <a:round/>
                      <a:headEnd type="none" w="sm" len="sm"/>
                      <a:tailEnd type="none" w="sm" len="sm"/>
                    </a:lnL>
                    <a:lnR w="12700" cap="flat" cmpd="sng" algn="ctr">
                      <a:solidFill>
                        <a:schemeClr val="accent1">
                          <a:lumMod val="75000"/>
                        </a:schemeClr>
                      </a:solidFill>
                      <a:prstDash val="solid"/>
                      <a:round/>
                      <a:headEnd type="none" w="med" len="med"/>
                      <a:tailEnd type="none" w="med" len="med"/>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chemeClr val="accent1">
                          <a:lumMod val="75000"/>
                        </a:schemeClr>
                      </a:solidFill>
                      <a:prstDash val="solid"/>
                      <a:round/>
                      <a:headEnd type="none" w="med" len="med"/>
                      <a:tailEnd type="none" w="med" len="med"/>
                    </a:lnL>
                    <a:lnR w="12700" cap="flat" cmpd="sng" algn="ctr">
                      <a:solidFill>
                        <a:srgbClr val="003366"/>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8F8F8F"/>
                    </a:solidFill>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rgbClr val="003366"/>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F8F8F"/>
                    </a:solidFill>
                  </a:tcPr>
                </a:tc>
                <a:extLst>
                  <a:ext uri="{0D108BD9-81ED-4DB2-BD59-A6C34878D82A}">
                    <a16:rowId xmlns:a16="http://schemas.microsoft.com/office/drawing/2014/main" val="3507189482"/>
                  </a:ext>
                </a:extLst>
              </a:tr>
              <a:tr h="218155">
                <a:tc vMerge="1">
                  <a:txBody>
                    <a:bodyPr/>
                    <a:lstStyle/>
                    <a:p>
                      <a:pPr marL="0" marR="0" lvl="0" indent="0" algn="ctr" rtl="0">
                        <a:lnSpc>
                          <a:spcPct val="100000"/>
                        </a:lnSpc>
                        <a:spcBef>
                          <a:spcPts val="0"/>
                        </a:spcBef>
                        <a:spcAft>
                          <a:spcPts val="0"/>
                        </a:spcAft>
                        <a:buClr>
                          <a:srgbClr val="3F3F3F"/>
                        </a:buClr>
                        <a:buSzPts val="1100"/>
                        <a:buFont typeface="Arial"/>
                        <a:buNone/>
                      </a:pPr>
                      <a:endParaRPr sz="1200" b="1" i="0" u="none" strike="noStrike" cap="none" dirty="0">
                        <a:solidFill>
                          <a:srgbClr val="3F3F3F"/>
                        </a:solidFill>
                        <a:latin typeface="+mn-lt"/>
                        <a:ea typeface="+mn-ea"/>
                        <a:cs typeface="Microsoft JhengHei"/>
                        <a:sym typeface="Microsoft JhengHei"/>
                      </a:endParaRPr>
                    </a:p>
                  </a:txBody>
                  <a:tcPr marL="62650" marR="62650" marT="31325" marB="313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003366"/>
                      </a:solidFill>
                      <a:prstDash val="solid"/>
                      <a:round/>
                      <a:headEnd type="none" w="sm" len="sm"/>
                      <a:tailEnd type="none" w="sm" len="sm"/>
                    </a:lnT>
                    <a:lnB w="12700" cap="flat" cmpd="sng">
                      <a:solidFill>
                        <a:srgbClr val="003366"/>
                      </a:solidFill>
                      <a:prstDash val="solid"/>
                      <a:round/>
                      <a:headEnd type="none" w="sm" len="sm"/>
                      <a:tailEnd type="none" w="sm" len="sm"/>
                    </a:lnB>
                    <a:solidFill>
                      <a:srgbClr val="D8D8D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dirty="0" smtClean="0">
                          <a:solidFill>
                            <a:schemeClr val="bg1"/>
                          </a:solidFill>
                          <a:latin typeface="+mn-lt"/>
                          <a:ea typeface="+mn-ea"/>
                          <a:cs typeface="Microsoft JhengHei"/>
                          <a:sym typeface="Microsoft JhengHei"/>
                        </a:rPr>
                        <a:t>Phase</a:t>
                      </a:r>
                      <a:r>
                        <a:rPr lang="en-US" sz="1100" b="0" i="0" u="none" strike="noStrike" cap="none" baseline="0" dirty="0" smtClean="0">
                          <a:solidFill>
                            <a:schemeClr val="bg1"/>
                          </a:solidFill>
                          <a:latin typeface="+mn-lt"/>
                          <a:ea typeface="+mn-ea"/>
                          <a:cs typeface="Microsoft JhengHei"/>
                          <a:sym typeface="Microsoft JhengHei"/>
                        </a:rPr>
                        <a:t> 3 : Go-Live</a:t>
                      </a:r>
                      <a:endParaRPr lang="en-US" sz="1100" b="0" i="0" u="none" strike="noStrike" cap="none" dirty="0" smtClean="0">
                        <a:solidFill>
                          <a:schemeClr val="bg1"/>
                        </a:solidFill>
                        <a:latin typeface="+mn-lt"/>
                        <a:ea typeface="+mn-ea"/>
                        <a:cs typeface="Microsoft JhengHei"/>
                        <a:sym typeface="Microsoft JhengHei"/>
                      </a:endParaRPr>
                    </a:p>
                  </a:txBody>
                  <a:tcPr marL="27432" marR="62650" marT="31325" marB="31325" anchor="ctr">
                    <a:lnL w="9525" cap="flat" cmpd="sng" algn="ctr">
                      <a:solidFill>
                        <a:srgbClr val="000000">
                          <a:alpha val="0"/>
                        </a:srgbClr>
                      </a:solidFill>
                      <a:prstDash val="solid"/>
                      <a:round/>
                      <a:headEnd type="none" w="sm" len="sm"/>
                      <a:tailEnd type="none" w="sm" len="sm"/>
                    </a:lnL>
                    <a:lnR w="12700" cap="flat" cmpd="sng" algn="ctr">
                      <a:solidFill>
                        <a:srgbClr val="003366"/>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800" b="0" i="0" u="none" strike="noStrike" cap="none" dirty="0">
                        <a:solidFill>
                          <a:schemeClr val="lt1"/>
                        </a:solidFill>
                        <a:latin typeface="+mn-lt"/>
                        <a:ea typeface="+mn-ea"/>
                        <a:cs typeface="Microsoft JhengHei"/>
                        <a:sym typeface="Microsoft JhengHei"/>
                      </a:endParaRPr>
                    </a:p>
                  </a:txBody>
                  <a:tcPr marL="62650" marR="62650" marT="31325" marB="31325">
                    <a:lnL w="12700" cap="flat" cmpd="sng" algn="ctr">
                      <a:solidFill>
                        <a:srgbClr val="003366"/>
                      </a:solidFill>
                      <a:prstDash val="solid"/>
                      <a:round/>
                      <a:headEnd type="none" w="sm" len="sm"/>
                      <a:tailEnd type="none" w="sm" len="sm"/>
                    </a:lnL>
                    <a:lnR w="12700" cap="flat" cmpd="sng" algn="ctr">
                      <a:solidFill>
                        <a:srgbClr val="003366"/>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800" b="0" i="0" u="none" strike="noStrike" cap="none" dirty="0">
                        <a:solidFill>
                          <a:schemeClr val="lt1"/>
                        </a:solidFill>
                        <a:latin typeface="+mn-lt"/>
                        <a:ea typeface="+mn-ea"/>
                        <a:cs typeface="Microsoft JhengHei"/>
                        <a:sym typeface="Microsoft JhengHei"/>
                      </a:endParaRPr>
                    </a:p>
                  </a:txBody>
                  <a:tcPr marL="62650" marR="62650" marT="31325" marB="31325">
                    <a:lnL w="12700" cap="flat" cmpd="sng" algn="ctr">
                      <a:solidFill>
                        <a:srgbClr val="003366"/>
                      </a:solidFill>
                      <a:prstDash val="solid"/>
                      <a:round/>
                      <a:headEnd type="none" w="sm" len="sm"/>
                      <a:tailEnd type="none" w="sm" len="sm"/>
                    </a:lnL>
                    <a:lnR w="12700" cap="flat" cmpd="sng" algn="ctr">
                      <a:solidFill>
                        <a:srgbClr val="003366"/>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rgbClr val="003366"/>
                      </a:solidFill>
                      <a:prstDash val="solid"/>
                      <a:round/>
                      <a:headEnd type="none" w="sm" len="sm"/>
                      <a:tailEnd type="none" w="sm" len="sm"/>
                    </a:lnL>
                    <a:lnR w="12700" cap="flat" cmpd="sng" algn="ctr">
                      <a:solidFill>
                        <a:schemeClr val="accent1">
                          <a:lumMod val="75000"/>
                        </a:schemeClr>
                      </a:solidFill>
                      <a:prstDash val="solid"/>
                      <a:round/>
                      <a:headEnd type="none" w="med" len="med"/>
                      <a:tailEnd type="none" w="med" len="med"/>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chemeClr val="accent1">
                          <a:lumMod val="75000"/>
                        </a:schemeClr>
                      </a:solidFill>
                      <a:prstDash val="solid"/>
                      <a:round/>
                      <a:headEnd type="none" w="med" len="med"/>
                      <a:tailEnd type="none" w="med" len="med"/>
                    </a:lnL>
                    <a:lnR w="12700" cap="flat" cmpd="sng" algn="ctr">
                      <a:solidFill>
                        <a:srgbClr val="003366"/>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latinLnBrk="0" hangingPunct="1">
                        <a:lnSpc>
                          <a:spcPct val="100000"/>
                        </a:lnSpc>
                        <a:spcBef>
                          <a:spcPts val="0"/>
                        </a:spcBef>
                        <a:spcAft>
                          <a:spcPts val="0"/>
                        </a:spcAft>
                        <a:buNone/>
                      </a:pPr>
                      <a:endParaRPr sz="800" b="0" i="0" u="none" strike="noStrike" kern="1200" cap="none" dirty="0">
                        <a:solidFill>
                          <a:schemeClr val="lt1"/>
                        </a:solidFill>
                        <a:latin typeface="+mn-lt"/>
                        <a:ea typeface="+mn-ea"/>
                        <a:cs typeface="Microsoft JhengHei"/>
                        <a:sym typeface="Microsoft JhengHei"/>
                      </a:endParaRPr>
                    </a:p>
                  </a:txBody>
                  <a:tcPr marL="62650" marR="62650" marT="31325" marB="31325">
                    <a:lnL w="12700" cap="flat" cmpd="sng" algn="ctr">
                      <a:solidFill>
                        <a:srgbClr val="003366"/>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6407152"/>
                  </a:ext>
                </a:extLst>
              </a:tr>
            </a:tbl>
          </a:graphicData>
        </a:graphic>
      </p:graphicFrame>
      <p:sp>
        <p:nvSpPr>
          <p:cNvPr id="6" name="Google Shape;38;p1"/>
          <p:cNvSpPr/>
          <p:nvPr/>
        </p:nvSpPr>
        <p:spPr>
          <a:xfrm rot="16200000">
            <a:off x="-1188417" y="3156091"/>
            <a:ext cx="2926080" cy="513750"/>
          </a:xfrm>
          <a:prstGeom prst="triangle">
            <a:avLst>
              <a:gd name="adj" fmla="val 50000"/>
            </a:avLst>
          </a:prstGeom>
          <a:solidFill>
            <a:srgbClr val="D8D8D8">
              <a:alpha val="6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cs typeface="Microsoft JhengHei"/>
              <a:sym typeface="Microsoft JhengHei"/>
            </a:endParaRPr>
          </a:p>
        </p:txBody>
      </p:sp>
      <p:sp>
        <p:nvSpPr>
          <p:cNvPr id="9" name="Google Shape;55;p1"/>
          <p:cNvSpPr/>
          <p:nvPr/>
        </p:nvSpPr>
        <p:spPr>
          <a:xfrm>
            <a:off x="5915706" y="3827865"/>
            <a:ext cx="1554480" cy="77363"/>
          </a:xfrm>
          <a:prstGeom prst="rect">
            <a:avLst/>
          </a:prstGeom>
          <a:solidFill>
            <a:srgbClr val="FBFB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cs typeface="Microsoft JhengHei"/>
              <a:sym typeface="Microsoft JhengHei"/>
            </a:endParaRPr>
          </a:p>
        </p:txBody>
      </p:sp>
      <p:sp>
        <p:nvSpPr>
          <p:cNvPr id="10" name="Google Shape;56;p1"/>
          <p:cNvSpPr/>
          <p:nvPr/>
        </p:nvSpPr>
        <p:spPr>
          <a:xfrm>
            <a:off x="4353417" y="3035777"/>
            <a:ext cx="274320" cy="77363"/>
          </a:xfrm>
          <a:prstGeom prst="rect">
            <a:avLst/>
          </a:prstGeom>
          <a:solidFill>
            <a:srgbClr val="F8F8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cs typeface="Microsoft JhengHei"/>
              <a:sym typeface="Microsoft JhengHei"/>
            </a:endParaRPr>
          </a:p>
        </p:txBody>
      </p:sp>
      <p:sp>
        <p:nvSpPr>
          <p:cNvPr id="11" name="Google Shape;57;p1"/>
          <p:cNvSpPr/>
          <p:nvPr/>
        </p:nvSpPr>
        <p:spPr>
          <a:xfrm>
            <a:off x="3555715" y="2207816"/>
            <a:ext cx="274320" cy="77363"/>
          </a:xfrm>
          <a:prstGeom prst="rect">
            <a:avLst/>
          </a:prstGeom>
          <a:solidFill>
            <a:srgbClr val="F8F8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cs typeface="Microsoft JhengHei"/>
              <a:sym typeface="Microsoft JhengHei"/>
            </a:endParaRPr>
          </a:p>
        </p:txBody>
      </p:sp>
      <p:sp>
        <p:nvSpPr>
          <p:cNvPr id="16" name="Google Shape;62;p1"/>
          <p:cNvSpPr/>
          <p:nvPr/>
        </p:nvSpPr>
        <p:spPr>
          <a:xfrm>
            <a:off x="3813056" y="2422379"/>
            <a:ext cx="274320" cy="77363"/>
          </a:xfrm>
          <a:prstGeom prst="rect">
            <a:avLst/>
          </a:prstGeom>
          <a:solidFill>
            <a:srgbClr val="FBFB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cs typeface="Microsoft JhengHei"/>
              <a:sym typeface="Microsoft JhengHei"/>
            </a:endParaRPr>
          </a:p>
        </p:txBody>
      </p:sp>
      <p:sp>
        <p:nvSpPr>
          <p:cNvPr id="20" name="Google Shape;66;p1"/>
          <p:cNvSpPr/>
          <p:nvPr/>
        </p:nvSpPr>
        <p:spPr>
          <a:xfrm>
            <a:off x="4894676" y="3435846"/>
            <a:ext cx="1005840" cy="77363"/>
          </a:xfrm>
          <a:prstGeom prst="rect">
            <a:avLst/>
          </a:prstGeom>
          <a:solidFill>
            <a:srgbClr val="FBFB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cs typeface="Microsoft JhengHei"/>
              <a:sym typeface="Microsoft JhengHei"/>
            </a:endParaRPr>
          </a:p>
        </p:txBody>
      </p:sp>
      <p:cxnSp>
        <p:nvCxnSpPr>
          <p:cNvPr id="24" name="Google Shape;71;p1"/>
          <p:cNvCxnSpPr/>
          <p:nvPr/>
        </p:nvCxnSpPr>
        <p:spPr>
          <a:xfrm>
            <a:off x="5894097" y="1387442"/>
            <a:ext cx="21609" cy="2377440"/>
          </a:xfrm>
          <a:prstGeom prst="straightConnector1">
            <a:avLst/>
          </a:prstGeom>
          <a:noFill/>
          <a:ln w="19050" cap="flat" cmpd="sng">
            <a:solidFill>
              <a:srgbClr val="FFC000"/>
            </a:solidFill>
            <a:prstDash val="solid"/>
            <a:miter lim="800000"/>
            <a:headEnd type="oval" w="med" len="med"/>
            <a:tailEnd type="none" w="sm" len="sm"/>
          </a:ln>
        </p:spPr>
      </p:cxnSp>
      <p:sp>
        <p:nvSpPr>
          <p:cNvPr id="25" name="Google Shape;72;p1"/>
          <p:cNvSpPr txBox="1"/>
          <p:nvPr/>
        </p:nvSpPr>
        <p:spPr>
          <a:xfrm>
            <a:off x="2843808" y="1071236"/>
            <a:ext cx="3168352" cy="461624"/>
          </a:xfrm>
          <a:prstGeom prst="rect">
            <a:avLst/>
          </a:prstGeom>
          <a:noFill/>
          <a:ln w="9525"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200" b="0" i="0" u="none" strike="noStrike" cap="none" dirty="0" smtClean="0">
                <a:solidFill>
                  <a:srgbClr val="FFC000"/>
                </a:solidFill>
                <a:cs typeface="Arial"/>
                <a:sym typeface="Arial"/>
              </a:rPr>
              <a:t>Phase</a:t>
            </a:r>
            <a:r>
              <a:rPr lang="en-US" altLang="zh-TW" sz="1200" b="0" i="0" u="none" strike="noStrike" cap="none" dirty="0" smtClean="0">
                <a:solidFill>
                  <a:srgbClr val="FFC000"/>
                </a:solidFill>
                <a:cs typeface="Arial"/>
                <a:sym typeface="Arial"/>
              </a:rPr>
              <a:t> </a:t>
            </a:r>
            <a:r>
              <a:rPr lang="zh-TW" sz="1200" b="0" i="0" u="none" strike="noStrike" cap="none" dirty="0" smtClean="0">
                <a:solidFill>
                  <a:srgbClr val="FFC000"/>
                </a:solidFill>
                <a:cs typeface="Arial"/>
                <a:sym typeface="Arial"/>
              </a:rPr>
              <a:t>1</a:t>
            </a:r>
            <a:endParaRPr lang="en-US" altLang="zh-TW" sz="1200" b="0" i="0" u="none" strike="noStrike" cap="none" dirty="0" smtClean="0">
              <a:solidFill>
                <a:srgbClr val="FFC000"/>
              </a:solidFill>
              <a:cs typeface="Arial"/>
              <a:sym typeface="Arial"/>
            </a:endParaRPr>
          </a:p>
          <a:p>
            <a:pPr marL="0" marR="0" lvl="0" indent="0" algn="l" rtl="0">
              <a:lnSpc>
                <a:spcPct val="100000"/>
              </a:lnSpc>
              <a:spcBef>
                <a:spcPts val="0"/>
              </a:spcBef>
              <a:spcAft>
                <a:spcPts val="0"/>
              </a:spcAft>
              <a:buNone/>
            </a:pPr>
            <a:r>
              <a:rPr lang="zh-TW" altLang="en-US" sz="1200" dirty="0" smtClean="0">
                <a:solidFill>
                  <a:srgbClr val="FFC000"/>
                </a:solidFill>
                <a:cs typeface="Arial"/>
                <a:sym typeface="Arial"/>
              </a:rPr>
              <a:t>基礎中台建置與搭配智能風險業務情境上線</a:t>
            </a:r>
            <a:endParaRPr sz="1200" dirty="0"/>
          </a:p>
        </p:txBody>
      </p:sp>
      <p:cxnSp>
        <p:nvCxnSpPr>
          <p:cNvPr id="26" name="Google Shape;73;p1"/>
          <p:cNvCxnSpPr/>
          <p:nvPr/>
        </p:nvCxnSpPr>
        <p:spPr>
          <a:xfrm flipH="1">
            <a:off x="9022831" y="833214"/>
            <a:ext cx="1606" cy="3749040"/>
          </a:xfrm>
          <a:prstGeom prst="straightConnector1">
            <a:avLst/>
          </a:prstGeom>
          <a:noFill/>
          <a:ln w="19050" cap="flat" cmpd="sng">
            <a:solidFill>
              <a:srgbClr val="00B050"/>
            </a:solidFill>
            <a:prstDash val="solid"/>
            <a:miter lim="800000"/>
            <a:headEnd type="oval" w="med" len="med"/>
            <a:tailEnd type="none" w="sm" len="sm"/>
          </a:ln>
        </p:spPr>
      </p:cxnSp>
      <p:sp>
        <p:nvSpPr>
          <p:cNvPr id="27" name="Google Shape;74;p1"/>
          <p:cNvSpPr txBox="1"/>
          <p:nvPr/>
        </p:nvSpPr>
        <p:spPr>
          <a:xfrm>
            <a:off x="6090862" y="1061577"/>
            <a:ext cx="2076800" cy="461624"/>
          </a:xfrm>
          <a:prstGeom prst="rect">
            <a:avLst/>
          </a:prstGeom>
          <a:noFill/>
          <a:ln w="9525"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defPPr>
              <a:defRPr lang="zh-TW"/>
            </a:defPPr>
            <a:lvl1pPr marR="0" lvl="0" indent="0">
              <a:lnSpc>
                <a:spcPct val="100000"/>
              </a:lnSpc>
              <a:spcBef>
                <a:spcPts val="0"/>
              </a:spcBef>
              <a:spcAft>
                <a:spcPts val="0"/>
              </a:spcAft>
              <a:buNone/>
              <a:defRPr sz="1200" b="0" i="0" u="none" strike="noStrike" cap="none">
                <a:solidFill>
                  <a:srgbClr val="FFC000"/>
                </a:solidFill>
                <a:cs typeface="Arial"/>
              </a:defRPr>
            </a:lvl1pPr>
          </a:lstStyle>
          <a:p>
            <a:r>
              <a:rPr lang="zh-TW" dirty="0" smtClean="0">
                <a:sym typeface="Arial"/>
              </a:rPr>
              <a:t>Phase</a:t>
            </a:r>
            <a:r>
              <a:rPr lang="en-US" altLang="zh-TW" dirty="0" smtClean="0">
                <a:sym typeface="Arial"/>
              </a:rPr>
              <a:t> </a:t>
            </a:r>
            <a:r>
              <a:rPr lang="zh-TW" dirty="0" smtClean="0">
                <a:sym typeface="Arial"/>
              </a:rPr>
              <a:t>2</a:t>
            </a:r>
            <a:endParaRPr lang="en-US" altLang="zh-TW" dirty="0" smtClean="0">
              <a:sym typeface="Arial"/>
            </a:endParaRPr>
          </a:p>
          <a:p>
            <a:r>
              <a:rPr lang="zh-TW" altLang="en-US" dirty="0" smtClean="0">
                <a:sym typeface="Arial"/>
              </a:rPr>
              <a:t>其他業務情境相繼轉移上線</a:t>
            </a:r>
            <a:endParaRPr dirty="0">
              <a:sym typeface="Arial"/>
            </a:endParaRPr>
          </a:p>
        </p:txBody>
      </p:sp>
      <p:cxnSp>
        <p:nvCxnSpPr>
          <p:cNvPr id="29" name="Google Shape;78;p1"/>
          <p:cNvCxnSpPr/>
          <p:nvPr/>
        </p:nvCxnSpPr>
        <p:spPr>
          <a:xfrm flipH="1">
            <a:off x="7452320" y="1491630"/>
            <a:ext cx="26897" cy="2743200"/>
          </a:xfrm>
          <a:prstGeom prst="straightConnector1">
            <a:avLst/>
          </a:prstGeom>
          <a:noFill/>
          <a:ln w="19050" cap="flat" cmpd="sng">
            <a:solidFill>
              <a:srgbClr val="FFC000"/>
            </a:solidFill>
            <a:prstDash val="solid"/>
            <a:miter lim="800000"/>
            <a:headEnd type="oval" w="med" len="med"/>
            <a:tailEnd type="none" w="sm" len="sm"/>
          </a:ln>
        </p:spPr>
      </p:cxnSp>
      <p:sp>
        <p:nvSpPr>
          <p:cNvPr id="33" name="文字方塊 32"/>
          <p:cNvSpPr txBox="1"/>
          <p:nvPr/>
        </p:nvSpPr>
        <p:spPr>
          <a:xfrm>
            <a:off x="3563888" y="1851670"/>
            <a:ext cx="822960" cy="276999"/>
          </a:xfrm>
          <a:prstGeom prst="rect">
            <a:avLst/>
          </a:prstGeom>
          <a:noFill/>
        </p:spPr>
        <p:txBody>
          <a:bodyPr wrap="square" rtlCol="0">
            <a:spAutoFit/>
          </a:bodyPr>
          <a:lstStyle/>
          <a:p>
            <a:pPr algn="ctr"/>
            <a:r>
              <a:rPr lang="en-US" sz="1200" dirty="0" smtClean="0">
                <a:solidFill>
                  <a:schemeClr val="bg1"/>
                </a:solidFill>
              </a:rPr>
              <a:t>Q1</a:t>
            </a:r>
          </a:p>
        </p:txBody>
      </p:sp>
      <p:sp>
        <p:nvSpPr>
          <p:cNvPr id="34" name="文字方塊 33"/>
          <p:cNvSpPr txBox="1"/>
          <p:nvPr/>
        </p:nvSpPr>
        <p:spPr>
          <a:xfrm>
            <a:off x="4341930" y="1851670"/>
            <a:ext cx="822960" cy="276999"/>
          </a:xfrm>
          <a:prstGeom prst="rect">
            <a:avLst/>
          </a:prstGeom>
          <a:noFill/>
        </p:spPr>
        <p:txBody>
          <a:bodyPr wrap="square" rtlCol="0">
            <a:spAutoFit/>
          </a:bodyPr>
          <a:lstStyle/>
          <a:p>
            <a:pPr algn="ctr"/>
            <a:r>
              <a:rPr lang="en-US" sz="1200" dirty="0" smtClean="0">
                <a:solidFill>
                  <a:schemeClr val="bg1"/>
                </a:solidFill>
              </a:rPr>
              <a:t>Q2</a:t>
            </a:r>
          </a:p>
        </p:txBody>
      </p:sp>
      <p:cxnSp>
        <p:nvCxnSpPr>
          <p:cNvPr id="35" name="直線接點 34"/>
          <p:cNvCxnSpPr/>
          <p:nvPr/>
        </p:nvCxnSpPr>
        <p:spPr>
          <a:xfrm>
            <a:off x="3574327" y="1851670"/>
            <a:ext cx="3017520" cy="0"/>
          </a:xfrm>
          <a:prstGeom prst="line">
            <a:avLst/>
          </a:prstGeom>
          <a:ln w="127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文字方塊 84"/>
          <p:cNvSpPr txBox="1"/>
          <p:nvPr/>
        </p:nvSpPr>
        <p:spPr>
          <a:xfrm>
            <a:off x="4283968" y="1574671"/>
            <a:ext cx="1617736" cy="27699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200" b="1" dirty="0" smtClean="0">
                <a:solidFill>
                  <a:schemeClr val="bg1"/>
                </a:solidFill>
                <a:latin typeface="Arial" panose="020B0604020202020204" pitchFamily="34" charset="0"/>
                <a:ea typeface="+mj-ea"/>
                <a:cs typeface="Arial" panose="020B0604020202020204" pitchFamily="34" charset="0"/>
              </a:rPr>
              <a:t>2020</a:t>
            </a:r>
            <a:endParaRPr lang="zh-TW" altLang="en-US" sz="1200" b="1" dirty="0">
              <a:solidFill>
                <a:schemeClr val="bg1"/>
              </a:solidFill>
              <a:latin typeface="Arial" panose="020B0604020202020204" pitchFamily="34" charset="0"/>
              <a:ea typeface="+mj-ea"/>
              <a:cs typeface="Arial" panose="020B0604020202020204" pitchFamily="34" charset="0"/>
            </a:endParaRPr>
          </a:p>
        </p:txBody>
      </p:sp>
      <p:cxnSp>
        <p:nvCxnSpPr>
          <p:cNvPr id="37" name="直線接點 36"/>
          <p:cNvCxnSpPr/>
          <p:nvPr/>
        </p:nvCxnSpPr>
        <p:spPr>
          <a:xfrm>
            <a:off x="6725359" y="1845476"/>
            <a:ext cx="2286000" cy="0"/>
          </a:xfrm>
          <a:prstGeom prst="line">
            <a:avLst/>
          </a:prstGeom>
          <a:ln w="127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8" name="文字方塊 84"/>
          <p:cNvSpPr txBox="1"/>
          <p:nvPr/>
        </p:nvSpPr>
        <p:spPr>
          <a:xfrm>
            <a:off x="7092280" y="1568477"/>
            <a:ext cx="1617736" cy="27699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200" b="1" dirty="0" smtClean="0">
                <a:solidFill>
                  <a:schemeClr val="bg1"/>
                </a:solidFill>
                <a:latin typeface="Arial" panose="020B0604020202020204" pitchFamily="34" charset="0"/>
                <a:ea typeface="+mj-ea"/>
                <a:cs typeface="Arial" panose="020B0604020202020204" pitchFamily="34" charset="0"/>
              </a:rPr>
              <a:t>2021</a:t>
            </a:r>
            <a:endParaRPr lang="zh-TW" altLang="en-US" sz="1200" b="1" dirty="0">
              <a:solidFill>
                <a:schemeClr val="bg1"/>
              </a:solidFill>
              <a:latin typeface="Arial" panose="020B0604020202020204" pitchFamily="34" charset="0"/>
              <a:ea typeface="+mj-ea"/>
              <a:cs typeface="Arial" panose="020B0604020202020204" pitchFamily="34" charset="0"/>
            </a:endParaRPr>
          </a:p>
        </p:txBody>
      </p:sp>
      <p:sp>
        <p:nvSpPr>
          <p:cNvPr id="39" name="文字方塊 38"/>
          <p:cNvSpPr txBox="1"/>
          <p:nvPr/>
        </p:nvSpPr>
        <p:spPr>
          <a:xfrm>
            <a:off x="5119971" y="1851670"/>
            <a:ext cx="822960" cy="276999"/>
          </a:xfrm>
          <a:prstGeom prst="rect">
            <a:avLst/>
          </a:prstGeom>
          <a:noFill/>
        </p:spPr>
        <p:txBody>
          <a:bodyPr wrap="square" rtlCol="0">
            <a:spAutoFit/>
          </a:bodyPr>
          <a:lstStyle/>
          <a:p>
            <a:pPr algn="ctr"/>
            <a:r>
              <a:rPr lang="en-US" sz="1200" dirty="0" smtClean="0">
                <a:solidFill>
                  <a:schemeClr val="bg1"/>
                </a:solidFill>
              </a:rPr>
              <a:t>Q3</a:t>
            </a:r>
          </a:p>
        </p:txBody>
      </p:sp>
      <p:sp>
        <p:nvSpPr>
          <p:cNvPr id="40" name="文字方塊 39"/>
          <p:cNvSpPr txBox="1"/>
          <p:nvPr/>
        </p:nvSpPr>
        <p:spPr>
          <a:xfrm>
            <a:off x="5898013" y="1851670"/>
            <a:ext cx="822960" cy="276999"/>
          </a:xfrm>
          <a:prstGeom prst="rect">
            <a:avLst/>
          </a:prstGeom>
          <a:noFill/>
        </p:spPr>
        <p:txBody>
          <a:bodyPr wrap="square" rtlCol="0">
            <a:spAutoFit/>
          </a:bodyPr>
          <a:lstStyle/>
          <a:p>
            <a:pPr algn="ctr"/>
            <a:r>
              <a:rPr lang="en-US" sz="1200" dirty="0" smtClean="0">
                <a:solidFill>
                  <a:schemeClr val="bg1"/>
                </a:solidFill>
              </a:rPr>
              <a:t>Q4</a:t>
            </a:r>
          </a:p>
        </p:txBody>
      </p:sp>
      <p:sp>
        <p:nvSpPr>
          <p:cNvPr id="41" name="文字方塊 40"/>
          <p:cNvSpPr txBox="1"/>
          <p:nvPr/>
        </p:nvSpPr>
        <p:spPr>
          <a:xfrm>
            <a:off x="6676054" y="1851670"/>
            <a:ext cx="822960" cy="276999"/>
          </a:xfrm>
          <a:prstGeom prst="rect">
            <a:avLst/>
          </a:prstGeom>
          <a:noFill/>
        </p:spPr>
        <p:txBody>
          <a:bodyPr wrap="square" rtlCol="0">
            <a:spAutoFit/>
          </a:bodyPr>
          <a:lstStyle/>
          <a:p>
            <a:pPr algn="ctr"/>
            <a:r>
              <a:rPr lang="en-US" sz="1200" dirty="0" smtClean="0">
                <a:solidFill>
                  <a:schemeClr val="bg1"/>
                </a:solidFill>
              </a:rPr>
              <a:t>Q1</a:t>
            </a:r>
          </a:p>
        </p:txBody>
      </p:sp>
      <p:sp>
        <p:nvSpPr>
          <p:cNvPr id="42" name="文字方塊 41"/>
          <p:cNvSpPr txBox="1"/>
          <p:nvPr/>
        </p:nvSpPr>
        <p:spPr>
          <a:xfrm>
            <a:off x="7454096" y="1851670"/>
            <a:ext cx="822960" cy="276999"/>
          </a:xfrm>
          <a:prstGeom prst="rect">
            <a:avLst/>
          </a:prstGeom>
          <a:noFill/>
        </p:spPr>
        <p:txBody>
          <a:bodyPr wrap="square" rtlCol="0">
            <a:spAutoFit/>
          </a:bodyPr>
          <a:lstStyle/>
          <a:p>
            <a:pPr algn="ctr"/>
            <a:r>
              <a:rPr lang="en-US" sz="1200" dirty="0" smtClean="0">
                <a:solidFill>
                  <a:schemeClr val="bg1"/>
                </a:solidFill>
              </a:rPr>
              <a:t>Q2</a:t>
            </a:r>
          </a:p>
        </p:txBody>
      </p:sp>
      <p:sp>
        <p:nvSpPr>
          <p:cNvPr id="43" name="文字方塊 42"/>
          <p:cNvSpPr txBox="1"/>
          <p:nvPr/>
        </p:nvSpPr>
        <p:spPr>
          <a:xfrm>
            <a:off x="8232137" y="1851670"/>
            <a:ext cx="822960" cy="276999"/>
          </a:xfrm>
          <a:prstGeom prst="rect">
            <a:avLst/>
          </a:prstGeom>
          <a:noFill/>
        </p:spPr>
        <p:txBody>
          <a:bodyPr wrap="square" rtlCol="0">
            <a:spAutoFit/>
          </a:bodyPr>
          <a:lstStyle/>
          <a:p>
            <a:pPr algn="ctr"/>
            <a:r>
              <a:rPr lang="en-US" sz="1200" dirty="0" smtClean="0">
                <a:solidFill>
                  <a:schemeClr val="bg1"/>
                </a:solidFill>
              </a:rPr>
              <a:t>Q3</a:t>
            </a:r>
          </a:p>
        </p:txBody>
      </p:sp>
      <p:sp>
        <p:nvSpPr>
          <p:cNvPr id="44" name="Google Shape;62;p1"/>
          <p:cNvSpPr/>
          <p:nvPr/>
        </p:nvSpPr>
        <p:spPr>
          <a:xfrm>
            <a:off x="4101088" y="2618491"/>
            <a:ext cx="228600" cy="77363"/>
          </a:xfrm>
          <a:prstGeom prst="rect">
            <a:avLst/>
          </a:prstGeom>
          <a:solidFill>
            <a:srgbClr val="FBFB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cs typeface="Microsoft JhengHei"/>
              <a:sym typeface="Microsoft JhengHei"/>
            </a:endParaRPr>
          </a:p>
        </p:txBody>
      </p:sp>
      <p:sp>
        <p:nvSpPr>
          <p:cNvPr id="47" name="Google Shape;80;p1"/>
          <p:cNvSpPr txBox="1"/>
          <p:nvPr/>
        </p:nvSpPr>
        <p:spPr>
          <a:xfrm>
            <a:off x="4065996" y="2863055"/>
            <a:ext cx="612174"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ltLang="zh-TW" sz="1000" b="0" i="0" u="none" strike="noStrike" cap="none" dirty="0" smtClean="0">
                <a:solidFill>
                  <a:srgbClr val="F04928"/>
                </a:solidFill>
                <a:cs typeface="Microsoft JhengHei"/>
                <a:sym typeface="Microsoft JhengHei"/>
              </a:rPr>
              <a:t>Kick-Off</a:t>
            </a:r>
            <a:endParaRPr sz="1000" b="0" i="0" u="none" strike="noStrike" cap="none" dirty="0">
              <a:solidFill>
                <a:srgbClr val="F04928"/>
              </a:solidFill>
              <a:cs typeface="Microsoft JhengHei"/>
              <a:sym typeface="Microsoft JhengHei"/>
            </a:endParaRPr>
          </a:p>
        </p:txBody>
      </p:sp>
      <p:sp>
        <p:nvSpPr>
          <p:cNvPr id="48" name="等腰三角形 47"/>
          <p:cNvSpPr/>
          <p:nvPr/>
        </p:nvSpPr>
        <p:spPr>
          <a:xfrm>
            <a:off x="4283968" y="2804096"/>
            <a:ext cx="119267" cy="98465"/>
          </a:xfrm>
          <a:prstGeom prst="triangle">
            <a:avLst/>
          </a:prstGeom>
          <a:solidFill>
            <a:srgbClr val="F26346"/>
          </a:solidFill>
          <a:ln>
            <a:solidFill>
              <a:srgbClr val="F2634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400" dirty="0" smtClean="0"/>
          </a:p>
        </p:txBody>
      </p:sp>
      <p:sp>
        <p:nvSpPr>
          <p:cNvPr id="49" name="Google Shape;56;p1"/>
          <p:cNvSpPr/>
          <p:nvPr/>
        </p:nvSpPr>
        <p:spPr>
          <a:xfrm>
            <a:off x="4616863" y="3251801"/>
            <a:ext cx="274320" cy="77363"/>
          </a:xfrm>
          <a:prstGeom prst="rect">
            <a:avLst/>
          </a:prstGeom>
          <a:solidFill>
            <a:srgbClr val="F8F8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cs typeface="Microsoft JhengHei"/>
              <a:sym typeface="Microsoft JhengHei"/>
            </a:endParaRPr>
          </a:p>
        </p:txBody>
      </p:sp>
      <p:sp>
        <p:nvSpPr>
          <p:cNvPr id="50" name="Google Shape;80;p1"/>
          <p:cNvSpPr txBox="1"/>
          <p:nvPr/>
        </p:nvSpPr>
        <p:spPr>
          <a:xfrm>
            <a:off x="5364088" y="3742808"/>
            <a:ext cx="109045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ltLang="zh-TW" sz="1000" b="0" i="0" u="none" strike="noStrike" cap="none" dirty="0" smtClean="0">
                <a:solidFill>
                  <a:srgbClr val="F04928"/>
                </a:solidFill>
                <a:cs typeface="Microsoft JhengHei"/>
                <a:sym typeface="Microsoft JhengHei"/>
              </a:rPr>
              <a:t>Phase 1: Go-Live</a:t>
            </a:r>
            <a:endParaRPr sz="1000" b="0" i="0" u="none" strike="noStrike" cap="none" dirty="0">
              <a:solidFill>
                <a:srgbClr val="F04928"/>
              </a:solidFill>
              <a:cs typeface="Microsoft JhengHei"/>
              <a:sym typeface="Microsoft JhengHei"/>
            </a:endParaRPr>
          </a:p>
        </p:txBody>
      </p:sp>
      <p:sp>
        <p:nvSpPr>
          <p:cNvPr id="51" name="等腰三角形 50"/>
          <p:cNvSpPr/>
          <p:nvPr/>
        </p:nvSpPr>
        <p:spPr>
          <a:xfrm>
            <a:off x="5848495" y="3683849"/>
            <a:ext cx="119267" cy="98465"/>
          </a:xfrm>
          <a:prstGeom prst="triangle">
            <a:avLst/>
          </a:prstGeom>
          <a:solidFill>
            <a:srgbClr val="F26346"/>
          </a:solidFill>
          <a:ln>
            <a:solidFill>
              <a:srgbClr val="F2634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400" dirty="0" smtClean="0"/>
          </a:p>
        </p:txBody>
      </p:sp>
      <p:sp>
        <p:nvSpPr>
          <p:cNvPr id="54" name="Google Shape;66;p1"/>
          <p:cNvSpPr/>
          <p:nvPr/>
        </p:nvSpPr>
        <p:spPr>
          <a:xfrm>
            <a:off x="6662782" y="4294587"/>
            <a:ext cx="2331720" cy="77363"/>
          </a:xfrm>
          <a:prstGeom prst="rect">
            <a:avLst/>
          </a:prstGeom>
          <a:solidFill>
            <a:srgbClr val="FBFB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cs typeface="Microsoft JhengHei"/>
              <a:sym typeface="Microsoft JhengHei"/>
            </a:endParaRPr>
          </a:p>
        </p:txBody>
      </p:sp>
      <p:sp>
        <p:nvSpPr>
          <p:cNvPr id="55" name="Google Shape;74;p1"/>
          <p:cNvSpPr txBox="1"/>
          <p:nvPr/>
        </p:nvSpPr>
        <p:spPr>
          <a:xfrm>
            <a:off x="7221279" y="525950"/>
            <a:ext cx="1867673" cy="461624"/>
          </a:xfrm>
          <a:prstGeom prst="rect">
            <a:avLst/>
          </a:prstGeom>
          <a:noFill/>
          <a:ln w="19050" cap="flat" cmpd="sng">
            <a:solidFill>
              <a:srgbClr val="00B050"/>
            </a:solidFill>
            <a:prstDash val="solid"/>
            <a:miter lim="800000"/>
            <a:headEnd type="oval" w="med" len="med"/>
            <a:tailEnd type="none" w="sm" len="sm"/>
          </a:ln>
        </p:spPr>
        <p:txBody>
          <a:bodyPr spcFirstLastPara="1" wrap="square" lIns="91425" tIns="45700" rIns="91425" bIns="45700" anchor="t" anchorCtr="0">
            <a:spAutoFit/>
          </a:bodyPr>
          <a:lstStyle>
            <a:defPPr>
              <a:defRPr lang="zh-TW"/>
            </a:defPPr>
            <a:lvl1pPr marR="0" lvl="0" indent="0">
              <a:lnSpc>
                <a:spcPct val="100000"/>
              </a:lnSpc>
              <a:spcBef>
                <a:spcPts val="0"/>
              </a:spcBef>
              <a:spcAft>
                <a:spcPts val="0"/>
              </a:spcAft>
              <a:buNone/>
              <a:defRPr sz="1200" b="0" i="0" u="none" strike="noStrike" cap="none">
                <a:solidFill>
                  <a:srgbClr val="FFC000"/>
                </a:solidFill>
                <a:cs typeface="Arial"/>
              </a:defRPr>
            </a:lvl1pPr>
          </a:lstStyle>
          <a:p>
            <a:r>
              <a:rPr lang="zh-TW" dirty="0" smtClean="0">
                <a:solidFill>
                  <a:srgbClr val="00B050"/>
                </a:solidFill>
                <a:sym typeface="Arial"/>
              </a:rPr>
              <a:t>Phase</a:t>
            </a:r>
            <a:r>
              <a:rPr lang="en-US" altLang="zh-TW" dirty="0" smtClean="0">
                <a:solidFill>
                  <a:srgbClr val="00B050"/>
                </a:solidFill>
                <a:sym typeface="Arial"/>
              </a:rPr>
              <a:t> 3</a:t>
            </a:r>
          </a:p>
          <a:p>
            <a:r>
              <a:rPr lang="zh-TW" altLang="en-US" dirty="0" smtClean="0">
                <a:solidFill>
                  <a:srgbClr val="00B050"/>
                </a:solidFill>
                <a:sym typeface="Arial"/>
              </a:rPr>
              <a:t>即時</a:t>
            </a:r>
            <a:r>
              <a:rPr lang="en-US" altLang="zh-TW" dirty="0" smtClean="0">
                <a:solidFill>
                  <a:srgbClr val="00B050"/>
                </a:solidFill>
                <a:sym typeface="Arial"/>
              </a:rPr>
              <a:t>Event-Driven</a:t>
            </a:r>
            <a:r>
              <a:rPr lang="zh-TW" altLang="en-US" dirty="0" smtClean="0">
                <a:solidFill>
                  <a:srgbClr val="00B050"/>
                </a:solidFill>
                <a:sym typeface="Arial"/>
              </a:rPr>
              <a:t>建置</a:t>
            </a:r>
            <a:endParaRPr dirty="0">
              <a:solidFill>
                <a:srgbClr val="00B050"/>
              </a:solidFill>
              <a:sym typeface="Arial"/>
            </a:endParaRPr>
          </a:p>
        </p:txBody>
      </p:sp>
      <p:sp>
        <p:nvSpPr>
          <p:cNvPr id="56" name="Google Shape;80;p1"/>
          <p:cNvSpPr txBox="1"/>
          <p:nvPr/>
        </p:nvSpPr>
        <p:spPr>
          <a:xfrm>
            <a:off x="8579460" y="4547945"/>
            <a:ext cx="639676"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altLang="zh-TW" sz="1000" b="0" i="0" u="none" strike="noStrike" cap="none" dirty="0" smtClean="0">
                <a:solidFill>
                  <a:srgbClr val="F04928"/>
                </a:solidFill>
                <a:cs typeface="Microsoft JhengHei"/>
                <a:sym typeface="Microsoft JhengHei"/>
              </a:rPr>
              <a:t>Phase 3: </a:t>
            </a:r>
          </a:p>
          <a:p>
            <a:pPr marL="0" marR="0" lvl="0" indent="0" algn="ctr" rtl="0">
              <a:lnSpc>
                <a:spcPct val="100000"/>
              </a:lnSpc>
              <a:spcBef>
                <a:spcPts val="0"/>
              </a:spcBef>
              <a:spcAft>
                <a:spcPts val="0"/>
              </a:spcAft>
              <a:buNone/>
            </a:pPr>
            <a:r>
              <a:rPr lang="en-US" altLang="zh-TW" sz="1000" b="0" i="0" u="none" strike="noStrike" cap="none" dirty="0" smtClean="0">
                <a:solidFill>
                  <a:srgbClr val="F04928"/>
                </a:solidFill>
                <a:cs typeface="Microsoft JhengHei"/>
                <a:sym typeface="Microsoft JhengHei"/>
              </a:rPr>
              <a:t>Go-Live</a:t>
            </a:r>
            <a:endParaRPr sz="1000" b="0" i="0" u="none" strike="noStrike" cap="none" dirty="0">
              <a:solidFill>
                <a:srgbClr val="F04928"/>
              </a:solidFill>
              <a:cs typeface="Microsoft JhengHei"/>
              <a:sym typeface="Microsoft JhengHei"/>
            </a:endParaRPr>
          </a:p>
        </p:txBody>
      </p:sp>
      <p:sp>
        <p:nvSpPr>
          <p:cNvPr id="57" name="等腰三角形 56"/>
          <p:cNvSpPr/>
          <p:nvPr/>
        </p:nvSpPr>
        <p:spPr>
          <a:xfrm>
            <a:off x="8964488" y="4521488"/>
            <a:ext cx="119267" cy="98465"/>
          </a:xfrm>
          <a:prstGeom prst="triangle">
            <a:avLst/>
          </a:prstGeom>
          <a:solidFill>
            <a:srgbClr val="F26346"/>
          </a:solidFill>
          <a:ln>
            <a:solidFill>
              <a:srgbClr val="F2634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400" dirty="0" smtClean="0"/>
          </a:p>
        </p:txBody>
      </p:sp>
      <p:sp>
        <p:nvSpPr>
          <p:cNvPr id="52" name="Google Shape;80;p1"/>
          <p:cNvSpPr txBox="1"/>
          <p:nvPr/>
        </p:nvSpPr>
        <p:spPr>
          <a:xfrm>
            <a:off x="7009942" y="4157748"/>
            <a:ext cx="109045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ltLang="zh-TW" sz="1000" b="0" i="0" u="none" strike="noStrike" cap="none" dirty="0" smtClean="0">
                <a:solidFill>
                  <a:srgbClr val="F04928"/>
                </a:solidFill>
                <a:cs typeface="Microsoft JhengHei"/>
                <a:sym typeface="Microsoft JhengHei"/>
              </a:rPr>
              <a:t>Phase 2: Go-Live</a:t>
            </a:r>
            <a:endParaRPr sz="1000" b="0" i="0" u="none" strike="noStrike" cap="none" dirty="0">
              <a:solidFill>
                <a:srgbClr val="F04928"/>
              </a:solidFill>
              <a:cs typeface="Microsoft JhengHei"/>
              <a:sym typeface="Microsoft JhengHei"/>
            </a:endParaRPr>
          </a:p>
        </p:txBody>
      </p:sp>
      <p:sp>
        <p:nvSpPr>
          <p:cNvPr id="53" name="等腰三角形 52"/>
          <p:cNvSpPr/>
          <p:nvPr/>
        </p:nvSpPr>
        <p:spPr>
          <a:xfrm>
            <a:off x="7406154" y="4120797"/>
            <a:ext cx="119267" cy="98465"/>
          </a:xfrm>
          <a:prstGeom prst="triangle">
            <a:avLst/>
          </a:prstGeom>
          <a:solidFill>
            <a:srgbClr val="F26346"/>
          </a:solidFill>
          <a:ln>
            <a:solidFill>
              <a:srgbClr val="F2634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400" dirty="0" smtClean="0"/>
          </a:p>
        </p:txBody>
      </p:sp>
    </p:spTree>
    <p:extLst>
      <p:ext uri="{BB962C8B-B14F-4D97-AF65-F5344CB8AC3E}">
        <p14:creationId xmlns:p14="http://schemas.microsoft.com/office/powerpoint/2010/main" val="3923702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4"/>
          </p:nvPr>
        </p:nvSpPr>
        <p:spPr/>
        <p:txBody>
          <a:bodyPr/>
          <a:lstStyle/>
          <a:p>
            <a:fld id="{ADAF07C5-463E-4746-8662-F9EAE6427DB3}" type="slidenum">
              <a:rPr lang="zh-TW" altLang="en-US" smtClean="0"/>
              <a:pPr/>
              <a:t>18</a:t>
            </a:fld>
            <a:endParaRPr lang="zh-TW" altLang="en-US" dirty="0"/>
          </a:p>
        </p:txBody>
      </p:sp>
      <p:sp>
        <p:nvSpPr>
          <p:cNvPr id="3" name="矩形 2"/>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a:solidFill>
                  <a:schemeClr val="bg1"/>
                </a:solidFill>
                <a:latin typeface="+mj-ea"/>
              </a:rPr>
              <a:t>待</a:t>
            </a:r>
            <a:r>
              <a:rPr lang="zh-TW" altLang="en-US" sz="2400" b="1" dirty="0" smtClean="0">
                <a:solidFill>
                  <a:schemeClr val="bg1"/>
                </a:solidFill>
                <a:latin typeface="+mj-ea"/>
              </a:rPr>
              <a:t>確認</a:t>
            </a:r>
            <a:r>
              <a:rPr lang="zh-TW" altLang="en-US" sz="2400" b="1" dirty="0">
                <a:solidFill>
                  <a:schemeClr val="bg1"/>
                </a:solidFill>
                <a:latin typeface="+mj-ea"/>
              </a:rPr>
              <a:t>問題</a:t>
            </a:r>
          </a:p>
        </p:txBody>
      </p:sp>
      <p:sp>
        <p:nvSpPr>
          <p:cNvPr id="4" name="矩形 3"/>
          <p:cNvSpPr/>
          <p:nvPr/>
        </p:nvSpPr>
        <p:spPr>
          <a:xfrm>
            <a:off x="422649" y="834847"/>
            <a:ext cx="8721351"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sz="1600" dirty="0" smtClean="0">
                <a:solidFill>
                  <a:schemeClr val="bg1"/>
                </a:solidFill>
              </a:rPr>
              <a:t>ADS</a:t>
            </a:r>
            <a:r>
              <a:rPr lang="en-US" altLang="zh-TW" sz="1600" dirty="0">
                <a:solidFill>
                  <a:schemeClr val="bg1"/>
                </a:solidFill>
              </a:rPr>
              <a:t> </a:t>
            </a:r>
            <a:r>
              <a:rPr lang="en-US" altLang="zh-TW" sz="1600" dirty="0" smtClean="0">
                <a:solidFill>
                  <a:schemeClr val="bg1"/>
                </a:solidFill>
              </a:rPr>
              <a:t>&amp; </a:t>
            </a:r>
            <a:r>
              <a:rPr lang="zh-TW" altLang="en-US" sz="1600" dirty="0" smtClean="0">
                <a:solidFill>
                  <a:schemeClr val="bg1"/>
                </a:solidFill>
              </a:rPr>
              <a:t>數據中台未來定位</a:t>
            </a:r>
            <a:r>
              <a:rPr lang="en-US" altLang="zh-TW" sz="1600" dirty="0" smtClean="0">
                <a:solidFill>
                  <a:schemeClr val="bg1"/>
                </a:solidFill>
              </a:rPr>
              <a:t>?</a:t>
            </a:r>
          </a:p>
          <a:p>
            <a:pPr marL="342900" indent="-342900">
              <a:lnSpc>
                <a:spcPct val="150000"/>
              </a:lnSpc>
              <a:buFont typeface="Arial" panose="020B0604020202020204" pitchFamily="34" charset="0"/>
              <a:buChar char="•"/>
            </a:pPr>
            <a:r>
              <a:rPr lang="zh-TW" altLang="en-US" sz="1600" dirty="0" smtClean="0">
                <a:solidFill>
                  <a:schemeClr val="bg1"/>
                </a:solidFill>
              </a:rPr>
              <a:t>數據中台定位在集團共用或銀行</a:t>
            </a:r>
            <a:r>
              <a:rPr lang="en-US" altLang="zh-TW" sz="1600" dirty="0" smtClean="0">
                <a:solidFill>
                  <a:schemeClr val="bg1"/>
                </a:solidFill>
              </a:rPr>
              <a:t>?</a:t>
            </a:r>
            <a:r>
              <a:rPr lang="zh-TW" altLang="en-US" sz="1600" dirty="0" smtClean="0">
                <a:solidFill>
                  <a:schemeClr val="bg1"/>
                </a:solidFill>
              </a:rPr>
              <a:t> 維運費用</a:t>
            </a:r>
            <a:r>
              <a:rPr lang="en-US" altLang="zh-TW" sz="1600" dirty="0" smtClean="0">
                <a:solidFill>
                  <a:schemeClr val="bg1"/>
                </a:solidFill>
              </a:rPr>
              <a:t>?</a:t>
            </a:r>
            <a:endParaRPr lang="zh-TW" altLang="en-US" sz="1600" dirty="0">
              <a:solidFill>
                <a:schemeClr val="bg1"/>
              </a:solidFill>
            </a:endParaRPr>
          </a:p>
        </p:txBody>
      </p:sp>
    </p:spTree>
    <p:extLst>
      <p:ext uri="{BB962C8B-B14F-4D97-AF65-F5344CB8AC3E}">
        <p14:creationId xmlns:p14="http://schemas.microsoft.com/office/powerpoint/2010/main" val="1066572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84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E70207C-E81D-4E79-9654-07E51237BC3C}"/>
              </a:ext>
            </a:extLst>
          </p:cNvPr>
          <p:cNvSpPr/>
          <p:nvPr/>
        </p:nvSpPr>
        <p:spPr>
          <a:xfrm rot="18900000">
            <a:off x="7879286" y="-209246"/>
            <a:ext cx="1188783" cy="1700051"/>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Rounded Corners 15">
            <a:extLst>
              <a:ext uri="{FF2B5EF4-FFF2-40B4-BE49-F238E27FC236}">
                <a16:creationId xmlns:a16="http://schemas.microsoft.com/office/drawing/2014/main" id="{4E70207C-E81D-4E79-9654-07E51237BC3C}"/>
              </a:ext>
            </a:extLst>
          </p:cNvPr>
          <p:cNvSpPr/>
          <p:nvPr/>
        </p:nvSpPr>
        <p:spPr>
          <a:xfrm rot="18900000">
            <a:off x="157280" y="72520"/>
            <a:ext cx="989991" cy="854921"/>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3" name="Group 21">
            <a:extLst>
              <a:ext uri="{FF2B5EF4-FFF2-40B4-BE49-F238E27FC236}">
                <a16:creationId xmlns:a16="http://schemas.microsoft.com/office/drawing/2014/main" id="{77CAFC84-4744-4178-95B5-AB423D30EFA8}"/>
              </a:ext>
            </a:extLst>
          </p:cNvPr>
          <p:cNvGrpSpPr/>
          <p:nvPr/>
        </p:nvGrpSpPr>
        <p:grpSpPr>
          <a:xfrm>
            <a:off x="246363" y="2065659"/>
            <a:ext cx="4469653" cy="969497"/>
            <a:chOff x="5692278" y="3070393"/>
            <a:chExt cx="4469653" cy="969497"/>
          </a:xfrm>
        </p:grpSpPr>
        <p:sp>
          <p:nvSpPr>
            <p:cNvPr id="14" name="TextBox 7"/>
            <p:cNvSpPr txBox="1"/>
            <p:nvPr/>
          </p:nvSpPr>
          <p:spPr>
            <a:xfrm>
              <a:off x="6514091" y="3578225"/>
              <a:ext cx="3647840" cy="461665"/>
            </a:xfrm>
            <a:prstGeom prst="rect">
              <a:avLst/>
            </a:prstGeom>
            <a:noFill/>
          </p:spPr>
          <p:txBody>
            <a:bodyPr wrap="square" rtlCol="0">
              <a:spAutoFit/>
            </a:bodyPr>
            <a:lstStyle/>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專案背景</a:t>
              </a:r>
              <a:endParaRPr kumimoji="0" lang="en-US" altLang="zh-TW" sz="1200" b="0" i="0" u="none" strike="noStrike" kern="1200" cap="none" spc="0" normalizeH="0" baseline="0" noProof="0" dirty="0" smtClean="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endParaRPr>
            </a:p>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rPr>
                <a:t>專案目的</a:t>
              </a:r>
              <a:endParaRPr kumimoji="0" lang="en-US" altLang="ko-KR" sz="1200" b="0" i="0" u="none" strike="noStrike" kern="1200" cap="none" spc="0" normalizeH="0" baseline="0" noProof="0" dirty="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sp>
          <p:nvSpPr>
            <p:cNvPr id="17" name="TextBox 8"/>
            <p:cNvSpPr txBox="1"/>
            <p:nvPr/>
          </p:nvSpPr>
          <p:spPr>
            <a:xfrm>
              <a:off x="6495619" y="3153728"/>
              <a:ext cx="3647840" cy="461665"/>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zh-TW" altLang="en-US" sz="2400" b="1"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rPr>
                <a:t>專案</a:t>
              </a:r>
              <a:r>
                <a:rPr lang="zh-TW" altLang="en-US" sz="2400" b="1" dirty="0">
                  <a:solidFill>
                    <a:schemeClr val="bg1"/>
                  </a:solidFill>
                  <a:latin typeface="Calibri" panose="020F0502020204030204" pitchFamily="34" charset="0"/>
                  <a:ea typeface="微軟正黑體" panose="020B0604030504040204" pitchFamily="34" charset="-120"/>
                  <a:cs typeface="Calibri" panose="020F0502020204030204" pitchFamily="34" charset="0"/>
                </a:rPr>
                <a:t>目的</a:t>
              </a:r>
              <a:endParaRPr kumimoji="0" lang="ko-KR" altLang="en-US" sz="2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18" name="TextBox 6"/>
            <p:cNvSpPr txBox="1"/>
            <p:nvPr/>
          </p:nvSpPr>
          <p:spPr>
            <a:xfrm>
              <a:off x="5692278" y="3070393"/>
              <a:ext cx="1078173" cy="769441"/>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01</a:t>
              </a:r>
              <a:endParaRPr kumimoji="0" lang="ko-KR" altLang="en-US" sz="4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grpSp>
      <p:grpSp>
        <p:nvGrpSpPr>
          <p:cNvPr id="19" name="Group 26">
            <a:extLst>
              <a:ext uri="{FF2B5EF4-FFF2-40B4-BE49-F238E27FC236}">
                <a16:creationId xmlns:a16="http://schemas.microsoft.com/office/drawing/2014/main" id="{BC1A5C06-9DB4-413C-9356-73FF09130A4F}"/>
              </a:ext>
            </a:extLst>
          </p:cNvPr>
          <p:cNvGrpSpPr/>
          <p:nvPr/>
        </p:nvGrpSpPr>
        <p:grpSpPr>
          <a:xfrm>
            <a:off x="4884275" y="2065659"/>
            <a:ext cx="4434157" cy="1154163"/>
            <a:chOff x="5692278" y="3070393"/>
            <a:chExt cx="4434157" cy="1154163"/>
          </a:xfrm>
        </p:grpSpPr>
        <p:sp>
          <p:nvSpPr>
            <p:cNvPr id="20" name="TextBox 27">
              <a:extLst>
                <a:ext uri="{FF2B5EF4-FFF2-40B4-BE49-F238E27FC236}">
                  <a16:creationId xmlns:a16="http://schemas.microsoft.com/office/drawing/2014/main" id="{89DA9A0A-1F22-498C-A63F-802984197176}"/>
                </a:ext>
              </a:extLst>
            </p:cNvPr>
            <p:cNvSpPr txBox="1"/>
            <p:nvPr/>
          </p:nvSpPr>
          <p:spPr>
            <a:xfrm>
              <a:off x="6478595" y="3578225"/>
              <a:ext cx="3647840" cy="646331"/>
            </a:xfrm>
            <a:prstGeom prst="rect">
              <a:avLst/>
            </a:prstGeom>
            <a:noFill/>
          </p:spPr>
          <p:txBody>
            <a:bodyPr wrap="square" rtlCol="0">
              <a:spAutoFit/>
            </a:bodyPr>
            <a:lstStyle/>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1200" i="0" u="none" strike="noStrike" kern="1200" cap="none" spc="0" normalizeH="0" baseline="0" noProof="0" dirty="0" smtClean="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中台概念介紹</a:t>
              </a:r>
              <a:endParaRPr kumimoji="0" lang="en-US" altLang="zh-TW" sz="1200" i="0" u="none" strike="noStrike" kern="1200" cap="none" spc="0" normalizeH="0" baseline="0" noProof="0" dirty="0" smtClean="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endParaRPr>
            </a:p>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rPr>
                <a:t>數據中台架構規劃</a:t>
              </a:r>
              <a:endParaRPr lang="en-US" altLang="zh-TW" sz="1200"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endParaRPr>
            </a:p>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1200" i="0" u="none" strike="noStrike" kern="1200" cap="none" spc="0" normalizeH="0" baseline="0" noProof="0" dirty="0" smtClean="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數據中台全景</a:t>
              </a:r>
              <a:r>
                <a:rPr kumimoji="0" lang="zh-TW" altLang="en-US" sz="1200" i="0" u="none" strike="noStrike" kern="1200" cap="none" spc="0" normalizeH="0" baseline="0" noProof="0" dirty="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圖</a:t>
              </a:r>
              <a:endParaRPr kumimoji="0" lang="en-US" altLang="ko-KR" sz="1200" i="0" u="none" strike="noStrike" kern="1200" cap="none" spc="0" normalizeH="0" baseline="0" noProof="0" dirty="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sp>
          <p:nvSpPr>
            <p:cNvPr id="21" name="TextBox 28">
              <a:extLst>
                <a:ext uri="{FF2B5EF4-FFF2-40B4-BE49-F238E27FC236}">
                  <a16:creationId xmlns:a16="http://schemas.microsoft.com/office/drawing/2014/main" id="{94F50ED2-77D6-4064-8834-6CA6460394EB}"/>
                </a:ext>
              </a:extLst>
            </p:cNvPr>
            <p:cNvSpPr txBox="1"/>
            <p:nvPr/>
          </p:nvSpPr>
          <p:spPr>
            <a:xfrm>
              <a:off x="6460123" y="3153728"/>
              <a:ext cx="3647840" cy="461665"/>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smtClean="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數據中台架構規劃</a:t>
              </a:r>
              <a:endParaRPr kumimoji="0" lang="ko-KR" altLang="en-US" sz="2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22" name="TextBox 29">
              <a:extLst>
                <a:ext uri="{FF2B5EF4-FFF2-40B4-BE49-F238E27FC236}">
                  <a16:creationId xmlns:a16="http://schemas.microsoft.com/office/drawing/2014/main" id="{3F4FFC14-B4AA-49BC-8F34-087407605B97}"/>
                </a:ext>
              </a:extLst>
            </p:cNvPr>
            <p:cNvSpPr txBox="1"/>
            <p:nvPr/>
          </p:nvSpPr>
          <p:spPr>
            <a:xfrm>
              <a:off x="5692278" y="3070393"/>
              <a:ext cx="1078173" cy="769441"/>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02</a:t>
              </a:r>
              <a:endParaRPr kumimoji="0" lang="ko-KR" altLang="en-US" sz="4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grpSp>
      <p:grpSp>
        <p:nvGrpSpPr>
          <p:cNvPr id="23" name="Group 30">
            <a:extLst>
              <a:ext uri="{FF2B5EF4-FFF2-40B4-BE49-F238E27FC236}">
                <a16:creationId xmlns:a16="http://schemas.microsoft.com/office/drawing/2014/main" id="{05C62BB4-E7CE-481F-853F-FDA59731498B}"/>
              </a:ext>
            </a:extLst>
          </p:cNvPr>
          <p:cNvGrpSpPr/>
          <p:nvPr/>
        </p:nvGrpSpPr>
        <p:grpSpPr>
          <a:xfrm>
            <a:off x="248635" y="3491678"/>
            <a:ext cx="4467381" cy="1338829"/>
            <a:chOff x="5692278" y="3070393"/>
            <a:chExt cx="4467381" cy="1338829"/>
          </a:xfrm>
        </p:grpSpPr>
        <p:sp>
          <p:nvSpPr>
            <p:cNvPr id="24" name="TextBox 31">
              <a:extLst>
                <a:ext uri="{FF2B5EF4-FFF2-40B4-BE49-F238E27FC236}">
                  <a16:creationId xmlns:a16="http://schemas.microsoft.com/office/drawing/2014/main" id="{4F865D63-0537-4EFF-9BCC-9E0E0016CA01}"/>
                </a:ext>
              </a:extLst>
            </p:cNvPr>
            <p:cNvSpPr txBox="1"/>
            <p:nvPr/>
          </p:nvSpPr>
          <p:spPr>
            <a:xfrm>
              <a:off x="6511819" y="3578225"/>
              <a:ext cx="3647840" cy="830997"/>
            </a:xfrm>
            <a:prstGeom prst="rect">
              <a:avLst/>
            </a:prstGeom>
            <a:noFill/>
          </p:spPr>
          <p:txBody>
            <a:bodyPr wrap="square" rtlCol="0">
              <a:spAutoFit/>
            </a:bodyPr>
            <a:lstStyle/>
            <a:p>
              <a:pPr marL="171450" lvl="0" indent="-171450" defTabSz="914286">
                <a:buFont typeface="Arial" panose="020B0604020202020204" pitchFamily="34" charset="0"/>
                <a:buChar char="•"/>
              </a:pPr>
              <a:r>
                <a:rPr lang="zh-TW" altLang="en-US" sz="1200" dirty="0">
                  <a:solidFill>
                    <a:schemeClr val="bg1"/>
                  </a:solidFill>
                  <a:latin typeface="Calibri" panose="020F0502020204030204" pitchFamily="34" charset="0"/>
                  <a:ea typeface="微軟正黑體" panose="020B0604030504040204" pitchFamily="34" charset="-120"/>
                  <a:cs typeface="Calibri" panose="020F0502020204030204" pitchFamily="34" charset="0"/>
                </a:rPr>
                <a:t>應用場景一：信用卡智能推薦</a:t>
              </a:r>
            </a:p>
            <a:p>
              <a:pPr marL="171450" lvl="0" indent="-171450" defTabSz="914286">
                <a:buFont typeface="Arial" panose="020B0604020202020204" pitchFamily="34" charset="0"/>
                <a:buChar char="•"/>
              </a:pPr>
              <a:r>
                <a:rPr lang="zh-TW" altLang="en-US" sz="1200" dirty="0">
                  <a:solidFill>
                    <a:schemeClr val="bg1"/>
                  </a:solidFill>
                  <a:latin typeface="Calibri" panose="020F0502020204030204" pitchFamily="34" charset="0"/>
                  <a:ea typeface="微軟正黑體" panose="020B0604030504040204" pitchFamily="34" charset="-120"/>
                  <a:cs typeface="Calibri" panose="020F0502020204030204" pitchFamily="34" charset="0"/>
                </a:rPr>
                <a:t>應用場景二：智能</a:t>
              </a:r>
              <a:r>
                <a:rPr lang="en-US" altLang="zh-TW" sz="1200" dirty="0">
                  <a:solidFill>
                    <a:schemeClr val="bg1"/>
                  </a:solidFill>
                  <a:latin typeface="Calibri" panose="020F0502020204030204" pitchFamily="34" charset="0"/>
                  <a:ea typeface="微軟正黑體" panose="020B0604030504040204" pitchFamily="34" charset="-120"/>
                  <a:cs typeface="Calibri" panose="020F0502020204030204" pitchFamily="34" charset="0"/>
                </a:rPr>
                <a:t>CRM-</a:t>
              </a:r>
              <a:r>
                <a:rPr lang="zh-TW" altLang="en-US" sz="1200" dirty="0">
                  <a:solidFill>
                    <a:schemeClr val="bg1"/>
                  </a:solidFill>
                  <a:latin typeface="Calibri" panose="020F0502020204030204" pitchFamily="34" charset="0"/>
                  <a:ea typeface="微軟正黑體" panose="020B0604030504040204" pitchFamily="34" charset="-120"/>
                  <a:cs typeface="Calibri" panose="020F0502020204030204" pitchFamily="34" charset="0"/>
                </a:rPr>
                <a:t>客戶進線問題預測</a:t>
              </a:r>
            </a:p>
            <a:p>
              <a:pPr marL="171450" lvl="0" indent="-171450" defTabSz="914286">
                <a:buFont typeface="Arial" panose="020B0604020202020204" pitchFamily="34" charset="0"/>
                <a:buChar char="•"/>
              </a:pPr>
              <a:r>
                <a:rPr lang="zh-TW" altLang="en-US" sz="1200" dirty="0">
                  <a:solidFill>
                    <a:schemeClr val="bg1"/>
                  </a:solidFill>
                  <a:latin typeface="Calibri" panose="020F0502020204030204" pitchFamily="34" charset="0"/>
                  <a:ea typeface="微軟正黑體" panose="020B0604030504040204" pitchFamily="34" charset="-120"/>
                  <a:cs typeface="Calibri" panose="020F0502020204030204" pitchFamily="34" charset="0"/>
                </a:rPr>
                <a:t>應用場景三：風險智能</a:t>
              </a:r>
              <a:r>
                <a:rPr lang="zh-TW" altLang="en-US" sz="1200"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rPr>
                <a:t>評分</a:t>
              </a:r>
              <a:endParaRPr lang="en-US" altLang="zh-TW" sz="1200"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endParaRPr>
            </a:p>
            <a:p>
              <a:pPr marL="171450" lvl="0" indent="-171450" defTabSz="914286">
                <a:buFont typeface="Arial" panose="020B0604020202020204" pitchFamily="34" charset="0"/>
                <a:buChar char="•"/>
              </a:pPr>
              <a:r>
                <a:rPr lang="zh-TW" altLang="en-US" sz="1200" dirty="0">
                  <a:solidFill>
                    <a:schemeClr val="bg1"/>
                  </a:solidFill>
                  <a:latin typeface="Calibri" panose="020F0502020204030204" pitchFamily="34" charset="0"/>
                  <a:ea typeface="微軟正黑體" panose="020B0604030504040204" pitchFamily="34" charset="-120"/>
                  <a:cs typeface="Calibri" panose="020F0502020204030204" pitchFamily="34" charset="0"/>
                </a:rPr>
                <a:t>應用場景四：金融犯罪反洗錢偵測</a:t>
              </a:r>
            </a:p>
          </p:txBody>
        </p:sp>
        <p:sp>
          <p:nvSpPr>
            <p:cNvPr id="25" name="TextBox 32">
              <a:extLst>
                <a:ext uri="{FF2B5EF4-FFF2-40B4-BE49-F238E27FC236}">
                  <a16:creationId xmlns:a16="http://schemas.microsoft.com/office/drawing/2014/main" id="{F5D842C6-31BE-495F-BE59-FAB5E8A2014D}"/>
                </a:ext>
              </a:extLst>
            </p:cNvPr>
            <p:cNvSpPr txBox="1"/>
            <p:nvPr/>
          </p:nvSpPr>
          <p:spPr>
            <a:xfrm>
              <a:off x="6493347" y="3153728"/>
              <a:ext cx="3647840" cy="461665"/>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smtClean="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數據中台業務場景應用</a:t>
              </a:r>
              <a:endParaRPr kumimoji="0" lang="ko-KR" altLang="en-US" sz="2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26" name="TextBox 33">
              <a:extLst>
                <a:ext uri="{FF2B5EF4-FFF2-40B4-BE49-F238E27FC236}">
                  <a16:creationId xmlns:a16="http://schemas.microsoft.com/office/drawing/2014/main" id="{465502A7-4347-4430-8DA7-2629A1C932A2}"/>
                </a:ext>
              </a:extLst>
            </p:cNvPr>
            <p:cNvSpPr txBox="1"/>
            <p:nvPr/>
          </p:nvSpPr>
          <p:spPr>
            <a:xfrm>
              <a:off x="5692278" y="3070393"/>
              <a:ext cx="1078173" cy="769441"/>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03</a:t>
              </a:r>
              <a:endParaRPr kumimoji="0" lang="ko-KR" altLang="en-US" sz="4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grpSp>
      <p:grpSp>
        <p:nvGrpSpPr>
          <p:cNvPr id="27" name="Group 34">
            <a:extLst>
              <a:ext uri="{FF2B5EF4-FFF2-40B4-BE49-F238E27FC236}">
                <a16:creationId xmlns:a16="http://schemas.microsoft.com/office/drawing/2014/main" id="{0C7DA1F4-A93A-4A6E-8D7B-86B1E3FD26ED}"/>
              </a:ext>
            </a:extLst>
          </p:cNvPr>
          <p:cNvGrpSpPr/>
          <p:nvPr/>
        </p:nvGrpSpPr>
        <p:grpSpPr>
          <a:xfrm>
            <a:off x="4886547" y="3491678"/>
            <a:ext cx="4431885" cy="969497"/>
            <a:chOff x="5692278" y="3070393"/>
            <a:chExt cx="4431885" cy="969497"/>
          </a:xfrm>
        </p:grpSpPr>
        <p:sp>
          <p:nvSpPr>
            <p:cNvPr id="28" name="TextBox 35">
              <a:extLst>
                <a:ext uri="{FF2B5EF4-FFF2-40B4-BE49-F238E27FC236}">
                  <a16:creationId xmlns:a16="http://schemas.microsoft.com/office/drawing/2014/main" id="{0764B062-95E9-4460-8BDD-A8ECD228A425}"/>
                </a:ext>
              </a:extLst>
            </p:cNvPr>
            <p:cNvSpPr txBox="1"/>
            <p:nvPr/>
          </p:nvSpPr>
          <p:spPr>
            <a:xfrm>
              <a:off x="6476323" y="3578225"/>
              <a:ext cx="3647840" cy="461665"/>
            </a:xfrm>
            <a:prstGeom prst="rect">
              <a:avLst/>
            </a:prstGeom>
            <a:noFill/>
          </p:spPr>
          <p:txBody>
            <a:bodyPr wrap="square" rtlCol="0">
              <a:spAutoFit/>
            </a:bodyPr>
            <a:lstStyle/>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專案</a:t>
              </a:r>
              <a:r>
                <a:rPr lang="zh-TW" altLang="en-US" sz="1200"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rPr>
                <a:t>團隊</a:t>
              </a:r>
              <a:r>
                <a:rPr kumimoji="0" lang="zh-TW" altLang="en-US" sz="1200" b="0" i="0" u="none" strike="noStrike" kern="1200" cap="none" spc="0" normalizeH="0" baseline="0" noProof="0" dirty="0" smtClean="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規劃</a:t>
              </a:r>
              <a:endParaRPr kumimoji="0" lang="en-US" altLang="zh-TW" sz="1200" b="0" i="0" u="none" strike="noStrike" kern="1200" cap="none" spc="0" normalizeH="0" baseline="0" noProof="0" dirty="0" smtClean="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endParaRPr>
            </a:p>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rPr>
                <a:t>專案</a:t>
              </a:r>
              <a:r>
                <a:rPr lang="en-US" altLang="zh-TW" sz="1200"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rPr>
                <a:t>Roadmap</a:t>
              </a:r>
              <a:r>
                <a:rPr lang="zh-TW" altLang="en-US" sz="1200"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rPr>
                <a:t>與時程</a:t>
              </a:r>
              <a:endParaRPr kumimoji="0" lang="en-US" altLang="ko-KR" sz="1200" b="0" i="0" u="none" strike="noStrike" kern="1200" cap="none" spc="0" normalizeH="0" baseline="0" noProof="0" dirty="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sp>
          <p:nvSpPr>
            <p:cNvPr id="29" name="TextBox 36">
              <a:extLst>
                <a:ext uri="{FF2B5EF4-FFF2-40B4-BE49-F238E27FC236}">
                  <a16:creationId xmlns:a16="http://schemas.microsoft.com/office/drawing/2014/main" id="{3B71E5D8-AA70-4D3C-88A5-3F7CDB0DC9A8}"/>
                </a:ext>
              </a:extLst>
            </p:cNvPr>
            <p:cNvSpPr txBox="1"/>
            <p:nvPr/>
          </p:nvSpPr>
          <p:spPr>
            <a:xfrm>
              <a:off x="6457851" y="3153728"/>
              <a:ext cx="3647840" cy="461665"/>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zh-TW" altLang="en-US" sz="2400" b="1"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rPr>
                <a:t>專案規</a:t>
              </a:r>
              <a:r>
                <a:rPr lang="zh-TW" altLang="en-US" sz="2400" b="1" dirty="0">
                  <a:solidFill>
                    <a:schemeClr val="bg1"/>
                  </a:solidFill>
                  <a:latin typeface="Calibri" panose="020F0502020204030204" pitchFamily="34" charset="0"/>
                  <a:ea typeface="微軟正黑體" panose="020B0604030504040204" pitchFamily="34" charset="-120"/>
                  <a:cs typeface="Calibri" panose="020F0502020204030204" pitchFamily="34" charset="0"/>
                </a:rPr>
                <a:t>劃</a:t>
              </a:r>
              <a:endParaRPr kumimoji="0" lang="ko-KR" altLang="en-US" sz="2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30" name="TextBox 37">
              <a:extLst>
                <a:ext uri="{FF2B5EF4-FFF2-40B4-BE49-F238E27FC236}">
                  <a16:creationId xmlns:a16="http://schemas.microsoft.com/office/drawing/2014/main" id="{808661E6-62F9-4315-A04D-01E8BF32249F}"/>
                </a:ext>
              </a:extLst>
            </p:cNvPr>
            <p:cNvSpPr txBox="1"/>
            <p:nvPr/>
          </p:nvSpPr>
          <p:spPr>
            <a:xfrm>
              <a:off x="5692278" y="3070393"/>
              <a:ext cx="1078173" cy="769441"/>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schemeClr val="bg1"/>
                  </a:solidFill>
                  <a:effectLst/>
                  <a:uLnTx/>
                  <a:uFillTx/>
                  <a:latin typeface="Calibri" panose="020F0502020204030204" pitchFamily="34" charset="0"/>
                  <a:ea typeface="微軟正黑體" panose="020B0604030504040204" pitchFamily="34" charset="-120"/>
                  <a:cs typeface="Calibri" panose="020F0502020204030204" pitchFamily="34" charset="0"/>
                </a:rPr>
                <a:t>04</a:t>
              </a:r>
              <a:endParaRPr kumimoji="0" lang="ko-KR" altLang="en-US" sz="4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grpSp>
      <p:sp>
        <p:nvSpPr>
          <p:cNvPr id="31" name="Rectangle 7">
            <a:extLst>
              <a:ext uri="{FF2B5EF4-FFF2-40B4-BE49-F238E27FC236}">
                <a16:creationId xmlns:a16="http://schemas.microsoft.com/office/drawing/2014/main" id="{64564789-A474-46BE-A2F2-4F27C6E39F3F}"/>
              </a:ext>
            </a:extLst>
          </p:cNvPr>
          <p:cNvSpPr/>
          <p:nvPr/>
        </p:nvSpPr>
        <p:spPr>
          <a:xfrm>
            <a:off x="0" y="-2"/>
            <a:ext cx="9144000" cy="1924555"/>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1"/>
          <p:cNvSpPr txBox="1"/>
          <p:nvPr/>
        </p:nvSpPr>
        <p:spPr>
          <a:xfrm>
            <a:off x="179512" y="1010221"/>
            <a:ext cx="6191673" cy="769441"/>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smtClean="0">
                <a:ln>
                  <a:noFill/>
                </a:ln>
                <a:solidFill>
                  <a:prstClr val="white"/>
                </a:solidFill>
                <a:effectLst/>
                <a:uLnTx/>
                <a:uFillTx/>
                <a:latin typeface="Calibri" panose="020F0502020204030204" pitchFamily="34" charset="0"/>
                <a:ea typeface="微軟正黑體" panose="020B0604030504040204" pitchFamily="34" charset="-120"/>
                <a:cs typeface="Calibri" panose="020F0502020204030204" pitchFamily="34" charset="0"/>
              </a:rPr>
              <a:t>AGENDA</a:t>
            </a:r>
            <a:endParaRPr kumimoji="0" lang="ko-KR" altLang="en-US" sz="44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9962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4"/>
          </p:nvPr>
        </p:nvSpPr>
        <p:spPr/>
        <p:txBody>
          <a:bodyPr/>
          <a:lstStyle/>
          <a:p>
            <a:fld id="{ADAF07C5-463E-4746-8662-F9EAE6427DB3}" type="slidenum">
              <a:rPr lang="zh-TW" altLang="en-US" smtClean="0">
                <a:latin typeface="+mn-lt"/>
                <a:ea typeface="+mn-ea"/>
              </a:rPr>
              <a:pPr/>
              <a:t>20</a:t>
            </a:fld>
            <a:endParaRPr lang="zh-TW" altLang="en-US" dirty="0">
              <a:latin typeface="+mn-lt"/>
              <a:ea typeface="+mn-ea"/>
            </a:endParaRPr>
          </a:p>
        </p:txBody>
      </p:sp>
      <p:sp>
        <p:nvSpPr>
          <p:cNvPr id="3" name="矩形 2"/>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smtClean="0">
                <a:solidFill>
                  <a:schemeClr val="bg1"/>
                </a:solidFill>
              </a:rPr>
              <a:t>專案參與團隊規劃</a:t>
            </a:r>
          </a:p>
        </p:txBody>
      </p:sp>
      <p:sp>
        <p:nvSpPr>
          <p:cNvPr id="12" name="矩形 11"/>
          <p:cNvSpPr/>
          <p:nvPr/>
        </p:nvSpPr>
        <p:spPr>
          <a:xfrm>
            <a:off x="570980" y="2454231"/>
            <a:ext cx="2560320" cy="595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rgbClr val="00B0F0"/>
                </a:solidFill>
                <a:effectLst>
                  <a:outerShdw blurRad="38100" dist="38100" dir="2700000" algn="tl">
                    <a:srgbClr val="000000">
                      <a:alpha val="43137"/>
                    </a:srgbClr>
                  </a:outerShdw>
                </a:effectLst>
              </a:rPr>
              <a:t>數據中台規劃與建置團隊</a:t>
            </a:r>
          </a:p>
          <a:p>
            <a:pPr algn="ctr"/>
            <a:r>
              <a:rPr lang="zh-TW" altLang="en-US" sz="1000" dirty="0" smtClean="0">
                <a:solidFill>
                  <a:schemeClr val="bg1"/>
                </a:solidFill>
                <a:effectLst>
                  <a:outerShdw blurRad="38100" dist="38100" dir="2700000" algn="tl">
                    <a:srgbClr val="000000">
                      <a:alpha val="43137"/>
                    </a:srgbClr>
                  </a:outerShdw>
                </a:effectLst>
              </a:rPr>
              <a:t>規劃</a:t>
            </a:r>
            <a:r>
              <a:rPr lang="zh-TW" altLang="en-US" sz="1000" dirty="0" smtClean="0">
                <a:solidFill>
                  <a:schemeClr val="bg1"/>
                </a:solidFill>
                <a:effectLst>
                  <a:outerShdw blurRad="38100" dist="38100" dir="2700000" algn="tl">
                    <a:srgbClr val="000000">
                      <a:alpha val="43137"/>
                    </a:srgbClr>
                  </a:outerShdw>
                </a:effectLst>
              </a:rPr>
              <a:t>設計與建設數據中台基礎工程</a:t>
            </a:r>
            <a:endParaRPr lang="zh-TW" altLang="en-US" sz="1000" dirty="0">
              <a:solidFill>
                <a:schemeClr val="bg1"/>
              </a:solidFill>
              <a:effectLst>
                <a:outerShdw blurRad="38100" dist="38100" dir="2700000" algn="tl">
                  <a:srgbClr val="000000">
                    <a:alpha val="43137"/>
                  </a:srgbClr>
                </a:outerShdw>
              </a:effectLst>
            </a:endParaRPr>
          </a:p>
        </p:txBody>
      </p:sp>
      <p:sp>
        <p:nvSpPr>
          <p:cNvPr id="13" name="矩形 12"/>
          <p:cNvSpPr/>
          <p:nvPr/>
        </p:nvSpPr>
        <p:spPr>
          <a:xfrm>
            <a:off x="570980" y="1792910"/>
            <a:ext cx="2560320" cy="595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rgbClr val="00B0F0"/>
                </a:solidFill>
                <a:effectLst>
                  <a:outerShdw blurRad="38100" dist="38100" dir="2700000" algn="tl">
                    <a:srgbClr val="000000">
                      <a:alpha val="43137"/>
                    </a:srgbClr>
                  </a:outerShdw>
                </a:effectLst>
              </a:rPr>
              <a:t>業務專家</a:t>
            </a:r>
            <a:r>
              <a:rPr lang="zh-TW" altLang="en-US" sz="1400" dirty="0" smtClean="0">
                <a:solidFill>
                  <a:srgbClr val="00B0F0"/>
                </a:solidFill>
                <a:effectLst>
                  <a:outerShdw blurRad="38100" dist="38100" dir="2700000" algn="tl">
                    <a:srgbClr val="000000">
                      <a:alpha val="43137"/>
                    </a:srgbClr>
                  </a:outerShdw>
                </a:effectLst>
              </a:rPr>
              <a:t>團隊</a:t>
            </a:r>
          </a:p>
          <a:p>
            <a:pPr algn="ctr"/>
            <a:r>
              <a:rPr lang="zh-TW" altLang="en-US" sz="1000" dirty="0" smtClean="0">
                <a:solidFill>
                  <a:schemeClr val="bg1"/>
                </a:solidFill>
                <a:effectLst>
                  <a:outerShdw blurRad="38100" dist="38100" dir="2700000" algn="tl">
                    <a:srgbClr val="000000">
                      <a:alpha val="43137"/>
                    </a:srgbClr>
                  </a:outerShdw>
                </a:effectLst>
              </a:rPr>
              <a:t>了解與梳理業務場景，確定數據資產與業務場景對應關係，確定業務場景的優先級</a:t>
            </a:r>
            <a:endParaRPr lang="zh-TW" altLang="en-US" sz="1000" dirty="0">
              <a:solidFill>
                <a:schemeClr val="bg1"/>
              </a:solidFill>
              <a:effectLst>
                <a:outerShdw blurRad="38100" dist="38100" dir="2700000" algn="tl">
                  <a:srgbClr val="000000">
                    <a:alpha val="43137"/>
                  </a:srgbClr>
                </a:outerShdw>
              </a:effectLst>
            </a:endParaRPr>
          </a:p>
        </p:txBody>
      </p:sp>
      <p:sp>
        <p:nvSpPr>
          <p:cNvPr id="14" name="矩形 13"/>
          <p:cNvSpPr/>
          <p:nvPr/>
        </p:nvSpPr>
        <p:spPr>
          <a:xfrm>
            <a:off x="570980" y="1131590"/>
            <a:ext cx="2560320" cy="595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rgbClr val="00B0F0"/>
                </a:solidFill>
                <a:effectLst>
                  <a:outerShdw blurRad="38100" dist="38100" dir="2700000" algn="tl">
                    <a:srgbClr val="000000">
                      <a:alpha val="43137"/>
                    </a:srgbClr>
                  </a:outerShdw>
                </a:effectLst>
              </a:rPr>
              <a:t>專案</a:t>
            </a:r>
            <a:r>
              <a:rPr lang="en-US" altLang="zh-TW" sz="1400" dirty="0">
                <a:solidFill>
                  <a:srgbClr val="00B0F0"/>
                </a:solidFill>
                <a:effectLst>
                  <a:outerShdw blurRad="38100" dist="38100" dir="2700000" algn="tl">
                    <a:srgbClr val="000000">
                      <a:alpha val="43137"/>
                    </a:srgbClr>
                  </a:outerShdw>
                </a:effectLst>
              </a:rPr>
              <a:t>PM</a:t>
            </a:r>
          </a:p>
          <a:p>
            <a:pPr algn="ctr"/>
            <a:r>
              <a:rPr lang="zh-TW" altLang="en-US" sz="1000" dirty="0">
                <a:solidFill>
                  <a:schemeClr val="bg1"/>
                </a:solidFill>
                <a:effectLst>
                  <a:outerShdw blurRad="38100" dist="38100" dir="2700000" algn="tl">
                    <a:srgbClr val="000000">
                      <a:alpha val="43137"/>
                    </a:srgbClr>
                  </a:outerShdw>
                </a:effectLst>
              </a:rPr>
              <a:t>推動專案之執行、監督專案時程、問題追蹤及協調跨部門溝通事宜</a:t>
            </a:r>
          </a:p>
        </p:txBody>
      </p:sp>
      <p:sp>
        <p:nvSpPr>
          <p:cNvPr id="15" name="矩形 14"/>
          <p:cNvSpPr/>
          <p:nvPr/>
        </p:nvSpPr>
        <p:spPr>
          <a:xfrm>
            <a:off x="570980" y="3115551"/>
            <a:ext cx="2560320" cy="595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rgbClr val="00B0F0"/>
                </a:solidFill>
                <a:effectLst>
                  <a:outerShdw blurRad="38100" dist="38100" dir="2700000" algn="tl">
                    <a:srgbClr val="000000">
                      <a:alpha val="43137"/>
                    </a:srgbClr>
                  </a:outerShdw>
                </a:effectLst>
              </a:rPr>
              <a:t>數據中台開發與運營團隊</a:t>
            </a:r>
          </a:p>
          <a:p>
            <a:pPr algn="ctr"/>
            <a:r>
              <a:rPr lang="zh-TW" altLang="en-US" sz="1000" dirty="0">
                <a:solidFill>
                  <a:schemeClr val="bg1"/>
                </a:solidFill>
                <a:effectLst>
                  <a:outerShdw blurRad="38100" dist="38100" dir="2700000" algn="tl">
                    <a:srgbClr val="000000">
                      <a:alpha val="43137"/>
                    </a:srgbClr>
                  </a:outerShdw>
                </a:effectLst>
              </a:rPr>
              <a:t>開發與運營數據</a:t>
            </a:r>
            <a:r>
              <a:rPr lang="zh-TW" altLang="en-US" sz="1000" dirty="0">
                <a:solidFill>
                  <a:schemeClr val="bg1"/>
                </a:solidFill>
                <a:effectLst>
                  <a:outerShdw blurRad="38100" dist="38100" dir="2700000" algn="tl">
                    <a:srgbClr val="000000">
                      <a:alpha val="43137"/>
                    </a:srgbClr>
                  </a:outerShdw>
                </a:effectLst>
              </a:rPr>
              <a:t>中台性能和穩定性保證</a:t>
            </a:r>
          </a:p>
        </p:txBody>
      </p:sp>
      <p:sp>
        <p:nvSpPr>
          <p:cNvPr id="16" name="矩形 15"/>
          <p:cNvSpPr/>
          <p:nvPr/>
        </p:nvSpPr>
        <p:spPr>
          <a:xfrm>
            <a:off x="570980" y="3776871"/>
            <a:ext cx="2560320" cy="595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00B0F0"/>
                </a:solidFill>
                <a:effectLst>
                  <a:outerShdw blurRad="38100" dist="38100" dir="2700000" algn="tl">
                    <a:srgbClr val="000000">
                      <a:alpha val="43137"/>
                    </a:srgbClr>
                  </a:outerShdw>
                </a:effectLst>
              </a:rPr>
              <a:t>API/</a:t>
            </a:r>
            <a:r>
              <a:rPr lang="zh-TW" altLang="en-US" sz="1400" dirty="0">
                <a:solidFill>
                  <a:srgbClr val="00B0F0"/>
                </a:solidFill>
                <a:effectLst>
                  <a:outerShdw blurRad="38100" dist="38100" dir="2700000" algn="tl">
                    <a:srgbClr val="000000">
                      <a:alpha val="43137"/>
                    </a:srgbClr>
                  </a:outerShdw>
                </a:effectLst>
              </a:rPr>
              <a:t>模型開發團隊</a:t>
            </a:r>
          </a:p>
          <a:p>
            <a:pPr algn="ctr"/>
            <a:r>
              <a:rPr lang="zh-TW" altLang="en-US" sz="1000" dirty="0">
                <a:solidFill>
                  <a:schemeClr val="bg1"/>
                </a:solidFill>
                <a:effectLst>
                  <a:outerShdw blurRad="38100" dist="38100" dir="2700000" algn="tl">
                    <a:srgbClr val="000000">
                      <a:alpha val="43137"/>
                    </a:srgbClr>
                  </a:outerShdw>
                </a:effectLst>
              </a:rPr>
              <a:t>建設和維護中台</a:t>
            </a:r>
            <a:r>
              <a:rPr lang="en-US" altLang="zh-TW" sz="1000" dirty="0">
                <a:solidFill>
                  <a:schemeClr val="bg1"/>
                </a:solidFill>
                <a:effectLst>
                  <a:outerShdw blurRad="38100" dist="38100" dir="2700000" algn="tl">
                    <a:srgbClr val="000000">
                      <a:alpha val="43137"/>
                    </a:srgbClr>
                  </a:outerShdw>
                </a:effectLst>
              </a:rPr>
              <a:t>Data API/Model serving</a:t>
            </a:r>
            <a:r>
              <a:rPr lang="zh-TW" altLang="en-US" sz="1000" dirty="0">
                <a:solidFill>
                  <a:schemeClr val="bg1"/>
                </a:solidFill>
                <a:effectLst>
                  <a:outerShdw blurRad="38100" dist="38100" dir="2700000" algn="tl">
                    <a:srgbClr val="000000">
                      <a:alpha val="43137"/>
                    </a:srgbClr>
                  </a:outerShdw>
                </a:effectLst>
              </a:rPr>
              <a:t>工具，串聯前台與後台提供數據及模型服務</a:t>
            </a:r>
          </a:p>
        </p:txBody>
      </p:sp>
      <p:sp>
        <p:nvSpPr>
          <p:cNvPr id="24" name="圓角矩形 23"/>
          <p:cNvSpPr/>
          <p:nvPr/>
        </p:nvSpPr>
        <p:spPr>
          <a:xfrm>
            <a:off x="3228057" y="554882"/>
            <a:ext cx="845657" cy="4572000"/>
          </a:xfrm>
          <a:prstGeom prst="roundRect">
            <a:avLst>
              <a:gd name="adj" fmla="val 4072"/>
            </a:avLst>
          </a:prstGeom>
          <a:solidFill>
            <a:schemeClr val="bg1">
              <a:lumMod val="65000"/>
              <a:alpha val="50000"/>
            </a:schemeClr>
          </a:solidFill>
          <a:ln w="28575">
            <a:noFill/>
          </a:ln>
        </p:spPr>
        <p:style>
          <a:lnRef idx="2">
            <a:schemeClr val="accent5">
              <a:shade val="50000"/>
            </a:schemeClr>
          </a:lnRef>
          <a:fillRef idx="1">
            <a:schemeClr val="accent5"/>
          </a:fillRef>
          <a:effectRef idx="0">
            <a:schemeClr val="accent5"/>
          </a:effectRef>
          <a:fontRef idx="minor">
            <a:schemeClr val="lt1"/>
          </a:fontRef>
        </p:style>
        <p:txBody>
          <a:bodyPr tIns="91440" rtlCol="0" anchor="t"/>
          <a:lstStyle/>
          <a:p>
            <a:pPr algn="ctr"/>
            <a:r>
              <a:rPr lang="en-US" altLang="zh-TW" sz="1600" b="1" dirty="0" smtClean="0">
                <a:solidFill>
                  <a:schemeClr val="bg1"/>
                </a:solidFill>
                <a:cs typeface="Arial" panose="020B0604020202020204" pitchFamily="34" charset="0"/>
              </a:rPr>
              <a:t>DT</a:t>
            </a:r>
            <a:endParaRPr lang="zh-TW" altLang="en-US" sz="1600" b="1" dirty="0">
              <a:solidFill>
                <a:schemeClr val="bg1"/>
              </a:solidFill>
              <a:cs typeface="Arial" panose="020B0604020202020204" pitchFamily="34" charset="0"/>
            </a:endParaRPr>
          </a:p>
        </p:txBody>
      </p:sp>
      <p:sp>
        <p:nvSpPr>
          <p:cNvPr id="27" name="圓角矩形 26"/>
          <p:cNvSpPr/>
          <p:nvPr/>
        </p:nvSpPr>
        <p:spPr>
          <a:xfrm>
            <a:off x="3288069" y="1265099"/>
            <a:ext cx="720000" cy="365760"/>
          </a:xfrm>
          <a:prstGeom prst="round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r>
              <a:rPr lang="zh-TW" altLang="en-US" sz="1600" dirty="0">
                <a:solidFill>
                  <a:schemeClr val="bg1"/>
                </a:solidFill>
              </a:rPr>
              <a:t>主</a:t>
            </a:r>
          </a:p>
        </p:txBody>
      </p:sp>
      <p:sp>
        <p:nvSpPr>
          <p:cNvPr id="28" name="圓角矩形 27"/>
          <p:cNvSpPr/>
          <p:nvPr/>
        </p:nvSpPr>
        <p:spPr>
          <a:xfrm>
            <a:off x="4151329" y="554882"/>
            <a:ext cx="845657" cy="4572000"/>
          </a:xfrm>
          <a:prstGeom prst="roundRect">
            <a:avLst>
              <a:gd name="adj" fmla="val 4072"/>
            </a:avLst>
          </a:prstGeom>
          <a:solidFill>
            <a:schemeClr val="bg1">
              <a:lumMod val="65000"/>
              <a:alpha val="50000"/>
            </a:schemeClr>
          </a:solidFill>
          <a:ln w="28575">
            <a:noFill/>
          </a:ln>
        </p:spPr>
        <p:style>
          <a:lnRef idx="2">
            <a:schemeClr val="accent5">
              <a:shade val="50000"/>
            </a:schemeClr>
          </a:lnRef>
          <a:fillRef idx="1">
            <a:schemeClr val="accent5"/>
          </a:fillRef>
          <a:effectRef idx="0">
            <a:schemeClr val="accent5"/>
          </a:effectRef>
          <a:fontRef idx="minor">
            <a:schemeClr val="lt1"/>
          </a:fontRef>
        </p:style>
        <p:txBody>
          <a:bodyPr tIns="91440" rtlCol="0" anchor="t"/>
          <a:lstStyle/>
          <a:p>
            <a:pPr algn="ctr"/>
            <a:r>
              <a:rPr lang="en-US" altLang="zh-TW" sz="1600" b="1" dirty="0">
                <a:solidFill>
                  <a:schemeClr val="bg1"/>
                </a:solidFill>
                <a:cs typeface="Arial" panose="020B0604020202020204" pitchFamily="34" charset="0"/>
              </a:rPr>
              <a:t>RI/BA</a:t>
            </a:r>
            <a:endParaRPr lang="zh-TW" altLang="en-US" sz="1600" b="1" dirty="0">
              <a:solidFill>
                <a:schemeClr val="bg1"/>
              </a:solidFill>
              <a:cs typeface="Arial" panose="020B0604020202020204" pitchFamily="34" charset="0"/>
            </a:endParaRPr>
          </a:p>
        </p:txBody>
      </p:sp>
      <p:sp>
        <p:nvSpPr>
          <p:cNvPr id="29" name="圓角矩形 28"/>
          <p:cNvSpPr/>
          <p:nvPr/>
        </p:nvSpPr>
        <p:spPr>
          <a:xfrm>
            <a:off x="5074601" y="554882"/>
            <a:ext cx="845657" cy="4572000"/>
          </a:xfrm>
          <a:prstGeom prst="roundRect">
            <a:avLst>
              <a:gd name="adj" fmla="val 4072"/>
            </a:avLst>
          </a:prstGeom>
          <a:solidFill>
            <a:schemeClr val="bg1">
              <a:lumMod val="65000"/>
              <a:alpha val="50000"/>
            </a:schemeClr>
          </a:solidFill>
          <a:ln w="28575">
            <a:noFill/>
          </a:ln>
        </p:spPr>
        <p:style>
          <a:lnRef idx="2">
            <a:schemeClr val="accent5">
              <a:shade val="50000"/>
            </a:schemeClr>
          </a:lnRef>
          <a:fillRef idx="1">
            <a:schemeClr val="accent5"/>
          </a:fillRef>
          <a:effectRef idx="0">
            <a:schemeClr val="accent5"/>
          </a:effectRef>
          <a:fontRef idx="minor">
            <a:schemeClr val="lt1"/>
          </a:fontRef>
        </p:style>
        <p:txBody>
          <a:bodyPr tIns="91440" rtlCol="0" anchor="t"/>
          <a:lstStyle/>
          <a:p>
            <a:pPr algn="ctr"/>
            <a:r>
              <a:rPr lang="en-US" altLang="zh-TW" sz="1600" b="1" dirty="0" smtClean="0">
                <a:solidFill>
                  <a:schemeClr val="bg1"/>
                </a:solidFill>
                <a:cs typeface="Arial" panose="020B0604020202020204" pitchFamily="34" charset="0"/>
              </a:rPr>
              <a:t>DS</a:t>
            </a:r>
            <a:endParaRPr lang="zh-TW" altLang="en-US" sz="1600" b="1" dirty="0">
              <a:solidFill>
                <a:schemeClr val="bg1"/>
              </a:solidFill>
              <a:cs typeface="Arial" panose="020B0604020202020204" pitchFamily="34" charset="0"/>
            </a:endParaRPr>
          </a:p>
        </p:txBody>
      </p:sp>
      <p:sp>
        <p:nvSpPr>
          <p:cNvPr id="31" name="圓角矩形 30"/>
          <p:cNvSpPr/>
          <p:nvPr/>
        </p:nvSpPr>
        <p:spPr>
          <a:xfrm>
            <a:off x="6012160" y="554882"/>
            <a:ext cx="845657" cy="4572000"/>
          </a:xfrm>
          <a:prstGeom prst="roundRect">
            <a:avLst>
              <a:gd name="adj" fmla="val 4072"/>
            </a:avLst>
          </a:prstGeom>
          <a:solidFill>
            <a:schemeClr val="bg1">
              <a:lumMod val="65000"/>
              <a:alpha val="50000"/>
            </a:schemeClr>
          </a:solidFill>
          <a:ln w="28575">
            <a:noFill/>
          </a:ln>
        </p:spPr>
        <p:style>
          <a:lnRef idx="2">
            <a:schemeClr val="accent5">
              <a:shade val="50000"/>
            </a:schemeClr>
          </a:lnRef>
          <a:fillRef idx="1">
            <a:schemeClr val="accent5"/>
          </a:fillRef>
          <a:effectRef idx="0">
            <a:schemeClr val="accent5"/>
          </a:effectRef>
          <a:fontRef idx="minor">
            <a:schemeClr val="lt1"/>
          </a:fontRef>
        </p:style>
        <p:txBody>
          <a:bodyPr tIns="91440" rtlCol="0" anchor="t"/>
          <a:lstStyle/>
          <a:p>
            <a:pPr algn="ctr"/>
            <a:r>
              <a:rPr lang="en-US" altLang="zh-TW" sz="1600" b="1" dirty="0">
                <a:solidFill>
                  <a:schemeClr val="bg1"/>
                </a:solidFill>
                <a:cs typeface="Arial" panose="020B0604020202020204" pitchFamily="34" charset="0"/>
              </a:rPr>
              <a:t>EA</a:t>
            </a:r>
            <a:endParaRPr lang="zh-TW" altLang="en-US" sz="1600" b="1" dirty="0">
              <a:solidFill>
                <a:schemeClr val="bg1"/>
              </a:solidFill>
              <a:cs typeface="Arial" panose="020B0604020202020204" pitchFamily="34" charset="0"/>
            </a:endParaRPr>
          </a:p>
        </p:txBody>
      </p:sp>
      <p:sp>
        <p:nvSpPr>
          <p:cNvPr id="32" name="圓角矩形 31"/>
          <p:cNvSpPr/>
          <p:nvPr/>
        </p:nvSpPr>
        <p:spPr>
          <a:xfrm>
            <a:off x="6935432" y="554882"/>
            <a:ext cx="845657" cy="4572000"/>
          </a:xfrm>
          <a:prstGeom prst="roundRect">
            <a:avLst>
              <a:gd name="adj" fmla="val 4072"/>
            </a:avLst>
          </a:prstGeom>
          <a:solidFill>
            <a:schemeClr val="bg1">
              <a:lumMod val="65000"/>
              <a:alpha val="50000"/>
            </a:schemeClr>
          </a:solidFill>
          <a:ln w="28575">
            <a:noFill/>
          </a:ln>
        </p:spPr>
        <p:style>
          <a:lnRef idx="2">
            <a:schemeClr val="accent5">
              <a:shade val="50000"/>
            </a:schemeClr>
          </a:lnRef>
          <a:fillRef idx="1">
            <a:schemeClr val="accent5"/>
          </a:fillRef>
          <a:effectRef idx="0">
            <a:schemeClr val="accent5"/>
          </a:effectRef>
          <a:fontRef idx="minor">
            <a:schemeClr val="lt1"/>
          </a:fontRef>
        </p:style>
        <p:txBody>
          <a:bodyPr tIns="0" rtlCol="0" anchor="t"/>
          <a:lstStyle/>
          <a:p>
            <a:pPr algn="ctr"/>
            <a:r>
              <a:rPr lang="zh-TW" altLang="en-US" sz="1600" b="1" dirty="0">
                <a:solidFill>
                  <a:schemeClr val="bg1"/>
                </a:solidFill>
                <a:cs typeface="Arial" panose="020B0604020202020204" pitchFamily="34" charset="0"/>
              </a:rPr>
              <a:t>中</a:t>
            </a:r>
            <a:r>
              <a:rPr lang="zh-TW" altLang="en-US" sz="1600" b="1" dirty="0" smtClean="0">
                <a:solidFill>
                  <a:schemeClr val="bg1"/>
                </a:solidFill>
                <a:cs typeface="Arial" panose="020B0604020202020204" pitchFamily="34" charset="0"/>
              </a:rPr>
              <a:t>台</a:t>
            </a:r>
            <a:endParaRPr lang="en-US" altLang="zh-TW" sz="1600" b="1" dirty="0" smtClean="0">
              <a:solidFill>
                <a:schemeClr val="bg1"/>
              </a:solidFill>
              <a:cs typeface="Arial" panose="020B0604020202020204" pitchFamily="34" charset="0"/>
            </a:endParaRPr>
          </a:p>
          <a:p>
            <a:pPr algn="ctr"/>
            <a:r>
              <a:rPr lang="zh-TW" altLang="en-US" sz="1600" b="1" dirty="0" smtClean="0">
                <a:solidFill>
                  <a:schemeClr val="bg1"/>
                </a:solidFill>
                <a:cs typeface="Arial" panose="020B0604020202020204" pitchFamily="34" charset="0"/>
              </a:rPr>
              <a:t>發展</a:t>
            </a:r>
            <a:r>
              <a:rPr lang="zh-TW" altLang="en-US" sz="1600" b="1" dirty="0">
                <a:solidFill>
                  <a:schemeClr val="bg1"/>
                </a:solidFill>
                <a:cs typeface="Arial" panose="020B0604020202020204" pitchFamily="34" charset="0"/>
              </a:rPr>
              <a:t>部</a:t>
            </a:r>
          </a:p>
        </p:txBody>
      </p:sp>
      <p:sp>
        <p:nvSpPr>
          <p:cNvPr id="33" name="圓角矩形 32"/>
          <p:cNvSpPr/>
          <p:nvPr/>
        </p:nvSpPr>
        <p:spPr>
          <a:xfrm>
            <a:off x="7858706" y="554882"/>
            <a:ext cx="845657" cy="4572000"/>
          </a:xfrm>
          <a:prstGeom prst="roundRect">
            <a:avLst>
              <a:gd name="adj" fmla="val 4072"/>
            </a:avLst>
          </a:prstGeom>
          <a:solidFill>
            <a:schemeClr val="bg1">
              <a:lumMod val="65000"/>
              <a:alpha val="50000"/>
            </a:schemeClr>
          </a:solidFill>
          <a:ln w="28575">
            <a:noFill/>
          </a:ln>
        </p:spPr>
        <p:style>
          <a:lnRef idx="2">
            <a:schemeClr val="accent5">
              <a:shade val="50000"/>
            </a:schemeClr>
          </a:lnRef>
          <a:fillRef idx="1">
            <a:schemeClr val="accent5"/>
          </a:fillRef>
          <a:effectRef idx="0">
            <a:schemeClr val="accent5"/>
          </a:effectRef>
          <a:fontRef idx="minor">
            <a:schemeClr val="lt1"/>
          </a:fontRef>
        </p:style>
        <p:txBody>
          <a:bodyPr tIns="91440" rtlCol="0" anchor="t"/>
          <a:lstStyle/>
          <a:p>
            <a:pPr algn="ctr"/>
            <a:r>
              <a:rPr lang="zh-TW" altLang="en-US" sz="1600" b="1" dirty="0">
                <a:solidFill>
                  <a:schemeClr val="bg1"/>
                </a:solidFill>
                <a:cs typeface="Arial" panose="020B0604020202020204" pitchFamily="34" charset="0"/>
              </a:rPr>
              <a:t>廠商</a:t>
            </a:r>
          </a:p>
        </p:txBody>
      </p:sp>
      <p:cxnSp>
        <p:nvCxnSpPr>
          <p:cNvPr id="25" name="直線接點 24"/>
          <p:cNvCxnSpPr/>
          <p:nvPr/>
        </p:nvCxnSpPr>
        <p:spPr>
          <a:xfrm>
            <a:off x="3131840" y="1059582"/>
            <a:ext cx="5669280" cy="0"/>
          </a:xfrm>
          <a:prstGeom prst="line">
            <a:avLst/>
          </a:prstGeom>
          <a:ln>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sp>
        <p:nvSpPr>
          <p:cNvPr id="34" name="圓角矩形 33"/>
          <p:cNvSpPr/>
          <p:nvPr/>
        </p:nvSpPr>
        <p:spPr>
          <a:xfrm>
            <a:off x="4214157" y="1923678"/>
            <a:ext cx="720000" cy="365760"/>
          </a:xfrm>
          <a:prstGeom prst="round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r>
              <a:rPr lang="zh-TW" altLang="en-US" sz="1600" dirty="0">
                <a:solidFill>
                  <a:schemeClr val="bg1"/>
                </a:solidFill>
              </a:rPr>
              <a:t>主</a:t>
            </a:r>
          </a:p>
        </p:txBody>
      </p:sp>
      <p:sp>
        <p:nvSpPr>
          <p:cNvPr id="35" name="圓角矩形 34"/>
          <p:cNvSpPr/>
          <p:nvPr/>
        </p:nvSpPr>
        <p:spPr>
          <a:xfrm>
            <a:off x="6998260" y="3222045"/>
            <a:ext cx="720000" cy="365760"/>
          </a:xfrm>
          <a:prstGeom prst="round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r>
              <a:rPr lang="zh-TW" altLang="en-US" sz="1600" dirty="0">
                <a:solidFill>
                  <a:schemeClr val="bg1"/>
                </a:solidFill>
              </a:rPr>
              <a:t>主</a:t>
            </a:r>
          </a:p>
        </p:txBody>
      </p:sp>
      <p:sp>
        <p:nvSpPr>
          <p:cNvPr id="36" name="圓角矩形 35"/>
          <p:cNvSpPr/>
          <p:nvPr/>
        </p:nvSpPr>
        <p:spPr>
          <a:xfrm>
            <a:off x="7921534" y="2571750"/>
            <a:ext cx="720000" cy="365760"/>
          </a:xfrm>
          <a:prstGeom prst="round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r>
              <a:rPr lang="zh-TW" altLang="en-US" sz="1600" dirty="0">
                <a:solidFill>
                  <a:schemeClr val="bg1"/>
                </a:solidFill>
              </a:rPr>
              <a:t>主</a:t>
            </a:r>
          </a:p>
        </p:txBody>
      </p:sp>
      <p:sp>
        <p:nvSpPr>
          <p:cNvPr id="37" name="圓角矩形 36"/>
          <p:cNvSpPr/>
          <p:nvPr/>
        </p:nvSpPr>
        <p:spPr>
          <a:xfrm>
            <a:off x="3288069" y="3741880"/>
            <a:ext cx="720000" cy="365760"/>
          </a:xfrm>
          <a:prstGeom prst="round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r>
              <a:rPr lang="zh-TW" altLang="en-US" sz="1600" dirty="0">
                <a:solidFill>
                  <a:schemeClr val="bg1"/>
                </a:solidFill>
              </a:rPr>
              <a:t>主</a:t>
            </a:r>
          </a:p>
        </p:txBody>
      </p:sp>
      <p:sp>
        <p:nvSpPr>
          <p:cNvPr id="38" name="圓角矩形 37"/>
          <p:cNvSpPr/>
          <p:nvPr/>
        </p:nvSpPr>
        <p:spPr>
          <a:xfrm>
            <a:off x="5137429" y="3741880"/>
            <a:ext cx="720000" cy="365760"/>
          </a:xfrm>
          <a:prstGeom prst="round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r>
              <a:rPr lang="zh-TW" altLang="en-US" sz="1600" dirty="0">
                <a:solidFill>
                  <a:schemeClr val="bg1"/>
                </a:solidFill>
              </a:rPr>
              <a:t>主</a:t>
            </a:r>
          </a:p>
        </p:txBody>
      </p:sp>
      <p:sp>
        <p:nvSpPr>
          <p:cNvPr id="39" name="圓角矩形 38"/>
          <p:cNvSpPr/>
          <p:nvPr/>
        </p:nvSpPr>
        <p:spPr>
          <a:xfrm>
            <a:off x="5147397" y="4554830"/>
            <a:ext cx="720000" cy="365760"/>
          </a:xfrm>
          <a:prstGeom prst="round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TW" altLang="en-US" sz="1600" dirty="0" smtClean="0">
                <a:solidFill>
                  <a:schemeClr val="bg1"/>
                </a:solidFill>
              </a:rPr>
              <a:t>主</a:t>
            </a:r>
            <a:endParaRPr lang="zh-TW" altLang="en-US" sz="1600" dirty="0">
              <a:solidFill>
                <a:schemeClr val="bg1"/>
              </a:solidFill>
            </a:endParaRPr>
          </a:p>
        </p:txBody>
      </p:sp>
      <p:sp>
        <p:nvSpPr>
          <p:cNvPr id="40" name="圓角矩形 39"/>
          <p:cNvSpPr/>
          <p:nvPr/>
        </p:nvSpPr>
        <p:spPr>
          <a:xfrm>
            <a:off x="4214157" y="4554830"/>
            <a:ext cx="720000" cy="365760"/>
          </a:xfrm>
          <a:prstGeom prst="roundRect">
            <a:avLst/>
          </a:prstGeom>
          <a:solidFill>
            <a:srgbClr val="B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TW" altLang="en-US" sz="1600" dirty="0" smtClean="0"/>
              <a:t>輔</a:t>
            </a:r>
            <a:endParaRPr lang="zh-TW" altLang="en-US" sz="1600" dirty="0"/>
          </a:p>
        </p:txBody>
      </p:sp>
      <p:sp>
        <p:nvSpPr>
          <p:cNvPr id="41" name="圓角矩形 40"/>
          <p:cNvSpPr/>
          <p:nvPr/>
        </p:nvSpPr>
        <p:spPr>
          <a:xfrm>
            <a:off x="3287420" y="1923678"/>
            <a:ext cx="720000" cy="365760"/>
          </a:xfrm>
          <a:prstGeom prst="roundRect">
            <a:avLst/>
          </a:prstGeom>
          <a:solidFill>
            <a:srgbClr val="B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TW" altLang="en-US" sz="1600" dirty="0" smtClean="0"/>
              <a:t>輔</a:t>
            </a:r>
            <a:endParaRPr lang="zh-TW" altLang="en-US" sz="1600" dirty="0"/>
          </a:p>
        </p:txBody>
      </p:sp>
      <p:sp>
        <p:nvSpPr>
          <p:cNvPr id="42" name="圓角矩形 41"/>
          <p:cNvSpPr/>
          <p:nvPr/>
        </p:nvSpPr>
        <p:spPr>
          <a:xfrm>
            <a:off x="3287420" y="2579319"/>
            <a:ext cx="720000" cy="365760"/>
          </a:xfrm>
          <a:prstGeom prst="roundRect">
            <a:avLst/>
          </a:prstGeom>
          <a:solidFill>
            <a:srgbClr val="B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TW" altLang="en-US" sz="1600" dirty="0" smtClean="0"/>
              <a:t>輔</a:t>
            </a:r>
            <a:endParaRPr lang="zh-TW" altLang="en-US" sz="1600" dirty="0"/>
          </a:p>
        </p:txBody>
      </p:sp>
      <p:sp>
        <p:nvSpPr>
          <p:cNvPr id="44" name="圓角矩形 43"/>
          <p:cNvSpPr/>
          <p:nvPr/>
        </p:nvSpPr>
        <p:spPr>
          <a:xfrm>
            <a:off x="6074988" y="3219822"/>
            <a:ext cx="720000" cy="365760"/>
          </a:xfrm>
          <a:prstGeom prst="roundRect">
            <a:avLst/>
          </a:prstGeom>
          <a:solidFill>
            <a:srgbClr val="B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TW" altLang="en-US" sz="1600" dirty="0" smtClean="0"/>
              <a:t>輔</a:t>
            </a:r>
            <a:endParaRPr lang="zh-TW" altLang="en-US" sz="1600" dirty="0"/>
          </a:p>
        </p:txBody>
      </p:sp>
      <p:sp>
        <p:nvSpPr>
          <p:cNvPr id="45" name="圓角矩形 44"/>
          <p:cNvSpPr/>
          <p:nvPr/>
        </p:nvSpPr>
        <p:spPr>
          <a:xfrm>
            <a:off x="4237091" y="3741880"/>
            <a:ext cx="720000" cy="365760"/>
          </a:xfrm>
          <a:prstGeom prst="roundRect">
            <a:avLst/>
          </a:prstGeom>
          <a:solidFill>
            <a:srgbClr val="B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TW" altLang="en-US" sz="1600" dirty="0" smtClean="0"/>
              <a:t>輔</a:t>
            </a:r>
            <a:endParaRPr lang="zh-TW" altLang="en-US" sz="1600" dirty="0"/>
          </a:p>
        </p:txBody>
      </p:sp>
      <p:sp>
        <p:nvSpPr>
          <p:cNvPr id="46" name="圓角矩形 45"/>
          <p:cNvSpPr/>
          <p:nvPr/>
        </p:nvSpPr>
        <p:spPr>
          <a:xfrm>
            <a:off x="3291193" y="4554830"/>
            <a:ext cx="720000" cy="365760"/>
          </a:xfrm>
          <a:prstGeom prst="roundRect">
            <a:avLst/>
          </a:prstGeom>
          <a:solidFill>
            <a:srgbClr val="B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TW" altLang="en-US" sz="1600" dirty="0" smtClean="0"/>
              <a:t>輔</a:t>
            </a:r>
            <a:endParaRPr lang="zh-TW" altLang="en-US" sz="1600" dirty="0"/>
          </a:p>
        </p:txBody>
      </p:sp>
      <p:sp>
        <p:nvSpPr>
          <p:cNvPr id="47" name="文字方塊 46"/>
          <p:cNvSpPr txBox="1"/>
          <p:nvPr/>
        </p:nvSpPr>
        <p:spPr>
          <a:xfrm rot="20235122">
            <a:off x="3056968" y="2408576"/>
            <a:ext cx="5122581" cy="1015663"/>
          </a:xfrm>
          <a:prstGeom prst="rect">
            <a:avLst/>
          </a:prstGeom>
          <a:noFill/>
        </p:spPr>
        <p:txBody>
          <a:bodyPr wrap="square" rtlCol="0">
            <a:spAutoFit/>
          </a:bodyPr>
          <a:lstStyle/>
          <a:p>
            <a:pPr algn="ctr"/>
            <a:r>
              <a:rPr lang="zh-TW" altLang="en-US" sz="6000" dirty="0" smtClean="0">
                <a:solidFill>
                  <a:schemeClr val="bg1">
                    <a:alpha val="40000"/>
                  </a:schemeClr>
                </a:solidFill>
              </a:rPr>
              <a:t>內部討論初版</a:t>
            </a:r>
          </a:p>
        </p:txBody>
      </p:sp>
      <p:sp>
        <p:nvSpPr>
          <p:cNvPr id="43" name="矩形 42"/>
          <p:cNvSpPr/>
          <p:nvPr/>
        </p:nvSpPr>
        <p:spPr>
          <a:xfrm>
            <a:off x="570980" y="4438191"/>
            <a:ext cx="2560320" cy="595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rgbClr val="00B0F0"/>
                </a:solidFill>
                <a:effectLst>
                  <a:outerShdw blurRad="38100" dist="38100" dir="2700000" algn="tl">
                    <a:srgbClr val="000000">
                      <a:alpha val="43137"/>
                    </a:srgbClr>
                  </a:outerShdw>
                </a:effectLst>
              </a:rPr>
              <a:t>數據中台</a:t>
            </a:r>
            <a:r>
              <a:rPr lang="zh-TW" altLang="en-US" sz="1400" dirty="0">
                <a:solidFill>
                  <a:srgbClr val="00B0F0"/>
                </a:solidFill>
                <a:effectLst>
                  <a:outerShdw blurRad="38100" dist="38100" dir="2700000" algn="tl">
                    <a:srgbClr val="000000">
                      <a:alpha val="43137"/>
                    </a:srgbClr>
                  </a:outerShdw>
                </a:effectLst>
              </a:rPr>
              <a:t>治理</a:t>
            </a:r>
            <a:r>
              <a:rPr lang="zh-TW" altLang="en-US" sz="1400" dirty="0" smtClean="0">
                <a:solidFill>
                  <a:srgbClr val="00B0F0"/>
                </a:solidFill>
                <a:effectLst>
                  <a:outerShdw blurRad="38100" dist="38100" dir="2700000" algn="tl">
                    <a:srgbClr val="000000">
                      <a:alpha val="43137"/>
                    </a:srgbClr>
                  </a:outerShdw>
                </a:effectLst>
              </a:rPr>
              <a:t>團隊</a:t>
            </a:r>
            <a:endParaRPr lang="zh-TW" altLang="en-US" sz="1400" dirty="0">
              <a:solidFill>
                <a:srgbClr val="00B0F0"/>
              </a:solidFill>
              <a:effectLst>
                <a:outerShdw blurRad="38100" dist="38100" dir="2700000" algn="tl">
                  <a:srgbClr val="000000">
                    <a:alpha val="43137"/>
                  </a:srgbClr>
                </a:outerShdw>
              </a:effectLst>
            </a:endParaRPr>
          </a:p>
          <a:p>
            <a:pPr algn="ctr"/>
            <a:r>
              <a:rPr lang="zh-TW" altLang="en-US" sz="1000" dirty="0">
                <a:solidFill>
                  <a:schemeClr val="bg1"/>
                </a:solidFill>
                <a:effectLst>
                  <a:outerShdw blurRad="38100" dist="38100" dir="2700000" algn="tl">
                    <a:srgbClr val="000000">
                      <a:alpha val="43137"/>
                    </a:srgbClr>
                  </a:outerShdw>
                </a:effectLst>
              </a:rPr>
              <a:t>分析數據與模型應用場景，梳理及管理應用標準、構件數據安全和隱私規範</a:t>
            </a:r>
          </a:p>
        </p:txBody>
      </p:sp>
      <p:sp>
        <p:nvSpPr>
          <p:cNvPr id="48" name="圓角矩形 47"/>
          <p:cNvSpPr/>
          <p:nvPr/>
        </p:nvSpPr>
        <p:spPr>
          <a:xfrm>
            <a:off x="6074988" y="2580568"/>
            <a:ext cx="720000" cy="365760"/>
          </a:xfrm>
          <a:prstGeom prst="round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r>
              <a:rPr lang="zh-TW" altLang="en-US" sz="1600" dirty="0">
                <a:solidFill>
                  <a:schemeClr val="bg1"/>
                </a:solidFill>
              </a:rPr>
              <a:t>主</a:t>
            </a:r>
          </a:p>
        </p:txBody>
      </p:sp>
      <p:sp>
        <p:nvSpPr>
          <p:cNvPr id="49" name="圓角矩形 48"/>
          <p:cNvSpPr/>
          <p:nvPr/>
        </p:nvSpPr>
        <p:spPr>
          <a:xfrm>
            <a:off x="6998260" y="2579319"/>
            <a:ext cx="720000" cy="365760"/>
          </a:xfrm>
          <a:prstGeom prst="round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r>
              <a:rPr lang="zh-TW" altLang="en-US" sz="1600" dirty="0">
                <a:solidFill>
                  <a:schemeClr val="bg1"/>
                </a:solidFill>
              </a:rPr>
              <a:t>主</a:t>
            </a:r>
          </a:p>
        </p:txBody>
      </p:sp>
    </p:spTree>
    <p:extLst>
      <p:ext uri="{BB962C8B-B14F-4D97-AF65-F5344CB8AC3E}">
        <p14:creationId xmlns:p14="http://schemas.microsoft.com/office/powerpoint/2010/main" val="1895453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995049">
            <a:off x="-1104461" y="-2671688"/>
            <a:ext cx="6665128" cy="10486939"/>
          </a:xfrm>
          <a:prstGeom prst="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endParaRPr lang="zh-TW" altLang="en-US" sz="1600">
              <a:solidFill>
                <a:schemeClr val="bg1"/>
              </a:solidFill>
              <a:latin typeface="Agency FB" panose="020B0503020202020204" pitchFamily="34" charset="0"/>
            </a:endParaRPr>
          </a:p>
        </p:txBody>
      </p:sp>
      <p:sp>
        <p:nvSpPr>
          <p:cNvPr id="5" name="矩形 4"/>
          <p:cNvSpPr/>
          <p:nvPr/>
        </p:nvSpPr>
        <p:spPr>
          <a:xfrm rot="1995049">
            <a:off x="-854154" y="-2201939"/>
            <a:ext cx="6560658" cy="10486939"/>
          </a:xfrm>
          <a:prstGeom prst="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endParaRPr lang="zh-TW" altLang="en-US" sz="1600">
              <a:solidFill>
                <a:schemeClr val="bg1"/>
              </a:solidFill>
              <a:latin typeface="Agency FB" panose="020B0503020202020204" pitchFamily="34" charset="0"/>
            </a:endParaRPr>
          </a:p>
        </p:txBody>
      </p:sp>
      <p:cxnSp>
        <p:nvCxnSpPr>
          <p:cNvPr id="12" name="直線接點 11"/>
          <p:cNvCxnSpPr/>
          <p:nvPr/>
        </p:nvCxnSpPr>
        <p:spPr>
          <a:xfrm>
            <a:off x="408240" y="3026232"/>
            <a:ext cx="7393563" cy="0"/>
          </a:xfrm>
          <a:prstGeom prst="line">
            <a:avLst/>
          </a:prstGeom>
          <a:noFill/>
          <a:ln w="19050" cap="flat" cmpd="sng" algn="ctr">
            <a:solidFill>
              <a:schemeClr val="bg1">
                <a:lumMod val="95000"/>
              </a:schemeClr>
            </a:solidFill>
            <a:prstDash val="solid"/>
            <a:miter lim="800000"/>
          </a:ln>
          <a:effectLst/>
        </p:spPr>
      </p:cxnSp>
      <p:grpSp>
        <p:nvGrpSpPr>
          <p:cNvPr id="14" name="Group 21">
            <a:extLst>
              <a:ext uri="{FF2B5EF4-FFF2-40B4-BE49-F238E27FC236}">
                <a16:creationId xmlns:a16="http://schemas.microsoft.com/office/drawing/2014/main" id="{77CAFC84-4744-4178-95B5-AB423D30EFA8}"/>
              </a:ext>
            </a:extLst>
          </p:cNvPr>
          <p:cNvGrpSpPr/>
          <p:nvPr/>
        </p:nvGrpSpPr>
        <p:grpSpPr>
          <a:xfrm>
            <a:off x="1403648" y="2070218"/>
            <a:ext cx="4799968" cy="1709426"/>
            <a:chOff x="5692278" y="3070393"/>
            <a:chExt cx="4799968" cy="1709426"/>
          </a:xfrm>
        </p:grpSpPr>
        <p:sp>
          <p:nvSpPr>
            <p:cNvPr id="15" name="TextBox 7"/>
            <p:cNvSpPr txBox="1"/>
            <p:nvPr/>
          </p:nvSpPr>
          <p:spPr>
            <a:xfrm>
              <a:off x="6844406" y="4133488"/>
              <a:ext cx="3647840" cy="646331"/>
            </a:xfrm>
            <a:prstGeom prst="rect">
              <a:avLst/>
            </a:prstGeom>
            <a:noFill/>
          </p:spPr>
          <p:txBody>
            <a:bodyPr wrap="square" rtlCol="0">
              <a:spAutoFit/>
            </a:bodyPr>
            <a:lstStyle/>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b="0" i="0" u="none" strike="noStrike" kern="1200" cap="none" spc="0" normalizeH="0" baseline="0" noProof="0" dirty="0" smtClean="0">
                  <a:ln>
                    <a:noFill/>
                  </a:ln>
                  <a:solidFill>
                    <a:schemeClr val="bg1"/>
                  </a:solidFill>
                  <a:effectLst/>
                  <a:uLnTx/>
                  <a:uFillTx/>
                  <a:cs typeface="Calibri" panose="020F0502020204030204" pitchFamily="34" charset="0"/>
                </a:rPr>
                <a:t>專案背景</a:t>
              </a:r>
              <a:endParaRPr kumimoji="0" lang="en-US" altLang="zh-TW" b="0" i="0" u="none" strike="noStrike" kern="1200" cap="none" spc="0" normalizeH="0" baseline="0" noProof="0" dirty="0" smtClean="0">
                <a:ln>
                  <a:noFill/>
                </a:ln>
                <a:solidFill>
                  <a:schemeClr val="bg1"/>
                </a:solidFill>
                <a:effectLst/>
                <a:uLnTx/>
                <a:uFillTx/>
                <a:cs typeface="Calibri" panose="020F0502020204030204" pitchFamily="34" charset="0"/>
              </a:endParaRPr>
            </a:p>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smtClean="0">
                  <a:solidFill>
                    <a:schemeClr val="bg1"/>
                  </a:solidFill>
                  <a:cs typeface="Calibri" panose="020F0502020204030204" pitchFamily="34" charset="0"/>
                </a:rPr>
                <a:t>專案目的</a:t>
              </a:r>
              <a:endParaRPr kumimoji="0" lang="en-US" altLang="ko-KR" b="0" i="0" u="none" strike="noStrike" kern="1200" cap="none" spc="0" normalizeH="0" baseline="0" noProof="0" dirty="0">
                <a:ln>
                  <a:noFill/>
                </a:ln>
                <a:solidFill>
                  <a:schemeClr val="bg1"/>
                </a:solidFill>
                <a:effectLst/>
                <a:uLnTx/>
                <a:uFillTx/>
                <a:cs typeface="Calibri" panose="020F0502020204030204" pitchFamily="34" charset="0"/>
              </a:endParaRPr>
            </a:p>
          </p:txBody>
        </p:sp>
        <p:sp>
          <p:nvSpPr>
            <p:cNvPr id="16" name="TextBox 8"/>
            <p:cNvSpPr txBox="1"/>
            <p:nvPr/>
          </p:nvSpPr>
          <p:spPr>
            <a:xfrm>
              <a:off x="6737753" y="3311933"/>
              <a:ext cx="3647840" cy="646331"/>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zh-TW" altLang="en-US" sz="3600" b="1" dirty="0" smtClean="0">
                  <a:solidFill>
                    <a:schemeClr val="bg1"/>
                  </a:solidFill>
                  <a:cs typeface="Calibri" panose="020F0502020204030204" pitchFamily="34" charset="0"/>
                </a:rPr>
                <a:t>專案</a:t>
              </a:r>
              <a:r>
                <a:rPr lang="zh-TW" altLang="en-US" sz="3600" b="1" dirty="0">
                  <a:solidFill>
                    <a:schemeClr val="bg1"/>
                  </a:solidFill>
                  <a:cs typeface="Calibri" panose="020F0502020204030204" pitchFamily="34" charset="0"/>
                </a:rPr>
                <a:t>目的</a:t>
              </a:r>
              <a:endParaRPr kumimoji="0" lang="ko-KR" altLang="en-US" sz="3600" b="1" i="0" u="none" strike="noStrike" kern="1200" cap="none" spc="0" normalizeH="0" baseline="0" noProof="0" dirty="0">
                <a:ln>
                  <a:noFill/>
                </a:ln>
                <a:solidFill>
                  <a:schemeClr val="bg1"/>
                </a:solidFill>
                <a:effectLst/>
                <a:uLnTx/>
                <a:uFillTx/>
                <a:cs typeface="Calibri" panose="020F0502020204030204" pitchFamily="34" charset="0"/>
              </a:endParaRPr>
            </a:p>
          </p:txBody>
        </p:sp>
        <p:sp>
          <p:nvSpPr>
            <p:cNvPr id="17" name="TextBox 6"/>
            <p:cNvSpPr txBox="1"/>
            <p:nvPr/>
          </p:nvSpPr>
          <p:spPr>
            <a:xfrm>
              <a:off x="5692278" y="3070393"/>
              <a:ext cx="1078173" cy="1015663"/>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6000" b="1" i="0" u="none" strike="noStrike" kern="1200" cap="none" spc="0" normalizeH="0" baseline="0" noProof="0" dirty="0">
                  <a:ln>
                    <a:noFill/>
                  </a:ln>
                  <a:solidFill>
                    <a:schemeClr val="bg1"/>
                  </a:solidFill>
                  <a:effectLst/>
                  <a:uLnTx/>
                  <a:uFillTx/>
                  <a:cs typeface="Calibri" panose="020F0502020204030204" pitchFamily="34" charset="0"/>
                </a:rPr>
                <a:t>01</a:t>
              </a:r>
              <a:endParaRPr kumimoji="0" lang="ko-KR" altLang="en-US" sz="6000" b="1" i="0" u="none" strike="noStrike" kern="1200" cap="none" spc="0" normalizeH="0" baseline="0" noProof="0" dirty="0">
                <a:ln>
                  <a:noFill/>
                </a:ln>
                <a:solidFill>
                  <a:schemeClr val="bg1"/>
                </a:solidFill>
                <a:effectLst/>
                <a:uLnTx/>
                <a:uFillTx/>
                <a:cs typeface="Calibri" panose="020F0502020204030204" pitchFamily="34" charset="0"/>
              </a:endParaRPr>
            </a:p>
          </p:txBody>
        </p:sp>
      </p:grpSp>
    </p:spTree>
    <p:extLst>
      <p:ext uri="{BB962C8B-B14F-4D97-AF65-F5344CB8AC3E}">
        <p14:creationId xmlns:p14="http://schemas.microsoft.com/office/powerpoint/2010/main" val="2114535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smtClean="0">
                <a:solidFill>
                  <a:schemeClr val="bg1"/>
                </a:solidFill>
              </a:rPr>
              <a:t>專案</a:t>
            </a:r>
            <a:r>
              <a:rPr lang="zh-TW" altLang="en-US" sz="2400" b="1" dirty="0">
                <a:solidFill>
                  <a:schemeClr val="bg1"/>
                </a:solidFill>
              </a:rPr>
              <a:t>背景</a:t>
            </a:r>
            <a:endParaRPr lang="zh-TW" altLang="en-US" sz="2400" b="1" dirty="0" smtClean="0">
              <a:solidFill>
                <a:schemeClr val="bg1"/>
              </a:solidFill>
            </a:endParaRPr>
          </a:p>
        </p:txBody>
      </p:sp>
      <p:sp>
        <p:nvSpPr>
          <p:cNvPr id="103" name="矩形 102"/>
          <p:cNvSpPr/>
          <p:nvPr/>
        </p:nvSpPr>
        <p:spPr>
          <a:xfrm>
            <a:off x="1133188" y="4299942"/>
            <a:ext cx="8010813" cy="372410"/>
          </a:xfrm>
          <a:prstGeom prst="rect">
            <a:avLst/>
          </a:prstGeom>
        </p:spPr>
        <p:txBody>
          <a:bodyPr wrap="square" numCol="1" spcCol="360000">
            <a:spAutoFit/>
          </a:bodyPr>
          <a:lstStyle/>
          <a:p>
            <a:pPr defTabSz="608965">
              <a:lnSpc>
                <a:spcPct val="130000"/>
              </a:lnSpc>
            </a:pPr>
            <a:r>
              <a:rPr lang="zh-TW" altLang="en-US" sz="1400" dirty="0" smtClean="0">
                <a:solidFill>
                  <a:schemeClr val="bg1"/>
                </a:solidFill>
              </a:rPr>
              <a:t>數數發於</a:t>
            </a:r>
            <a:r>
              <a:rPr lang="en-US" altLang="zh-TW" sz="1400" dirty="0" smtClean="0">
                <a:solidFill>
                  <a:schemeClr val="bg1"/>
                </a:solidFill>
              </a:rPr>
              <a:t>2016</a:t>
            </a:r>
            <a:r>
              <a:rPr lang="zh-TW" altLang="en-US" sz="1400" dirty="0" smtClean="0">
                <a:solidFill>
                  <a:schemeClr val="bg1"/>
                </a:solidFill>
              </a:rPr>
              <a:t>年度建置數據平</a:t>
            </a:r>
            <a:r>
              <a:rPr lang="zh-TW" altLang="en-US" sz="1400" dirty="0">
                <a:solidFill>
                  <a:schemeClr val="bg1"/>
                </a:solidFill>
              </a:rPr>
              <a:t>台</a:t>
            </a:r>
            <a:r>
              <a:rPr lang="zh-TW" altLang="en-US" sz="1400" dirty="0" smtClean="0">
                <a:solidFill>
                  <a:schemeClr val="bg1"/>
                </a:solidFill>
              </a:rPr>
              <a:t>，歷年演進至</a:t>
            </a:r>
            <a:r>
              <a:rPr lang="en-US" altLang="zh-TW" sz="1400" dirty="0" smtClean="0">
                <a:solidFill>
                  <a:schemeClr val="bg1"/>
                </a:solidFill>
              </a:rPr>
              <a:t>2020</a:t>
            </a:r>
            <a:r>
              <a:rPr lang="zh-TW" altLang="en-US" sz="1400" dirty="0" smtClean="0">
                <a:solidFill>
                  <a:schemeClr val="bg1"/>
                </a:solidFill>
              </a:rPr>
              <a:t>年度期望打造中台共</a:t>
            </a:r>
            <a:r>
              <a:rPr lang="zh-TW" altLang="en-US" sz="1400" dirty="0">
                <a:solidFill>
                  <a:schemeClr val="bg1"/>
                </a:solidFill>
              </a:rPr>
              <a:t>享</a:t>
            </a:r>
            <a:r>
              <a:rPr lang="zh-TW" altLang="en-US" sz="1400" dirty="0" smtClean="0">
                <a:solidFill>
                  <a:schemeClr val="bg1"/>
                </a:solidFill>
              </a:rPr>
              <a:t>模式驅動全集團業務</a:t>
            </a:r>
            <a:endParaRPr lang="zh-TW" altLang="en-US" sz="1400" dirty="0">
              <a:solidFill>
                <a:schemeClr val="bg1"/>
              </a:solidFill>
            </a:endParaRPr>
          </a:p>
        </p:txBody>
      </p:sp>
      <p:sp>
        <p:nvSpPr>
          <p:cNvPr id="104" name="任意形状 45"/>
          <p:cNvSpPr/>
          <p:nvPr/>
        </p:nvSpPr>
        <p:spPr>
          <a:xfrm>
            <a:off x="1" y="4331610"/>
            <a:ext cx="1013244" cy="252734"/>
          </a:xfrm>
          <a:custGeom>
            <a:avLst/>
            <a:gdLst>
              <a:gd name="connsiteX0" fmla="*/ 0 w 1230756"/>
              <a:gd name="connsiteY0" fmla="*/ 0 h 327164"/>
              <a:gd name="connsiteX1" fmla="*/ 883253 w 1230756"/>
              <a:gd name="connsiteY1" fmla="*/ 0 h 327164"/>
              <a:gd name="connsiteX2" fmla="*/ 883253 w 1230756"/>
              <a:gd name="connsiteY2" fmla="*/ 1 h 327164"/>
              <a:gd name="connsiteX3" fmla="*/ 1230756 w 1230756"/>
              <a:gd name="connsiteY3" fmla="*/ 1 h 327164"/>
              <a:gd name="connsiteX4" fmla="*/ 1067175 w 1230756"/>
              <a:gd name="connsiteY4" fmla="*/ 163583 h 327164"/>
              <a:gd name="connsiteX5" fmla="*/ 1230756 w 1230756"/>
              <a:gd name="connsiteY5" fmla="*/ 327164 h 327164"/>
              <a:gd name="connsiteX6" fmla="*/ 787067 w 1230756"/>
              <a:gd name="connsiteY6" fmla="*/ 327164 h 327164"/>
              <a:gd name="connsiteX7" fmla="*/ 787067 w 1230756"/>
              <a:gd name="connsiteY7" fmla="*/ 327163 h 327164"/>
              <a:gd name="connsiteX8" fmla="*/ 0 w 1230756"/>
              <a:gd name="connsiteY8" fmla="*/ 327163 h 32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756" h="327164">
                <a:moveTo>
                  <a:pt x="0" y="0"/>
                </a:moveTo>
                <a:lnTo>
                  <a:pt x="883253" y="0"/>
                </a:lnTo>
                <a:lnTo>
                  <a:pt x="883253" y="1"/>
                </a:lnTo>
                <a:lnTo>
                  <a:pt x="1230756" y="1"/>
                </a:lnTo>
                <a:lnTo>
                  <a:pt x="1067175" y="163583"/>
                </a:lnTo>
                <a:lnTo>
                  <a:pt x="1230756" y="327164"/>
                </a:lnTo>
                <a:lnTo>
                  <a:pt x="787067" y="327164"/>
                </a:lnTo>
                <a:lnTo>
                  <a:pt x="787067" y="327163"/>
                </a:lnTo>
                <a:lnTo>
                  <a:pt x="0" y="327163"/>
                </a:lnTo>
                <a:close/>
              </a:path>
            </a:pathLst>
          </a:custGeom>
          <a:solidFill>
            <a:srgbClr val="168E40"/>
          </a:solidFill>
          <a:ln>
            <a:noFill/>
          </a:ln>
          <a:effectLst>
            <a:outerShdw blurRad="508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dirty="0"/>
          </a:p>
        </p:txBody>
      </p:sp>
      <p:sp>
        <p:nvSpPr>
          <p:cNvPr id="38" name="投影片編號版面配置區 1"/>
          <p:cNvSpPr>
            <a:spLocks noGrp="1"/>
          </p:cNvSpPr>
          <p:nvPr>
            <p:ph type="sldNum" sz="quarter" idx="4"/>
          </p:nvPr>
        </p:nvSpPr>
        <p:spPr>
          <a:xfrm>
            <a:off x="8656298" y="4715473"/>
            <a:ext cx="486000" cy="284400"/>
          </a:xfrm>
        </p:spPr>
        <p:txBody>
          <a:bodyPr/>
          <a:lstStyle/>
          <a:p>
            <a:fld id="{ADAF07C5-463E-4746-8662-F9EAE6427DB3}" type="slidenum">
              <a:rPr lang="zh-TW" altLang="en-US" smtClean="0"/>
              <a:pPr/>
              <a:t>4</a:t>
            </a:fld>
            <a:endParaRPr lang="zh-TW" altLang="en-US" dirty="0"/>
          </a:p>
        </p:txBody>
      </p:sp>
      <p:grpSp>
        <p:nvGrpSpPr>
          <p:cNvPr id="71" name="组 37"/>
          <p:cNvGrpSpPr/>
          <p:nvPr/>
        </p:nvGrpSpPr>
        <p:grpSpPr>
          <a:xfrm>
            <a:off x="766261" y="1275606"/>
            <a:ext cx="7622163" cy="2496171"/>
            <a:chOff x="1351508" y="1606386"/>
            <a:chExt cx="9660274" cy="3497629"/>
          </a:xfrm>
        </p:grpSpPr>
        <p:grpSp>
          <p:nvGrpSpPr>
            <p:cNvPr id="72" name="组 14"/>
            <p:cNvGrpSpPr/>
            <p:nvPr/>
          </p:nvGrpSpPr>
          <p:grpSpPr>
            <a:xfrm>
              <a:off x="1351508" y="1606386"/>
              <a:ext cx="9492001" cy="3348001"/>
              <a:chOff x="1350000" y="1606386"/>
              <a:chExt cx="9492001" cy="3348001"/>
            </a:xfrm>
          </p:grpSpPr>
          <p:sp>
            <p:nvSpPr>
              <p:cNvPr id="74" name="矩形 73"/>
              <p:cNvSpPr/>
              <p:nvPr/>
            </p:nvSpPr>
            <p:spPr>
              <a:xfrm>
                <a:off x="1350000" y="4904511"/>
                <a:ext cx="9492001" cy="49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5" name="矩形 74"/>
              <p:cNvSpPr/>
              <p:nvPr/>
            </p:nvSpPr>
            <p:spPr>
              <a:xfrm rot="16200000">
                <a:off x="-299062" y="3255448"/>
                <a:ext cx="3348000" cy="49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6" name="矩形 75"/>
              <p:cNvSpPr/>
              <p:nvPr/>
            </p:nvSpPr>
            <p:spPr>
              <a:xfrm rot="16200000">
                <a:off x="2060715" y="3255449"/>
                <a:ext cx="3348000" cy="49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7" name="矩形 76"/>
              <p:cNvSpPr/>
              <p:nvPr/>
            </p:nvSpPr>
            <p:spPr>
              <a:xfrm rot="16200000">
                <a:off x="4420491" y="3255449"/>
                <a:ext cx="3348000" cy="49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8" name="矩形 77"/>
              <p:cNvSpPr/>
              <p:nvPr/>
            </p:nvSpPr>
            <p:spPr>
              <a:xfrm rot="16200000">
                <a:off x="6780267" y="3255448"/>
                <a:ext cx="3348000" cy="49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73" name="三角形 36"/>
            <p:cNvSpPr/>
            <p:nvPr/>
          </p:nvSpPr>
          <p:spPr>
            <a:xfrm rot="5400000">
              <a:off x="10690632" y="4782865"/>
              <a:ext cx="344939" cy="2973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84" name="组 41"/>
          <p:cNvGrpSpPr/>
          <p:nvPr/>
        </p:nvGrpSpPr>
        <p:grpSpPr>
          <a:xfrm>
            <a:off x="2628176" y="2074894"/>
            <a:ext cx="1651942" cy="1504968"/>
            <a:chOff x="3711284" y="2748386"/>
            <a:chExt cx="2093659" cy="2108757"/>
          </a:xfrm>
        </p:grpSpPr>
        <p:sp>
          <p:nvSpPr>
            <p:cNvPr id="85" name="矩形 84"/>
            <p:cNvSpPr/>
            <p:nvPr/>
          </p:nvSpPr>
          <p:spPr>
            <a:xfrm rot="16200000">
              <a:off x="4610429" y="1849241"/>
              <a:ext cx="118233" cy="1916523"/>
            </a:xfrm>
            <a:prstGeom prst="rect">
              <a:avLst/>
            </a:prstGeom>
            <a:solidFill>
              <a:schemeClr val="accent1"/>
            </a:solidFill>
            <a:ln>
              <a:noFill/>
            </a:ln>
            <a:effectLst>
              <a:outerShdw blurRad="508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86" name="组 18"/>
            <p:cNvGrpSpPr/>
            <p:nvPr/>
          </p:nvGrpSpPr>
          <p:grpSpPr>
            <a:xfrm>
              <a:off x="3839463" y="2916784"/>
              <a:ext cx="1965480" cy="1940359"/>
              <a:chOff x="3905382" y="996315"/>
              <a:chExt cx="1965480" cy="1940359"/>
            </a:xfrm>
          </p:grpSpPr>
          <p:sp>
            <p:nvSpPr>
              <p:cNvPr id="87" name="矩形 86"/>
              <p:cNvSpPr/>
              <p:nvPr/>
            </p:nvSpPr>
            <p:spPr>
              <a:xfrm>
                <a:off x="3929209" y="1349114"/>
                <a:ext cx="1941653" cy="1587560"/>
              </a:xfrm>
              <a:prstGeom prst="rect">
                <a:avLst/>
              </a:prstGeom>
            </p:spPr>
            <p:txBody>
              <a:bodyPr wrap="square" numCol="1" spcCol="360000">
                <a:spAutoFit/>
              </a:bodyPr>
              <a:lstStyle/>
              <a:p>
                <a:pPr marL="171450" indent="-171450" defTabSz="608965">
                  <a:lnSpc>
                    <a:spcPct val="130000"/>
                  </a:lnSpc>
                  <a:buFont typeface="Arial" panose="020B0604020202020204" pitchFamily="34" charset="0"/>
                  <a:buChar char="•"/>
                </a:pPr>
                <a:r>
                  <a:rPr lang="zh-TW" altLang="en-US" sz="1100" dirty="0">
                    <a:solidFill>
                      <a:schemeClr val="bg1"/>
                    </a:solidFill>
                  </a:rPr>
                  <a:t>客戶視圖</a:t>
                </a:r>
                <a:endParaRPr lang="en-US" altLang="zh-TW" sz="1100" dirty="0">
                  <a:solidFill>
                    <a:schemeClr val="bg1"/>
                  </a:solidFill>
                </a:endParaRPr>
              </a:p>
              <a:p>
                <a:pPr marL="171450" indent="-171450" defTabSz="608965">
                  <a:lnSpc>
                    <a:spcPct val="130000"/>
                  </a:lnSpc>
                  <a:buFont typeface="Arial" panose="020B0604020202020204" pitchFamily="34" charset="0"/>
                  <a:buChar char="•"/>
                </a:pPr>
                <a:r>
                  <a:rPr lang="zh-TW" altLang="en-US" sz="1100" dirty="0" smtClean="0">
                    <a:solidFill>
                      <a:schemeClr val="bg1"/>
                    </a:solidFill>
                  </a:rPr>
                  <a:t>客戶歷程</a:t>
                </a:r>
                <a:endParaRPr lang="en-US" altLang="zh-TW" sz="1100" dirty="0">
                  <a:solidFill>
                    <a:schemeClr val="bg1"/>
                  </a:solidFill>
                </a:endParaRPr>
              </a:p>
              <a:p>
                <a:pPr marL="171450" indent="-171450" defTabSz="608965">
                  <a:lnSpc>
                    <a:spcPct val="130000"/>
                  </a:lnSpc>
                  <a:buFont typeface="Arial" panose="020B0604020202020204" pitchFamily="34" charset="0"/>
                  <a:buChar char="•"/>
                </a:pPr>
                <a:r>
                  <a:rPr lang="zh-TW" altLang="en-US" sz="1100" dirty="0" smtClean="0">
                    <a:solidFill>
                      <a:schemeClr val="bg1"/>
                    </a:solidFill>
                  </a:rPr>
                  <a:t>線上</a:t>
                </a:r>
                <a:r>
                  <a:rPr lang="en-US" altLang="zh-TW" sz="1100" dirty="0" smtClean="0">
                    <a:solidFill>
                      <a:schemeClr val="bg1"/>
                    </a:solidFill>
                  </a:rPr>
                  <a:t>/</a:t>
                </a:r>
                <a:r>
                  <a:rPr lang="zh-TW" altLang="en-US" sz="1100" dirty="0" smtClean="0">
                    <a:solidFill>
                      <a:schemeClr val="bg1"/>
                    </a:solidFill>
                  </a:rPr>
                  <a:t>線下標籤</a:t>
                </a:r>
                <a:endParaRPr lang="en-US" altLang="zh-TW" sz="1100" dirty="0">
                  <a:solidFill>
                    <a:schemeClr val="bg1"/>
                  </a:solidFill>
                </a:endParaRPr>
              </a:p>
              <a:p>
                <a:pPr marL="171450" indent="-171450" defTabSz="608965">
                  <a:lnSpc>
                    <a:spcPct val="130000"/>
                  </a:lnSpc>
                  <a:buFont typeface="Arial" panose="020B0604020202020204" pitchFamily="34" charset="0"/>
                  <a:buChar char="•"/>
                </a:pPr>
                <a:r>
                  <a:rPr lang="en-US" altLang="zh-TW" sz="1100" dirty="0" smtClean="0">
                    <a:solidFill>
                      <a:schemeClr val="bg1"/>
                    </a:solidFill>
                  </a:rPr>
                  <a:t>My </a:t>
                </a:r>
                <a:r>
                  <a:rPr lang="zh-TW" altLang="en-US" sz="1100" dirty="0" smtClean="0">
                    <a:solidFill>
                      <a:schemeClr val="bg1"/>
                    </a:solidFill>
                  </a:rPr>
                  <a:t>客群</a:t>
                </a:r>
                <a:endParaRPr lang="en-US" altLang="zh-TW" sz="1100" dirty="0">
                  <a:solidFill>
                    <a:schemeClr val="bg1"/>
                  </a:solidFill>
                </a:endParaRPr>
              </a:p>
              <a:p>
                <a:pPr marL="171450" indent="-171450" defTabSz="608965">
                  <a:lnSpc>
                    <a:spcPct val="130000"/>
                  </a:lnSpc>
                  <a:buFont typeface="Arial" panose="020B0604020202020204" pitchFamily="34" charset="0"/>
                  <a:buChar char="•"/>
                </a:pPr>
                <a:r>
                  <a:rPr lang="zh-TW" altLang="en-US" sz="1100" dirty="0" smtClean="0">
                    <a:solidFill>
                      <a:schemeClr val="bg1"/>
                    </a:solidFill>
                  </a:rPr>
                  <a:t>產品</a:t>
                </a:r>
                <a:r>
                  <a:rPr lang="en-US" altLang="zh-TW" sz="1100" dirty="0" smtClean="0">
                    <a:solidFill>
                      <a:schemeClr val="bg1"/>
                    </a:solidFill>
                  </a:rPr>
                  <a:t>/</a:t>
                </a:r>
                <a:r>
                  <a:rPr lang="zh-TW" altLang="en-US" sz="1100" dirty="0" smtClean="0">
                    <a:solidFill>
                      <a:schemeClr val="bg1"/>
                    </a:solidFill>
                  </a:rPr>
                  <a:t>活</a:t>
                </a:r>
                <a:r>
                  <a:rPr lang="zh-TW" altLang="en-US" sz="1100" dirty="0">
                    <a:solidFill>
                      <a:schemeClr val="bg1"/>
                    </a:solidFill>
                  </a:rPr>
                  <a:t>動</a:t>
                </a:r>
                <a:r>
                  <a:rPr lang="zh-TW" altLang="en-US" sz="1100" dirty="0" smtClean="0">
                    <a:solidFill>
                      <a:schemeClr val="bg1"/>
                    </a:solidFill>
                  </a:rPr>
                  <a:t>推薦</a:t>
                </a:r>
                <a:endParaRPr lang="zh-CN" altLang="en-US" sz="1100" dirty="0">
                  <a:solidFill>
                    <a:schemeClr val="bg1"/>
                  </a:solidFill>
                </a:endParaRPr>
              </a:p>
            </p:txBody>
          </p:sp>
          <p:sp>
            <p:nvSpPr>
              <p:cNvPr id="88" name="矩形 87"/>
              <p:cNvSpPr/>
              <p:nvPr/>
            </p:nvSpPr>
            <p:spPr>
              <a:xfrm>
                <a:off x="3905382" y="996315"/>
                <a:ext cx="1756007" cy="450662"/>
              </a:xfrm>
              <a:prstGeom prst="rect">
                <a:avLst/>
              </a:prstGeom>
            </p:spPr>
            <p:txBody>
              <a:bodyPr wrap="none">
                <a:spAutoFit/>
              </a:bodyPr>
              <a:lstStyle/>
              <a:p>
                <a:pPr defTabSz="1218565">
                  <a:defRPr/>
                </a:pPr>
                <a:r>
                  <a:rPr lang="zh-TW" altLang="en-US" sz="1600" b="1" kern="0" dirty="0" smtClean="0">
                    <a:solidFill>
                      <a:schemeClr val="bg1"/>
                    </a:solidFill>
                    <a:effectLst>
                      <a:outerShdw blurRad="38100" dist="38100" dir="2700000" algn="tl">
                        <a:srgbClr val="000000">
                          <a:alpha val="43137"/>
                        </a:srgbClr>
                      </a:outerShdw>
                    </a:effectLst>
                  </a:rPr>
                  <a:t>數據</a:t>
                </a:r>
                <a:r>
                  <a:rPr lang="zh-TW" altLang="en-US" sz="1600" b="1" kern="0" dirty="0">
                    <a:solidFill>
                      <a:schemeClr val="bg1"/>
                    </a:solidFill>
                    <a:effectLst>
                      <a:outerShdw blurRad="38100" dist="38100" dir="2700000" algn="tl">
                        <a:srgbClr val="000000">
                          <a:alpha val="43137"/>
                        </a:srgbClr>
                      </a:outerShdw>
                    </a:effectLst>
                  </a:rPr>
                  <a:t>加</a:t>
                </a:r>
                <a:r>
                  <a:rPr lang="zh-TW" altLang="en-US" sz="1600" b="1" kern="0" dirty="0" smtClean="0">
                    <a:solidFill>
                      <a:schemeClr val="bg1"/>
                    </a:solidFill>
                    <a:effectLst>
                      <a:outerShdw blurRad="38100" dist="38100" dir="2700000" algn="tl">
                        <a:srgbClr val="000000">
                          <a:alpha val="43137"/>
                        </a:srgbClr>
                      </a:outerShdw>
                    </a:effectLst>
                  </a:rPr>
                  <a:t>值分析</a:t>
                </a:r>
                <a:endParaRPr lang="en-US" altLang="zh-CN" sz="1600" b="1" kern="0" dirty="0">
                  <a:solidFill>
                    <a:schemeClr val="bg1"/>
                  </a:solidFill>
                  <a:effectLst>
                    <a:outerShdw blurRad="38100" dist="38100" dir="2700000" algn="tl">
                      <a:srgbClr val="000000">
                        <a:alpha val="43137"/>
                      </a:srgbClr>
                    </a:outerShdw>
                  </a:effectLst>
                </a:endParaRPr>
              </a:p>
            </p:txBody>
          </p:sp>
        </p:grpSp>
      </p:grpSp>
      <p:grpSp>
        <p:nvGrpSpPr>
          <p:cNvPr id="89" name="组 42"/>
          <p:cNvGrpSpPr/>
          <p:nvPr/>
        </p:nvGrpSpPr>
        <p:grpSpPr>
          <a:xfrm>
            <a:off x="4487708" y="1851670"/>
            <a:ext cx="1687607" cy="1570830"/>
            <a:chOff x="6068042" y="1780495"/>
            <a:chExt cx="2138860" cy="2201046"/>
          </a:xfrm>
        </p:grpSpPr>
        <p:sp>
          <p:nvSpPr>
            <p:cNvPr id="90" name="矩形 89"/>
            <p:cNvSpPr/>
            <p:nvPr/>
          </p:nvSpPr>
          <p:spPr>
            <a:xfrm rot="16200000">
              <a:off x="6967187" y="881350"/>
              <a:ext cx="118233" cy="1916523"/>
            </a:xfrm>
            <a:prstGeom prst="rect">
              <a:avLst/>
            </a:prstGeom>
            <a:solidFill>
              <a:schemeClr val="accent1"/>
            </a:solidFill>
            <a:ln>
              <a:noFill/>
            </a:ln>
            <a:effectLst>
              <a:outerShdw blurRad="508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91" name="组 23"/>
            <p:cNvGrpSpPr/>
            <p:nvPr/>
          </p:nvGrpSpPr>
          <p:grpSpPr>
            <a:xfrm>
              <a:off x="6196221" y="1948893"/>
              <a:ext cx="2010681" cy="2032648"/>
              <a:chOff x="3905382" y="996315"/>
              <a:chExt cx="2010681" cy="2032648"/>
            </a:xfrm>
          </p:grpSpPr>
          <p:sp>
            <p:nvSpPr>
              <p:cNvPr id="92" name="矩形 91"/>
              <p:cNvSpPr/>
              <p:nvPr/>
            </p:nvSpPr>
            <p:spPr>
              <a:xfrm>
                <a:off x="3929206" y="1329813"/>
                <a:ext cx="1986857" cy="1699150"/>
              </a:xfrm>
              <a:prstGeom prst="rect">
                <a:avLst/>
              </a:prstGeom>
            </p:spPr>
            <p:txBody>
              <a:bodyPr wrap="square" numCol="1" spcCol="360000">
                <a:spAutoFit/>
              </a:bodyPr>
              <a:lstStyle/>
              <a:p>
                <a:pPr marL="171450" indent="-171450" defTabSz="608965">
                  <a:lnSpc>
                    <a:spcPct val="130000"/>
                  </a:lnSpc>
                  <a:buFont typeface="Arial" panose="020B0604020202020204" pitchFamily="34" charset="0"/>
                  <a:buChar char="•"/>
                </a:pPr>
                <a:r>
                  <a:rPr lang="en-US" altLang="zh-CN" sz="1100" dirty="0">
                    <a:solidFill>
                      <a:schemeClr val="bg1"/>
                    </a:solidFill>
                  </a:rPr>
                  <a:t>API</a:t>
                </a:r>
                <a:r>
                  <a:rPr lang="zh-TW" altLang="en-US" sz="1100" dirty="0">
                    <a:solidFill>
                      <a:schemeClr val="bg1"/>
                    </a:solidFill>
                  </a:rPr>
                  <a:t>服務</a:t>
                </a:r>
                <a:endParaRPr lang="en-US" altLang="zh-CN" sz="1100" dirty="0">
                  <a:solidFill>
                    <a:schemeClr val="bg1"/>
                  </a:solidFill>
                </a:endParaRPr>
              </a:p>
              <a:p>
                <a:pPr marL="171450" indent="-171450" defTabSz="608965">
                  <a:lnSpc>
                    <a:spcPct val="130000"/>
                  </a:lnSpc>
                  <a:buFont typeface="Arial" panose="020B0604020202020204" pitchFamily="34" charset="0"/>
                  <a:buChar char="•"/>
                </a:pPr>
                <a:r>
                  <a:rPr lang="en-US" altLang="zh-CN" sz="1100" dirty="0" smtClean="0">
                    <a:solidFill>
                      <a:schemeClr val="bg1"/>
                    </a:solidFill>
                  </a:rPr>
                  <a:t>ADS(Analytic Data Service)</a:t>
                </a:r>
              </a:p>
              <a:p>
                <a:pPr marL="171450" indent="-171450" defTabSz="608965">
                  <a:lnSpc>
                    <a:spcPct val="130000"/>
                  </a:lnSpc>
                  <a:buFont typeface="Arial" panose="020B0604020202020204" pitchFamily="34" charset="0"/>
                  <a:buChar char="•"/>
                </a:pPr>
                <a:r>
                  <a:rPr lang="en-US" altLang="zh-TW" sz="1100" dirty="0" smtClean="0">
                    <a:solidFill>
                      <a:schemeClr val="bg1"/>
                    </a:solidFill>
                  </a:rPr>
                  <a:t>Hadoop </a:t>
                </a:r>
                <a:r>
                  <a:rPr lang="en-US" altLang="zh-TW" sz="1100" dirty="0">
                    <a:solidFill>
                      <a:schemeClr val="bg1"/>
                    </a:solidFill>
                  </a:rPr>
                  <a:t>data </a:t>
                </a:r>
                <a:r>
                  <a:rPr lang="en-US" altLang="zh-TW" sz="1100" dirty="0" smtClean="0">
                    <a:solidFill>
                      <a:schemeClr val="bg1"/>
                    </a:solidFill>
                  </a:rPr>
                  <a:t>lake</a:t>
                </a:r>
                <a:endParaRPr lang="en-US" altLang="zh-TW" sz="1100" dirty="0">
                  <a:solidFill>
                    <a:schemeClr val="bg1"/>
                  </a:solidFill>
                </a:endParaRPr>
              </a:p>
              <a:p>
                <a:pPr defTabSz="608965">
                  <a:lnSpc>
                    <a:spcPct val="130000"/>
                  </a:lnSpc>
                </a:pPr>
                <a:endParaRPr lang="zh-CN" altLang="en-US" sz="1200" dirty="0">
                  <a:solidFill>
                    <a:schemeClr val="bg1"/>
                  </a:solidFill>
                </a:endParaRPr>
              </a:p>
            </p:txBody>
          </p:sp>
          <p:sp>
            <p:nvSpPr>
              <p:cNvPr id="93" name="矩形 92"/>
              <p:cNvSpPr/>
              <p:nvPr/>
            </p:nvSpPr>
            <p:spPr>
              <a:xfrm>
                <a:off x="3905382" y="996315"/>
                <a:ext cx="1756008" cy="450663"/>
              </a:xfrm>
              <a:prstGeom prst="rect">
                <a:avLst/>
              </a:prstGeom>
            </p:spPr>
            <p:txBody>
              <a:bodyPr wrap="none">
                <a:spAutoFit/>
              </a:bodyPr>
              <a:lstStyle/>
              <a:p>
                <a:pPr defTabSz="1218565">
                  <a:defRPr/>
                </a:pPr>
                <a:r>
                  <a:rPr lang="zh-TW" altLang="en-US" sz="1600" b="1" kern="0" dirty="0" smtClean="0">
                    <a:solidFill>
                      <a:schemeClr val="bg1"/>
                    </a:solidFill>
                    <a:effectLst>
                      <a:outerShdw blurRad="38100" dist="38100" dir="2700000" algn="tl">
                        <a:srgbClr val="000000">
                          <a:alpha val="43137"/>
                        </a:srgbClr>
                      </a:outerShdw>
                    </a:effectLst>
                  </a:rPr>
                  <a:t>數據服務提供</a:t>
                </a:r>
                <a:endParaRPr lang="en-US" altLang="zh-CN" sz="1600" b="1" kern="0" dirty="0">
                  <a:solidFill>
                    <a:schemeClr val="bg1"/>
                  </a:solidFill>
                  <a:effectLst>
                    <a:outerShdw blurRad="38100" dist="38100" dir="2700000" algn="tl">
                      <a:srgbClr val="000000">
                        <a:alpha val="43137"/>
                      </a:srgbClr>
                    </a:outerShdw>
                  </a:effectLst>
                </a:endParaRPr>
              </a:p>
            </p:txBody>
          </p:sp>
        </p:grpSp>
      </p:grpSp>
      <p:grpSp>
        <p:nvGrpSpPr>
          <p:cNvPr id="94" name="组 43"/>
          <p:cNvGrpSpPr/>
          <p:nvPr/>
        </p:nvGrpSpPr>
        <p:grpSpPr>
          <a:xfrm>
            <a:off x="6351996" y="1491630"/>
            <a:ext cx="2132461" cy="911290"/>
            <a:chOff x="8430837" y="2636202"/>
            <a:chExt cx="2702668" cy="1276897"/>
          </a:xfrm>
        </p:grpSpPr>
        <p:sp>
          <p:nvSpPr>
            <p:cNvPr id="95" name="矩形 94"/>
            <p:cNvSpPr/>
            <p:nvPr/>
          </p:nvSpPr>
          <p:spPr>
            <a:xfrm rot="16200000">
              <a:off x="9329982" y="1737057"/>
              <a:ext cx="118233" cy="1916523"/>
            </a:xfrm>
            <a:prstGeom prst="rect">
              <a:avLst/>
            </a:prstGeom>
            <a:solidFill>
              <a:srgbClr val="168E40"/>
            </a:solidFill>
            <a:ln>
              <a:noFill/>
            </a:ln>
            <a:effectLst>
              <a:outerShdw blurRad="508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dirty="0"/>
            </a:p>
          </p:txBody>
        </p:sp>
        <p:grpSp>
          <p:nvGrpSpPr>
            <p:cNvPr id="96" name="组 28"/>
            <p:cNvGrpSpPr/>
            <p:nvPr/>
          </p:nvGrpSpPr>
          <p:grpSpPr>
            <a:xfrm>
              <a:off x="8559016" y="2804600"/>
              <a:ext cx="2574489" cy="1108499"/>
              <a:chOff x="3905382" y="996315"/>
              <a:chExt cx="2574489" cy="1108499"/>
            </a:xfrm>
          </p:grpSpPr>
          <p:sp>
            <p:nvSpPr>
              <p:cNvPr id="97" name="矩形 96"/>
              <p:cNvSpPr/>
              <p:nvPr/>
            </p:nvSpPr>
            <p:spPr>
              <a:xfrm>
                <a:off x="3929209" y="1329812"/>
                <a:ext cx="1764517" cy="775002"/>
              </a:xfrm>
              <a:prstGeom prst="rect">
                <a:avLst/>
              </a:prstGeom>
            </p:spPr>
            <p:txBody>
              <a:bodyPr wrap="square" numCol="1" spcCol="360000">
                <a:spAutoFit/>
              </a:bodyPr>
              <a:lstStyle/>
              <a:p>
                <a:pPr marL="171450" indent="-171450" defTabSz="608965">
                  <a:lnSpc>
                    <a:spcPct val="130000"/>
                  </a:lnSpc>
                  <a:buFont typeface="Arial" panose="020B0604020202020204" pitchFamily="34" charset="0"/>
                  <a:buChar char="•"/>
                </a:pPr>
                <a:r>
                  <a:rPr lang="en-US" altLang="zh-TW" sz="1200" b="1" dirty="0" smtClean="0">
                    <a:solidFill>
                      <a:srgbClr val="168E40"/>
                    </a:solidFill>
                    <a:effectLst>
                      <a:outerShdw blurRad="38100" dist="38100" dir="2700000" algn="tl">
                        <a:srgbClr val="000000">
                          <a:alpha val="43137"/>
                        </a:srgbClr>
                      </a:outerShdw>
                    </a:effectLst>
                  </a:rPr>
                  <a:t>Data API</a:t>
                </a:r>
              </a:p>
              <a:p>
                <a:pPr marL="171450" indent="-171450" defTabSz="608965">
                  <a:lnSpc>
                    <a:spcPct val="130000"/>
                  </a:lnSpc>
                  <a:buFont typeface="Arial" panose="020B0604020202020204" pitchFamily="34" charset="0"/>
                  <a:buChar char="•"/>
                </a:pPr>
                <a:r>
                  <a:rPr lang="en-US" altLang="zh-TW" sz="1200" b="1" dirty="0" smtClean="0">
                    <a:solidFill>
                      <a:srgbClr val="168E40"/>
                    </a:solidFill>
                    <a:effectLst>
                      <a:outerShdw blurRad="38100" dist="38100" dir="2700000" algn="tl">
                        <a:srgbClr val="000000">
                          <a:alpha val="43137"/>
                        </a:srgbClr>
                      </a:outerShdw>
                    </a:effectLst>
                  </a:rPr>
                  <a:t>Model Serving</a:t>
                </a:r>
                <a:endParaRPr lang="en-US" altLang="zh-TW" sz="1200" b="1" dirty="0">
                  <a:solidFill>
                    <a:srgbClr val="168E40"/>
                  </a:solidFill>
                  <a:effectLst>
                    <a:outerShdw blurRad="38100" dist="38100" dir="2700000" algn="tl">
                      <a:srgbClr val="000000">
                        <a:alpha val="43137"/>
                      </a:srgbClr>
                    </a:outerShdw>
                  </a:effectLst>
                </a:endParaRPr>
              </a:p>
            </p:txBody>
          </p:sp>
          <p:sp>
            <p:nvSpPr>
              <p:cNvPr id="98" name="矩形 97"/>
              <p:cNvSpPr/>
              <p:nvPr/>
            </p:nvSpPr>
            <p:spPr>
              <a:xfrm>
                <a:off x="3905382" y="996315"/>
                <a:ext cx="2574489" cy="517507"/>
              </a:xfrm>
              <a:prstGeom prst="rect">
                <a:avLst/>
              </a:prstGeom>
            </p:spPr>
            <p:txBody>
              <a:bodyPr wrap="none">
                <a:spAutoFit/>
              </a:bodyPr>
              <a:lstStyle/>
              <a:p>
                <a:pPr defTabSz="1218565">
                  <a:defRPr/>
                </a:pPr>
                <a:r>
                  <a:rPr lang="zh-TW" altLang="en-US" b="1" kern="0" dirty="0" smtClean="0">
                    <a:solidFill>
                      <a:srgbClr val="168E40"/>
                    </a:solidFill>
                    <a:effectLst>
                      <a:outerShdw blurRad="38100" dist="38100" dir="2700000" algn="tl">
                        <a:srgbClr val="000000">
                          <a:alpha val="43137"/>
                        </a:srgbClr>
                      </a:outerShdw>
                    </a:effectLst>
                  </a:rPr>
                  <a:t>打造數據共享中台</a:t>
                </a:r>
                <a:endParaRPr lang="en-US" altLang="zh-CN" b="1" kern="0" dirty="0">
                  <a:solidFill>
                    <a:srgbClr val="168E40"/>
                  </a:solidFill>
                  <a:effectLst>
                    <a:outerShdw blurRad="38100" dist="38100" dir="2700000" algn="tl">
                      <a:srgbClr val="000000">
                        <a:alpha val="43137"/>
                      </a:srgbClr>
                    </a:outerShdw>
                  </a:effectLst>
                </a:endParaRPr>
              </a:p>
            </p:txBody>
          </p:sp>
        </p:grpSp>
      </p:grpSp>
      <p:sp>
        <p:nvSpPr>
          <p:cNvPr id="99" name="矩形 98"/>
          <p:cNvSpPr/>
          <p:nvPr/>
        </p:nvSpPr>
        <p:spPr>
          <a:xfrm>
            <a:off x="454599" y="3699137"/>
            <a:ext cx="576426" cy="312773"/>
          </a:xfrm>
          <a:prstGeom prst="rect">
            <a:avLst/>
          </a:prstGeom>
        </p:spPr>
        <p:txBody>
          <a:bodyPr wrap="none">
            <a:spAutoFit/>
          </a:bodyPr>
          <a:lstStyle/>
          <a:p>
            <a:pPr defTabSz="1218565">
              <a:defRPr/>
            </a:pPr>
            <a:r>
              <a:rPr lang="en-US" altLang="zh-CN" sz="1600" b="1" kern="0" dirty="0" smtClean="0">
                <a:solidFill>
                  <a:schemeClr val="bg1"/>
                </a:solidFill>
              </a:rPr>
              <a:t>2016</a:t>
            </a:r>
            <a:endParaRPr lang="en-US" altLang="zh-CN" sz="1600" b="1" kern="0" dirty="0">
              <a:solidFill>
                <a:schemeClr val="bg1"/>
              </a:solidFill>
            </a:endParaRPr>
          </a:p>
        </p:txBody>
      </p:sp>
      <p:sp>
        <p:nvSpPr>
          <p:cNvPr id="100" name="矩形 99"/>
          <p:cNvSpPr/>
          <p:nvPr/>
        </p:nvSpPr>
        <p:spPr>
          <a:xfrm>
            <a:off x="2357282" y="3699137"/>
            <a:ext cx="576426" cy="312773"/>
          </a:xfrm>
          <a:prstGeom prst="rect">
            <a:avLst/>
          </a:prstGeom>
        </p:spPr>
        <p:txBody>
          <a:bodyPr wrap="none">
            <a:spAutoFit/>
          </a:bodyPr>
          <a:lstStyle/>
          <a:p>
            <a:pPr defTabSz="1218565">
              <a:defRPr/>
            </a:pPr>
            <a:r>
              <a:rPr lang="en-US" altLang="zh-CN" sz="1600" b="1" kern="0" dirty="0" smtClean="0">
                <a:solidFill>
                  <a:schemeClr val="bg1"/>
                </a:solidFill>
              </a:rPr>
              <a:t>2017</a:t>
            </a:r>
            <a:endParaRPr lang="en-US" altLang="zh-CN" sz="1600" b="1" kern="0" dirty="0">
              <a:solidFill>
                <a:schemeClr val="bg1"/>
              </a:solidFill>
            </a:endParaRPr>
          </a:p>
        </p:txBody>
      </p:sp>
      <p:sp>
        <p:nvSpPr>
          <p:cNvPr id="101" name="矩形 100"/>
          <p:cNvSpPr/>
          <p:nvPr/>
        </p:nvSpPr>
        <p:spPr>
          <a:xfrm>
            <a:off x="4126586" y="3699137"/>
            <a:ext cx="1035786" cy="312773"/>
          </a:xfrm>
          <a:prstGeom prst="rect">
            <a:avLst/>
          </a:prstGeom>
        </p:spPr>
        <p:txBody>
          <a:bodyPr wrap="none">
            <a:spAutoFit/>
          </a:bodyPr>
          <a:lstStyle/>
          <a:p>
            <a:pPr defTabSz="1218565">
              <a:defRPr/>
            </a:pPr>
            <a:r>
              <a:rPr lang="en-US" altLang="zh-CN" sz="1600" b="1" kern="0" dirty="0" smtClean="0">
                <a:solidFill>
                  <a:schemeClr val="bg1"/>
                </a:solidFill>
              </a:rPr>
              <a:t>2018-2019</a:t>
            </a:r>
            <a:endParaRPr lang="en-US" altLang="zh-CN" sz="1600" b="1" kern="0" dirty="0">
              <a:solidFill>
                <a:schemeClr val="bg1"/>
              </a:solidFill>
            </a:endParaRPr>
          </a:p>
        </p:txBody>
      </p:sp>
      <p:sp>
        <p:nvSpPr>
          <p:cNvPr id="102" name="矩形 101"/>
          <p:cNvSpPr/>
          <p:nvPr/>
        </p:nvSpPr>
        <p:spPr>
          <a:xfrm>
            <a:off x="6092178" y="3699137"/>
            <a:ext cx="576426" cy="312773"/>
          </a:xfrm>
          <a:prstGeom prst="rect">
            <a:avLst/>
          </a:prstGeom>
        </p:spPr>
        <p:txBody>
          <a:bodyPr wrap="none">
            <a:spAutoFit/>
          </a:bodyPr>
          <a:lstStyle/>
          <a:p>
            <a:pPr defTabSz="1218565">
              <a:defRPr/>
            </a:pPr>
            <a:r>
              <a:rPr lang="en-US" altLang="zh-CN" sz="1600" b="1" kern="0" dirty="0" smtClean="0">
                <a:solidFill>
                  <a:schemeClr val="bg1"/>
                </a:solidFill>
              </a:rPr>
              <a:t>2020</a:t>
            </a:r>
            <a:endParaRPr lang="en-US" altLang="zh-CN" sz="1600" b="1" kern="0" dirty="0">
              <a:solidFill>
                <a:schemeClr val="bg1"/>
              </a:solidFill>
            </a:endParaRPr>
          </a:p>
        </p:txBody>
      </p:sp>
      <p:grpSp>
        <p:nvGrpSpPr>
          <p:cNvPr id="4" name="群組 3"/>
          <p:cNvGrpSpPr/>
          <p:nvPr/>
        </p:nvGrpSpPr>
        <p:grpSpPr>
          <a:xfrm>
            <a:off x="763881" y="2985796"/>
            <a:ext cx="1676540" cy="635647"/>
            <a:chOff x="770632" y="3219820"/>
            <a:chExt cx="1713136" cy="669102"/>
          </a:xfrm>
        </p:grpSpPr>
        <p:grpSp>
          <p:nvGrpSpPr>
            <p:cNvPr id="79" name="组 40"/>
            <p:cNvGrpSpPr/>
            <p:nvPr/>
          </p:nvGrpSpPr>
          <p:grpSpPr>
            <a:xfrm>
              <a:off x="770632" y="3219820"/>
              <a:ext cx="1550020" cy="505003"/>
              <a:chOff x="1348491" y="1331985"/>
              <a:chExt cx="1922519" cy="672230"/>
            </a:xfrm>
          </p:grpSpPr>
          <p:sp>
            <p:nvSpPr>
              <p:cNvPr id="80" name="矩形 79"/>
              <p:cNvSpPr/>
              <p:nvPr/>
            </p:nvSpPr>
            <p:spPr>
              <a:xfrm rot="16200000">
                <a:off x="2247636" y="432840"/>
                <a:ext cx="118233" cy="1916523"/>
              </a:xfrm>
              <a:prstGeom prst="rect">
                <a:avLst/>
              </a:prstGeom>
              <a:solidFill>
                <a:schemeClr val="accent1"/>
              </a:solidFill>
              <a:ln>
                <a:noFill/>
              </a:ln>
              <a:effectLst>
                <a:outerShdw blurRad="508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3" name="矩形 82"/>
              <p:cNvSpPr/>
              <p:nvPr/>
            </p:nvSpPr>
            <p:spPr>
              <a:xfrm>
                <a:off x="1476671" y="1529833"/>
                <a:ext cx="1794339" cy="474382"/>
              </a:xfrm>
              <a:prstGeom prst="rect">
                <a:avLst/>
              </a:prstGeom>
            </p:spPr>
            <p:txBody>
              <a:bodyPr wrap="none">
                <a:spAutoFit/>
              </a:bodyPr>
              <a:lstStyle/>
              <a:p>
                <a:pPr defTabSz="1218565">
                  <a:defRPr/>
                </a:pPr>
                <a:r>
                  <a:rPr lang="zh-TW" altLang="en-US" sz="1600" b="1" kern="0" dirty="0" smtClean="0">
                    <a:solidFill>
                      <a:schemeClr val="bg1"/>
                    </a:solidFill>
                    <a:effectLst>
                      <a:outerShdw blurRad="38100" dist="38100" dir="2700000" algn="tl">
                        <a:srgbClr val="000000">
                          <a:alpha val="43137"/>
                        </a:srgbClr>
                      </a:outerShdw>
                    </a:effectLst>
                  </a:rPr>
                  <a:t>數據</a:t>
                </a:r>
                <a:r>
                  <a:rPr lang="zh-TW" altLang="en-US" sz="1600" b="1" kern="0" dirty="0">
                    <a:solidFill>
                      <a:schemeClr val="bg1"/>
                    </a:solidFill>
                    <a:effectLst>
                      <a:outerShdw blurRad="38100" dist="38100" dir="2700000" algn="tl">
                        <a:srgbClr val="000000">
                          <a:alpha val="43137"/>
                        </a:srgbClr>
                      </a:outerShdw>
                    </a:effectLst>
                  </a:rPr>
                  <a:t>平台</a:t>
                </a:r>
                <a:r>
                  <a:rPr lang="zh-TW" altLang="en-US" sz="1600" b="1" kern="0" dirty="0" smtClean="0">
                    <a:solidFill>
                      <a:schemeClr val="bg1"/>
                    </a:solidFill>
                    <a:effectLst>
                      <a:outerShdw blurRad="38100" dist="38100" dir="2700000" algn="tl">
                        <a:srgbClr val="000000">
                          <a:alpha val="43137"/>
                        </a:srgbClr>
                      </a:outerShdw>
                    </a:effectLst>
                  </a:rPr>
                  <a:t>建置</a:t>
                </a:r>
                <a:endParaRPr lang="en-US" altLang="zh-CN" sz="1600" b="1" kern="0" dirty="0">
                  <a:solidFill>
                    <a:schemeClr val="bg1"/>
                  </a:solidFill>
                  <a:effectLst>
                    <a:outerShdw blurRad="38100" dist="38100" dir="2700000" algn="tl">
                      <a:srgbClr val="000000">
                        <a:alpha val="43137"/>
                      </a:srgbClr>
                    </a:outerShdw>
                  </a:effectLst>
                </a:endParaRPr>
              </a:p>
            </p:txBody>
          </p:sp>
        </p:grpSp>
        <p:sp>
          <p:nvSpPr>
            <p:cNvPr id="40" name="矩形 39"/>
            <p:cNvSpPr/>
            <p:nvPr/>
          </p:nvSpPr>
          <p:spPr>
            <a:xfrm>
              <a:off x="918320" y="3579862"/>
              <a:ext cx="1565448" cy="309060"/>
            </a:xfrm>
            <a:prstGeom prst="rect">
              <a:avLst/>
            </a:prstGeom>
          </p:spPr>
          <p:txBody>
            <a:bodyPr wrap="square" numCol="1" spcCol="360000">
              <a:spAutoFit/>
            </a:bodyPr>
            <a:lstStyle/>
            <a:p>
              <a:pPr marL="171450" indent="-171450" defTabSz="608965">
                <a:lnSpc>
                  <a:spcPct val="130000"/>
                </a:lnSpc>
                <a:buFont typeface="Arial" panose="020B0604020202020204" pitchFamily="34" charset="0"/>
                <a:buChar char="•"/>
              </a:pPr>
              <a:r>
                <a:rPr lang="en-US" altLang="zh-TW" sz="1100" dirty="0" smtClean="0">
                  <a:solidFill>
                    <a:schemeClr val="bg1"/>
                  </a:solidFill>
                </a:rPr>
                <a:t>Hadoop</a:t>
              </a:r>
              <a:r>
                <a:rPr lang="zh-TW" altLang="en-US" sz="1100" dirty="0">
                  <a:solidFill>
                    <a:schemeClr val="bg1"/>
                  </a:solidFill>
                </a:rPr>
                <a:t> </a:t>
              </a:r>
              <a:r>
                <a:rPr lang="en-US" altLang="zh-TW" sz="1100" dirty="0">
                  <a:solidFill>
                    <a:schemeClr val="bg1"/>
                  </a:solidFill>
                </a:rPr>
                <a:t>E</a:t>
              </a:r>
              <a:r>
                <a:rPr lang="en-US" altLang="zh-TW" sz="1100" dirty="0" smtClean="0">
                  <a:solidFill>
                    <a:schemeClr val="bg1"/>
                  </a:solidFill>
                </a:rPr>
                <a:t>co System</a:t>
              </a:r>
              <a:endParaRPr lang="zh-CN" altLang="en-US" sz="1100" dirty="0">
                <a:solidFill>
                  <a:schemeClr val="bg1"/>
                </a:solidFill>
              </a:endParaRPr>
            </a:p>
          </p:txBody>
        </p:sp>
      </p:grpSp>
    </p:spTree>
    <p:extLst>
      <p:ext uri="{BB962C8B-B14F-4D97-AF65-F5344CB8AC3E}">
        <p14:creationId xmlns:p14="http://schemas.microsoft.com/office/powerpoint/2010/main" val="1519564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4"/>
          </p:nvPr>
        </p:nvSpPr>
        <p:spPr/>
        <p:txBody>
          <a:bodyPr/>
          <a:lstStyle/>
          <a:p>
            <a:fld id="{ADAF07C5-463E-4746-8662-F9EAE6427DB3}" type="slidenum">
              <a:rPr lang="zh-TW" altLang="en-US" smtClean="0"/>
              <a:pPr/>
              <a:t>5</a:t>
            </a:fld>
            <a:endParaRPr lang="zh-TW" altLang="en-US" dirty="0"/>
          </a:p>
        </p:txBody>
      </p:sp>
      <p:sp>
        <p:nvSpPr>
          <p:cNvPr id="19" name="矩形 18"/>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smtClean="0">
                <a:solidFill>
                  <a:schemeClr val="bg1"/>
                </a:solidFill>
                <a:latin typeface="+mj-ea"/>
              </a:rPr>
              <a:t>專案</a:t>
            </a:r>
            <a:r>
              <a:rPr lang="zh-TW" altLang="en-US" sz="2400" b="1" dirty="0">
                <a:solidFill>
                  <a:schemeClr val="bg1"/>
                </a:solidFill>
                <a:latin typeface="+mj-ea"/>
              </a:rPr>
              <a:t>目的</a:t>
            </a:r>
            <a:endParaRPr lang="zh-TW" altLang="en-US" sz="2400" b="1" dirty="0" smtClean="0">
              <a:solidFill>
                <a:schemeClr val="bg1"/>
              </a:solidFill>
              <a:latin typeface="+mj-ea"/>
            </a:endParaRPr>
          </a:p>
        </p:txBody>
      </p:sp>
      <p:grpSp>
        <p:nvGrpSpPr>
          <p:cNvPr id="20" name="群組 19"/>
          <p:cNvGrpSpPr/>
          <p:nvPr/>
        </p:nvGrpSpPr>
        <p:grpSpPr>
          <a:xfrm>
            <a:off x="3275856" y="2139152"/>
            <a:ext cx="2592288" cy="1944216"/>
            <a:chOff x="3084592" y="1923678"/>
            <a:chExt cx="2974816" cy="2300003"/>
          </a:xfrm>
        </p:grpSpPr>
        <p:sp>
          <p:nvSpPr>
            <p:cNvPr id="21" name="Freeform 5"/>
            <p:cNvSpPr/>
            <p:nvPr/>
          </p:nvSpPr>
          <p:spPr bwMode="auto">
            <a:xfrm>
              <a:off x="4199902" y="2518523"/>
              <a:ext cx="380958" cy="1705158"/>
            </a:xfrm>
            <a:custGeom>
              <a:avLst/>
              <a:gdLst>
                <a:gd name="T0" fmla="*/ 0 w 164"/>
                <a:gd name="T1" fmla="*/ 1140 h 1222"/>
                <a:gd name="T2" fmla="*/ 0 w 164"/>
                <a:gd name="T3" fmla="*/ 1140 h 1222"/>
                <a:gd name="T4" fmla="*/ 82 w 164"/>
                <a:gd name="T5" fmla="*/ 1222 h 1222"/>
                <a:gd name="T6" fmla="*/ 82 w 164"/>
                <a:gd name="T7" fmla="*/ 1222 h 1222"/>
                <a:gd name="T8" fmla="*/ 164 w 164"/>
                <a:gd name="T9" fmla="*/ 1140 h 1222"/>
                <a:gd name="T10" fmla="*/ 164 w 164"/>
                <a:gd name="T11" fmla="*/ 1140 h 1222"/>
                <a:gd name="T12" fmla="*/ 164 w 164"/>
                <a:gd name="T13" fmla="*/ 0 h 1222"/>
                <a:gd name="connsiteX0" fmla="*/ 0 w 10000"/>
                <a:gd name="connsiteY0" fmla="*/ 9830 h 10501"/>
                <a:gd name="connsiteX1" fmla="*/ 0 w 10000"/>
                <a:gd name="connsiteY1" fmla="*/ 9830 h 10501"/>
                <a:gd name="connsiteX2" fmla="*/ 5000 w 10000"/>
                <a:gd name="connsiteY2" fmla="*/ 10501 h 10501"/>
                <a:gd name="connsiteX3" fmla="*/ 5000 w 10000"/>
                <a:gd name="connsiteY3" fmla="*/ 10501 h 10501"/>
                <a:gd name="connsiteX4" fmla="*/ 10000 w 10000"/>
                <a:gd name="connsiteY4" fmla="*/ 9830 h 10501"/>
                <a:gd name="connsiteX5" fmla="*/ 10000 w 10000"/>
                <a:gd name="connsiteY5" fmla="*/ 9830 h 10501"/>
                <a:gd name="connsiteX6" fmla="*/ 10000 w 10000"/>
                <a:gd name="connsiteY6" fmla="*/ 0 h 10501"/>
                <a:gd name="connsiteX0-1" fmla="*/ 0 w 10000"/>
                <a:gd name="connsiteY0-2" fmla="*/ 5342 h 6013"/>
                <a:gd name="connsiteX1-3" fmla="*/ 0 w 10000"/>
                <a:gd name="connsiteY1-4" fmla="*/ 5342 h 6013"/>
                <a:gd name="connsiteX2-5" fmla="*/ 5000 w 10000"/>
                <a:gd name="connsiteY2-6" fmla="*/ 6013 h 6013"/>
                <a:gd name="connsiteX3-7" fmla="*/ 5000 w 10000"/>
                <a:gd name="connsiteY3-8" fmla="*/ 6013 h 6013"/>
                <a:gd name="connsiteX4-9" fmla="*/ 10000 w 10000"/>
                <a:gd name="connsiteY4-10" fmla="*/ 5342 h 6013"/>
                <a:gd name="connsiteX5-11" fmla="*/ 10000 w 10000"/>
                <a:gd name="connsiteY5-12" fmla="*/ 5342 h 6013"/>
                <a:gd name="connsiteX6-13" fmla="*/ 10000 w 10000"/>
                <a:gd name="connsiteY6-14" fmla="*/ 0 h 60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6013">
                  <a:moveTo>
                    <a:pt x="0" y="5342"/>
                  </a:moveTo>
                  <a:lnTo>
                    <a:pt x="0" y="5342"/>
                  </a:lnTo>
                  <a:cubicBezTo>
                    <a:pt x="0" y="5710"/>
                    <a:pt x="2256" y="6013"/>
                    <a:pt x="5000" y="6013"/>
                  </a:cubicBezTo>
                  <a:lnTo>
                    <a:pt x="5000" y="6013"/>
                  </a:lnTo>
                  <a:cubicBezTo>
                    <a:pt x="7805" y="6013"/>
                    <a:pt x="10000" y="5710"/>
                    <a:pt x="10000" y="5342"/>
                  </a:cubicBezTo>
                  <a:lnTo>
                    <a:pt x="10000" y="5342"/>
                  </a:lnTo>
                  <a:lnTo>
                    <a:pt x="10000" y="0"/>
                  </a:lnTo>
                </a:path>
              </a:pathLst>
            </a:custGeom>
            <a:noFill/>
            <a:ln w="101600" cap="rnd">
              <a:solidFill>
                <a:srgbClr val="B3B3B3"/>
              </a:solidFill>
              <a:prstDash val="solid"/>
              <a:round/>
            </a:ln>
          </p:spPr>
          <p:txBody>
            <a:bodyPr lIns="36159" tIns="18080" rIns="36159" bIns="18080"/>
            <a:lstStyle/>
            <a:p>
              <a:pPr fontAlgn="base">
                <a:lnSpc>
                  <a:spcPct val="120000"/>
                </a:lnSpc>
                <a:spcBef>
                  <a:spcPct val="0"/>
                </a:spcBef>
                <a:spcAft>
                  <a:spcPct val="0"/>
                </a:spcAft>
                <a:defRPr/>
              </a:pPr>
              <a:endParaRPr lang="en-US" sz="1100" noProof="1">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6"/>
            <p:cNvSpPr/>
            <p:nvPr/>
          </p:nvSpPr>
          <p:spPr bwMode="auto">
            <a:xfrm>
              <a:off x="4572984" y="1923678"/>
              <a:ext cx="1486424" cy="1319047"/>
            </a:xfrm>
            <a:custGeom>
              <a:avLst/>
              <a:gdLst>
                <a:gd name="T0" fmla="*/ 0 w 638"/>
                <a:gd name="T1" fmla="*/ 0 h 568"/>
                <a:gd name="T2" fmla="*/ 0 w 638"/>
                <a:gd name="T3" fmla="*/ 568 h 568"/>
                <a:gd name="T4" fmla="*/ 159 w 638"/>
                <a:gd name="T5" fmla="*/ 484 h 568"/>
                <a:gd name="T6" fmla="*/ 319 w 638"/>
                <a:gd name="T7" fmla="*/ 568 h 568"/>
                <a:gd name="T8" fmla="*/ 479 w 638"/>
                <a:gd name="T9" fmla="*/ 484 h 568"/>
                <a:gd name="T10" fmla="*/ 638 w 638"/>
                <a:gd name="T11" fmla="*/ 567 h 568"/>
                <a:gd name="T12" fmla="*/ 0 w 638"/>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638" h="568">
                  <a:moveTo>
                    <a:pt x="0" y="0"/>
                  </a:moveTo>
                  <a:cubicBezTo>
                    <a:pt x="0" y="568"/>
                    <a:pt x="0" y="568"/>
                    <a:pt x="0" y="568"/>
                  </a:cubicBezTo>
                  <a:cubicBezTo>
                    <a:pt x="35" y="517"/>
                    <a:pt x="93" y="484"/>
                    <a:pt x="159" y="484"/>
                  </a:cubicBezTo>
                  <a:cubicBezTo>
                    <a:pt x="226" y="484"/>
                    <a:pt x="284" y="517"/>
                    <a:pt x="319" y="568"/>
                  </a:cubicBezTo>
                  <a:cubicBezTo>
                    <a:pt x="354" y="517"/>
                    <a:pt x="412" y="484"/>
                    <a:pt x="479" y="484"/>
                  </a:cubicBezTo>
                  <a:cubicBezTo>
                    <a:pt x="545" y="484"/>
                    <a:pt x="603" y="517"/>
                    <a:pt x="638" y="567"/>
                  </a:cubicBezTo>
                  <a:cubicBezTo>
                    <a:pt x="601" y="248"/>
                    <a:pt x="329" y="0"/>
                    <a:pt x="0" y="0"/>
                  </a:cubicBezTo>
                  <a:close/>
                </a:path>
              </a:pathLst>
            </a:custGeom>
            <a:solidFill>
              <a:schemeClr val="accent1">
                <a:lumMod val="50000"/>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noProof="1">
                <a:solidFill>
                  <a:schemeClr val="lt1"/>
                </a:solidFill>
                <a:sym typeface="Arial" panose="020B0604020202020204" pitchFamily="34" charset="0"/>
              </a:endParaRPr>
            </a:p>
          </p:txBody>
        </p:sp>
        <p:sp>
          <p:nvSpPr>
            <p:cNvPr id="23" name="Freeform 7"/>
            <p:cNvSpPr/>
            <p:nvPr/>
          </p:nvSpPr>
          <p:spPr bwMode="auto">
            <a:xfrm>
              <a:off x="3084592" y="1923678"/>
              <a:ext cx="1488392" cy="1319047"/>
            </a:xfrm>
            <a:custGeom>
              <a:avLst/>
              <a:gdLst>
                <a:gd name="T0" fmla="*/ 639 w 639"/>
                <a:gd name="T1" fmla="*/ 0 h 568"/>
                <a:gd name="T2" fmla="*/ 639 w 639"/>
                <a:gd name="T3" fmla="*/ 0 h 568"/>
                <a:gd name="T4" fmla="*/ 0 w 639"/>
                <a:gd name="T5" fmla="*/ 568 h 568"/>
                <a:gd name="T6" fmla="*/ 160 w 639"/>
                <a:gd name="T7" fmla="*/ 484 h 568"/>
                <a:gd name="T8" fmla="*/ 320 w 639"/>
                <a:gd name="T9" fmla="*/ 568 h 568"/>
                <a:gd name="T10" fmla="*/ 479 w 639"/>
                <a:gd name="T11" fmla="*/ 484 h 568"/>
                <a:gd name="T12" fmla="*/ 639 w 639"/>
                <a:gd name="T13" fmla="*/ 568 h 568"/>
                <a:gd name="T14" fmla="*/ 639 w 639"/>
                <a:gd name="T15" fmla="*/ 0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568">
                  <a:moveTo>
                    <a:pt x="639" y="0"/>
                  </a:moveTo>
                  <a:cubicBezTo>
                    <a:pt x="639" y="0"/>
                    <a:pt x="639" y="0"/>
                    <a:pt x="639" y="0"/>
                  </a:cubicBezTo>
                  <a:cubicBezTo>
                    <a:pt x="309" y="0"/>
                    <a:pt x="37" y="248"/>
                    <a:pt x="0" y="568"/>
                  </a:cubicBezTo>
                  <a:cubicBezTo>
                    <a:pt x="35" y="517"/>
                    <a:pt x="94" y="484"/>
                    <a:pt x="160" y="484"/>
                  </a:cubicBezTo>
                  <a:cubicBezTo>
                    <a:pt x="226" y="484"/>
                    <a:pt x="285" y="517"/>
                    <a:pt x="320" y="568"/>
                  </a:cubicBezTo>
                  <a:cubicBezTo>
                    <a:pt x="355" y="517"/>
                    <a:pt x="413" y="484"/>
                    <a:pt x="479" y="484"/>
                  </a:cubicBezTo>
                  <a:cubicBezTo>
                    <a:pt x="545" y="484"/>
                    <a:pt x="604" y="517"/>
                    <a:pt x="639" y="568"/>
                  </a:cubicBezTo>
                  <a:lnTo>
                    <a:pt x="639" y="0"/>
                  </a:lnTo>
                  <a:close/>
                </a:path>
              </a:pathLst>
            </a:custGeom>
            <a:solidFill>
              <a:srgbClr val="168E40">
                <a:alpha val="8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noProof="1">
                <a:solidFill>
                  <a:schemeClr val="lt1"/>
                </a:solidFill>
                <a:sym typeface="Arial" panose="020B0604020202020204" pitchFamily="34" charset="0"/>
              </a:endParaRPr>
            </a:p>
          </p:txBody>
        </p:sp>
        <p:sp>
          <p:nvSpPr>
            <p:cNvPr id="24" name="Freeform 8"/>
            <p:cNvSpPr/>
            <p:nvPr/>
          </p:nvSpPr>
          <p:spPr bwMode="auto">
            <a:xfrm>
              <a:off x="3826819" y="1923678"/>
              <a:ext cx="743212" cy="1314147"/>
            </a:xfrm>
            <a:custGeom>
              <a:avLst/>
              <a:gdLst>
                <a:gd name="T0" fmla="*/ 161 w 319"/>
                <a:gd name="T1" fmla="*/ 484 h 566"/>
                <a:gd name="T2" fmla="*/ 319 w 319"/>
                <a:gd name="T3" fmla="*/ 565 h 566"/>
                <a:gd name="T4" fmla="*/ 319 w 319"/>
                <a:gd name="T5" fmla="*/ 0 h 566"/>
                <a:gd name="T6" fmla="*/ 317 w 319"/>
                <a:gd name="T7" fmla="*/ 0 h 566"/>
                <a:gd name="T8" fmla="*/ 0 w 319"/>
                <a:gd name="T9" fmla="*/ 565 h 566"/>
                <a:gd name="T10" fmla="*/ 0 w 319"/>
                <a:gd name="T11" fmla="*/ 566 h 566"/>
                <a:gd name="T12" fmla="*/ 5 w 319"/>
                <a:gd name="T13" fmla="*/ 564 h 566"/>
                <a:gd name="T14" fmla="*/ 161 w 319"/>
                <a:gd name="T15" fmla="*/ 484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566">
                  <a:moveTo>
                    <a:pt x="161" y="484"/>
                  </a:moveTo>
                  <a:cubicBezTo>
                    <a:pt x="226" y="484"/>
                    <a:pt x="284" y="516"/>
                    <a:pt x="319" y="565"/>
                  </a:cubicBezTo>
                  <a:cubicBezTo>
                    <a:pt x="319" y="0"/>
                    <a:pt x="319" y="0"/>
                    <a:pt x="319" y="0"/>
                  </a:cubicBezTo>
                  <a:cubicBezTo>
                    <a:pt x="318" y="0"/>
                    <a:pt x="318" y="0"/>
                    <a:pt x="317" y="0"/>
                  </a:cubicBezTo>
                  <a:cubicBezTo>
                    <a:pt x="153" y="2"/>
                    <a:pt x="19" y="248"/>
                    <a:pt x="0" y="565"/>
                  </a:cubicBezTo>
                  <a:cubicBezTo>
                    <a:pt x="0" y="566"/>
                    <a:pt x="0" y="566"/>
                    <a:pt x="0" y="566"/>
                  </a:cubicBezTo>
                  <a:cubicBezTo>
                    <a:pt x="2" y="563"/>
                    <a:pt x="3" y="563"/>
                    <a:pt x="5" y="564"/>
                  </a:cubicBezTo>
                  <a:cubicBezTo>
                    <a:pt x="40" y="515"/>
                    <a:pt x="97" y="484"/>
                    <a:pt x="161" y="484"/>
                  </a:cubicBezTo>
                  <a:close/>
                </a:path>
              </a:pathLst>
            </a:custGeom>
            <a:solidFill>
              <a:schemeClr val="accent1">
                <a:lumMod val="50000"/>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noProof="1">
                <a:solidFill>
                  <a:schemeClr val="lt1"/>
                </a:solidFill>
                <a:sym typeface="Arial" panose="020B0604020202020204" pitchFamily="34" charset="0"/>
              </a:endParaRPr>
            </a:p>
          </p:txBody>
        </p:sp>
        <p:sp>
          <p:nvSpPr>
            <p:cNvPr id="25" name="Freeform 9"/>
            <p:cNvSpPr/>
            <p:nvPr/>
          </p:nvSpPr>
          <p:spPr bwMode="auto">
            <a:xfrm>
              <a:off x="4570031" y="1923678"/>
              <a:ext cx="743212" cy="1319047"/>
            </a:xfrm>
            <a:custGeom>
              <a:avLst/>
              <a:gdLst>
                <a:gd name="T0" fmla="*/ 0 w 319"/>
                <a:gd name="T1" fmla="*/ 568 h 568"/>
                <a:gd name="T2" fmla="*/ 5 w 319"/>
                <a:gd name="T3" fmla="*/ 561 h 568"/>
                <a:gd name="T4" fmla="*/ 159 w 319"/>
                <a:gd name="T5" fmla="*/ 484 h 568"/>
                <a:gd name="T6" fmla="*/ 316 w 319"/>
                <a:gd name="T7" fmla="*/ 563 h 568"/>
                <a:gd name="T8" fmla="*/ 319 w 319"/>
                <a:gd name="T9" fmla="*/ 568 h 568"/>
                <a:gd name="T10" fmla="*/ 319 w 319"/>
                <a:gd name="T11" fmla="*/ 568 h 568"/>
                <a:gd name="T12" fmla="*/ 0 w 319"/>
                <a:gd name="T13" fmla="*/ 0 h 568"/>
                <a:gd name="T14" fmla="*/ 0 w 319"/>
                <a:gd name="T15" fmla="*/ 0 h 568"/>
                <a:gd name="T16" fmla="*/ 0 w 319"/>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568">
                  <a:moveTo>
                    <a:pt x="0" y="568"/>
                  </a:moveTo>
                  <a:cubicBezTo>
                    <a:pt x="1" y="563"/>
                    <a:pt x="3" y="561"/>
                    <a:pt x="5" y="561"/>
                  </a:cubicBezTo>
                  <a:cubicBezTo>
                    <a:pt x="40" y="514"/>
                    <a:pt x="96" y="484"/>
                    <a:pt x="159" y="484"/>
                  </a:cubicBezTo>
                  <a:cubicBezTo>
                    <a:pt x="224" y="484"/>
                    <a:pt x="280" y="515"/>
                    <a:pt x="316" y="563"/>
                  </a:cubicBezTo>
                  <a:cubicBezTo>
                    <a:pt x="317" y="564"/>
                    <a:pt x="318" y="565"/>
                    <a:pt x="319" y="568"/>
                  </a:cubicBezTo>
                  <a:cubicBezTo>
                    <a:pt x="319" y="568"/>
                    <a:pt x="319" y="568"/>
                    <a:pt x="319" y="568"/>
                  </a:cubicBezTo>
                  <a:cubicBezTo>
                    <a:pt x="300" y="248"/>
                    <a:pt x="165" y="0"/>
                    <a:pt x="0" y="0"/>
                  </a:cubicBezTo>
                  <a:cubicBezTo>
                    <a:pt x="0" y="0"/>
                    <a:pt x="0" y="0"/>
                    <a:pt x="0" y="0"/>
                  </a:cubicBezTo>
                  <a:lnTo>
                    <a:pt x="0" y="568"/>
                  </a:lnTo>
                  <a:close/>
                </a:path>
              </a:pathLst>
            </a:custGeom>
            <a:solidFill>
              <a:srgbClr val="168E40">
                <a:alpha val="8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noProof="1">
                <a:solidFill>
                  <a:schemeClr val="lt1"/>
                </a:solidFill>
                <a:sym typeface="Arial" panose="020B0604020202020204" pitchFamily="34" charset="0"/>
              </a:endParaRPr>
            </a:p>
          </p:txBody>
        </p:sp>
      </p:grpSp>
      <p:sp>
        <p:nvSpPr>
          <p:cNvPr id="26" name="Rounded Rectangle 11"/>
          <p:cNvSpPr>
            <a:spLocks noChangeAspect="1"/>
          </p:cNvSpPr>
          <p:nvPr/>
        </p:nvSpPr>
        <p:spPr>
          <a:xfrm>
            <a:off x="3072607" y="1713408"/>
            <a:ext cx="531178" cy="529919"/>
          </a:xfrm>
          <a:prstGeom prst="roundRect">
            <a:avLst>
              <a:gd name="adj" fmla="val 0"/>
            </a:avLst>
          </a:prstGeom>
          <a:solidFill>
            <a:srgbClr val="168E40">
              <a:alpha val="8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noProof="1" smtClean="0">
                <a:solidFill>
                  <a:schemeClr val="lt1"/>
                </a:solidFill>
                <a:sym typeface="Arial" panose="020B0604020202020204" pitchFamily="34" charset="0"/>
              </a:rPr>
              <a:t>01</a:t>
            </a:r>
            <a:endParaRPr lang="en-US" sz="1600" b="1" noProof="1">
              <a:solidFill>
                <a:schemeClr val="lt1"/>
              </a:solidFill>
              <a:sym typeface="Arial" panose="020B0604020202020204" pitchFamily="34" charset="0"/>
            </a:endParaRPr>
          </a:p>
        </p:txBody>
      </p:sp>
      <p:sp>
        <p:nvSpPr>
          <p:cNvPr id="27" name="Rounded Rectangle 23"/>
          <p:cNvSpPr>
            <a:spLocks noChangeAspect="1"/>
          </p:cNvSpPr>
          <p:nvPr/>
        </p:nvSpPr>
        <p:spPr>
          <a:xfrm>
            <a:off x="5581809" y="1713408"/>
            <a:ext cx="531178" cy="529919"/>
          </a:xfrm>
          <a:prstGeom prst="roundRect">
            <a:avLst>
              <a:gd name="adj" fmla="val 0"/>
            </a:avLst>
          </a:prstGeom>
          <a:solidFill>
            <a:schemeClr val="accent1">
              <a:lumMod val="50000"/>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noProof="1" smtClean="0">
                <a:solidFill>
                  <a:schemeClr val="lt1"/>
                </a:solidFill>
                <a:sym typeface="Arial" panose="020B0604020202020204" pitchFamily="34" charset="0"/>
              </a:rPr>
              <a:t>02</a:t>
            </a:r>
            <a:endParaRPr lang="en-US" sz="1600" b="1" noProof="1">
              <a:solidFill>
                <a:schemeClr val="lt1"/>
              </a:solidFill>
              <a:sym typeface="Arial" panose="020B0604020202020204" pitchFamily="34" charset="0"/>
            </a:endParaRPr>
          </a:p>
        </p:txBody>
      </p:sp>
      <p:sp>
        <p:nvSpPr>
          <p:cNvPr id="28" name="Rounded Rectangle 27"/>
          <p:cNvSpPr>
            <a:spLocks noChangeAspect="1"/>
          </p:cNvSpPr>
          <p:nvPr/>
        </p:nvSpPr>
        <p:spPr>
          <a:xfrm>
            <a:off x="3035935" y="3770024"/>
            <a:ext cx="531178" cy="529918"/>
          </a:xfrm>
          <a:prstGeom prst="roundRect">
            <a:avLst>
              <a:gd name="adj" fmla="val 0"/>
            </a:avLst>
          </a:prstGeom>
          <a:solidFill>
            <a:srgbClr val="168E40">
              <a:alpha val="8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noProof="1" smtClean="0">
                <a:solidFill>
                  <a:schemeClr val="lt1"/>
                </a:solidFill>
                <a:sym typeface="Arial" panose="020B0604020202020204" pitchFamily="34" charset="0"/>
              </a:rPr>
              <a:t>03</a:t>
            </a:r>
            <a:endParaRPr lang="en-US" sz="1600" b="1" noProof="1">
              <a:solidFill>
                <a:schemeClr val="lt1"/>
              </a:solidFill>
              <a:sym typeface="Arial" panose="020B0604020202020204" pitchFamily="34" charset="0"/>
            </a:endParaRPr>
          </a:p>
        </p:txBody>
      </p:sp>
      <p:sp>
        <p:nvSpPr>
          <p:cNvPr id="29" name="Rounded Rectangle 16"/>
          <p:cNvSpPr>
            <a:spLocks noChangeAspect="1"/>
          </p:cNvSpPr>
          <p:nvPr/>
        </p:nvSpPr>
        <p:spPr>
          <a:xfrm>
            <a:off x="5581809" y="3770024"/>
            <a:ext cx="531178" cy="529918"/>
          </a:xfrm>
          <a:prstGeom prst="roundRect">
            <a:avLst>
              <a:gd name="adj" fmla="val 0"/>
            </a:avLst>
          </a:prstGeom>
          <a:solidFill>
            <a:schemeClr val="accent1">
              <a:lumMod val="50000"/>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noProof="1" smtClean="0">
                <a:solidFill>
                  <a:schemeClr val="lt1"/>
                </a:solidFill>
                <a:sym typeface="Arial" panose="020B0604020202020204" pitchFamily="34" charset="0"/>
              </a:rPr>
              <a:t>04</a:t>
            </a:r>
            <a:endParaRPr lang="en-US" sz="1600" b="1" noProof="1">
              <a:solidFill>
                <a:schemeClr val="lt1"/>
              </a:solidFill>
              <a:sym typeface="Arial" panose="020B0604020202020204" pitchFamily="34" charset="0"/>
            </a:endParaRPr>
          </a:p>
        </p:txBody>
      </p:sp>
      <p:grpSp>
        <p:nvGrpSpPr>
          <p:cNvPr id="39" name="群組 38"/>
          <p:cNvGrpSpPr/>
          <p:nvPr/>
        </p:nvGrpSpPr>
        <p:grpSpPr>
          <a:xfrm>
            <a:off x="683568" y="1573670"/>
            <a:ext cx="2250062" cy="774996"/>
            <a:chOff x="683568" y="1554278"/>
            <a:chExt cx="2250062" cy="774996"/>
          </a:xfrm>
        </p:grpSpPr>
        <p:sp>
          <p:nvSpPr>
            <p:cNvPr id="30" name="Text Placeholder 7"/>
            <p:cNvSpPr txBox="1">
              <a:spLocks noChangeArrowheads="1"/>
            </p:cNvSpPr>
            <p:nvPr/>
          </p:nvSpPr>
          <p:spPr bwMode="auto">
            <a:xfrm>
              <a:off x="1094583" y="1554278"/>
              <a:ext cx="1839047" cy="3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algn="r" fontAlgn="base">
                <a:lnSpc>
                  <a:spcPct val="120000"/>
                </a:lnSpc>
                <a:spcBef>
                  <a:spcPct val="0"/>
                </a:spcBef>
                <a:spcAft>
                  <a:spcPct val="0"/>
                </a:spcAft>
                <a:buFont typeface="Arial" pitchFamily="34" charset="0"/>
                <a:buNone/>
              </a:pPr>
              <a:r>
                <a:rPr lang="zh-TW" altLang="en-US" sz="1400" b="1" dirty="0">
                  <a:solidFill>
                    <a:srgbClr val="00B0F0"/>
                  </a:solidFill>
                  <a:effectLst>
                    <a:outerShdw blurRad="38100" dist="38100" dir="2700000" algn="tl">
                      <a:srgbClr val="000000">
                        <a:alpha val="43137"/>
                      </a:srgbClr>
                    </a:outerShdw>
                  </a:effectLst>
                  <a:latin typeface="Agency FB" panose="020B0503020202020204" pitchFamily="34" charset="0"/>
                  <a:sym typeface="Arial" pitchFamily="34" charset="0"/>
                </a:rPr>
                <a:t>加強多業務⽀撐能⼒</a:t>
              </a:r>
            </a:p>
          </p:txBody>
        </p:sp>
        <p:sp>
          <p:nvSpPr>
            <p:cNvPr id="31" name="Text Placeholder 2"/>
            <p:cNvSpPr txBox="1">
              <a:spLocks noChangeArrowheads="1"/>
            </p:cNvSpPr>
            <p:nvPr/>
          </p:nvSpPr>
          <p:spPr bwMode="auto">
            <a:xfrm>
              <a:off x="683568" y="1871787"/>
              <a:ext cx="2250062" cy="4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fontAlgn="base">
                <a:lnSpc>
                  <a:spcPct val="120000"/>
                </a:lnSpc>
                <a:spcBef>
                  <a:spcPct val="0"/>
                </a:spcBef>
                <a:spcAft>
                  <a:spcPct val="0"/>
                </a:spcAft>
                <a:buFont typeface="Arial" pitchFamily="34" charset="0"/>
                <a:buNone/>
              </a:pPr>
              <a:r>
                <a:rPr lang="zh-TW" altLang="en-US" sz="1200" dirty="0">
                  <a:solidFill>
                    <a:prstClr val="white">
                      <a:lumMod val="85000"/>
                    </a:prstClr>
                  </a:solidFill>
                  <a:latin typeface="+mn-ea"/>
                </a:rPr>
                <a:t>打破既有煙囪式​​架構，根據業務共性打造微服務技術和架構，提高共享可復用性</a:t>
              </a:r>
            </a:p>
          </p:txBody>
        </p:sp>
      </p:grpSp>
      <p:sp>
        <p:nvSpPr>
          <p:cNvPr id="32" name="矩形 31"/>
          <p:cNvSpPr/>
          <p:nvPr/>
        </p:nvSpPr>
        <p:spPr>
          <a:xfrm>
            <a:off x="251520" y="967829"/>
            <a:ext cx="8721351" cy="523220"/>
          </a:xfrm>
          <a:prstGeom prst="rect">
            <a:avLst/>
          </a:prstGeom>
        </p:spPr>
        <p:txBody>
          <a:bodyPr wrap="square">
            <a:spAutoFit/>
          </a:bodyPr>
          <a:lstStyle/>
          <a:p>
            <a:r>
              <a:rPr lang="zh-TW" altLang="en-US" sz="1400" dirty="0" smtClean="0">
                <a:solidFill>
                  <a:schemeClr val="bg1"/>
                </a:solidFill>
              </a:rPr>
              <a:t>打造</a:t>
            </a:r>
            <a:r>
              <a:rPr lang="en-US" altLang="zh-TW" sz="1400" dirty="0" err="1" smtClean="0">
                <a:solidFill>
                  <a:schemeClr val="bg1"/>
                </a:solidFill>
              </a:rPr>
              <a:t>OneData</a:t>
            </a:r>
            <a:r>
              <a:rPr lang="zh-TW" altLang="en-US" sz="1400" dirty="0" smtClean="0">
                <a:solidFill>
                  <a:schemeClr val="bg1"/>
                </a:solidFill>
              </a:rPr>
              <a:t>數據管理體系，</a:t>
            </a:r>
            <a:r>
              <a:rPr lang="zh-TW" altLang="en-US" sz="1400" dirty="0">
                <a:solidFill>
                  <a:schemeClr val="bg1"/>
                </a:solidFill>
              </a:rPr>
              <a:t>包含：數據連接</a:t>
            </a:r>
            <a:r>
              <a:rPr lang="zh-TW" altLang="en-US" sz="1400" dirty="0" smtClean="0">
                <a:solidFill>
                  <a:schemeClr val="bg1"/>
                </a:solidFill>
              </a:rPr>
              <a:t>萃取、數據</a:t>
            </a:r>
            <a:r>
              <a:rPr lang="zh-TW" altLang="en-US" sz="1400" dirty="0">
                <a:solidFill>
                  <a:schemeClr val="bg1"/>
                </a:solidFill>
              </a:rPr>
              <a:t>模型</a:t>
            </a:r>
            <a:r>
              <a:rPr lang="zh-TW" altLang="en-US" sz="1400" dirty="0" smtClean="0">
                <a:solidFill>
                  <a:schemeClr val="bg1"/>
                </a:solidFill>
              </a:rPr>
              <a:t>整合、數據</a:t>
            </a:r>
            <a:r>
              <a:rPr lang="zh-TW" altLang="en-US" sz="1400" dirty="0">
                <a:solidFill>
                  <a:schemeClr val="bg1"/>
                </a:solidFill>
              </a:rPr>
              <a:t>運維</a:t>
            </a:r>
            <a:r>
              <a:rPr lang="zh-TW" altLang="en-US" sz="1400" dirty="0" smtClean="0">
                <a:solidFill>
                  <a:schemeClr val="bg1"/>
                </a:solidFill>
              </a:rPr>
              <a:t>監控、數據</a:t>
            </a:r>
            <a:r>
              <a:rPr lang="zh-TW" altLang="en-US" sz="1400" dirty="0">
                <a:solidFill>
                  <a:schemeClr val="bg1"/>
                </a:solidFill>
              </a:rPr>
              <a:t>規範</a:t>
            </a:r>
            <a:r>
              <a:rPr lang="zh-TW" altLang="en-US" sz="1400" dirty="0" smtClean="0">
                <a:solidFill>
                  <a:schemeClr val="bg1"/>
                </a:solidFill>
              </a:rPr>
              <a:t>定義管理工具等</a:t>
            </a:r>
            <a:endParaRPr lang="zh-TW" altLang="en-US" sz="1400" dirty="0">
              <a:solidFill>
                <a:schemeClr val="bg1"/>
              </a:solidFill>
            </a:endParaRPr>
          </a:p>
          <a:p>
            <a:endParaRPr lang="en-US" altLang="zh-TW" sz="1400" dirty="0" smtClean="0">
              <a:solidFill>
                <a:schemeClr val="bg1"/>
              </a:solidFill>
            </a:endParaRPr>
          </a:p>
        </p:txBody>
      </p:sp>
      <p:grpSp>
        <p:nvGrpSpPr>
          <p:cNvPr id="42" name="群組 41"/>
          <p:cNvGrpSpPr/>
          <p:nvPr/>
        </p:nvGrpSpPr>
        <p:grpSpPr>
          <a:xfrm>
            <a:off x="539552" y="3616345"/>
            <a:ext cx="2394078" cy="755605"/>
            <a:chOff x="683568" y="3651870"/>
            <a:chExt cx="2250062" cy="755605"/>
          </a:xfrm>
        </p:grpSpPr>
        <p:sp>
          <p:nvSpPr>
            <p:cNvPr id="33" name="Text Placeholder 7"/>
            <p:cNvSpPr txBox="1">
              <a:spLocks noChangeArrowheads="1"/>
            </p:cNvSpPr>
            <p:nvPr/>
          </p:nvSpPr>
          <p:spPr bwMode="auto">
            <a:xfrm>
              <a:off x="899592" y="3651870"/>
              <a:ext cx="2034038" cy="395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algn="r" fontAlgn="base">
                <a:lnSpc>
                  <a:spcPct val="120000"/>
                </a:lnSpc>
                <a:spcBef>
                  <a:spcPct val="0"/>
                </a:spcBef>
                <a:spcAft>
                  <a:spcPct val="0"/>
                </a:spcAft>
                <a:buFont typeface="Arial" pitchFamily="34" charset="0"/>
                <a:buNone/>
              </a:pPr>
              <a:r>
                <a:rPr lang="zh-TW" altLang="en-US" sz="1400" b="1" dirty="0">
                  <a:solidFill>
                    <a:srgbClr val="00B0F0"/>
                  </a:solidFill>
                  <a:effectLst>
                    <a:outerShdw blurRad="38100" dist="38100" dir="2700000" algn="tl">
                      <a:srgbClr val="000000">
                        <a:alpha val="43137"/>
                      </a:srgbClr>
                    </a:outerShdw>
                  </a:effectLst>
                  <a:latin typeface="Agency FB" panose="020B0503020202020204" pitchFamily="34" charset="0"/>
                  <a:sym typeface="Arial" pitchFamily="34" charset="0"/>
                </a:rPr>
                <a:t>提升開發效率</a:t>
              </a:r>
            </a:p>
          </p:txBody>
        </p:sp>
        <p:sp>
          <p:nvSpPr>
            <p:cNvPr id="34" name="Text Placeholder 2"/>
            <p:cNvSpPr txBox="1">
              <a:spLocks noChangeArrowheads="1"/>
            </p:cNvSpPr>
            <p:nvPr/>
          </p:nvSpPr>
          <p:spPr bwMode="auto">
            <a:xfrm>
              <a:off x="683568" y="3969379"/>
              <a:ext cx="2250062" cy="43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fontAlgn="base">
                <a:lnSpc>
                  <a:spcPct val="120000"/>
                </a:lnSpc>
                <a:spcBef>
                  <a:spcPct val="0"/>
                </a:spcBef>
                <a:spcAft>
                  <a:spcPct val="0"/>
                </a:spcAft>
                <a:buFont typeface="Arial" pitchFamily="34" charset="0"/>
                <a:buNone/>
              </a:pPr>
              <a:r>
                <a:rPr lang="zh-TW" altLang="en-US" sz="1200" dirty="0">
                  <a:solidFill>
                    <a:prstClr val="white">
                      <a:lumMod val="85000"/>
                    </a:prstClr>
                  </a:solidFill>
                  <a:latin typeface="+mn-ea"/>
                </a:rPr>
                <a:t>敏捷式開發使開發人員可自建微服務，加快前端創新應用迭帶速度</a:t>
              </a:r>
            </a:p>
          </p:txBody>
        </p:sp>
      </p:grpSp>
      <p:grpSp>
        <p:nvGrpSpPr>
          <p:cNvPr id="40" name="群組 39"/>
          <p:cNvGrpSpPr/>
          <p:nvPr/>
        </p:nvGrpSpPr>
        <p:grpSpPr>
          <a:xfrm>
            <a:off x="6226879" y="1573670"/>
            <a:ext cx="2089538" cy="926072"/>
            <a:chOff x="6226879" y="1573670"/>
            <a:chExt cx="2089538" cy="926072"/>
          </a:xfrm>
        </p:grpSpPr>
        <p:sp>
          <p:nvSpPr>
            <p:cNvPr id="37" name="Text Placeholder 7"/>
            <p:cNvSpPr txBox="1">
              <a:spLocks noChangeArrowheads="1"/>
            </p:cNvSpPr>
            <p:nvPr/>
          </p:nvSpPr>
          <p:spPr bwMode="auto">
            <a:xfrm>
              <a:off x="6226879" y="1573670"/>
              <a:ext cx="1657489" cy="29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fontAlgn="base">
                <a:lnSpc>
                  <a:spcPct val="120000"/>
                </a:lnSpc>
                <a:spcBef>
                  <a:spcPct val="0"/>
                </a:spcBef>
                <a:spcAft>
                  <a:spcPct val="0"/>
                </a:spcAft>
                <a:buFont typeface="Arial" pitchFamily="34" charset="0"/>
                <a:buNone/>
              </a:pPr>
              <a:r>
                <a:rPr lang="zh-TW" altLang="en-US" sz="1400" b="1" dirty="0">
                  <a:solidFill>
                    <a:srgbClr val="00B0F0"/>
                  </a:solidFill>
                  <a:effectLst>
                    <a:outerShdw blurRad="38100" dist="38100" dir="2700000" algn="tl">
                      <a:srgbClr val="000000">
                        <a:alpha val="43137"/>
                      </a:srgbClr>
                    </a:outerShdw>
                  </a:effectLst>
                  <a:latin typeface="Agency FB" panose="020B0503020202020204" pitchFamily="34" charset="0"/>
                  <a:sym typeface="Arial" pitchFamily="34" charset="0"/>
                </a:rPr>
                <a:t>提升持續性運營能力</a:t>
              </a:r>
            </a:p>
          </p:txBody>
        </p:sp>
        <p:sp>
          <p:nvSpPr>
            <p:cNvPr id="38" name="Text Placeholder 2"/>
            <p:cNvSpPr txBox="1">
              <a:spLocks noChangeArrowheads="1"/>
            </p:cNvSpPr>
            <p:nvPr/>
          </p:nvSpPr>
          <p:spPr bwMode="auto">
            <a:xfrm>
              <a:off x="6226879" y="1891177"/>
              <a:ext cx="2089538" cy="60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fontAlgn="base">
                <a:lnSpc>
                  <a:spcPct val="120000"/>
                </a:lnSpc>
                <a:spcBef>
                  <a:spcPct val="0"/>
                </a:spcBef>
                <a:spcAft>
                  <a:spcPct val="0"/>
                </a:spcAft>
                <a:buFont typeface="Arial" pitchFamily="34" charset="0"/>
                <a:buNone/>
              </a:pPr>
              <a:r>
                <a:rPr lang="zh-TW" altLang="en-US" sz="1200" dirty="0">
                  <a:solidFill>
                    <a:prstClr val="white">
                      <a:lumMod val="85000"/>
                    </a:prstClr>
                  </a:solidFill>
                  <a:latin typeface="+mn-ea"/>
                </a:rPr>
                <a:t>打造容器化生態及統一的交付部屬、運行監控能力，支持資源彈性調度並持續性優化效能</a:t>
              </a:r>
            </a:p>
          </p:txBody>
        </p:sp>
      </p:grpSp>
      <p:grpSp>
        <p:nvGrpSpPr>
          <p:cNvPr id="43" name="群組 42"/>
          <p:cNvGrpSpPr/>
          <p:nvPr/>
        </p:nvGrpSpPr>
        <p:grpSpPr>
          <a:xfrm>
            <a:off x="6226878" y="3633557"/>
            <a:ext cx="2089539" cy="755605"/>
            <a:chOff x="6226878" y="3651870"/>
            <a:chExt cx="2089539" cy="755605"/>
          </a:xfrm>
        </p:grpSpPr>
        <p:sp>
          <p:nvSpPr>
            <p:cNvPr id="44" name="Text Placeholder 7"/>
            <p:cNvSpPr txBox="1">
              <a:spLocks noChangeArrowheads="1"/>
            </p:cNvSpPr>
            <p:nvPr/>
          </p:nvSpPr>
          <p:spPr bwMode="auto">
            <a:xfrm>
              <a:off x="6226879" y="3651870"/>
              <a:ext cx="1529979" cy="317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fontAlgn="base">
                <a:lnSpc>
                  <a:spcPct val="120000"/>
                </a:lnSpc>
                <a:spcBef>
                  <a:spcPct val="0"/>
                </a:spcBef>
                <a:spcAft>
                  <a:spcPct val="0"/>
                </a:spcAft>
                <a:buFont typeface="Arial" pitchFamily="34" charset="0"/>
                <a:buNone/>
              </a:pPr>
              <a:r>
                <a:rPr lang="zh-TW" altLang="en-US" sz="1400" b="1" dirty="0">
                  <a:solidFill>
                    <a:srgbClr val="00B0F0"/>
                  </a:solidFill>
                  <a:effectLst>
                    <a:outerShdw blurRad="38100" dist="38100" dir="2700000" algn="tl">
                      <a:srgbClr val="000000">
                        <a:alpha val="43137"/>
                      </a:srgbClr>
                    </a:outerShdw>
                  </a:effectLst>
                  <a:latin typeface="Agency FB" panose="020B0503020202020204" pitchFamily="34" charset="0"/>
                  <a:sym typeface="Arial" pitchFamily="34" charset="0"/>
                </a:rPr>
                <a:t>提升效率與即時性</a:t>
              </a:r>
            </a:p>
          </p:txBody>
        </p:sp>
        <p:sp>
          <p:nvSpPr>
            <p:cNvPr id="45" name="Text Placeholder 2"/>
            <p:cNvSpPr txBox="1">
              <a:spLocks noChangeArrowheads="1"/>
            </p:cNvSpPr>
            <p:nvPr/>
          </p:nvSpPr>
          <p:spPr bwMode="auto">
            <a:xfrm>
              <a:off x="6226878" y="3969379"/>
              <a:ext cx="2089539" cy="43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fontAlgn="base">
                <a:lnSpc>
                  <a:spcPct val="120000"/>
                </a:lnSpc>
                <a:spcBef>
                  <a:spcPct val="0"/>
                </a:spcBef>
                <a:spcAft>
                  <a:spcPct val="0"/>
                </a:spcAft>
                <a:buFont typeface="Arial" pitchFamily="34" charset="0"/>
                <a:buNone/>
              </a:pPr>
              <a:r>
                <a:rPr lang="zh-TW" altLang="en-US" sz="1200" dirty="0">
                  <a:solidFill>
                    <a:prstClr val="white">
                      <a:lumMod val="85000"/>
                    </a:prstClr>
                  </a:solidFill>
                  <a:latin typeface="+mn-ea"/>
                </a:rPr>
                <a:t>透過</a:t>
              </a:r>
              <a:r>
                <a:rPr lang="en-US" altLang="zh-TW" sz="1200" dirty="0">
                  <a:solidFill>
                    <a:prstClr val="white">
                      <a:lumMod val="85000"/>
                    </a:prstClr>
                  </a:solidFill>
                  <a:latin typeface="+mn-ea"/>
                </a:rPr>
                <a:t>Event-Driven</a:t>
              </a:r>
              <a:r>
                <a:rPr lang="zh-TW" altLang="en-US" sz="1200" dirty="0">
                  <a:solidFill>
                    <a:prstClr val="white">
                      <a:lumMod val="85000"/>
                    </a:prstClr>
                  </a:solidFill>
                  <a:latin typeface="+mn-ea"/>
                </a:rPr>
                <a:t>技術，打造數據服務即時生成能力，以即時有效地滿足回饋業務需求</a:t>
              </a:r>
            </a:p>
          </p:txBody>
        </p:sp>
      </p:grpSp>
    </p:spTree>
    <p:extLst>
      <p:ext uri="{BB962C8B-B14F-4D97-AF65-F5344CB8AC3E}">
        <p14:creationId xmlns:p14="http://schemas.microsoft.com/office/powerpoint/2010/main" val="13116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995049">
            <a:off x="-1104461" y="-2671688"/>
            <a:ext cx="6665128" cy="10486939"/>
          </a:xfrm>
          <a:prstGeom prst="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endParaRPr lang="zh-TW" altLang="en-US" sz="1600">
              <a:solidFill>
                <a:schemeClr val="bg1"/>
              </a:solidFill>
              <a:latin typeface="Agency FB" panose="020B0503020202020204" pitchFamily="34" charset="0"/>
            </a:endParaRPr>
          </a:p>
        </p:txBody>
      </p:sp>
      <p:sp>
        <p:nvSpPr>
          <p:cNvPr id="5" name="矩形 4"/>
          <p:cNvSpPr/>
          <p:nvPr/>
        </p:nvSpPr>
        <p:spPr>
          <a:xfrm rot="1995049">
            <a:off x="-854154" y="-2201939"/>
            <a:ext cx="6560658" cy="10486939"/>
          </a:xfrm>
          <a:prstGeom prst="rect">
            <a:avLst/>
          </a:prstGeom>
          <a:solidFill>
            <a:srgbClr val="168E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rIns="0" rtlCol="0" anchor="ctr"/>
          <a:lstStyle/>
          <a:p>
            <a:pPr algn="ctr"/>
            <a:endParaRPr lang="zh-TW" altLang="en-US" sz="1600">
              <a:solidFill>
                <a:schemeClr val="bg1"/>
              </a:solidFill>
              <a:latin typeface="Agency FB" panose="020B0503020202020204" pitchFamily="34" charset="0"/>
            </a:endParaRPr>
          </a:p>
        </p:txBody>
      </p:sp>
      <p:cxnSp>
        <p:nvCxnSpPr>
          <p:cNvPr id="12" name="直線接點 11"/>
          <p:cNvCxnSpPr/>
          <p:nvPr/>
        </p:nvCxnSpPr>
        <p:spPr>
          <a:xfrm>
            <a:off x="408240" y="3026232"/>
            <a:ext cx="7393563" cy="0"/>
          </a:xfrm>
          <a:prstGeom prst="line">
            <a:avLst/>
          </a:prstGeom>
          <a:noFill/>
          <a:ln w="19050" cap="flat" cmpd="sng" algn="ctr">
            <a:solidFill>
              <a:schemeClr val="bg1">
                <a:lumMod val="95000"/>
              </a:schemeClr>
            </a:solidFill>
            <a:prstDash val="solid"/>
            <a:miter lim="800000"/>
          </a:ln>
          <a:effectLst/>
        </p:spPr>
      </p:cxnSp>
      <p:grpSp>
        <p:nvGrpSpPr>
          <p:cNvPr id="14" name="Group 21">
            <a:extLst>
              <a:ext uri="{FF2B5EF4-FFF2-40B4-BE49-F238E27FC236}">
                <a16:creationId xmlns:a16="http://schemas.microsoft.com/office/drawing/2014/main" id="{77CAFC84-4744-4178-95B5-AB423D30EFA8}"/>
              </a:ext>
            </a:extLst>
          </p:cNvPr>
          <p:cNvGrpSpPr/>
          <p:nvPr/>
        </p:nvGrpSpPr>
        <p:grpSpPr>
          <a:xfrm>
            <a:off x="1403648" y="2070218"/>
            <a:ext cx="5328591" cy="1986425"/>
            <a:chOff x="5692278" y="3070393"/>
            <a:chExt cx="5328591" cy="1986425"/>
          </a:xfrm>
        </p:grpSpPr>
        <p:sp>
          <p:nvSpPr>
            <p:cNvPr id="15" name="TextBox 7"/>
            <p:cNvSpPr txBox="1"/>
            <p:nvPr/>
          </p:nvSpPr>
          <p:spPr>
            <a:xfrm>
              <a:off x="6844406" y="4133488"/>
              <a:ext cx="3647840" cy="923330"/>
            </a:xfrm>
            <a:prstGeom prst="rect">
              <a:avLst/>
            </a:prstGeom>
            <a:noFill/>
          </p:spPr>
          <p:txBody>
            <a:bodyPr wrap="square" rtlCol="0">
              <a:spAutoFit/>
            </a:bodyPr>
            <a:lstStyle/>
            <a:p>
              <a:pPr marL="171450" lvl="0" indent="-171450" defTabSz="914286">
                <a:buFont typeface="Arial" panose="020B0604020202020204" pitchFamily="34" charset="0"/>
                <a:buChar char="•"/>
                <a:defRPr/>
              </a:pPr>
              <a:r>
                <a:rPr lang="zh-TW" altLang="en-US" dirty="0">
                  <a:solidFill>
                    <a:schemeClr val="bg1"/>
                  </a:solidFill>
                  <a:cs typeface="Calibri" panose="020F0502020204030204" pitchFamily="34" charset="0"/>
                </a:rPr>
                <a:t>中台概念介紹</a:t>
              </a:r>
            </a:p>
            <a:p>
              <a:pPr marL="171450" lvl="0" indent="-171450" defTabSz="914286">
                <a:buFont typeface="Arial" panose="020B0604020202020204" pitchFamily="34" charset="0"/>
                <a:buChar char="•"/>
                <a:defRPr/>
              </a:pPr>
              <a:r>
                <a:rPr lang="zh-TW" altLang="en-US" dirty="0">
                  <a:solidFill>
                    <a:schemeClr val="bg1"/>
                  </a:solidFill>
                  <a:cs typeface="Calibri" panose="020F0502020204030204" pitchFamily="34" charset="0"/>
                </a:rPr>
                <a:t>數據中台架構規劃</a:t>
              </a:r>
            </a:p>
            <a:p>
              <a:pPr marL="171450" lvl="0" indent="-171450" defTabSz="914286">
                <a:buFont typeface="Arial" panose="020B0604020202020204" pitchFamily="34" charset="0"/>
                <a:buChar char="•"/>
                <a:defRPr/>
              </a:pPr>
              <a:r>
                <a:rPr lang="zh-TW" altLang="en-US" dirty="0">
                  <a:solidFill>
                    <a:schemeClr val="bg1"/>
                  </a:solidFill>
                  <a:cs typeface="Calibri" panose="020F0502020204030204" pitchFamily="34" charset="0"/>
                </a:rPr>
                <a:t>數據中台全景圖</a:t>
              </a:r>
            </a:p>
          </p:txBody>
        </p:sp>
        <p:sp>
          <p:nvSpPr>
            <p:cNvPr id="16" name="TextBox 8"/>
            <p:cNvSpPr txBox="1"/>
            <p:nvPr/>
          </p:nvSpPr>
          <p:spPr>
            <a:xfrm>
              <a:off x="6737752" y="3311933"/>
              <a:ext cx="4283117" cy="646331"/>
            </a:xfrm>
            <a:prstGeom prst="rect">
              <a:avLst/>
            </a:prstGeom>
            <a:noFill/>
          </p:spPr>
          <p:txBody>
            <a:bodyPr wrap="square" lIns="108000" rIns="108000" rtlCol="0">
              <a:spAutoFit/>
            </a:bodyPr>
            <a:lstStyle/>
            <a:p>
              <a:pPr lvl="0" defTabSz="914286">
                <a:defRPr/>
              </a:pPr>
              <a:r>
                <a:rPr lang="zh-TW" altLang="en-US" sz="3600" b="1" dirty="0">
                  <a:solidFill>
                    <a:schemeClr val="bg1"/>
                  </a:solidFill>
                  <a:cs typeface="Calibri" panose="020F0502020204030204" pitchFamily="34" charset="0"/>
                </a:rPr>
                <a:t>數據中台架構規劃</a:t>
              </a:r>
            </a:p>
          </p:txBody>
        </p:sp>
        <p:sp>
          <p:nvSpPr>
            <p:cNvPr id="17" name="TextBox 6"/>
            <p:cNvSpPr txBox="1"/>
            <p:nvPr/>
          </p:nvSpPr>
          <p:spPr>
            <a:xfrm>
              <a:off x="5692278" y="3070393"/>
              <a:ext cx="1078173" cy="1015663"/>
            </a:xfrm>
            <a:prstGeom prst="rect">
              <a:avLst/>
            </a:prstGeom>
            <a:noFill/>
          </p:spPr>
          <p:txBody>
            <a:bodyPr wrap="square" lIns="108000" rIns="10800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6000" b="1" i="0" u="none" strike="noStrike" kern="1200" cap="none" spc="0" normalizeH="0" baseline="0" noProof="0" dirty="0" smtClean="0">
                  <a:ln>
                    <a:noFill/>
                  </a:ln>
                  <a:solidFill>
                    <a:schemeClr val="bg1"/>
                  </a:solidFill>
                  <a:effectLst/>
                  <a:uLnTx/>
                  <a:uFillTx/>
                  <a:cs typeface="Calibri" panose="020F0502020204030204" pitchFamily="34" charset="0"/>
                </a:rPr>
                <a:t>02</a:t>
              </a:r>
              <a:endParaRPr kumimoji="0" lang="ko-KR" altLang="en-US" sz="6000" b="1" i="0" u="none" strike="noStrike" kern="1200" cap="none" spc="0" normalizeH="0" baseline="0" noProof="0" dirty="0">
                <a:ln>
                  <a:noFill/>
                </a:ln>
                <a:solidFill>
                  <a:schemeClr val="bg1"/>
                </a:solidFill>
                <a:effectLst/>
                <a:uLnTx/>
                <a:uFillTx/>
                <a:cs typeface="Calibri" panose="020F0502020204030204" pitchFamily="34" charset="0"/>
              </a:endParaRPr>
            </a:p>
          </p:txBody>
        </p:sp>
      </p:grpSp>
    </p:spTree>
    <p:extLst>
      <p:ext uri="{BB962C8B-B14F-4D97-AF65-F5344CB8AC3E}">
        <p14:creationId xmlns:p14="http://schemas.microsoft.com/office/powerpoint/2010/main" val="1965209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8">
            <a:extLst>
              <a:ext uri="{FF2B5EF4-FFF2-40B4-BE49-F238E27FC236}">
                <a16:creationId xmlns:a16="http://schemas.microsoft.com/office/drawing/2014/main" id="{E2DF05F7-9969-6A49-B0AB-1C3642B63EE1}"/>
              </a:ext>
            </a:extLst>
          </p:cNvPr>
          <p:cNvSpPr/>
          <p:nvPr/>
        </p:nvSpPr>
        <p:spPr>
          <a:xfrm>
            <a:off x="6607570" y="1044387"/>
            <a:ext cx="1348806" cy="370459"/>
          </a:xfrm>
          <a:prstGeom prst="rect">
            <a:avLst/>
          </a:prstGeom>
          <a:solidFill>
            <a:schemeClr val="bg1">
              <a:lumMod val="95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600" b="1" dirty="0"/>
          </a:p>
        </p:txBody>
      </p:sp>
      <p:sp>
        <p:nvSpPr>
          <p:cNvPr id="16" name="Rectangle: Rounded Corners 15">
            <a:extLst>
              <a:ext uri="{FF2B5EF4-FFF2-40B4-BE49-F238E27FC236}">
                <a16:creationId xmlns:a16="http://schemas.microsoft.com/office/drawing/2014/main" id="{4E70207C-E81D-4E79-9654-07E51237BC3C}"/>
              </a:ext>
            </a:extLst>
          </p:cNvPr>
          <p:cNvSpPr/>
          <p:nvPr/>
        </p:nvSpPr>
        <p:spPr>
          <a:xfrm rot="18900000">
            <a:off x="7499464" y="246205"/>
            <a:ext cx="1188783" cy="1188783"/>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矩形 13"/>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smtClean="0">
                <a:solidFill>
                  <a:schemeClr val="bg1"/>
                </a:solidFill>
                <a:latin typeface="+mj-ea"/>
              </a:rPr>
              <a:t>中台概念</a:t>
            </a:r>
            <a:r>
              <a:rPr lang="zh-TW" altLang="en-US" sz="2400" b="1" dirty="0">
                <a:solidFill>
                  <a:schemeClr val="bg1"/>
                </a:solidFill>
                <a:latin typeface="+mj-ea"/>
              </a:rPr>
              <a:t>介紹</a:t>
            </a:r>
            <a:endParaRPr lang="zh-TW" altLang="en-US" sz="2400" b="1" dirty="0" smtClean="0">
              <a:solidFill>
                <a:schemeClr val="bg1"/>
              </a:solidFill>
              <a:latin typeface="+mj-ea"/>
            </a:endParaRPr>
          </a:p>
        </p:txBody>
      </p:sp>
      <p:sp>
        <p:nvSpPr>
          <p:cNvPr id="4" name="投影片編號版面配置區 1"/>
          <p:cNvSpPr>
            <a:spLocks noGrp="1"/>
          </p:cNvSpPr>
          <p:nvPr>
            <p:ph type="sldNum" sz="quarter" idx="4"/>
          </p:nvPr>
        </p:nvSpPr>
        <p:spPr>
          <a:xfrm>
            <a:off x="8656298" y="4715473"/>
            <a:ext cx="486000" cy="284400"/>
          </a:xfrm>
        </p:spPr>
        <p:txBody>
          <a:bodyPr/>
          <a:lstStyle/>
          <a:p>
            <a:fld id="{ADAF07C5-463E-4746-8662-F9EAE6427DB3}" type="slidenum">
              <a:rPr lang="zh-TW" altLang="en-US" smtClean="0"/>
              <a:pPr/>
              <a:t>7</a:t>
            </a:fld>
            <a:endParaRPr lang="zh-TW" altLang="en-US" dirty="0"/>
          </a:p>
        </p:txBody>
      </p:sp>
      <p:sp>
        <p:nvSpPr>
          <p:cNvPr id="5" name="Google Shape;190;g742423e30c_2_0">
            <a:extLst>
              <a:ext uri="{FF2B5EF4-FFF2-40B4-BE49-F238E27FC236}">
                <a16:creationId xmlns:a16="http://schemas.microsoft.com/office/drawing/2014/main" id="{B02624BF-9B79-294B-9042-2D3DAECA30C9}"/>
              </a:ext>
            </a:extLst>
          </p:cNvPr>
          <p:cNvSpPr/>
          <p:nvPr/>
        </p:nvSpPr>
        <p:spPr>
          <a:xfrm>
            <a:off x="332416" y="1814842"/>
            <a:ext cx="8416048" cy="2037109"/>
          </a:xfrm>
          <a:prstGeom prst="roundRect">
            <a:avLst>
              <a:gd name="adj" fmla="val 10412"/>
            </a:avLst>
          </a:prstGeom>
          <a:solidFill>
            <a:schemeClr val="accent1">
              <a:lumMod val="20000"/>
              <a:lumOff val="80000"/>
              <a:alpha val="23000"/>
            </a:schemeClr>
          </a:solidFill>
          <a:ln w="9525"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endParaRPr sz="1600" b="1" kern="0" dirty="0">
              <a:solidFill>
                <a:schemeClr val="bg1"/>
              </a:solidFill>
              <a:cs typeface="Arial"/>
              <a:sym typeface="Arial"/>
            </a:endParaRPr>
          </a:p>
        </p:txBody>
      </p:sp>
      <p:sp>
        <p:nvSpPr>
          <p:cNvPr id="6" name="TextBox 5">
            <a:extLst>
              <a:ext uri="{FF2B5EF4-FFF2-40B4-BE49-F238E27FC236}">
                <a16:creationId xmlns:a16="http://schemas.microsoft.com/office/drawing/2014/main" id="{4557234C-2216-E347-9BFE-A3CDF56B10FC}"/>
              </a:ext>
            </a:extLst>
          </p:cNvPr>
          <p:cNvSpPr txBox="1"/>
          <p:nvPr/>
        </p:nvSpPr>
        <p:spPr>
          <a:xfrm>
            <a:off x="2107038" y="2104188"/>
            <a:ext cx="2680923" cy="611578"/>
          </a:xfrm>
          <a:prstGeom prst="rect">
            <a:avLst/>
          </a:prstGeom>
          <a:noFill/>
        </p:spPr>
        <p:txBody>
          <a:bodyPr wrap="square" tIns="0" bIns="0" rtlCol="0">
            <a:spAutoFit/>
          </a:bodyPr>
          <a:lstStyle/>
          <a:p>
            <a:pPr>
              <a:lnSpc>
                <a:spcPct val="150000"/>
              </a:lnSpc>
            </a:pPr>
            <a:r>
              <a:rPr lang="zh-CN" altLang="en-US" sz="1400" b="1" dirty="0">
                <a:solidFill>
                  <a:schemeClr val="bg1"/>
                </a:solidFill>
              </a:rPr>
              <a:t>連結技術與業務場景</a:t>
            </a:r>
            <a:endParaRPr lang="en-US" altLang="zh-CN" sz="1400" b="1" dirty="0">
              <a:solidFill>
                <a:schemeClr val="bg1"/>
              </a:solidFill>
            </a:endParaRPr>
          </a:p>
          <a:p>
            <a:pPr>
              <a:lnSpc>
                <a:spcPct val="150000"/>
              </a:lnSpc>
            </a:pPr>
            <a:r>
              <a:rPr lang="zh-CN" altLang="en-US" sz="1400" b="1" dirty="0">
                <a:solidFill>
                  <a:schemeClr val="bg1"/>
                </a:solidFill>
              </a:rPr>
              <a:t>靈活反應前端業務創新</a:t>
            </a:r>
            <a:endParaRPr lang="en-US" altLang="zh-CN" sz="1400" b="1" dirty="0">
              <a:solidFill>
                <a:schemeClr val="bg1"/>
              </a:solidFill>
            </a:endParaRPr>
          </a:p>
        </p:txBody>
      </p:sp>
      <p:sp>
        <p:nvSpPr>
          <p:cNvPr id="7" name="TextBox 6">
            <a:extLst>
              <a:ext uri="{FF2B5EF4-FFF2-40B4-BE49-F238E27FC236}">
                <a16:creationId xmlns:a16="http://schemas.microsoft.com/office/drawing/2014/main" id="{37AFD319-C86D-114A-B9A7-CC1B549C1278}"/>
              </a:ext>
            </a:extLst>
          </p:cNvPr>
          <p:cNvSpPr txBox="1"/>
          <p:nvPr/>
        </p:nvSpPr>
        <p:spPr>
          <a:xfrm>
            <a:off x="5148064" y="2104188"/>
            <a:ext cx="2742758" cy="646331"/>
          </a:xfrm>
          <a:prstGeom prst="rect">
            <a:avLst/>
          </a:prstGeom>
          <a:noFill/>
        </p:spPr>
        <p:txBody>
          <a:bodyPr wrap="square" tIns="0" bIns="0" rtlCol="0">
            <a:spAutoFit/>
          </a:bodyPr>
          <a:lstStyle/>
          <a:p>
            <a:pPr algn="r">
              <a:lnSpc>
                <a:spcPct val="150000"/>
              </a:lnSpc>
            </a:pPr>
            <a:r>
              <a:rPr lang="zh-CN" altLang="en-US" sz="1400" b="1" dirty="0">
                <a:solidFill>
                  <a:schemeClr val="bg1"/>
                </a:solidFill>
              </a:rPr>
              <a:t>可重用能力，避免重複建設</a:t>
            </a:r>
            <a:endParaRPr lang="en-US" altLang="zh-CN" sz="1400" b="1" dirty="0">
              <a:solidFill>
                <a:schemeClr val="bg1"/>
              </a:solidFill>
            </a:endParaRPr>
          </a:p>
          <a:p>
            <a:pPr algn="r">
              <a:lnSpc>
                <a:spcPct val="150000"/>
              </a:lnSpc>
            </a:pPr>
            <a:r>
              <a:rPr lang="zh-CN" altLang="en-US" sz="1400" b="1" dirty="0">
                <a:solidFill>
                  <a:schemeClr val="bg1"/>
                </a:solidFill>
              </a:rPr>
              <a:t>打破系統</a:t>
            </a:r>
            <a:r>
              <a:rPr lang="zh-CN" altLang="en-US" sz="1400" b="1" dirty="0" smtClean="0">
                <a:solidFill>
                  <a:schemeClr val="bg1"/>
                </a:solidFill>
              </a:rPr>
              <a:t>間</a:t>
            </a:r>
            <a:r>
              <a:rPr lang="zh-TW" altLang="en-US" sz="1400" b="1" dirty="0">
                <a:solidFill>
                  <a:schemeClr val="bg1"/>
                </a:solidFill>
              </a:rPr>
              <a:t>數據</a:t>
            </a:r>
            <a:r>
              <a:rPr lang="zh-CN" altLang="en-US" sz="1400" b="1" dirty="0" smtClean="0">
                <a:solidFill>
                  <a:schemeClr val="bg1"/>
                </a:solidFill>
              </a:rPr>
              <a:t>牆</a:t>
            </a:r>
            <a:endParaRPr lang="en-US" altLang="zh-CN" sz="1400" b="1" dirty="0">
              <a:solidFill>
                <a:schemeClr val="bg1"/>
              </a:solidFill>
            </a:endParaRPr>
          </a:p>
        </p:txBody>
      </p:sp>
      <p:sp>
        <p:nvSpPr>
          <p:cNvPr id="8" name="Google Shape;190;g742423e30c_2_0">
            <a:extLst>
              <a:ext uri="{FF2B5EF4-FFF2-40B4-BE49-F238E27FC236}">
                <a16:creationId xmlns:a16="http://schemas.microsoft.com/office/drawing/2014/main" id="{EF0DCBE7-AA2E-704F-A53F-AF9A5A9CFEB5}"/>
              </a:ext>
            </a:extLst>
          </p:cNvPr>
          <p:cNvSpPr/>
          <p:nvPr/>
        </p:nvSpPr>
        <p:spPr>
          <a:xfrm>
            <a:off x="332416" y="3924697"/>
            <a:ext cx="8416048" cy="735285"/>
          </a:xfrm>
          <a:prstGeom prst="roundRect">
            <a:avLst>
              <a:gd name="adj" fmla="val 16667"/>
            </a:avLst>
          </a:prstGeom>
          <a:solidFill>
            <a:schemeClr val="bg1">
              <a:alpha val="10000"/>
            </a:schemeClr>
          </a:solidFill>
          <a:ln w="9525"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endParaRPr sz="1600" b="1" kern="0" dirty="0">
              <a:solidFill>
                <a:schemeClr val="bg1"/>
              </a:solidFill>
              <a:cs typeface="Arial"/>
              <a:sym typeface="Arial"/>
            </a:endParaRPr>
          </a:p>
        </p:txBody>
      </p:sp>
      <p:sp>
        <p:nvSpPr>
          <p:cNvPr id="9" name="Google Shape;190;g742423e30c_2_0">
            <a:extLst>
              <a:ext uri="{FF2B5EF4-FFF2-40B4-BE49-F238E27FC236}">
                <a16:creationId xmlns:a16="http://schemas.microsoft.com/office/drawing/2014/main" id="{CD5A2574-B9F0-0446-A164-D1161508AC61}"/>
              </a:ext>
            </a:extLst>
          </p:cNvPr>
          <p:cNvSpPr/>
          <p:nvPr/>
        </p:nvSpPr>
        <p:spPr>
          <a:xfrm>
            <a:off x="332416" y="915566"/>
            <a:ext cx="8416048" cy="846490"/>
          </a:xfrm>
          <a:prstGeom prst="roundRect">
            <a:avLst>
              <a:gd name="adj" fmla="val 16667"/>
            </a:avLst>
          </a:prstGeom>
          <a:solidFill>
            <a:schemeClr val="bg1">
              <a:alpha val="10000"/>
            </a:schemeClr>
          </a:solidFill>
          <a:ln w="9525"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endParaRPr sz="1600" b="1" kern="0" dirty="0">
              <a:solidFill>
                <a:schemeClr val="bg1"/>
              </a:solidFill>
              <a:cs typeface="Arial"/>
              <a:sym typeface="Arial"/>
            </a:endParaRPr>
          </a:p>
        </p:txBody>
      </p:sp>
      <p:sp>
        <p:nvSpPr>
          <p:cNvPr id="10" name="Google Shape;186;g742423e30c_2_0">
            <a:extLst>
              <a:ext uri="{FF2B5EF4-FFF2-40B4-BE49-F238E27FC236}">
                <a16:creationId xmlns:a16="http://schemas.microsoft.com/office/drawing/2014/main" id="{0AB98756-9959-F743-B3BF-08747204893C}"/>
              </a:ext>
            </a:extLst>
          </p:cNvPr>
          <p:cNvSpPr>
            <a:spLocks/>
          </p:cNvSpPr>
          <p:nvPr/>
        </p:nvSpPr>
        <p:spPr>
          <a:xfrm>
            <a:off x="3630308" y="1456010"/>
            <a:ext cx="1076586" cy="236497"/>
          </a:xfrm>
          <a:prstGeom prst="roundRect">
            <a:avLst>
              <a:gd name="adj" fmla="val 16667"/>
            </a:avLst>
          </a:prstGeom>
          <a:solidFill>
            <a:srgbClr val="CCCCCC">
              <a:alpha val="30000"/>
            </a:srgbClr>
          </a:solidFill>
          <a:ln w="25400"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400" kern="0" dirty="0">
                <a:solidFill>
                  <a:schemeClr val="bg1"/>
                </a:solidFill>
                <a:cs typeface="Arial"/>
                <a:sym typeface="Arial"/>
              </a:rPr>
              <a:t>MMB</a:t>
            </a:r>
            <a:endParaRPr sz="1400" kern="0" dirty="0">
              <a:solidFill>
                <a:schemeClr val="bg1"/>
              </a:solidFill>
              <a:cs typeface="Arial"/>
              <a:sym typeface="Arial"/>
            </a:endParaRPr>
          </a:p>
        </p:txBody>
      </p:sp>
      <p:sp>
        <p:nvSpPr>
          <p:cNvPr id="11" name="Google Shape;187;g742423e30c_2_0">
            <a:extLst>
              <a:ext uri="{FF2B5EF4-FFF2-40B4-BE49-F238E27FC236}">
                <a16:creationId xmlns:a16="http://schemas.microsoft.com/office/drawing/2014/main" id="{06D8E602-1F6B-E14E-9E49-0B70A547180F}"/>
              </a:ext>
            </a:extLst>
          </p:cNvPr>
          <p:cNvSpPr>
            <a:spLocks/>
          </p:cNvSpPr>
          <p:nvPr/>
        </p:nvSpPr>
        <p:spPr>
          <a:xfrm>
            <a:off x="6758551" y="1456010"/>
            <a:ext cx="1076586" cy="236497"/>
          </a:xfrm>
          <a:prstGeom prst="roundRect">
            <a:avLst>
              <a:gd name="adj" fmla="val 16667"/>
            </a:avLst>
          </a:prstGeom>
          <a:solidFill>
            <a:srgbClr val="CCCCCC">
              <a:alpha val="30000"/>
            </a:srgbClr>
          </a:solidFill>
          <a:ln w="25400"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400" kern="0" dirty="0" err="1">
                <a:solidFill>
                  <a:schemeClr val="bg1"/>
                </a:solidFill>
                <a:cs typeface="Arial"/>
                <a:sym typeface="Arial"/>
              </a:rPr>
              <a:t>MyBank</a:t>
            </a:r>
            <a:endParaRPr sz="1400" kern="0" dirty="0">
              <a:solidFill>
                <a:schemeClr val="bg1"/>
              </a:solidFill>
              <a:cs typeface="Arial"/>
              <a:sym typeface="Arial"/>
            </a:endParaRPr>
          </a:p>
        </p:txBody>
      </p:sp>
      <p:sp>
        <p:nvSpPr>
          <p:cNvPr id="12" name="Google Shape;189;g742423e30c_2_0">
            <a:extLst>
              <a:ext uri="{FF2B5EF4-FFF2-40B4-BE49-F238E27FC236}">
                <a16:creationId xmlns:a16="http://schemas.microsoft.com/office/drawing/2014/main" id="{C6330AF7-0B4D-1F41-BF8B-FF8332E66D55}"/>
              </a:ext>
            </a:extLst>
          </p:cNvPr>
          <p:cNvSpPr>
            <a:spLocks/>
          </p:cNvSpPr>
          <p:nvPr/>
        </p:nvSpPr>
        <p:spPr>
          <a:xfrm>
            <a:off x="5194429" y="1456010"/>
            <a:ext cx="1076586" cy="236497"/>
          </a:xfrm>
          <a:prstGeom prst="roundRect">
            <a:avLst>
              <a:gd name="adj" fmla="val 16667"/>
            </a:avLst>
          </a:prstGeom>
          <a:solidFill>
            <a:srgbClr val="CCCCCC">
              <a:alpha val="30000"/>
            </a:srgbClr>
          </a:solidFill>
          <a:ln w="25400"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400" kern="0" dirty="0">
                <a:solidFill>
                  <a:schemeClr val="bg1"/>
                </a:solidFill>
                <a:cs typeface="Arial"/>
                <a:sym typeface="Arial"/>
              </a:rPr>
              <a:t>KOKO</a:t>
            </a:r>
            <a:endParaRPr sz="1400" kern="0" dirty="0">
              <a:solidFill>
                <a:schemeClr val="bg1"/>
              </a:solidFill>
              <a:cs typeface="Arial"/>
              <a:sym typeface="Arial"/>
            </a:endParaRPr>
          </a:p>
        </p:txBody>
      </p:sp>
      <p:sp>
        <p:nvSpPr>
          <p:cNvPr id="13" name="Google Shape;190;g742423e30c_2_0">
            <a:extLst>
              <a:ext uri="{FF2B5EF4-FFF2-40B4-BE49-F238E27FC236}">
                <a16:creationId xmlns:a16="http://schemas.microsoft.com/office/drawing/2014/main" id="{F82EF680-5D66-C245-9F1B-EF5EE101FEE8}"/>
              </a:ext>
            </a:extLst>
          </p:cNvPr>
          <p:cNvSpPr>
            <a:spLocks/>
          </p:cNvSpPr>
          <p:nvPr/>
        </p:nvSpPr>
        <p:spPr>
          <a:xfrm>
            <a:off x="2069906" y="1456010"/>
            <a:ext cx="1076586" cy="236497"/>
          </a:xfrm>
          <a:prstGeom prst="roundRect">
            <a:avLst>
              <a:gd name="adj" fmla="val 16667"/>
            </a:avLst>
          </a:prstGeom>
          <a:solidFill>
            <a:srgbClr val="CCCCCC">
              <a:alpha val="30000"/>
            </a:srgbClr>
          </a:solidFill>
          <a:ln w="25400" cap="flat" cmpd="sng">
            <a:solidFill>
              <a:schemeClr val="bg1">
                <a:lumMod val="95000"/>
              </a:schemeClr>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buFont typeface="Arial"/>
              <a:buNone/>
            </a:pPr>
            <a:r>
              <a:rPr lang="en-US" altLang="zh-TW" sz="1400" kern="0" dirty="0">
                <a:solidFill>
                  <a:schemeClr val="bg1"/>
                </a:solidFill>
                <a:cs typeface="Arial"/>
                <a:sym typeface="Arial"/>
              </a:rPr>
              <a:t>My Rewards</a:t>
            </a:r>
            <a:endParaRPr sz="1400" kern="0" dirty="0">
              <a:solidFill>
                <a:schemeClr val="bg1"/>
              </a:solidFill>
              <a:cs typeface="Arial"/>
              <a:sym typeface="Arial"/>
            </a:endParaRPr>
          </a:p>
        </p:txBody>
      </p:sp>
      <p:pic>
        <p:nvPicPr>
          <p:cNvPr id="15" name="Google Shape;200;g742423e30c_2_0">
            <a:extLst>
              <a:ext uri="{FF2B5EF4-FFF2-40B4-BE49-F238E27FC236}">
                <a16:creationId xmlns:a16="http://schemas.microsoft.com/office/drawing/2014/main" id="{3FD794F8-B8CB-4348-8DB5-1550C75C0784}"/>
              </a:ext>
            </a:extLst>
          </p:cNvPr>
          <p:cNvPicPr preferRelativeResize="0"/>
          <p:nvPr/>
        </p:nvPicPr>
        <p:blipFill>
          <a:blip r:embed="rId3">
            <a:alphaModFix/>
          </a:blip>
          <a:stretch>
            <a:fillRect/>
          </a:stretch>
        </p:blipFill>
        <p:spPr>
          <a:xfrm>
            <a:off x="2328698" y="959374"/>
            <a:ext cx="558706" cy="496881"/>
          </a:xfrm>
          <a:prstGeom prst="rect">
            <a:avLst/>
          </a:prstGeom>
          <a:noFill/>
          <a:ln w="3175" cap="flat" cmpd="sng">
            <a:solidFill>
              <a:schemeClr val="bg1">
                <a:lumMod val="65000"/>
              </a:schemeClr>
            </a:solidFill>
            <a:prstDash val="solid"/>
            <a:round/>
            <a:headEnd type="none" w="sm" len="sm"/>
            <a:tailEnd type="none" w="sm" len="sm"/>
          </a:ln>
        </p:spPr>
      </p:pic>
      <p:pic>
        <p:nvPicPr>
          <p:cNvPr id="17" name="Google Shape;201;g742423e30c_2_0">
            <a:extLst>
              <a:ext uri="{FF2B5EF4-FFF2-40B4-BE49-F238E27FC236}">
                <a16:creationId xmlns:a16="http://schemas.microsoft.com/office/drawing/2014/main" id="{43C3673B-B98E-2341-AE5E-49197B32030A}"/>
              </a:ext>
            </a:extLst>
          </p:cNvPr>
          <p:cNvPicPr preferRelativeResize="0"/>
          <p:nvPr/>
        </p:nvPicPr>
        <p:blipFill>
          <a:blip r:embed="rId4">
            <a:alphaModFix/>
          </a:blip>
          <a:stretch>
            <a:fillRect/>
          </a:stretch>
        </p:blipFill>
        <p:spPr>
          <a:xfrm>
            <a:off x="3888366" y="959374"/>
            <a:ext cx="560175" cy="496643"/>
          </a:xfrm>
          <a:prstGeom prst="rect">
            <a:avLst/>
          </a:prstGeom>
          <a:noFill/>
          <a:ln w="3175" cap="flat" cmpd="sng">
            <a:solidFill>
              <a:schemeClr val="bg1">
                <a:lumMod val="65000"/>
              </a:schemeClr>
            </a:solidFill>
            <a:prstDash val="solid"/>
            <a:round/>
            <a:headEnd type="none" w="sm" len="sm"/>
            <a:tailEnd type="none" w="sm" len="sm"/>
          </a:ln>
        </p:spPr>
      </p:pic>
      <p:pic>
        <p:nvPicPr>
          <p:cNvPr id="18" name="Google Shape;202;g742423e30c_2_0">
            <a:extLst>
              <a:ext uri="{FF2B5EF4-FFF2-40B4-BE49-F238E27FC236}">
                <a16:creationId xmlns:a16="http://schemas.microsoft.com/office/drawing/2014/main" id="{7064049A-0D2C-8B44-8089-6414D70D09CD}"/>
              </a:ext>
            </a:extLst>
          </p:cNvPr>
          <p:cNvPicPr preferRelativeResize="0"/>
          <p:nvPr/>
        </p:nvPicPr>
        <p:blipFill>
          <a:blip r:embed="rId5">
            <a:alphaModFix/>
          </a:blip>
          <a:stretch>
            <a:fillRect/>
          </a:stretch>
        </p:blipFill>
        <p:spPr>
          <a:xfrm>
            <a:off x="5448768" y="959374"/>
            <a:ext cx="560175" cy="496643"/>
          </a:xfrm>
          <a:prstGeom prst="rect">
            <a:avLst/>
          </a:prstGeom>
          <a:noFill/>
          <a:ln w="3175" cap="flat" cmpd="sng">
            <a:solidFill>
              <a:schemeClr val="bg1">
                <a:lumMod val="65000"/>
              </a:schemeClr>
            </a:solidFill>
            <a:prstDash val="solid"/>
            <a:round/>
            <a:headEnd type="none" w="sm" len="sm"/>
            <a:tailEnd type="none" w="sm" len="sm"/>
          </a:ln>
        </p:spPr>
      </p:pic>
      <p:sp>
        <p:nvSpPr>
          <p:cNvPr id="20" name="Google Shape;192;g742423e30c_2_0">
            <a:extLst>
              <a:ext uri="{FF2B5EF4-FFF2-40B4-BE49-F238E27FC236}">
                <a16:creationId xmlns:a16="http://schemas.microsoft.com/office/drawing/2014/main" id="{FB4F5241-DBDC-3D4D-95A8-85AADBE19DCA}"/>
              </a:ext>
            </a:extLst>
          </p:cNvPr>
          <p:cNvSpPr txBox="1"/>
          <p:nvPr/>
        </p:nvSpPr>
        <p:spPr>
          <a:xfrm>
            <a:off x="251520" y="1056487"/>
            <a:ext cx="1838073" cy="564649"/>
          </a:xfrm>
          <a:prstGeom prst="rect">
            <a:avLst/>
          </a:prstGeom>
          <a:noFill/>
          <a:ln>
            <a:noFill/>
          </a:ln>
        </p:spPr>
        <p:txBody>
          <a:bodyPr spcFirstLastPara="1" wrap="square" lIns="91425" tIns="91425" rIns="91425" bIns="91425" anchor="ctr" anchorCtr="0">
            <a:noAutofit/>
          </a:bodyPr>
          <a:lstStyle/>
          <a:p>
            <a:pPr algn="ctr">
              <a:spcBef>
                <a:spcPts val="400"/>
              </a:spcBef>
              <a:buClr>
                <a:srgbClr val="000000"/>
              </a:buClr>
              <a:buFont typeface="Arial"/>
              <a:buNone/>
            </a:pPr>
            <a:r>
              <a:rPr lang="zh-TW" altLang="en-US" sz="1400" b="1" kern="0" dirty="0">
                <a:solidFill>
                  <a:schemeClr val="bg1"/>
                </a:solidFill>
                <a:latin typeface="Calibri"/>
                <a:ea typeface="Calibri"/>
                <a:cs typeface="Calibri"/>
                <a:sym typeface="Calibri"/>
              </a:rPr>
              <a:t>前台</a:t>
            </a:r>
          </a:p>
          <a:p>
            <a:pPr algn="ctr">
              <a:spcBef>
                <a:spcPts val="400"/>
              </a:spcBef>
              <a:buClr>
                <a:srgbClr val="000000"/>
              </a:buClr>
              <a:buFont typeface="Arial"/>
              <a:buNone/>
            </a:pPr>
            <a:r>
              <a:rPr lang="zh-CN" altLang="en-US" sz="1300" kern="0" dirty="0">
                <a:solidFill>
                  <a:schemeClr val="bg1"/>
                </a:solidFill>
                <a:latin typeface="Calibri"/>
                <a:ea typeface="Calibri"/>
                <a:cs typeface="Calibri"/>
                <a:sym typeface="Calibri"/>
              </a:rPr>
              <a:t>敏捷、創新、客戶中心</a:t>
            </a:r>
            <a:endParaRPr sz="1300" kern="0" dirty="0">
              <a:solidFill>
                <a:schemeClr val="bg1"/>
              </a:solidFill>
              <a:latin typeface="Calibri"/>
              <a:ea typeface="Calibri"/>
              <a:cs typeface="Calibri"/>
              <a:sym typeface="Calibri"/>
            </a:endParaRPr>
          </a:p>
        </p:txBody>
      </p:sp>
      <p:sp>
        <p:nvSpPr>
          <p:cNvPr id="21" name="Google Shape;188;g742423e30c_2_0">
            <a:extLst>
              <a:ext uri="{FF2B5EF4-FFF2-40B4-BE49-F238E27FC236}">
                <a16:creationId xmlns:a16="http://schemas.microsoft.com/office/drawing/2014/main" id="{0D7B7559-FB1A-F543-9023-0E81E93B347A}"/>
              </a:ext>
            </a:extLst>
          </p:cNvPr>
          <p:cNvSpPr/>
          <p:nvPr/>
        </p:nvSpPr>
        <p:spPr>
          <a:xfrm>
            <a:off x="2451672" y="4001272"/>
            <a:ext cx="628569" cy="564649"/>
          </a:xfrm>
          <a:prstGeom prst="flowChartMagneticDisk">
            <a:avLst/>
          </a:prstGeom>
          <a:solidFill>
            <a:schemeClr val="accent1">
              <a:lumMod val="40000"/>
              <a:lumOff val="60000"/>
              <a:alpha val="59000"/>
            </a:schemeClr>
          </a:solidFill>
          <a:ln w="25400"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endParaRPr sz="1400" b="1" kern="0" dirty="0">
              <a:solidFill>
                <a:srgbClr val="000000"/>
              </a:solidFill>
              <a:cs typeface="Arial"/>
              <a:sym typeface="Arial"/>
            </a:endParaRPr>
          </a:p>
        </p:txBody>
      </p:sp>
      <p:sp>
        <p:nvSpPr>
          <p:cNvPr id="22" name="Google Shape;188;g742423e30c_2_0">
            <a:extLst>
              <a:ext uri="{FF2B5EF4-FFF2-40B4-BE49-F238E27FC236}">
                <a16:creationId xmlns:a16="http://schemas.microsoft.com/office/drawing/2014/main" id="{E42250D7-21DD-8B4B-AE7B-5DC967DFC2F6}"/>
              </a:ext>
            </a:extLst>
          </p:cNvPr>
          <p:cNvSpPr/>
          <p:nvPr/>
        </p:nvSpPr>
        <p:spPr>
          <a:xfrm>
            <a:off x="4009101" y="4001272"/>
            <a:ext cx="628570" cy="564649"/>
          </a:xfrm>
          <a:prstGeom prst="flowChartMagneticDisk">
            <a:avLst/>
          </a:prstGeom>
          <a:solidFill>
            <a:schemeClr val="accent1">
              <a:lumMod val="40000"/>
              <a:lumOff val="60000"/>
              <a:alpha val="59000"/>
            </a:schemeClr>
          </a:solidFill>
          <a:ln w="25400"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endParaRPr sz="1400" b="1" kern="0" dirty="0">
              <a:solidFill>
                <a:srgbClr val="000000"/>
              </a:solidFill>
              <a:cs typeface="Arial"/>
              <a:sym typeface="Arial"/>
            </a:endParaRPr>
          </a:p>
        </p:txBody>
      </p:sp>
      <p:sp>
        <p:nvSpPr>
          <p:cNvPr id="23" name="Google Shape;188;g742423e30c_2_0">
            <a:extLst>
              <a:ext uri="{FF2B5EF4-FFF2-40B4-BE49-F238E27FC236}">
                <a16:creationId xmlns:a16="http://schemas.microsoft.com/office/drawing/2014/main" id="{933343EC-1D04-9847-AE23-8929C2E5C87E}"/>
              </a:ext>
            </a:extLst>
          </p:cNvPr>
          <p:cNvSpPr/>
          <p:nvPr/>
        </p:nvSpPr>
        <p:spPr>
          <a:xfrm>
            <a:off x="5566530" y="4001272"/>
            <a:ext cx="631543" cy="564649"/>
          </a:xfrm>
          <a:prstGeom prst="flowChartMagneticDisk">
            <a:avLst/>
          </a:prstGeom>
          <a:solidFill>
            <a:schemeClr val="accent1">
              <a:lumMod val="40000"/>
              <a:lumOff val="60000"/>
              <a:alpha val="59000"/>
            </a:schemeClr>
          </a:solidFill>
          <a:ln w="25400"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endParaRPr sz="1400" b="1" kern="0" dirty="0">
              <a:solidFill>
                <a:srgbClr val="000000"/>
              </a:solidFill>
              <a:cs typeface="Arial"/>
              <a:sym typeface="Arial"/>
            </a:endParaRPr>
          </a:p>
        </p:txBody>
      </p:sp>
      <p:sp>
        <p:nvSpPr>
          <p:cNvPr id="24" name="Google Shape;188;g742423e30c_2_0">
            <a:extLst>
              <a:ext uri="{FF2B5EF4-FFF2-40B4-BE49-F238E27FC236}">
                <a16:creationId xmlns:a16="http://schemas.microsoft.com/office/drawing/2014/main" id="{B67CD45F-9551-7C41-BA16-275F624FE0E7}"/>
              </a:ext>
            </a:extLst>
          </p:cNvPr>
          <p:cNvSpPr/>
          <p:nvPr/>
        </p:nvSpPr>
        <p:spPr>
          <a:xfrm>
            <a:off x="7134371" y="4001272"/>
            <a:ext cx="631543" cy="564649"/>
          </a:xfrm>
          <a:prstGeom prst="flowChartMagneticDisk">
            <a:avLst/>
          </a:prstGeom>
          <a:solidFill>
            <a:schemeClr val="accent1">
              <a:lumMod val="40000"/>
              <a:lumOff val="60000"/>
              <a:alpha val="59000"/>
            </a:schemeClr>
          </a:solidFill>
          <a:ln w="25400" cap="flat" cmpd="sng">
            <a:solidFill>
              <a:schemeClr val="bg1">
                <a:lumMod val="95000"/>
              </a:schemeClr>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endParaRPr sz="1400" b="1" kern="0" dirty="0">
              <a:solidFill>
                <a:srgbClr val="000000"/>
              </a:solidFill>
              <a:cs typeface="Arial"/>
              <a:sym typeface="Arial"/>
            </a:endParaRPr>
          </a:p>
        </p:txBody>
      </p:sp>
      <p:sp>
        <p:nvSpPr>
          <p:cNvPr id="25" name="Google Shape;192;g742423e30c_2_0">
            <a:extLst>
              <a:ext uri="{FF2B5EF4-FFF2-40B4-BE49-F238E27FC236}">
                <a16:creationId xmlns:a16="http://schemas.microsoft.com/office/drawing/2014/main" id="{D9CC17B1-C8F5-744C-B609-908DFB450173}"/>
              </a:ext>
            </a:extLst>
          </p:cNvPr>
          <p:cNvSpPr txBox="1"/>
          <p:nvPr/>
        </p:nvSpPr>
        <p:spPr>
          <a:xfrm>
            <a:off x="251520" y="4001272"/>
            <a:ext cx="1838073" cy="564649"/>
          </a:xfrm>
          <a:prstGeom prst="rect">
            <a:avLst/>
          </a:prstGeom>
          <a:noFill/>
          <a:ln>
            <a:noFill/>
          </a:ln>
        </p:spPr>
        <p:txBody>
          <a:bodyPr spcFirstLastPara="1" wrap="square" lIns="91425" tIns="91425" rIns="91425" bIns="91425" anchor="ctr" anchorCtr="0">
            <a:noAutofit/>
          </a:bodyPr>
          <a:lstStyle/>
          <a:p>
            <a:pPr algn="ctr">
              <a:spcBef>
                <a:spcPts val="400"/>
              </a:spcBef>
              <a:buClr>
                <a:srgbClr val="000000"/>
              </a:buClr>
              <a:buFont typeface="Arial"/>
              <a:buNone/>
            </a:pPr>
            <a:r>
              <a:rPr lang="zh-CN" altLang="en-US" sz="1400" b="1" kern="0" dirty="0">
                <a:solidFill>
                  <a:schemeClr val="bg1"/>
                </a:solidFill>
                <a:latin typeface="Calibri"/>
                <a:ea typeface="Calibri"/>
                <a:cs typeface="Calibri"/>
                <a:sym typeface="Calibri"/>
              </a:rPr>
              <a:t>後</a:t>
            </a:r>
            <a:r>
              <a:rPr lang="zh-TW" altLang="en-US" sz="1400" b="1" kern="0" dirty="0">
                <a:solidFill>
                  <a:schemeClr val="bg1"/>
                </a:solidFill>
                <a:latin typeface="Calibri"/>
                <a:ea typeface="Calibri"/>
                <a:cs typeface="Calibri"/>
                <a:sym typeface="Calibri"/>
              </a:rPr>
              <a:t>台</a:t>
            </a:r>
          </a:p>
          <a:p>
            <a:pPr algn="ctr">
              <a:spcBef>
                <a:spcPts val="400"/>
              </a:spcBef>
              <a:buClr>
                <a:srgbClr val="000000"/>
              </a:buClr>
              <a:buFont typeface="Arial"/>
              <a:buNone/>
            </a:pPr>
            <a:r>
              <a:rPr lang="zh-CN" altLang="en-US" sz="1300" kern="0" dirty="0">
                <a:solidFill>
                  <a:schemeClr val="bg1"/>
                </a:solidFill>
                <a:ea typeface="Calibri"/>
                <a:cs typeface="Calibri"/>
                <a:sym typeface="Calibri"/>
              </a:rPr>
              <a:t>基礎、穩定</a:t>
            </a:r>
            <a:endParaRPr sz="1300" kern="0" dirty="0">
              <a:solidFill>
                <a:schemeClr val="bg1"/>
              </a:solidFill>
              <a:latin typeface="Calibri"/>
              <a:ea typeface="Calibri"/>
              <a:cs typeface="Calibri"/>
              <a:sym typeface="Calibri"/>
            </a:endParaRPr>
          </a:p>
        </p:txBody>
      </p:sp>
      <p:sp>
        <p:nvSpPr>
          <p:cNvPr id="26" name="Google Shape;192;g742423e30c_2_0">
            <a:extLst>
              <a:ext uri="{FF2B5EF4-FFF2-40B4-BE49-F238E27FC236}">
                <a16:creationId xmlns:a16="http://schemas.microsoft.com/office/drawing/2014/main" id="{71D8901F-95BC-3444-ADDF-D13802481AF0}"/>
              </a:ext>
            </a:extLst>
          </p:cNvPr>
          <p:cNvSpPr txBox="1"/>
          <p:nvPr/>
        </p:nvSpPr>
        <p:spPr>
          <a:xfrm>
            <a:off x="251520" y="2473539"/>
            <a:ext cx="1838073" cy="564649"/>
          </a:xfrm>
          <a:prstGeom prst="rect">
            <a:avLst/>
          </a:prstGeom>
          <a:noFill/>
          <a:ln>
            <a:noFill/>
          </a:ln>
        </p:spPr>
        <p:txBody>
          <a:bodyPr spcFirstLastPara="1" wrap="square" lIns="91425" tIns="91425" rIns="91425" bIns="91425" anchor="ctr" anchorCtr="0">
            <a:noAutofit/>
          </a:bodyPr>
          <a:lstStyle/>
          <a:p>
            <a:pPr algn="ctr">
              <a:spcBef>
                <a:spcPts val="400"/>
              </a:spcBef>
              <a:buClr>
                <a:srgbClr val="000000"/>
              </a:buClr>
              <a:buFont typeface="Arial"/>
              <a:buNone/>
            </a:pPr>
            <a:r>
              <a:rPr lang="zh-TW" altLang="en-US" sz="1400" b="1" kern="0" dirty="0">
                <a:solidFill>
                  <a:schemeClr val="bg1"/>
                </a:solidFill>
                <a:latin typeface="Calibri"/>
                <a:ea typeface="Calibri"/>
                <a:cs typeface="Calibri"/>
                <a:sym typeface="Calibri"/>
              </a:rPr>
              <a:t>中台</a:t>
            </a:r>
          </a:p>
          <a:p>
            <a:pPr algn="ctr">
              <a:spcBef>
                <a:spcPts val="400"/>
              </a:spcBef>
              <a:buClr>
                <a:srgbClr val="000000"/>
              </a:buClr>
              <a:buFont typeface="Arial"/>
              <a:buNone/>
            </a:pPr>
            <a:r>
              <a:rPr lang="zh-TW" altLang="en-US" sz="1300" kern="0" dirty="0">
                <a:solidFill>
                  <a:schemeClr val="bg1"/>
                </a:solidFill>
                <a:ea typeface="Calibri"/>
                <a:cs typeface="Calibri"/>
                <a:sym typeface="Calibri"/>
              </a:rPr>
              <a:t>靈活</a:t>
            </a:r>
            <a:r>
              <a:rPr lang="zh-CN" altLang="en-US" sz="1300" kern="0" dirty="0">
                <a:solidFill>
                  <a:schemeClr val="bg1"/>
                </a:solidFill>
                <a:ea typeface="Calibri"/>
                <a:cs typeface="Calibri"/>
                <a:sym typeface="Calibri"/>
              </a:rPr>
              <a:t>、重用、統一化</a:t>
            </a:r>
            <a:endParaRPr sz="1300" kern="0" dirty="0">
              <a:solidFill>
                <a:schemeClr val="bg1"/>
              </a:solidFill>
              <a:latin typeface="Calibri"/>
              <a:ea typeface="Calibri"/>
              <a:cs typeface="Calibri"/>
              <a:sym typeface="Calibri"/>
            </a:endParaRPr>
          </a:p>
        </p:txBody>
      </p:sp>
      <p:sp>
        <p:nvSpPr>
          <p:cNvPr id="27" name="Rectangle 1">
            <a:extLst>
              <a:ext uri="{FF2B5EF4-FFF2-40B4-BE49-F238E27FC236}">
                <a16:creationId xmlns:a16="http://schemas.microsoft.com/office/drawing/2014/main" id="{1AA7D734-E61F-754A-9A8A-CD062ABDAB1C}"/>
              </a:ext>
            </a:extLst>
          </p:cNvPr>
          <p:cNvSpPr/>
          <p:nvPr/>
        </p:nvSpPr>
        <p:spPr>
          <a:xfrm>
            <a:off x="2164043" y="3311149"/>
            <a:ext cx="5617478" cy="369100"/>
          </a:xfrm>
          <a:prstGeom prst="rect">
            <a:avLst/>
          </a:prstGeom>
          <a:solidFill>
            <a:schemeClr val="accent6">
              <a:lumMod val="75000"/>
              <a:alpha val="75000"/>
            </a:schemeClr>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600" b="1" dirty="0">
                <a:solidFill>
                  <a:schemeClr val="bg1"/>
                </a:solidFill>
                <a:latin typeface="Arial" panose="020B0604020202020204" pitchFamily="34" charset="0"/>
                <a:cs typeface="Arial" panose="020B0604020202020204" pitchFamily="34" charset="0"/>
              </a:rPr>
              <a:t>技術中台</a:t>
            </a:r>
            <a:endParaRPr lang="en-US" sz="1600" b="1" dirty="0">
              <a:solidFill>
                <a:schemeClr val="bg1"/>
              </a:solidFill>
              <a:latin typeface="Arial" panose="020B0604020202020204" pitchFamily="34" charset="0"/>
              <a:cs typeface="Arial" panose="020B0604020202020204" pitchFamily="34" charset="0"/>
            </a:endParaRPr>
          </a:p>
        </p:txBody>
      </p:sp>
      <p:sp>
        <p:nvSpPr>
          <p:cNvPr id="28" name="Rectangle 28">
            <a:extLst>
              <a:ext uri="{FF2B5EF4-FFF2-40B4-BE49-F238E27FC236}">
                <a16:creationId xmlns:a16="http://schemas.microsoft.com/office/drawing/2014/main" id="{E2DF05F7-9969-6A49-B0AB-1C3642B63EE1}"/>
              </a:ext>
            </a:extLst>
          </p:cNvPr>
          <p:cNvSpPr/>
          <p:nvPr/>
        </p:nvSpPr>
        <p:spPr>
          <a:xfrm>
            <a:off x="2164043" y="2861222"/>
            <a:ext cx="2742758" cy="370459"/>
          </a:xfrm>
          <a:prstGeom prst="rect">
            <a:avLst/>
          </a:prstGeom>
          <a:solidFill>
            <a:schemeClr val="accent6">
              <a:lumMod val="75000"/>
              <a:alpha val="75000"/>
            </a:schemeClr>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600" b="1" dirty="0">
                <a:solidFill>
                  <a:schemeClr val="bg1"/>
                </a:solidFill>
                <a:latin typeface="Arial" panose="020B0604020202020204" pitchFamily="34" charset="0"/>
                <a:cs typeface="Arial" panose="020B0604020202020204" pitchFamily="34" charset="0"/>
              </a:rPr>
              <a:t>業務中台</a:t>
            </a:r>
            <a:endParaRPr lang="en-US" sz="1600" b="1" dirty="0">
              <a:solidFill>
                <a:schemeClr val="bg1"/>
              </a:solidFill>
              <a:latin typeface="Arial" panose="020B0604020202020204" pitchFamily="34" charset="0"/>
              <a:cs typeface="Arial" panose="020B0604020202020204" pitchFamily="34" charset="0"/>
            </a:endParaRPr>
          </a:p>
        </p:txBody>
      </p:sp>
      <p:sp>
        <p:nvSpPr>
          <p:cNvPr id="29" name="Rectangle 29">
            <a:extLst>
              <a:ext uri="{FF2B5EF4-FFF2-40B4-BE49-F238E27FC236}">
                <a16:creationId xmlns:a16="http://schemas.microsoft.com/office/drawing/2014/main" id="{4C9C48F9-DB8C-8E4D-B775-C479ECF37166}"/>
              </a:ext>
            </a:extLst>
          </p:cNvPr>
          <p:cNvSpPr/>
          <p:nvPr/>
        </p:nvSpPr>
        <p:spPr>
          <a:xfrm>
            <a:off x="5039826" y="2861222"/>
            <a:ext cx="2742758" cy="370460"/>
          </a:xfrm>
          <a:prstGeom prst="rect">
            <a:avLst/>
          </a:prstGeom>
          <a:solidFill>
            <a:srgbClr val="0070C0">
              <a:alpha val="70000"/>
            </a:srgbClr>
          </a:solid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cs typeface="Arial" panose="020B0604020202020204" pitchFamily="34" charset="0"/>
              </a:rPr>
              <a:t>數據中台</a:t>
            </a:r>
            <a:endParaRPr lang="en-US" sz="1600" dirty="0">
              <a:solidFill>
                <a:schemeClr val="bg1"/>
              </a:solidFill>
              <a:cs typeface="Arial" panose="020B0604020202020204" pitchFamily="34" charset="0"/>
            </a:endParaRPr>
          </a:p>
        </p:txBody>
      </p:sp>
      <p:pic>
        <p:nvPicPr>
          <p:cNvPr id="32" name="Picture 4">
            <a:extLst>
              <a:ext uri="{FF2B5EF4-FFF2-40B4-BE49-F238E27FC236}">
                <a16:creationId xmlns:a16="http://schemas.microsoft.com/office/drawing/2014/main" id="{B222BE9E-4DC1-3C46-9E6A-447FB9813CCF}"/>
              </a:ext>
            </a:extLst>
          </p:cNvPr>
          <p:cNvPicPr>
            <a:picLocks noChangeAspect="1"/>
          </p:cNvPicPr>
          <p:nvPr/>
        </p:nvPicPr>
        <p:blipFill>
          <a:blip r:embed="rId6" cstate="print">
            <a:lum bright="70000" contrast="-70000"/>
            <a:alphaModFix amt="52000"/>
            <a:extLst>
              <a:ext uri="{BEBA8EAE-BF5A-486C-A8C5-ECC9F3942E4B}">
                <a14:imgProps xmlns:a14="http://schemas.microsoft.com/office/drawing/2010/main">
                  <a14:imgLayer r:embed="rId7">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073248" y="2089986"/>
            <a:ext cx="1892021" cy="1603784"/>
          </a:xfrm>
          <a:prstGeom prst="rect">
            <a:avLst/>
          </a:prstGeom>
          <a:noFill/>
        </p:spPr>
      </p:pic>
      <p:pic>
        <p:nvPicPr>
          <p:cNvPr id="1026" name="Picture 2" descr="「國泰世華 logo」的圖片搜尋結果"/>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07570" y="833239"/>
            <a:ext cx="1291376" cy="77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067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E70207C-E81D-4E79-9654-07E51237BC3C}"/>
              </a:ext>
            </a:extLst>
          </p:cNvPr>
          <p:cNvSpPr/>
          <p:nvPr/>
        </p:nvSpPr>
        <p:spPr>
          <a:xfrm rot="18900000">
            <a:off x="7499464" y="246205"/>
            <a:ext cx="1188783" cy="1188783"/>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矩形 13"/>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a:solidFill>
                  <a:schemeClr val="bg1"/>
                </a:solidFill>
              </a:rPr>
              <a:t>數據中台架構規劃</a:t>
            </a:r>
            <a:endParaRPr lang="zh-TW" altLang="en-US" sz="2400" b="1" dirty="0" smtClean="0">
              <a:solidFill>
                <a:schemeClr val="bg1"/>
              </a:solidFill>
            </a:endParaRPr>
          </a:p>
        </p:txBody>
      </p:sp>
      <p:sp>
        <p:nvSpPr>
          <p:cNvPr id="4" name="投影片編號版面配置區 1"/>
          <p:cNvSpPr>
            <a:spLocks noGrp="1"/>
          </p:cNvSpPr>
          <p:nvPr>
            <p:ph type="sldNum" sz="quarter" idx="4"/>
          </p:nvPr>
        </p:nvSpPr>
        <p:spPr>
          <a:xfrm>
            <a:off x="8656298" y="4715473"/>
            <a:ext cx="486000" cy="284400"/>
          </a:xfrm>
        </p:spPr>
        <p:txBody>
          <a:bodyPr/>
          <a:lstStyle/>
          <a:p>
            <a:fld id="{ADAF07C5-463E-4746-8662-F9EAE6427DB3}" type="slidenum">
              <a:rPr lang="zh-TW" altLang="en-US" smtClean="0">
                <a:latin typeface="+mn-lt"/>
                <a:ea typeface="+mn-ea"/>
              </a:rPr>
              <a:pPr/>
              <a:t>8</a:t>
            </a:fld>
            <a:endParaRPr lang="zh-TW" altLang="en-US" dirty="0">
              <a:latin typeface="+mn-lt"/>
              <a:ea typeface="+mn-ea"/>
            </a:endParaRPr>
          </a:p>
        </p:txBody>
      </p:sp>
      <p:sp>
        <p:nvSpPr>
          <p:cNvPr id="5" name="Google Shape;288;g742423e30c_2_28">
            <a:extLst>
              <a:ext uri="{FF2B5EF4-FFF2-40B4-BE49-F238E27FC236}">
                <a16:creationId xmlns:a16="http://schemas.microsoft.com/office/drawing/2014/main" id="{B056E87F-324D-3541-988F-BBA215CBEBD3}"/>
              </a:ext>
            </a:extLst>
          </p:cNvPr>
          <p:cNvSpPr/>
          <p:nvPr/>
        </p:nvSpPr>
        <p:spPr>
          <a:xfrm>
            <a:off x="1677751" y="4551295"/>
            <a:ext cx="5141506" cy="341114"/>
          </a:xfrm>
          <a:prstGeom prst="rect">
            <a:avLst/>
          </a:prstGeom>
          <a:solidFill>
            <a:schemeClr val="bg1">
              <a:lumMod val="85000"/>
              <a:alpha val="35000"/>
            </a:schemeClr>
          </a:solidFill>
          <a:ln>
            <a:noFill/>
          </a:ln>
          <a:effectLst>
            <a:glow>
              <a:schemeClr val="accent1">
                <a:alpha val="40000"/>
              </a:schemeClr>
            </a:glow>
            <a:reflection endPos="0" dir="5400000" sy="-100000" algn="bl" rotWithShape="0"/>
            <a:softEdge rad="0"/>
          </a:effectLst>
        </p:spPr>
        <p:txBody>
          <a:bodyPr spcFirstLastPara="1" wrap="square" lIns="91425" tIns="91425" rIns="91425" bIns="91425" anchor="ctr" anchorCtr="0">
            <a:noAutofit/>
          </a:bodyPr>
          <a:lstStyle/>
          <a:p>
            <a:pPr algn="ctr">
              <a:buClr>
                <a:srgbClr val="000000"/>
              </a:buClr>
              <a:buFont typeface="Arial"/>
              <a:buNone/>
            </a:pPr>
            <a:r>
              <a:rPr lang="zh-TW" altLang="en-US" sz="1300" kern="0" dirty="0">
                <a:solidFill>
                  <a:schemeClr val="bg1"/>
                </a:solidFill>
                <a:cs typeface="Calibri"/>
                <a:sym typeface="Calibri"/>
              </a:rPr>
              <a:t>大數據基礎設施 </a:t>
            </a:r>
            <a:r>
              <a:rPr lang="en-US" altLang="zh-TW" sz="1300" kern="0" dirty="0">
                <a:solidFill>
                  <a:schemeClr val="bg1"/>
                </a:solidFill>
                <a:cs typeface="Calibri"/>
                <a:sym typeface="Calibri"/>
              </a:rPr>
              <a:t>(</a:t>
            </a:r>
            <a:r>
              <a:rPr lang="zh-TW" altLang="en-US" sz="1300" kern="0" dirty="0">
                <a:solidFill>
                  <a:schemeClr val="bg1"/>
                </a:solidFill>
                <a:cs typeface="Calibri"/>
                <a:sym typeface="Calibri"/>
              </a:rPr>
              <a:t>提供儲存、批次運算能力</a:t>
            </a:r>
            <a:r>
              <a:rPr lang="en-US" altLang="zh-TW" sz="1300" kern="0" dirty="0">
                <a:solidFill>
                  <a:schemeClr val="bg1"/>
                </a:solidFill>
                <a:cs typeface="Calibri"/>
                <a:sym typeface="Calibri"/>
              </a:rPr>
              <a:t>)</a:t>
            </a:r>
            <a:endParaRPr sz="1300" kern="0" dirty="0">
              <a:solidFill>
                <a:schemeClr val="bg1"/>
              </a:solidFill>
              <a:cs typeface="Calibri"/>
              <a:sym typeface="Calibri"/>
            </a:endParaRPr>
          </a:p>
        </p:txBody>
      </p:sp>
      <p:cxnSp>
        <p:nvCxnSpPr>
          <p:cNvPr id="6" name="Google Shape;296;g742423e30c_2_28">
            <a:extLst>
              <a:ext uri="{FF2B5EF4-FFF2-40B4-BE49-F238E27FC236}">
                <a16:creationId xmlns:a16="http://schemas.microsoft.com/office/drawing/2014/main" id="{25F81B38-E5E1-134F-84BF-96C2D4C8BA13}"/>
              </a:ext>
            </a:extLst>
          </p:cNvPr>
          <p:cNvCxnSpPr>
            <a:cxnSpLocks/>
          </p:cNvCxnSpPr>
          <p:nvPr/>
        </p:nvCxnSpPr>
        <p:spPr>
          <a:xfrm flipV="1">
            <a:off x="648475" y="4516632"/>
            <a:ext cx="7903202" cy="1"/>
          </a:xfrm>
          <a:prstGeom prst="straightConnector1">
            <a:avLst/>
          </a:prstGeom>
          <a:noFill/>
          <a:ln w="19050" cap="flat" cmpd="sng">
            <a:solidFill>
              <a:schemeClr val="bg1">
                <a:lumMod val="95000"/>
              </a:schemeClr>
            </a:solidFill>
            <a:prstDash val="dot"/>
            <a:round/>
            <a:headEnd type="none" w="med" len="med"/>
            <a:tailEnd type="none" w="med" len="med"/>
          </a:ln>
        </p:spPr>
      </p:cxnSp>
      <p:sp>
        <p:nvSpPr>
          <p:cNvPr id="7" name="Google Shape;304;g742423e30c_2_28">
            <a:extLst>
              <a:ext uri="{FF2B5EF4-FFF2-40B4-BE49-F238E27FC236}">
                <a16:creationId xmlns:a16="http://schemas.microsoft.com/office/drawing/2014/main" id="{0C83B8A6-0B6C-594E-8496-CB730DEA75F2}"/>
              </a:ext>
            </a:extLst>
          </p:cNvPr>
          <p:cNvSpPr/>
          <p:nvPr/>
        </p:nvSpPr>
        <p:spPr>
          <a:xfrm>
            <a:off x="1677750" y="3184702"/>
            <a:ext cx="2539207" cy="1299502"/>
          </a:xfrm>
          <a:prstGeom prst="rect">
            <a:avLst/>
          </a:prstGeom>
          <a:solidFill>
            <a:schemeClr val="bg1">
              <a:lumMod val="85000"/>
              <a:alpha val="35000"/>
            </a:schemeClr>
          </a:solidFill>
          <a:ln w="25400">
            <a:noFill/>
          </a:ln>
        </p:spPr>
        <p:txBody>
          <a:bodyPr spcFirstLastPara="1" wrap="square" lIns="91440" tIns="36576" rIns="91425" bIns="91425" anchor="t" anchorCtr="0">
            <a:noAutofit/>
          </a:bodyPr>
          <a:lstStyle/>
          <a:p>
            <a:pPr algn="ctr">
              <a:buClr>
                <a:srgbClr val="000000"/>
              </a:buClr>
              <a:buFont typeface="Arial"/>
              <a:buNone/>
            </a:pPr>
            <a:r>
              <a:rPr lang="zh-CN" altLang="en-US" sz="1300" kern="0" dirty="0">
                <a:solidFill>
                  <a:schemeClr val="bg1"/>
                </a:solidFill>
                <a:cs typeface="Calibri"/>
                <a:sym typeface="Calibri"/>
              </a:rPr>
              <a:t>數據中台治理</a:t>
            </a:r>
            <a:endParaRPr sz="1300" kern="0" dirty="0">
              <a:solidFill>
                <a:schemeClr val="bg1"/>
              </a:solidFill>
              <a:cs typeface="Calibri"/>
              <a:sym typeface="Calibri"/>
            </a:endParaRPr>
          </a:p>
        </p:txBody>
      </p:sp>
      <p:sp>
        <p:nvSpPr>
          <p:cNvPr id="8" name="Google Shape;309;g742423e30c_2_28">
            <a:extLst>
              <a:ext uri="{FF2B5EF4-FFF2-40B4-BE49-F238E27FC236}">
                <a16:creationId xmlns:a16="http://schemas.microsoft.com/office/drawing/2014/main" id="{F520C166-D74B-224C-B5E8-45AFD4D707C6}"/>
              </a:ext>
            </a:extLst>
          </p:cNvPr>
          <p:cNvSpPr/>
          <p:nvPr/>
        </p:nvSpPr>
        <p:spPr>
          <a:xfrm>
            <a:off x="1770873" y="3472133"/>
            <a:ext cx="2352966" cy="236273"/>
          </a:xfrm>
          <a:prstGeom prst="rect">
            <a:avLst/>
          </a:prstGeom>
          <a:solidFill>
            <a:srgbClr val="FAE232">
              <a:hueOff val="-461056"/>
              <a:satOff val="4338"/>
              <a:lumOff val="-10225"/>
              <a:alpha val="59199"/>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sym typeface="Calibri"/>
              </a:rPr>
              <a:t>API</a:t>
            </a:r>
            <a:r>
              <a:rPr lang="zh-TW" altLang="en-US" sz="1100" kern="0" dirty="0">
                <a:solidFill>
                  <a:srgbClr val="FFFFFF"/>
                </a:solidFill>
                <a:sym typeface="Calibri"/>
              </a:rPr>
              <a:t> </a:t>
            </a:r>
            <a:r>
              <a:rPr lang="en-US" altLang="zh-TW" sz="1100" kern="0" dirty="0">
                <a:solidFill>
                  <a:srgbClr val="FFFFFF"/>
                </a:solidFill>
                <a:sym typeface="Calibri"/>
              </a:rPr>
              <a:t>Management</a:t>
            </a:r>
            <a:endParaRPr sz="1100" kern="0" dirty="0">
              <a:solidFill>
                <a:srgbClr val="FFFFFF"/>
              </a:solidFill>
              <a:sym typeface="Calibri"/>
            </a:endParaRPr>
          </a:p>
        </p:txBody>
      </p:sp>
      <p:sp>
        <p:nvSpPr>
          <p:cNvPr id="9" name="Google Shape;314;g742423e30c_2_28">
            <a:extLst>
              <a:ext uri="{FF2B5EF4-FFF2-40B4-BE49-F238E27FC236}">
                <a16:creationId xmlns:a16="http://schemas.microsoft.com/office/drawing/2014/main" id="{034D46DD-526E-2942-8BAB-F1CB4FCB3E32}"/>
              </a:ext>
            </a:extLst>
          </p:cNvPr>
          <p:cNvSpPr/>
          <p:nvPr/>
        </p:nvSpPr>
        <p:spPr>
          <a:xfrm>
            <a:off x="1770873" y="3724157"/>
            <a:ext cx="2352966" cy="236273"/>
          </a:xfrm>
          <a:prstGeom prst="rect">
            <a:avLst/>
          </a:prstGeom>
          <a:solidFill>
            <a:srgbClr val="FAE232">
              <a:hueOff val="-461056"/>
              <a:satOff val="4338"/>
              <a:lumOff val="-10225"/>
              <a:alpha val="59199"/>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sym typeface="Calibri"/>
              </a:rPr>
              <a:t>Metadata</a:t>
            </a:r>
            <a:r>
              <a:rPr lang="zh-TW" altLang="en-US" sz="1100" kern="0" dirty="0">
                <a:solidFill>
                  <a:srgbClr val="FFFFFF"/>
                </a:solidFill>
                <a:sym typeface="Calibri"/>
              </a:rPr>
              <a:t> </a:t>
            </a:r>
            <a:r>
              <a:rPr lang="en-US" altLang="zh-TW" sz="1100" kern="0" dirty="0">
                <a:solidFill>
                  <a:srgbClr val="FFFFFF"/>
                </a:solidFill>
                <a:sym typeface="Calibri"/>
              </a:rPr>
              <a:t>Management</a:t>
            </a:r>
            <a:endParaRPr sz="1100" kern="0" dirty="0">
              <a:solidFill>
                <a:srgbClr val="FFFFFF"/>
              </a:solidFill>
              <a:sym typeface="Calibri"/>
            </a:endParaRPr>
          </a:p>
        </p:txBody>
      </p:sp>
      <p:sp>
        <p:nvSpPr>
          <p:cNvPr id="10" name="Google Shape;314;g742423e30c_2_28">
            <a:extLst>
              <a:ext uri="{FF2B5EF4-FFF2-40B4-BE49-F238E27FC236}">
                <a16:creationId xmlns:a16="http://schemas.microsoft.com/office/drawing/2014/main" id="{4EFE8A09-786D-1647-8DB5-2790C94FDE3E}"/>
              </a:ext>
            </a:extLst>
          </p:cNvPr>
          <p:cNvSpPr/>
          <p:nvPr/>
        </p:nvSpPr>
        <p:spPr>
          <a:xfrm>
            <a:off x="1770873" y="3974392"/>
            <a:ext cx="2352966" cy="236273"/>
          </a:xfrm>
          <a:prstGeom prst="rect">
            <a:avLst/>
          </a:prstGeom>
          <a:solidFill>
            <a:srgbClr val="FAE232">
              <a:hueOff val="-461056"/>
              <a:satOff val="4338"/>
              <a:lumOff val="-10225"/>
              <a:alpha val="59199"/>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sym typeface="Calibri"/>
              </a:rPr>
              <a:t>Data</a:t>
            </a:r>
            <a:r>
              <a:rPr lang="zh-TW" altLang="en-US" sz="1100" kern="0" dirty="0">
                <a:solidFill>
                  <a:srgbClr val="FFFFFF"/>
                </a:solidFill>
                <a:sym typeface="Calibri"/>
              </a:rPr>
              <a:t> </a:t>
            </a:r>
            <a:r>
              <a:rPr lang="en-US" altLang="zh-TW" sz="1100" kern="0" dirty="0">
                <a:solidFill>
                  <a:srgbClr val="FFFFFF"/>
                </a:solidFill>
                <a:sym typeface="Calibri"/>
              </a:rPr>
              <a:t>Quality /</a:t>
            </a:r>
            <a:r>
              <a:rPr lang="zh-TW" altLang="en-US" sz="1100" kern="0" dirty="0">
                <a:solidFill>
                  <a:srgbClr val="FFFFFF"/>
                </a:solidFill>
                <a:sym typeface="Calibri"/>
              </a:rPr>
              <a:t> </a:t>
            </a:r>
            <a:r>
              <a:rPr lang="en-US" altLang="zh-TW" sz="1100" kern="0" dirty="0">
                <a:solidFill>
                  <a:srgbClr val="FFFFFF"/>
                </a:solidFill>
                <a:sym typeface="Calibri"/>
              </a:rPr>
              <a:t>Security</a:t>
            </a:r>
            <a:endParaRPr sz="1100" kern="0" dirty="0">
              <a:solidFill>
                <a:srgbClr val="FFFFFF"/>
              </a:solidFill>
              <a:sym typeface="Calibri"/>
            </a:endParaRPr>
          </a:p>
        </p:txBody>
      </p:sp>
      <p:sp>
        <p:nvSpPr>
          <p:cNvPr id="11" name="Google Shape;314;g742423e30c_2_28">
            <a:extLst>
              <a:ext uri="{FF2B5EF4-FFF2-40B4-BE49-F238E27FC236}">
                <a16:creationId xmlns:a16="http://schemas.microsoft.com/office/drawing/2014/main" id="{13DD2CC5-D96B-D34C-A1F9-25825AB31B91}"/>
              </a:ext>
            </a:extLst>
          </p:cNvPr>
          <p:cNvSpPr/>
          <p:nvPr/>
        </p:nvSpPr>
        <p:spPr>
          <a:xfrm>
            <a:off x="1770873" y="4225707"/>
            <a:ext cx="2352966" cy="236273"/>
          </a:xfrm>
          <a:prstGeom prst="rect">
            <a:avLst/>
          </a:prstGeom>
          <a:solidFill>
            <a:srgbClr val="FAE232">
              <a:hueOff val="-461056"/>
              <a:satOff val="4338"/>
              <a:lumOff val="-10225"/>
              <a:alpha val="59199"/>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sym typeface="Calibri"/>
              </a:rPr>
              <a:t>Role</a:t>
            </a:r>
            <a:r>
              <a:rPr lang="zh-TW" altLang="en-US" sz="1100" kern="0" dirty="0">
                <a:solidFill>
                  <a:srgbClr val="FFFFFF"/>
                </a:solidFill>
                <a:sym typeface="Calibri"/>
              </a:rPr>
              <a:t> </a:t>
            </a:r>
            <a:r>
              <a:rPr lang="en-US" altLang="zh-TW" sz="1100" kern="0" dirty="0">
                <a:solidFill>
                  <a:srgbClr val="FFFFFF"/>
                </a:solidFill>
                <a:sym typeface="Calibri"/>
              </a:rPr>
              <a:t>Management</a:t>
            </a:r>
            <a:endParaRPr lang="en-US" sz="1100" kern="0" dirty="0">
              <a:solidFill>
                <a:srgbClr val="FFFFFF"/>
              </a:solidFill>
              <a:sym typeface="Calibri"/>
            </a:endParaRPr>
          </a:p>
        </p:txBody>
      </p:sp>
      <p:sp>
        <p:nvSpPr>
          <p:cNvPr id="12" name="Google Shape;300;g742423e30c_2_28">
            <a:extLst>
              <a:ext uri="{FF2B5EF4-FFF2-40B4-BE49-F238E27FC236}">
                <a16:creationId xmlns:a16="http://schemas.microsoft.com/office/drawing/2014/main" id="{A935693E-58FD-2642-8D51-9991B16FF195}"/>
              </a:ext>
            </a:extLst>
          </p:cNvPr>
          <p:cNvSpPr/>
          <p:nvPr/>
        </p:nvSpPr>
        <p:spPr>
          <a:xfrm>
            <a:off x="1677751" y="1938904"/>
            <a:ext cx="5141506" cy="1207070"/>
          </a:xfrm>
          <a:prstGeom prst="rect">
            <a:avLst/>
          </a:prstGeom>
          <a:solidFill>
            <a:schemeClr val="bg1">
              <a:lumMod val="85000"/>
              <a:alpha val="35000"/>
            </a:schemeClr>
          </a:solidFill>
          <a:ln>
            <a:noFill/>
          </a:ln>
        </p:spPr>
        <p:txBody>
          <a:bodyPr spcFirstLastPara="1" wrap="square" lIns="91425" tIns="36576" rIns="91425" bIns="91425" anchor="t" anchorCtr="0">
            <a:noAutofit/>
          </a:bodyPr>
          <a:lstStyle/>
          <a:p>
            <a:pPr algn="ctr">
              <a:buClr>
                <a:srgbClr val="000000"/>
              </a:buClr>
              <a:buFont typeface="Arial"/>
              <a:buNone/>
            </a:pPr>
            <a:r>
              <a:rPr lang="zh-TW" altLang="en-US" sz="1300" kern="0" dirty="0">
                <a:solidFill>
                  <a:schemeClr val="bg1"/>
                </a:solidFill>
                <a:cs typeface="Calibri"/>
                <a:sym typeface="Calibri"/>
              </a:rPr>
              <a:t>數據服務層 </a:t>
            </a:r>
            <a:r>
              <a:rPr lang="en-US" altLang="zh-TW" sz="1300" kern="0" dirty="0">
                <a:solidFill>
                  <a:schemeClr val="bg1"/>
                </a:solidFill>
                <a:cs typeface="Calibri"/>
                <a:sym typeface="Calibri"/>
              </a:rPr>
              <a:t>(</a:t>
            </a:r>
            <a:r>
              <a:rPr lang="zh-CN" altLang="en-US" sz="1300" kern="0" dirty="0">
                <a:solidFill>
                  <a:schemeClr val="bg1"/>
                </a:solidFill>
                <a:cs typeface="Calibri"/>
                <a:sym typeface="Calibri"/>
              </a:rPr>
              <a:t>數據中台</a:t>
            </a:r>
            <a:r>
              <a:rPr lang="en-US" altLang="zh-TW" sz="1300" kern="0" dirty="0">
                <a:solidFill>
                  <a:schemeClr val="bg1"/>
                </a:solidFill>
                <a:cs typeface="Calibri"/>
                <a:sym typeface="Calibri"/>
              </a:rPr>
              <a:t>)</a:t>
            </a:r>
            <a:endParaRPr sz="1300" kern="0" dirty="0">
              <a:solidFill>
                <a:schemeClr val="bg1"/>
              </a:solidFill>
              <a:cs typeface="Calibri"/>
              <a:sym typeface="Calibri"/>
            </a:endParaRPr>
          </a:p>
        </p:txBody>
      </p:sp>
      <p:sp>
        <p:nvSpPr>
          <p:cNvPr id="13" name="Google Shape;289;g742423e30c_2_28">
            <a:extLst>
              <a:ext uri="{FF2B5EF4-FFF2-40B4-BE49-F238E27FC236}">
                <a16:creationId xmlns:a16="http://schemas.microsoft.com/office/drawing/2014/main" id="{E936D417-3D67-9D4A-A662-479D3A89C514}"/>
              </a:ext>
            </a:extLst>
          </p:cNvPr>
          <p:cNvSpPr/>
          <p:nvPr/>
        </p:nvSpPr>
        <p:spPr>
          <a:xfrm>
            <a:off x="1677751" y="1408681"/>
            <a:ext cx="5141506" cy="497548"/>
          </a:xfrm>
          <a:prstGeom prst="rect">
            <a:avLst/>
          </a:prstGeom>
          <a:solidFill>
            <a:schemeClr val="bg1">
              <a:lumMod val="85000"/>
              <a:alpha val="35000"/>
            </a:schemeClr>
          </a:solidFill>
          <a:ln>
            <a:noFill/>
          </a:ln>
        </p:spPr>
        <p:txBody>
          <a:bodyPr spcFirstLastPara="1" wrap="square" lIns="91425" tIns="36576" rIns="91425" bIns="91425" anchor="t" anchorCtr="0">
            <a:noAutofit/>
          </a:bodyPr>
          <a:lstStyle/>
          <a:p>
            <a:pPr algn="ctr">
              <a:buClr>
                <a:srgbClr val="000000"/>
              </a:buClr>
              <a:buFont typeface="Arial"/>
              <a:buNone/>
            </a:pPr>
            <a:r>
              <a:rPr lang="en-US" altLang="zh-TW" sz="1400" kern="0" dirty="0">
                <a:solidFill>
                  <a:schemeClr val="bg1"/>
                </a:solidFill>
                <a:cs typeface="Calibri"/>
                <a:sym typeface="Calibri"/>
              </a:rPr>
              <a:t>API</a:t>
            </a:r>
            <a:r>
              <a:rPr lang="zh-TW" altLang="en-US" sz="1400" kern="0" dirty="0">
                <a:solidFill>
                  <a:schemeClr val="bg1"/>
                </a:solidFill>
                <a:cs typeface="Calibri"/>
                <a:sym typeface="Calibri"/>
              </a:rPr>
              <a:t> </a:t>
            </a:r>
            <a:r>
              <a:rPr lang="en-US" altLang="zh-TW" sz="1400" kern="0" dirty="0">
                <a:solidFill>
                  <a:schemeClr val="bg1"/>
                </a:solidFill>
                <a:cs typeface="Calibri"/>
                <a:sym typeface="Calibri"/>
              </a:rPr>
              <a:t>Gateway</a:t>
            </a:r>
            <a:endParaRPr lang="zh-TW" altLang="en-US" sz="1400" kern="0" dirty="0">
              <a:solidFill>
                <a:schemeClr val="bg1"/>
              </a:solidFill>
              <a:cs typeface="Calibri"/>
              <a:sym typeface="Calibri"/>
            </a:endParaRPr>
          </a:p>
        </p:txBody>
      </p:sp>
      <p:sp>
        <p:nvSpPr>
          <p:cNvPr id="15" name="Google Shape;289;g742423e30c_2_28">
            <a:extLst>
              <a:ext uri="{FF2B5EF4-FFF2-40B4-BE49-F238E27FC236}">
                <a16:creationId xmlns:a16="http://schemas.microsoft.com/office/drawing/2014/main" id="{95303EAB-8F8F-994A-84F7-7EF56421E8C1}"/>
              </a:ext>
            </a:extLst>
          </p:cNvPr>
          <p:cNvSpPr/>
          <p:nvPr/>
        </p:nvSpPr>
        <p:spPr>
          <a:xfrm>
            <a:off x="1677750" y="1191835"/>
            <a:ext cx="1647053" cy="193988"/>
          </a:xfrm>
          <a:prstGeom prst="rect">
            <a:avLst/>
          </a:prstGeom>
          <a:solidFill>
            <a:schemeClr val="bg1">
              <a:lumMod val="85000"/>
              <a:alpha val="35000"/>
            </a:schemeClr>
          </a:solidFill>
          <a:ln>
            <a:noFill/>
          </a:ln>
        </p:spPr>
        <p:txBody>
          <a:bodyPr spcFirstLastPara="1" wrap="square" lIns="91425" tIns="91425" rIns="91425" bIns="91425" anchor="ctr" anchorCtr="0">
            <a:noAutofit/>
          </a:bodyPr>
          <a:lstStyle/>
          <a:p>
            <a:pPr algn="ctr">
              <a:buClr>
                <a:srgbClr val="000000"/>
              </a:buClr>
              <a:buFont typeface="Arial"/>
              <a:buNone/>
            </a:pPr>
            <a:r>
              <a:rPr lang="en-US" altLang="zh-TW" sz="1300" kern="0" dirty="0">
                <a:solidFill>
                  <a:schemeClr val="bg1"/>
                </a:solidFill>
                <a:cs typeface="Calibri"/>
                <a:sym typeface="Calibri"/>
              </a:rPr>
              <a:t>REST</a:t>
            </a:r>
            <a:endParaRPr lang="zh-TW" altLang="en-US" sz="1300" kern="0" dirty="0">
              <a:solidFill>
                <a:schemeClr val="bg1"/>
              </a:solidFill>
              <a:cs typeface="Calibri"/>
              <a:sym typeface="Calibri"/>
            </a:endParaRPr>
          </a:p>
        </p:txBody>
      </p:sp>
      <p:sp>
        <p:nvSpPr>
          <p:cNvPr id="17" name="Google Shape;289;g742423e30c_2_28">
            <a:extLst>
              <a:ext uri="{FF2B5EF4-FFF2-40B4-BE49-F238E27FC236}">
                <a16:creationId xmlns:a16="http://schemas.microsoft.com/office/drawing/2014/main" id="{6D092A4A-36CE-1E41-8C4B-2641317CD388}"/>
              </a:ext>
            </a:extLst>
          </p:cNvPr>
          <p:cNvSpPr/>
          <p:nvPr/>
        </p:nvSpPr>
        <p:spPr>
          <a:xfrm>
            <a:off x="3424977" y="1192104"/>
            <a:ext cx="1647053" cy="193988"/>
          </a:xfrm>
          <a:prstGeom prst="rect">
            <a:avLst/>
          </a:prstGeom>
          <a:solidFill>
            <a:schemeClr val="bg1">
              <a:lumMod val="85000"/>
              <a:alpha val="35000"/>
            </a:schemeClr>
          </a:solidFill>
          <a:ln>
            <a:noFill/>
          </a:ln>
        </p:spPr>
        <p:txBody>
          <a:bodyPr spcFirstLastPara="1" wrap="square" lIns="91425" tIns="91425" rIns="91425" bIns="91425" anchor="ctr" anchorCtr="0">
            <a:noAutofit/>
          </a:bodyPr>
          <a:lstStyle/>
          <a:p>
            <a:pPr algn="ctr">
              <a:buClr>
                <a:srgbClr val="000000"/>
              </a:buClr>
              <a:buFont typeface="Arial"/>
              <a:buNone/>
            </a:pPr>
            <a:r>
              <a:rPr lang="en-US" altLang="zh-TW" sz="1300" kern="0" dirty="0">
                <a:solidFill>
                  <a:schemeClr val="bg1"/>
                </a:solidFill>
                <a:cs typeface="Calibri"/>
                <a:sym typeface="Calibri"/>
              </a:rPr>
              <a:t>RPC</a:t>
            </a:r>
            <a:endParaRPr lang="zh-TW" altLang="en-US" sz="1300" kern="0" dirty="0">
              <a:solidFill>
                <a:schemeClr val="bg1"/>
              </a:solidFill>
              <a:cs typeface="Calibri"/>
              <a:sym typeface="Calibri"/>
            </a:endParaRPr>
          </a:p>
        </p:txBody>
      </p:sp>
      <p:sp>
        <p:nvSpPr>
          <p:cNvPr id="18" name="Google Shape;289;g742423e30c_2_28">
            <a:extLst>
              <a:ext uri="{FF2B5EF4-FFF2-40B4-BE49-F238E27FC236}">
                <a16:creationId xmlns:a16="http://schemas.microsoft.com/office/drawing/2014/main" id="{93863C17-1C6D-594E-83C6-7BFD6F16BA05}"/>
              </a:ext>
            </a:extLst>
          </p:cNvPr>
          <p:cNvSpPr/>
          <p:nvPr/>
        </p:nvSpPr>
        <p:spPr>
          <a:xfrm>
            <a:off x="5174484" y="1188159"/>
            <a:ext cx="1647053" cy="193988"/>
          </a:xfrm>
          <a:prstGeom prst="rect">
            <a:avLst/>
          </a:prstGeom>
          <a:solidFill>
            <a:schemeClr val="bg1">
              <a:lumMod val="85000"/>
              <a:alpha val="35000"/>
            </a:schemeClr>
          </a:solidFill>
          <a:ln>
            <a:noFill/>
          </a:ln>
        </p:spPr>
        <p:txBody>
          <a:bodyPr spcFirstLastPara="1" wrap="square" lIns="91425" tIns="91425" rIns="91425" bIns="91425" anchor="ctr" anchorCtr="0">
            <a:noAutofit/>
          </a:bodyPr>
          <a:lstStyle/>
          <a:p>
            <a:pPr algn="ctr">
              <a:buClr>
                <a:srgbClr val="000000"/>
              </a:buClr>
              <a:buFont typeface="Arial"/>
              <a:buNone/>
            </a:pPr>
            <a:r>
              <a:rPr lang="en-US" altLang="zh-TW" sz="1300" kern="0" dirty="0">
                <a:solidFill>
                  <a:schemeClr val="bg1"/>
                </a:solidFill>
                <a:cs typeface="Calibri"/>
                <a:sym typeface="Calibri"/>
              </a:rPr>
              <a:t>SOAP</a:t>
            </a:r>
            <a:endParaRPr lang="zh-TW" altLang="en-US" sz="1300" kern="0" dirty="0">
              <a:solidFill>
                <a:schemeClr val="bg1"/>
              </a:solidFill>
              <a:cs typeface="Calibri"/>
              <a:sym typeface="Calibri"/>
            </a:endParaRPr>
          </a:p>
        </p:txBody>
      </p:sp>
      <p:sp>
        <p:nvSpPr>
          <p:cNvPr id="19" name="Google Shape;289;g742423e30c_2_28">
            <a:extLst>
              <a:ext uri="{FF2B5EF4-FFF2-40B4-BE49-F238E27FC236}">
                <a16:creationId xmlns:a16="http://schemas.microsoft.com/office/drawing/2014/main" id="{DB276F29-B84B-A644-A472-2CF1C4F04C19}"/>
              </a:ext>
            </a:extLst>
          </p:cNvPr>
          <p:cNvSpPr/>
          <p:nvPr/>
        </p:nvSpPr>
        <p:spPr>
          <a:xfrm>
            <a:off x="1677751" y="858165"/>
            <a:ext cx="5141506" cy="277667"/>
          </a:xfrm>
          <a:prstGeom prst="rect">
            <a:avLst/>
          </a:prstGeom>
          <a:solidFill>
            <a:schemeClr val="bg1">
              <a:lumMod val="85000"/>
              <a:alpha val="35000"/>
            </a:schemeClr>
          </a:solidFill>
          <a:ln>
            <a:noFill/>
          </a:ln>
        </p:spPr>
        <p:txBody>
          <a:bodyPr spcFirstLastPara="1" wrap="square" lIns="91425" tIns="91425" rIns="91425" bIns="91425" anchor="ctr" anchorCtr="0">
            <a:noAutofit/>
          </a:bodyPr>
          <a:lstStyle/>
          <a:p>
            <a:pPr algn="ctr">
              <a:buClr>
                <a:srgbClr val="000000"/>
              </a:buClr>
              <a:buFont typeface="Arial"/>
              <a:buNone/>
            </a:pPr>
            <a:r>
              <a:rPr lang="zh-TW" altLang="en-US" sz="1300" kern="0" dirty="0">
                <a:solidFill>
                  <a:schemeClr val="bg1"/>
                </a:solidFill>
                <a:cs typeface="Calibri"/>
                <a:sym typeface="Calibri"/>
              </a:rPr>
              <a:t>業務</a:t>
            </a:r>
            <a:r>
              <a:rPr lang="zh-CN" altLang="en-US" sz="1300" kern="0" dirty="0">
                <a:solidFill>
                  <a:schemeClr val="bg1"/>
                </a:solidFill>
                <a:cs typeface="Calibri"/>
                <a:sym typeface="Calibri"/>
              </a:rPr>
              <a:t>應用系統</a:t>
            </a:r>
            <a:r>
              <a:rPr lang="zh-TW" altLang="en-US" sz="1300" kern="0" dirty="0">
                <a:solidFill>
                  <a:schemeClr val="bg1"/>
                </a:solidFill>
                <a:cs typeface="Calibri"/>
                <a:sym typeface="Calibri"/>
              </a:rPr>
              <a:t> </a:t>
            </a:r>
            <a:r>
              <a:rPr lang="en-US" altLang="zh-TW" sz="1300" kern="0" dirty="0">
                <a:solidFill>
                  <a:schemeClr val="bg1"/>
                </a:solidFill>
                <a:cs typeface="Calibri"/>
                <a:sym typeface="Calibri"/>
              </a:rPr>
              <a:t>(Web</a:t>
            </a:r>
            <a:r>
              <a:rPr lang="zh-TW" altLang="en-US" sz="1300" kern="0" dirty="0">
                <a:solidFill>
                  <a:schemeClr val="bg1"/>
                </a:solidFill>
                <a:cs typeface="Calibri"/>
                <a:sym typeface="Calibri"/>
              </a:rPr>
              <a:t> </a:t>
            </a:r>
            <a:r>
              <a:rPr lang="en-US" altLang="zh-TW" sz="1300" kern="0" dirty="0">
                <a:solidFill>
                  <a:schemeClr val="bg1"/>
                </a:solidFill>
                <a:cs typeface="Calibri"/>
                <a:sym typeface="Calibri"/>
              </a:rPr>
              <a:t>/</a:t>
            </a:r>
            <a:r>
              <a:rPr lang="zh-TW" altLang="en-US" sz="1300" kern="0" dirty="0">
                <a:solidFill>
                  <a:schemeClr val="bg1"/>
                </a:solidFill>
                <a:cs typeface="Calibri"/>
                <a:sym typeface="Calibri"/>
              </a:rPr>
              <a:t> </a:t>
            </a:r>
            <a:r>
              <a:rPr lang="en-US" altLang="zh-TW" sz="1300" kern="0" dirty="0">
                <a:solidFill>
                  <a:schemeClr val="bg1"/>
                </a:solidFill>
                <a:cs typeface="Calibri"/>
                <a:sym typeface="Calibri"/>
              </a:rPr>
              <a:t>App)</a:t>
            </a:r>
            <a:endParaRPr lang="zh-TW" altLang="en-US" sz="1300" kern="0" dirty="0">
              <a:solidFill>
                <a:schemeClr val="bg1"/>
              </a:solidFill>
              <a:cs typeface="Calibri"/>
              <a:sym typeface="Calibri"/>
            </a:endParaRPr>
          </a:p>
        </p:txBody>
      </p:sp>
      <p:sp>
        <p:nvSpPr>
          <p:cNvPr id="20" name="Google Shape;303;g742423e30c_2_28">
            <a:extLst>
              <a:ext uri="{FF2B5EF4-FFF2-40B4-BE49-F238E27FC236}">
                <a16:creationId xmlns:a16="http://schemas.microsoft.com/office/drawing/2014/main" id="{051D511B-B87B-2740-A66F-3B2E81E37338}"/>
              </a:ext>
            </a:extLst>
          </p:cNvPr>
          <p:cNvSpPr/>
          <p:nvPr/>
        </p:nvSpPr>
        <p:spPr>
          <a:xfrm>
            <a:off x="1748078" y="2932964"/>
            <a:ext cx="4998718" cy="200560"/>
          </a:xfrm>
          <a:prstGeom prst="rect">
            <a:avLst/>
          </a:prstGeom>
          <a:solidFill>
            <a:schemeClr val="accent6">
              <a:lumMod val="75000"/>
              <a:alpha val="75000"/>
            </a:schemeClr>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100" b="1" dirty="0" smtClean="0">
                <a:solidFill>
                  <a:schemeClr val="bg1"/>
                </a:solidFill>
                <a:latin typeface="Arial" panose="020B0604020202020204" pitchFamily="34" charset="0"/>
                <a:cs typeface="Arial" panose="020B0604020202020204" pitchFamily="34" charset="0"/>
                <a:sym typeface="Calibri"/>
              </a:rPr>
              <a:t>PaaS</a:t>
            </a:r>
            <a:r>
              <a:rPr lang="zh-TW" altLang="en-US" sz="1100" b="1" dirty="0" smtClean="0">
                <a:solidFill>
                  <a:schemeClr val="bg1"/>
                </a:solidFill>
                <a:latin typeface="Arial" panose="020B0604020202020204" pitchFamily="34" charset="0"/>
                <a:cs typeface="Arial" panose="020B0604020202020204" pitchFamily="34" charset="0"/>
                <a:sym typeface="Calibri"/>
              </a:rPr>
              <a:t> </a:t>
            </a:r>
            <a:r>
              <a:rPr lang="en-US" altLang="zh-TW" sz="1100" b="1" dirty="0" smtClean="0">
                <a:solidFill>
                  <a:schemeClr val="bg1"/>
                </a:solidFill>
                <a:latin typeface="Arial" panose="020B0604020202020204" pitchFamily="34" charset="0"/>
                <a:cs typeface="Arial" panose="020B0604020202020204" pitchFamily="34" charset="0"/>
                <a:sym typeface="Calibri"/>
              </a:rPr>
              <a:t>(</a:t>
            </a:r>
            <a:r>
              <a:rPr lang="zh-CN" altLang="en-US" sz="1100" b="1" dirty="0" smtClean="0">
                <a:solidFill>
                  <a:schemeClr val="bg1"/>
                </a:solidFill>
                <a:latin typeface="Arial" panose="020B0604020202020204" pitchFamily="34" charset="0"/>
                <a:cs typeface="Arial" panose="020B0604020202020204" pitchFamily="34" charset="0"/>
                <a:sym typeface="Calibri"/>
              </a:rPr>
              <a:t>技術中台</a:t>
            </a:r>
            <a:r>
              <a:rPr lang="en-US" altLang="zh-TW" sz="1100" b="1" dirty="0" smtClean="0">
                <a:solidFill>
                  <a:schemeClr val="bg1"/>
                </a:solidFill>
                <a:latin typeface="Arial" panose="020B0604020202020204" pitchFamily="34" charset="0"/>
                <a:cs typeface="Arial" panose="020B0604020202020204" pitchFamily="34" charset="0"/>
                <a:sym typeface="Calibri"/>
              </a:rPr>
              <a:t>)</a:t>
            </a:r>
            <a:endParaRPr sz="1100" b="1" dirty="0">
              <a:solidFill>
                <a:schemeClr val="bg1"/>
              </a:solidFill>
              <a:latin typeface="Arial" panose="020B0604020202020204" pitchFamily="34" charset="0"/>
              <a:cs typeface="Arial" panose="020B0604020202020204" pitchFamily="34" charset="0"/>
              <a:sym typeface="Calibri"/>
            </a:endParaRPr>
          </a:p>
        </p:txBody>
      </p:sp>
      <p:sp>
        <p:nvSpPr>
          <p:cNvPr id="21" name="Google Shape;302;g742423e30c_2_28">
            <a:extLst>
              <a:ext uri="{FF2B5EF4-FFF2-40B4-BE49-F238E27FC236}">
                <a16:creationId xmlns:a16="http://schemas.microsoft.com/office/drawing/2014/main" id="{F4FD332D-08D7-8245-B52A-BAEEE109B979}"/>
              </a:ext>
            </a:extLst>
          </p:cNvPr>
          <p:cNvSpPr/>
          <p:nvPr/>
        </p:nvSpPr>
        <p:spPr>
          <a:xfrm>
            <a:off x="1751914" y="2194421"/>
            <a:ext cx="2465045" cy="689215"/>
          </a:xfrm>
          <a:prstGeom prst="rect">
            <a:avLst/>
          </a:prstGeom>
          <a:solidFill>
            <a:schemeClr val="bg1">
              <a:lumMod val="85000"/>
              <a:alpha val="35000"/>
            </a:schemeClr>
          </a:solidFill>
          <a:ln w="25400" cap="flat" cmpd="sng">
            <a:noFill/>
            <a:prstDash val="solid"/>
            <a:round/>
            <a:headEnd type="none" w="sm" len="sm"/>
            <a:tailEnd type="none" w="sm" len="sm"/>
          </a:ln>
        </p:spPr>
        <p:txBody>
          <a:bodyPr spcFirstLastPara="1" wrap="square" lIns="91425" tIns="36576" rIns="91425" bIns="91425" anchor="t" anchorCtr="0">
            <a:noAutofit/>
          </a:bodyPr>
          <a:lstStyle/>
          <a:p>
            <a:pPr algn="ctr">
              <a:buClr>
                <a:srgbClr val="000000"/>
              </a:buClr>
              <a:buFont typeface="Arial"/>
              <a:buNone/>
            </a:pPr>
            <a:r>
              <a:rPr lang="en-US" altLang="zh-TW" sz="1200" kern="0" dirty="0">
                <a:solidFill>
                  <a:schemeClr val="bg1"/>
                </a:solidFill>
                <a:cs typeface="Calibri"/>
                <a:sym typeface="Calibri"/>
              </a:rPr>
              <a:t>Data API</a:t>
            </a:r>
            <a:endParaRPr sz="1200" kern="0" dirty="0">
              <a:solidFill>
                <a:schemeClr val="bg1"/>
              </a:solidFill>
              <a:cs typeface="Calibri"/>
              <a:sym typeface="Calibri"/>
            </a:endParaRPr>
          </a:p>
        </p:txBody>
      </p:sp>
      <p:sp>
        <p:nvSpPr>
          <p:cNvPr id="22" name="Google Shape;305;g742423e30c_2_28">
            <a:extLst>
              <a:ext uri="{FF2B5EF4-FFF2-40B4-BE49-F238E27FC236}">
                <a16:creationId xmlns:a16="http://schemas.microsoft.com/office/drawing/2014/main" id="{1250E4B0-6F66-1C46-A1A8-A58AC8390DBD}"/>
              </a:ext>
            </a:extLst>
          </p:cNvPr>
          <p:cNvSpPr/>
          <p:nvPr/>
        </p:nvSpPr>
        <p:spPr>
          <a:xfrm>
            <a:off x="4285585" y="3184702"/>
            <a:ext cx="2533672" cy="1299502"/>
          </a:xfrm>
          <a:prstGeom prst="rect">
            <a:avLst/>
          </a:prstGeom>
          <a:solidFill>
            <a:schemeClr val="bg1">
              <a:lumMod val="85000"/>
              <a:alpha val="35000"/>
            </a:schemeClr>
          </a:solidFill>
          <a:ln>
            <a:noFill/>
          </a:ln>
        </p:spPr>
        <p:txBody>
          <a:bodyPr spcFirstLastPara="1" wrap="square" lIns="91440" tIns="36576" rIns="91425" bIns="91425" anchor="t" anchorCtr="0">
            <a:noAutofit/>
          </a:bodyPr>
          <a:lstStyle/>
          <a:p>
            <a:pPr algn="ctr">
              <a:buClr>
                <a:srgbClr val="000000"/>
              </a:buClr>
              <a:buFont typeface="Arial"/>
              <a:buNone/>
            </a:pPr>
            <a:r>
              <a:rPr lang="zh-CN" altLang="en-US" sz="1300" kern="0" dirty="0">
                <a:solidFill>
                  <a:schemeClr val="bg1"/>
                </a:solidFill>
                <a:cs typeface="Calibri"/>
                <a:sym typeface="Calibri"/>
              </a:rPr>
              <a:t>存儲</a:t>
            </a:r>
            <a:r>
              <a:rPr lang="zh-TW" altLang="en-US" sz="1300" kern="0" dirty="0">
                <a:solidFill>
                  <a:schemeClr val="bg1"/>
                </a:solidFill>
                <a:cs typeface="Calibri"/>
                <a:sym typeface="Calibri"/>
              </a:rPr>
              <a:t>層</a:t>
            </a:r>
            <a:endParaRPr sz="1300" kern="0" dirty="0">
              <a:solidFill>
                <a:schemeClr val="bg1"/>
              </a:solidFill>
              <a:cs typeface="Calibri"/>
              <a:sym typeface="Calibri"/>
            </a:endParaRPr>
          </a:p>
        </p:txBody>
      </p:sp>
      <p:sp>
        <p:nvSpPr>
          <p:cNvPr id="23" name="Google Shape;306;g742423e30c_2_28">
            <a:extLst>
              <a:ext uri="{FF2B5EF4-FFF2-40B4-BE49-F238E27FC236}">
                <a16:creationId xmlns:a16="http://schemas.microsoft.com/office/drawing/2014/main" id="{0454AED6-0DED-484C-A321-3688C326C133}"/>
              </a:ext>
            </a:extLst>
          </p:cNvPr>
          <p:cNvSpPr/>
          <p:nvPr/>
        </p:nvSpPr>
        <p:spPr>
          <a:xfrm>
            <a:off x="4372732" y="3472133"/>
            <a:ext cx="2352966" cy="236273"/>
          </a:xfrm>
          <a:prstGeom prst="rect">
            <a:avLst/>
          </a:prstGeom>
          <a:solidFill>
            <a:srgbClr val="61D836">
              <a:hueOff val="914337"/>
              <a:satOff val="31515"/>
              <a:lumOff val="-30790"/>
              <a:alpha val="63009"/>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sym typeface="Calibri"/>
              </a:rPr>
              <a:t>File System (Model Repository)</a:t>
            </a:r>
            <a:endParaRPr lang="en-US" sz="1100" kern="0" dirty="0">
              <a:solidFill>
                <a:srgbClr val="FFFFFF"/>
              </a:solidFill>
              <a:sym typeface="Calibri"/>
            </a:endParaRPr>
          </a:p>
        </p:txBody>
      </p:sp>
      <p:sp>
        <p:nvSpPr>
          <p:cNvPr id="24" name="Google Shape;306;g742423e30c_2_28">
            <a:extLst>
              <a:ext uri="{FF2B5EF4-FFF2-40B4-BE49-F238E27FC236}">
                <a16:creationId xmlns:a16="http://schemas.microsoft.com/office/drawing/2014/main" id="{66CE35AE-F8CD-FD46-86C3-EC67DB25A043}"/>
              </a:ext>
            </a:extLst>
          </p:cNvPr>
          <p:cNvSpPr/>
          <p:nvPr/>
        </p:nvSpPr>
        <p:spPr>
          <a:xfrm>
            <a:off x="4372732" y="3723076"/>
            <a:ext cx="2352966" cy="236273"/>
          </a:xfrm>
          <a:prstGeom prst="rect">
            <a:avLst/>
          </a:prstGeom>
          <a:solidFill>
            <a:srgbClr val="61D836">
              <a:hueOff val="914337"/>
              <a:satOff val="31515"/>
              <a:lumOff val="-30790"/>
              <a:alpha val="63009"/>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sym typeface="Calibri"/>
              </a:rPr>
              <a:t>RMDB</a:t>
            </a:r>
            <a:endParaRPr sz="1100" kern="0" dirty="0">
              <a:solidFill>
                <a:srgbClr val="FFFFFF"/>
              </a:solidFill>
              <a:sym typeface="Calibri"/>
            </a:endParaRPr>
          </a:p>
        </p:txBody>
      </p:sp>
      <p:sp>
        <p:nvSpPr>
          <p:cNvPr id="25" name="Google Shape;306;g742423e30c_2_28">
            <a:extLst>
              <a:ext uri="{FF2B5EF4-FFF2-40B4-BE49-F238E27FC236}">
                <a16:creationId xmlns:a16="http://schemas.microsoft.com/office/drawing/2014/main" id="{F3DE2CB0-B487-A343-91E4-C5E7C5BCB43B}"/>
              </a:ext>
            </a:extLst>
          </p:cNvPr>
          <p:cNvSpPr/>
          <p:nvPr/>
        </p:nvSpPr>
        <p:spPr>
          <a:xfrm>
            <a:off x="4372732" y="3978855"/>
            <a:ext cx="2352966" cy="236273"/>
          </a:xfrm>
          <a:prstGeom prst="rect">
            <a:avLst/>
          </a:prstGeom>
          <a:solidFill>
            <a:srgbClr val="61D836">
              <a:hueOff val="914337"/>
              <a:satOff val="31515"/>
              <a:lumOff val="-30790"/>
              <a:alpha val="63009"/>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sym typeface="Calibri"/>
              </a:rPr>
              <a:t>NoSQL Database</a:t>
            </a:r>
            <a:endParaRPr lang="en-US" sz="1100" kern="0" dirty="0">
              <a:solidFill>
                <a:srgbClr val="FFFFFF"/>
              </a:solidFill>
              <a:sym typeface="Calibri"/>
            </a:endParaRPr>
          </a:p>
        </p:txBody>
      </p:sp>
      <p:sp>
        <p:nvSpPr>
          <p:cNvPr id="26" name="Google Shape;306;g742423e30c_2_28">
            <a:extLst>
              <a:ext uri="{FF2B5EF4-FFF2-40B4-BE49-F238E27FC236}">
                <a16:creationId xmlns:a16="http://schemas.microsoft.com/office/drawing/2014/main" id="{A674AC9E-3B05-F642-9E24-71295F70D623}"/>
              </a:ext>
            </a:extLst>
          </p:cNvPr>
          <p:cNvSpPr/>
          <p:nvPr/>
        </p:nvSpPr>
        <p:spPr>
          <a:xfrm>
            <a:off x="4372732" y="4228207"/>
            <a:ext cx="2352966" cy="236273"/>
          </a:xfrm>
          <a:prstGeom prst="rect">
            <a:avLst/>
          </a:prstGeom>
          <a:solidFill>
            <a:srgbClr val="61D836">
              <a:hueOff val="914337"/>
              <a:satOff val="31515"/>
              <a:lumOff val="-30790"/>
              <a:alpha val="63009"/>
            </a:srgbClr>
          </a:solidFill>
          <a:ln w="12700" cap="flat">
            <a:noFill/>
            <a:miter lim="400000"/>
          </a:ln>
          <a:effectLst/>
        </p:spPr>
        <p:txBody>
          <a:bodyPr wrap="square" lIns="71437" tIns="71437" rIns="71437" bIns="71437" numCol="1" anchor="ctr">
            <a:noAutofit/>
          </a:bodyPr>
          <a:lstStyle/>
          <a:p>
            <a:pPr algn="ctr" defTabSz="821531" hangingPunct="0"/>
            <a:r>
              <a:rPr lang="en-US" altLang="zh-TW" sz="1100" kern="0" dirty="0">
                <a:solidFill>
                  <a:srgbClr val="FFFFFF"/>
                </a:solidFill>
                <a:sym typeface="Calibri"/>
              </a:rPr>
              <a:t>C</a:t>
            </a:r>
            <a:r>
              <a:rPr lang="en-US" sz="1100" kern="0" dirty="0">
                <a:solidFill>
                  <a:srgbClr val="FFFFFF"/>
                </a:solidFill>
                <a:sym typeface="Calibri"/>
              </a:rPr>
              <a:t>ache </a:t>
            </a:r>
            <a:r>
              <a:rPr lang="en-US" altLang="zh-TW" sz="1100" kern="0" dirty="0">
                <a:solidFill>
                  <a:srgbClr val="FFFFFF"/>
                </a:solidFill>
                <a:sym typeface="Calibri"/>
              </a:rPr>
              <a:t>D</a:t>
            </a:r>
            <a:r>
              <a:rPr lang="en-US" sz="1100" kern="0" dirty="0">
                <a:solidFill>
                  <a:srgbClr val="FFFFFF"/>
                </a:solidFill>
                <a:sym typeface="Calibri"/>
              </a:rPr>
              <a:t>atabase</a:t>
            </a:r>
          </a:p>
        </p:txBody>
      </p:sp>
      <p:sp>
        <p:nvSpPr>
          <p:cNvPr id="27" name="Google Shape;309;g742423e30c_2_28">
            <a:extLst>
              <a:ext uri="{FF2B5EF4-FFF2-40B4-BE49-F238E27FC236}">
                <a16:creationId xmlns:a16="http://schemas.microsoft.com/office/drawing/2014/main" id="{CA0A3DD9-190C-B648-B7B4-478C140B27F7}"/>
              </a:ext>
            </a:extLst>
          </p:cNvPr>
          <p:cNvSpPr/>
          <p:nvPr/>
        </p:nvSpPr>
        <p:spPr>
          <a:xfrm>
            <a:off x="1863780" y="2440609"/>
            <a:ext cx="2239675" cy="189018"/>
          </a:xfrm>
          <a:prstGeom prst="rect">
            <a:avLst/>
          </a:prstGeom>
          <a:solidFill>
            <a:srgbClr val="0070C0">
              <a:alpha val="70000"/>
            </a:srgb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bg1"/>
                </a:solidFill>
                <a:cs typeface="Arial" panose="020B0604020202020204" pitchFamily="34" charset="0"/>
                <a:sym typeface="Calibri"/>
              </a:rPr>
              <a:t>Composite Layer</a:t>
            </a:r>
            <a:endParaRPr sz="1100" dirty="0">
              <a:solidFill>
                <a:schemeClr val="bg1"/>
              </a:solidFill>
              <a:cs typeface="Arial" panose="020B0604020202020204" pitchFamily="34" charset="0"/>
              <a:sym typeface="Calibri"/>
            </a:endParaRPr>
          </a:p>
        </p:txBody>
      </p:sp>
      <p:cxnSp>
        <p:nvCxnSpPr>
          <p:cNvPr id="28" name="Google Shape;296;g742423e30c_2_28">
            <a:extLst>
              <a:ext uri="{FF2B5EF4-FFF2-40B4-BE49-F238E27FC236}">
                <a16:creationId xmlns:a16="http://schemas.microsoft.com/office/drawing/2014/main" id="{3295C5BF-C73A-5147-988B-3232CA6BF9B8}"/>
              </a:ext>
            </a:extLst>
          </p:cNvPr>
          <p:cNvCxnSpPr>
            <a:cxnSpLocks/>
          </p:cNvCxnSpPr>
          <p:nvPr/>
        </p:nvCxnSpPr>
        <p:spPr>
          <a:xfrm flipV="1">
            <a:off x="648475" y="1166456"/>
            <a:ext cx="7903202" cy="1"/>
          </a:xfrm>
          <a:prstGeom prst="straightConnector1">
            <a:avLst/>
          </a:prstGeom>
          <a:noFill/>
          <a:ln w="19050" cap="flat" cmpd="sng">
            <a:solidFill>
              <a:schemeClr val="bg1">
                <a:lumMod val="95000"/>
              </a:schemeClr>
            </a:solidFill>
            <a:prstDash val="dot"/>
            <a:round/>
            <a:headEnd type="none" w="med" len="med"/>
            <a:tailEnd type="none" w="med" len="med"/>
          </a:ln>
        </p:spPr>
      </p:cxnSp>
      <p:sp>
        <p:nvSpPr>
          <p:cNvPr id="29" name="Google Shape;309;g742423e30c_2_28">
            <a:extLst>
              <a:ext uri="{FF2B5EF4-FFF2-40B4-BE49-F238E27FC236}">
                <a16:creationId xmlns:a16="http://schemas.microsoft.com/office/drawing/2014/main" id="{A3F49857-F20E-3D4F-AD30-D7BE5DCE8BBF}"/>
              </a:ext>
            </a:extLst>
          </p:cNvPr>
          <p:cNvSpPr/>
          <p:nvPr/>
        </p:nvSpPr>
        <p:spPr>
          <a:xfrm>
            <a:off x="3533297" y="1668368"/>
            <a:ext cx="1430413" cy="216938"/>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200" kern="0" dirty="0">
                <a:solidFill>
                  <a:schemeClr val="bg1"/>
                </a:solidFill>
                <a:cs typeface="Calibri"/>
                <a:sym typeface="Calibri"/>
              </a:rPr>
              <a:t>Routing</a:t>
            </a:r>
            <a:endParaRPr sz="1200" kern="0" dirty="0">
              <a:solidFill>
                <a:schemeClr val="bg1"/>
              </a:solidFill>
              <a:cs typeface="Calibri"/>
              <a:sym typeface="Calibri"/>
            </a:endParaRPr>
          </a:p>
        </p:txBody>
      </p:sp>
      <p:sp>
        <p:nvSpPr>
          <p:cNvPr id="30" name="Google Shape;309;g742423e30c_2_28">
            <a:extLst>
              <a:ext uri="{FF2B5EF4-FFF2-40B4-BE49-F238E27FC236}">
                <a16:creationId xmlns:a16="http://schemas.microsoft.com/office/drawing/2014/main" id="{68199E53-0D0F-7F43-89A8-2440F3C71EB0}"/>
              </a:ext>
            </a:extLst>
          </p:cNvPr>
          <p:cNvSpPr/>
          <p:nvPr/>
        </p:nvSpPr>
        <p:spPr>
          <a:xfrm>
            <a:off x="1825766" y="1662363"/>
            <a:ext cx="1430412" cy="222777"/>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200" kern="0" dirty="0">
                <a:solidFill>
                  <a:schemeClr val="bg1"/>
                </a:solidFill>
                <a:cs typeface="Calibri"/>
                <a:sym typeface="Calibri"/>
              </a:rPr>
              <a:t>A</a:t>
            </a:r>
            <a:r>
              <a:rPr lang="en-US" sz="1200" kern="0" dirty="0">
                <a:solidFill>
                  <a:schemeClr val="bg1"/>
                </a:solidFill>
                <a:cs typeface="Calibri"/>
                <a:sym typeface="Calibri"/>
              </a:rPr>
              <a:t>uthentication</a:t>
            </a:r>
            <a:endParaRPr sz="1200" kern="0" dirty="0">
              <a:solidFill>
                <a:schemeClr val="bg1"/>
              </a:solidFill>
              <a:cs typeface="Calibri"/>
              <a:sym typeface="Calibri"/>
            </a:endParaRPr>
          </a:p>
        </p:txBody>
      </p:sp>
      <p:sp>
        <p:nvSpPr>
          <p:cNvPr id="31" name="Google Shape;309;g742423e30c_2_28">
            <a:extLst>
              <a:ext uri="{FF2B5EF4-FFF2-40B4-BE49-F238E27FC236}">
                <a16:creationId xmlns:a16="http://schemas.microsoft.com/office/drawing/2014/main" id="{3B54F113-3500-854E-8069-0A9DF5D1FC01}"/>
              </a:ext>
            </a:extLst>
          </p:cNvPr>
          <p:cNvSpPr/>
          <p:nvPr/>
        </p:nvSpPr>
        <p:spPr>
          <a:xfrm>
            <a:off x="5247813" y="1665375"/>
            <a:ext cx="1430412" cy="219767"/>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200" kern="0" dirty="0">
                <a:solidFill>
                  <a:schemeClr val="bg1"/>
                </a:solidFill>
                <a:cs typeface="Calibri"/>
                <a:sym typeface="Calibri"/>
              </a:rPr>
              <a:t>Auditing</a:t>
            </a:r>
            <a:endParaRPr sz="1200" kern="0" dirty="0">
              <a:solidFill>
                <a:schemeClr val="bg1"/>
              </a:solidFill>
              <a:cs typeface="Calibri"/>
              <a:sym typeface="Calibri"/>
            </a:endParaRPr>
          </a:p>
        </p:txBody>
      </p:sp>
      <p:sp>
        <p:nvSpPr>
          <p:cNvPr id="32" name="Google Shape;303;g742423e30c_2_28">
            <a:extLst>
              <a:ext uri="{FF2B5EF4-FFF2-40B4-BE49-F238E27FC236}">
                <a16:creationId xmlns:a16="http://schemas.microsoft.com/office/drawing/2014/main" id="{A513FF7C-1368-9945-8056-40F53B242DF9}"/>
              </a:ext>
            </a:extLst>
          </p:cNvPr>
          <p:cNvSpPr/>
          <p:nvPr/>
        </p:nvSpPr>
        <p:spPr>
          <a:xfrm>
            <a:off x="4285586" y="2194421"/>
            <a:ext cx="2465045" cy="689215"/>
          </a:xfrm>
          <a:prstGeom prst="rect">
            <a:avLst/>
          </a:prstGeom>
          <a:solidFill>
            <a:schemeClr val="bg1">
              <a:lumMod val="85000"/>
              <a:alpha val="35000"/>
            </a:schemeClr>
          </a:solidFill>
          <a:ln w="25400" cap="flat" cmpd="sng">
            <a:noFill/>
            <a:prstDash val="solid"/>
            <a:round/>
            <a:headEnd type="none" w="sm" len="sm"/>
            <a:tailEnd type="none" w="sm" len="sm"/>
          </a:ln>
        </p:spPr>
        <p:txBody>
          <a:bodyPr spcFirstLastPara="1" wrap="square" lIns="91425" tIns="36576" rIns="91425" bIns="91425" anchor="t" anchorCtr="0">
            <a:noAutofit/>
          </a:bodyPr>
          <a:lstStyle/>
          <a:p>
            <a:pPr algn="ctr">
              <a:buClr>
                <a:srgbClr val="000000"/>
              </a:buClr>
              <a:buFont typeface="Arial"/>
              <a:buNone/>
            </a:pPr>
            <a:r>
              <a:rPr lang="en-US" altLang="zh-TW" sz="1200" kern="0" dirty="0">
                <a:solidFill>
                  <a:schemeClr val="bg1"/>
                </a:solidFill>
                <a:cs typeface="Calibri"/>
                <a:sym typeface="Calibri"/>
              </a:rPr>
              <a:t>Model Serving API</a:t>
            </a:r>
            <a:endParaRPr sz="1200" kern="0" dirty="0">
              <a:solidFill>
                <a:schemeClr val="bg1"/>
              </a:solidFill>
              <a:cs typeface="Calibri"/>
              <a:sym typeface="Calibri"/>
            </a:endParaRPr>
          </a:p>
        </p:txBody>
      </p:sp>
      <p:sp>
        <p:nvSpPr>
          <p:cNvPr id="33" name="Google Shape;309;g742423e30c_2_28">
            <a:extLst>
              <a:ext uri="{FF2B5EF4-FFF2-40B4-BE49-F238E27FC236}">
                <a16:creationId xmlns:a16="http://schemas.microsoft.com/office/drawing/2014/main" id="{D31612BC-2F59-6F46-9EFB-C875A31F067A}"/>
              </a:ext>
            </a:extLst>
          </p:cNvPr>
          <p:cNvSpPr/>
          <p:nvPr/>
        </p:nvSpPr>
        <p:spPr>
          <a:xfrm>
            <a:off x="1863780" y="2650126"/>
            <a:ext cx="2239675" cy="189018"/>
          </a:xfrm>
          <a:prstGeom prst="rect">
            <a:avLst/>
          </a:prstGeom>
          <a:solidFill>
            <a:srgbClr val="0070C0">
              <a:alpha val="70000"/>
            </a:srgb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bg1"/>
                </a:solidFill>
                <a:cs typeface="Arial" panose="020B0604020202020204" pitchFamily="34" charset="0"/>
                <a:sym typeface="Calibri"/>
              </a:rPr>
              <a:t>Base Layer</a:t>
            </a:r>
            <a:endParaRPr sz="1100" dirty="0">
              <a:solidFill>
                <a:schemeClr val="bg1"/>
              </a:solidFill>
              <a:cs typeface="Arial" panose="020B0604020202020204" pitchFamily="34" charset="0"/>
              <a:sym typeface="Calibri"/>
            </a:endParaRPr>
          </a:p>
        </p:txBody>
      </p:sp>
      <p:sp>
        <p:nvSpPr>
          <p:cNvPr id="34" name="Google Shape;309;g742423e30c_2_28">
            <a:extLst>
              <a:ext uri="{FF2B5EF4-FFF2-40B4-BE49-F238E27FC236}">
                <a16:creationId xmlns:a16="http://schemas.microsoft.com/office/drawing/2014/main" id="{A0AD41CA-2D77-844A-8507-7BA05F22D958}"/>
              </a:ext>
            </a:extLst>
          </p:cNvPr>
          <p:cNvSpPr/>
          <p:nvPr/>
        </p:nvSpPr>
        <p:spPr>
          <a:xfrm>
            <a:off x="4379236" y="2440609"/>
            <a:ext cx="2239675" cy="189018"/>
          </a:xfrm>
          <a:prstGeom prst="rect">
            <a:avLst/>
          </a:prstGeom>
          <a:solidFill>
            <a:srgbClr val="00B0F0">
              <a:alpha val="70000"/>
            </a:srgb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bg1"/>
                </a:solidFill>
                <a:cs typeface="Arial" panose="020B0604020202020204" pitchFamily="34" charset="0"/>
                <a:sym typeface="Calibri"/>
              </a:rPr>
              <a:t>Model Selection Layer</a:t>
            </a:r>
            <a:endParaRPr lang="en-US" sz="1100" dirty="0">
              <a:solidFill>
                <a:schemeClr val="bg1"/>
              </a:solidFill>
              <a:cs typeface="Arial" panose="020B0604020202020204" pitchFamily="34" charset="0"/>
              <a:sym typeface="Calibri"/>
            </a:endParaRPr>
          </a:p>
        </p:txBody>
      </p:sp>
      <p:sp>
        <p:nvSpPr>
          <p:cNvPr id="35" name="Google Shape;309;g742423e30c_2_28">
            <a:extLst>
              <a:ext uri="{FF2B5EF4-FFF2-40B4-BE49-F238E27FC236}">
                <a16:creationId xmlns:a16="http://schemas.microsoft.com/office/drawing/2014/main" id="{CF90CE4D-C399-D643-B5C0-8189938B908E}"/>
              </a:ext>
            </a:extLst>
          </p:cNvPr>
          <p:cNvSpPr/>
          <p:nvPr/>
        </p:nvSpPr>
        <p:spPr>
          <a:xfrm>
            <a:off x="4379236" y="2650125"/>
            <a:ext cx="2239675" cy="189018"/>
          </a:xfrm>
          <a:prstGeom prst="rect">
            <a:avLst/>
          </a:prstGeom>
          <a:solidFill>
            <a:srgbClr val="00B0F0">
              <a:alpha val="70000"/>
            </a:srgb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bg1"/>
                </a:solidFill>
                <a:cs typeface="Arial" panose="020B0604020202020204" pitchFamily="34" charset="0"/>
                <a:sym typeface="Calibri"/>
              </a:rPr>
              <a:t>Model Management</a:t>
            </a:r>
            <a:endParaRPr lang="en-US" sz="1100" dirty="0">
              <a:solidFill>
                <a:schemeClr val="bg1"/>
              </a:solidFill>
              <a:cs typeface="Arial" panose="020B0604020202020204" pitchFamily="34" charset="0"/>
              <a:sym typeface="Calibri"/>
            </a:endParaRPr>
          </a:p>
        </p:txBody>
      </p:sp>
      <p:sp>
        <p:nvSpPr>
          <p:cNvPr id="36" name="Google Shape;300;g742423e30c_2_28">
            <a:extLst>
              <a:ext uri="{FF2B5EF4-FFF2-40B4-BE49-F238E27FC236}">
                <a16:creationId xmlns:a16="http://schemas.microsoft.com/office/drawing/2014/main" id="{07C562B2-E10A-2A41-ADDD-A1E1DE0BBB32}"/>
              </a:ext>
            </a:extLst>
          </p:cNvPr>
          <p:cNvSpPr/>
          <p:nvPr/>
        </p:nvSpPr>
        <p:spPr>
          <a:xfrm>
            <a:off x="6865133" y="1188159"/>
            <a:ext cx="1263576" cy="2402104"/>
          </a:xfrm>
          <a:prstGeom prst="rect">
            <a:avLst/>
          </a:prstGeom>
          <a:solidFill>
            <a:schemeClr val="bg1">
              <a:lumMod val="85000"/>
              <a:alpha val="35000"/>
            </a:schemeClr>
          </a:solidFill>
          <a:ln>
            <a:noFill/>
          </a:ln>
        </p:spPr>
        <p:txBody>
          <a:bodyPr spcFirstLastPara="1" wrap="square" lIns="91425" tIns="36576" rIns="91425" bIns="91425" anchor="t" anchorCtr="0">
            <a:noAutofit/>
          </a:bodyPr>
          <a:lstStyle/>
          <a:p>
            <a:pPr algn="ctr">
              <a:buClr>
                <a:srgbClr val="000000"/>
              </a:buClr>
              <a:buFont typeface="Arial"/>
              <a:buNone/>
            </a:pPr>
            <a:r>
              <a:rPr lang="en-US" altLang="zh-TW" sz="1300" kern="0" dirty="0">
                <a:solidFill>
                  <a:schemeClr val="bg1"/>
                </a:solidFill>
                <a:cs typeface="Calibri"/>
                <a:sym typeface="Calibri"/>
              </a:rPr>
              <a:t>DevOps</a:t>
            </a:r>
            <a:endParaRPr sz="1300" kern="0" dirty="0">
              <a:solidFill>
                <a:schemeClr val="bg1"/>
              </a:solidFill>
              <a:cs typeface="Calibri"/>
              <a:sym typeface="Calibri"/>
            </a:endParaRPr>
          </a:p>
        </p:txBody>
      </p:sp>
      <p:sp>
        <p:nvSpPr>
          <p:cNvPr id="37" name="Google Shape;292;g742423e30c_2_28">
            <a:extLst>
              <a:ext uri="{FF2B5EF4-FFF2-40B4-BE49-F238E27FC236}">
                <a16:creationId xmlns:a16="http://schemas.microsoft.com/office/drawing/2014/main" id="{8CF1E23F-B6F5-774D-B12A-83CB057BB6D3}"/>
              </a:ext>
            </a:extLst>
          </p:cNvPr>
          <p:cNvSpPr/>
          <p:nvPr/>
        </p:nvSpPr>
        <p:spPr>
          <a:xfrm>
            <a:off x="6923957" y="1836069"/>
            <a:ext cx="1136127"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zh-TW" altLang="en-US" sz="1200" kern="0" dirty="0">
                <a:solidFill>
                  <a:schemeClr val="bg1"/>
                </a:solidFill>
                <a:cs typeface="Calibri"/>
                <a:sym typeface="Calibri"/>
              </a:rPr>
              <a:t>版控系統</a:t>
            </a:r>
            <a:endParaRPr sz="1200" kern="0" dirty="0">
              <a:solidFill>
                <a:schemeClr val="bg1"/>
              </a:solidFill>
              <a:cs typeface="Calibri"/>
              <a:sym typeface="Calibri"/>
            </a:endParaRPr>
          </a:p>
        </p:txBody>
      </p:sp>
      <p:sp>
        <p:nvSpPr>
          <p:cNvPr id="38" name="Google Shape;293;g742423e30c_2_28">
            <a:extLst>
              <a:ext uri="{FF2B5EF4-FFF2-40B4-BE49-F238E27FC236}">
                <a16:creationId xmlns:a16="http://schemas.microsoft.com/office/drawing/2014/main" id="{0A9863BE-3607-EE45-A9D7-0878483279FD}"/>
              </a:ext>
            </a:extLst>
          </p:cNvPr>
          <p:cNvSpPr/>
          <p:nvPr/>
        </p:nvSpPr>
        <p:spPr>
          <a:xfrm>
            <a:off x="6931124" y="2189838"/>
            <a:ext cx="1136127"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100"/>
              <a:buFont typeface="Arial"/>
              <a:buNone/>
            </a:pPr>
            <a:r>
              <a:rPr lang="zh-TW" altLang="en-US" sz="1200" kern="0" dirty="0">
                <a:solidFill>
                  <a:schemeClr val="bg1"/>
                </a:solidFill>
                <a:cs typeface="Calibri"/>
                <a:sym typeface="Calibri"/>
              </a:rPr>
              <a:t>資源監控</a:t>
            </a:r>
            <a:endParaRPr sz="1200" kern="0" dirty="0">
              <a:solidFill>
                <a:schemeClr val="bg1"/>
              </a:solidFill>
              <a:cs typeface="Calibri"/>
              <a:sym typeface="Calibri"/>
            </a:endParaRPr>
          </a:p>
        </p:txBody>
      </p:sp>
      <p:sp>
        <p:nvSpPr>
          <p:cNvPr id="39" name="Google Shape;294;g742423e30c_2_28">
            <a:extLst>
              <a:ext uri="{FF2B5EF4-FFF2-40B4-BE49-F238E27FC236}">
                <a16:creationId xmlns:a16="http://schemas.microsoft.com/office/drawing/2014/main" id="{87B45EB7-72B7-AE43-A01E-8C6FA2CCC2C2}"/>
              </a:ext>
            </a:extLst>
          </p:cNvPr>
          <p:cNvSpPr/>
          <p:nvPr/>
        </p:nvSpPr>
        <p:spPr>
          <a:xfrm>
            <a:off x="6923956" y="2895418"/>
            <a:ext cx="1136127"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zh-TW" altLang="en-US" sz="1200" kern="0" dirty="0">
                <a:solidFill>
                  <a:schemeClr val="bg1"/>
                </a:solidFill>
                <a:cs typeface="Calibri"/>
                <a:sym typeface="Calibri"/>
              </a:rPr>
              <a:t>故障排除</a:t>
            </a:r>
            <a:endParaRPr sz="1200" kern="0" dirty="0">
              <a:solidFill>
                <a:schemeClr val="bg1"/>
              </a:solidFill>
              <a:cs typeface="Calibri"/>
              <a:sym typeface="Calibri"/>
            </a:endParaRPr>
          </a:p>
        </p:txBody>
      </p:sp>
      <p:sp>
        <p:nvSpPr>
          <p:cNvPr id="40" name="Google Shape;313;g742423e30c_2_28">
            <a:extLst>
              <a:ext uri="{FF2B5EF4-FFF2-40B4-BE49-F238E27FC236}">
                <a16:creationId xmlns:a16="http://schemas.microsoft.com/office/drawing/2014/main" id="{A4ECF706-23BB-7149-8E1D-8B86C35B7FCF}"/>
              </a:ext>
            </a:extLst>
          </p:cNvPr>
          <p:cNvSpPr/>
          <p:nvPr/>
        </p:nvSpPr>
        <p:spPr>
          <a:xfrm>
            <a:off x="6923956" y="1477611"/>
            <a:ext cx="1136127"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US" altLang="zh-TW" sz="1200" kern="0" dirty="0">
                <a:solidFill>
                  <a:schemeClr val="bg1"/>
                </a:solidFill>
                <a:cs typeface="Calibri"/>
                <a:sym typeface="Calibri"/>
              </a:rPr>
              <a:t>CI/CD</a:t>
            </a:r>
            <a:endParaRPr sz="1200" kern="0" dirty="0">
              <a:solidFill>
                <a:schemeClr val="bg1"/>
              </a:solidFill>
              <a:cs typeface="Calibri"/>
              <a:sym typeface="Calibri"/>
            </a:endParaRPr>
          </a:p>
        </p:txBody>
      </p:sp>
      <p:sp>
        <p:nvSpPr>
          <p:cNvPr id="41" name="Google Shape;293;g742423e30c_2_28">
            <a:extLst>
              <a:ext uri="{FF2B5EF4-FFF2-40B4-BE49-F238E27FC236}">
                <a16:creationId xmlns:a16="http://schemas.microsoft.com/office/drawing/2014/main" id="{A661DE55-1148-D64F-ABD6-C10270B8E329}"/>
              </a:ext>
            </a:extLst>
          </p:cNvPr>
          <p:cNvSpPr/>
          <p:nvPr/>
        </p:nvSpPr>
        <p:spPr>
          <a:xfrm>
            <a:off x="6931124" y="2543816"/>
            <a:ext cx="1136127"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100"/>
              <a:buFont typeface="Arial"/>
              <a:buNone/>
            </a:pPr>
            <a:r>
              <a:rPr lang="zh-CN" altLang="en-US" sz="1200" kern="0" dirty="0">
                <a:solidFill>
                  <a:schemeClr val="bg1"/>
                </a:solidFill>
                <a:cs typeface="Calibri"/>
                <a:sym typeface="Calibri"/>
              </a:rPr>
              <a:t>系統日誌</a:t>
            </a:r>
            <a:endParaRPr sz="1200" kern="0" dirty="0">
              <a:solidFill>
                <a:schemeClr val="bg1"/>
              </a:solidFill>
              <a:cs typeface="Calibri"/>
              <a:sym typeface="Calibri"/>
            </a:endParaRPr>
          </a:p>
        </p:txBody>
      </p:sp>
      <p:sp>
        <p:nvSpPr>
          <p:cNvPr id="42" name="Google Shape;192;g742423e30c_2_0">
            <a:extLst>
              <a:ext uri="{FF2B5EF4-FFF2-40B4-BE49-F238E27FC236}">
                <a16:creationId xmlns:a16="http://schemas.microsoft.com/office/drawing/2014/main" id="{B0C3D099-39AC-2D41-94BD-1C47AB1C51E2}"/>
              </a:ext>
            </a:extLst>
          </p:cNvPr>
          <p:cNvSpPr txBox="1"/>
          <p:nvPr/>
        </p:nvSpPr>
        <p:spPr>
          <a:xfrm>
            <a:off x="217005" y="2556199"/>
            <a:ext cx="1491198" cy="564115"/>
          </a:xfrm>
          <a:prstGeom prst="rect">
            <a:avLst/>
          </a:prstGeom>
          <a:noFill/>
          <a:ln>
            <a:noFill/>
          </a:ln>
        </p:spPr>
        <p:txBody>
          <a:bodyPr spcFirstLastPara="1" wrap="square" lIns="91425" tIns="91425" rIns="91425" bIns="91425" anchor="ctr" anchorCtr="0">
            <a:noAutofit/>
          </a:bodyPr>
          <a:lstStyle/>
          <a:p>
            <a:pPr algn="ctr">
              <a:spcBef>
                <a:spcPts val="400"/>
              </a:spcBef>
              <a:buClr>
                <a:srgbClr val="000000"/>
              </a:buClr>
              <a:buFont typeface="Arial"/>
              <a:buNone/>
            </a:pPr>
            <a:r>
              <a:rPr lang="zh-TW" altLang="en-US" sz="1600" b="1" kern="0" dirty="0">
                <a:solidFill>
                  <a:schemeClr val="bg1"/>
                </a:solidFill>
                <a:cs typeface="Calibri"/>
                <a:sym typeface="Calibri"/>
              </a:rPr>
              <a:t>中台</a:t>
            </a:r>
          </a:p>
        </p:txBody>
      </p:sp>
      <p:sp>
        <p:nvSpPr>
          <p:cNvPr id="43" name="Google Shape;294;g742423e30c_2_28">
            <a:extLst>
              <a:ext uri="{FF2B5EF4-FFF2-40B4-BE49-F238E27FC236}">
                <a16:creationId xmlns:a16="http://schemas.microsoft.com/office/drawing/2014/main" id="{B53EEAAB-9C52-6A4E-845D-6CEF5C2A3CD3}"/>
              </a:ext>
            </a:extLst>
          </p:cNvPr>
          <p:cNvSpPr/>
          <p:nvPr/>
        </p:nvSpPr>
        <p:spPr>
          <a:xfrm>
            <a:off x="6918962" y="3247020"/>
            <a:ext cx="1136127" cy="275652"/>
          </a:xfrm>
          <a:prstGeom prst="rect">
            <a:avLst/>
          </a:prstGeom>
          <a:solidFill>
            <a:schemeClr val="bg1">
              <a:lumMod val="85000"/>
              <a:alpha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zh-CN" altLang="en-US" sz="1200" kern="0" dirty="0">
                <a:solidFill>
                  <a:schemeClr val="bg1"/>
                </a:solidFill>
                <a:cs typeface="Calibri"/>
                <a:sym typeface="Calibri"/>
              </a:rPr>
              <a:t>模型監控</a:t>
            </a:r>
            <a:endParaRPr sz="1200" kern="0" dirty="0">
              <a:solidFill>
                <a:schemeClr val="bg1"/>
              </a:solidFill>
              <a:cs typeface="Calibri"/>
              <a:sym typeface="Calibri"/>
            </a:endParaRPr>
          </a:p>
        </p:txBody>
      </p:sp>
      <p:sp>
        <p:nvSpPr>
          <p:cNvPr id="45" name="圓角矩形 44"/>
          <p:cNvSpPr/>
          <p:nvPr/>
        </p:nvSpPr>
        <p:spPr>
          <a:xfrm>
            <a:off x="1725308" y="3192907"/>
            <a:ext cx="2466718" cy="1311276"/>
          </a:xfrm>
          <a:prstGeom prst="roundRect">
            <a:avLst>
              <a:gd name="adj" fmla="val 8749"/>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00" dirty="0">
              <a:solidFill>
                <a:schemeClr val="bg1"/>
              </a:solidFill>
              <a:latin typeface="Arial" panose="020B0604020202020204" pitchFamily="34" charset="0"/>
              <a:cs typeface="Arial" panose="020B0604020202020204" pitchFamily="34" charset="0"/>
            </a:endParaRPr>
          </a:p>
        </p:txBody>
      </p:sp>
      <p:sp>
        <p:nvSpPr>
          <p:cNvPr id="46" name="圓角矩形 45"/>
          <p:cNvSpPr/>
          <p:nvPr/>
        </p:nvSpPr>
        <p:spPr>
          <a:xfrm>
            <a:off x="1737774" y="2156851"/>
            <a:ext cx="2466718" cy="737384"/>
          </a:xfrm>
          <a:prstGeom prst="roundRect">
            <a:avLst>
              <a:gd name="adj" fmla="val 8749"/>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00" dirty="0">
              <a:solidFill>
                <a:schemeClr val="bg1"/>
              </a:solidFill>
              <a:latin typeface="Arial" panose="020B0604020202020204" pitchFamily="34" charset="0"/>
              <a:cs typeface="Arial" panose="020B0604020202020204" pitchFamily="34" charset="0"/>
            </a:endParaRPr>
          </a:p>
        </p:txBody>
      </p:sp>
      <p:sp>
        <p:nvSpPr>
          <p:cNvPr id="52" name="圓角矩形 51"/>
          <p:cNvSpPr/>
          <p:nvPr/>
        </p:nvSpPr>
        <p:spPr>
          <a:xfrm>
            <a:off x="4276065" y="2162923"/>
            <a:ext cx="2466718" cy="737384"/>
          </a:xfrm>
          <a:prstGeom prst="roundRect">
            <a:avLst>
              <a:gd name="adj" fmla="val 8749"/>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00" dirty="0">
              <a:solidFill>
                <a:schemeClr val="bg1"/>
              </a:solidFill>
              <a:latin typeface="Arial" panose="020B0604020202020204" pitchFamily="34" charset="0"/>
              <a:cs typeface="Arial" panose="020B0604020202020204" pitchFamily="34" charset="0"/>
            </a:endParaRPr>
          </a:p>
        </p:txBody>
      </p:sp>
      <p:sp>
        <p:nvSpPr>
          <p:cNvPr id="48" name="圓角矩形 47"/>
          <p:cNvSpPr/>
          <p:nvPr/>
        </p:nvSpPr>
        <p:spPr>
          <a:xfrm>
            <a:off x="4324795" y="3177565"/>
            <a:ext cx="2466718" cy="1311276"/>
          </a:xfrm>
          <a:prstGeom prst="roundRect">
            <a:avLst>
              <a:gd name="adj" fmla="val 8749"/>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971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500" fill="hold"/>
                                        <p:tgtEl>
                                          <p:spTgt spid="45"/>
                                        </p:tgtEl>
                                        <p:attrNameLst>
                                          <p:attrName>ppt_w</p:attrName>
                                        </p:attrNameLst>
                                      </p:cBhvr>
                                      <p:tavLst>
                                        <p:tav tm="0">
                                          <p:val>
                                            <p:fltVal val="0"/>
                                          </p:val>
                                        </p:tav>
                                        <p:tav tm="100000">
                                          <p:val>
                                            <p:strVal val="#ppt_w"/>
                                          </p:val>
                                        </p:tav>
                                      </p:tavLst>
                                    </p:anim>
                                    <p:anim calcmode="lin" valueType="num">
                                      <p:cBhvr>
                                        <p:cTn id="18" dur="500" fill="hold"/>
                                        <p:tgtEl>
                                          <p:spTgt spid="45"/>
                                        </p:tgtEl>
                                        <p:attrNameLst>
                                          <p:attrName>ppt_h</p:attrName>
                                        </p:attrNameLst>
                                      </p:cBhvr>
                                      <p:tavLst>
                                        <p:tav tm="0">
                                          <p:val>
                                            <p:fltVal val="0"/>
                                          </p:val>
                                        </p:tav>
                                        <p:tav tm="100000">
                                          <p:val>
                                            <p:strVal val="#ppt_h"/>
                                          </p:val>
                                        </p:tav>
                                      </p:tavLst>
                                    </p:anim>
                                    <p:animEffect transition="in" filter="fade">
                                      <p:cBhvr>
                                        <p:cTn id="19" dur="500"/>
                                        <p:tgtEl>
                                          <p:spTgt spid="4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p:cTn id="22" dur="500" fill="hold"/>
                                        <p:tgtEl>
                                          <p:spTgt spid="48"/>
                                        </p:tgtEl>
                                        <p:attrNameLst>
                                          <p:attrName>ppt_w</p:attrName>
                                        </p:attrNameLst>
                                      </p:cBhvr>
                                      <p:tavLst>
                                        <p:tav tm="0">
                                          <p:val>
                                            <p:fltVal val="0"/>
                                          </p:val>
                                        </p:tav>
                                        <p:tav tm="100000">
                                          <p:val>
                                            <p:strVal val="#ppt_w"/>
                                          </p:val>
                                        </p:tav>
                                      </p:tavLst>
                                    </p:anim>
                                    <p:anim calcmode="lin" valueType="num">
                                      <p:cBhvr>
                                        <p:cTn id="23" dur="500" fill="hold"/>
                                        <p:tgtEl>
                                          <p:spTgt spid="48"/>
                                        </p:tgtEl>
                                        <p:attrNameLst>
                                          <p:attrName>ppt_h</p:attrName>
                                        </p:attrNameLst>
                                      </p:cBhvr>
                                      <p:tavLst>
                                        <p:tav tm="0">
                                          <p:val>
                                            <p:fltVal val="0"/>
                                          </p:val>
                                        </p:tav>
                                        <p:tav tm="100000">
                                          <p:val>
                                            <p:strVal val="#ppt_h"/>
                                          </p:val>
                                        </p:tav>
                                      </p:tavLst>
                                    </p:anim>
                                    <p:animEffect transition="in" filter="fade">
                                      <p:cBhvr>
                                        <p:cTn id="2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2" grpId="0" animBg="1"/>
      <p:bldP spid="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4"/>
          </p:nvPr>
        </p:nvSpPr>
        <p:spPr/>
        <p:txBody>
          <a:bodyPr/>
          <a:lstStyle/>
          <a:p>
            <a:fld id="{ADAF07C5-463E-4746-8662-F9EAE6427DB3}" type="slidenum">
              <a:rPr lang="zh-TW" altLang="en-US" smtClean="0"/>
              <a:pPr/>
              <a:t>9</a:t>
            </a:fld>
            <a:endParaRPr lang="zh-TW" altLang="en-US" dirty="0"/>
          </a:p>
        </p:txBody>
      </p:sp>
      <p:sp>
        <p:nvSpPr>
          <p:cNvPr id="472" name="矩形 471"/>
          <p:cNvSpPr/>
          <p:nvPr/>
        </p:nvSpPr>
        <p:spPr>
          <a:xfrm>
            <a:off x="125760" y="195486"/>
            <a:ext cx="8892480" cy="39604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a:solidFill>
                  <a:schemeClr val="bg1"/>
                </a:solidFill>
                <a:latin typeface="+mj-ea"/>
              </a:rPr>
              <a:t>數據中</a:t>
            </a:r>
            <a:r>
              <a:rPr lang="zh-TW" altLang="en-US" sz="2400" b="1" dirty="0" smtClean="0">
                <a:solidFill>
                  <a:schemeClr val="bg1"/>
                </a:solidFill>
                <a:latin typeface="+mj-ea"/>
              </a:rPr>
              <a:t>台全景圖</a:t>
            </a:r>
          </a:p>
        </p:txBody>
      </p:sp>
      <p:sp>
        <p:nvSpPr>
          <p:cNvPr id="163" name="矩形 162"/>
          <p:cNvSpPr/>
          <p:nvPr/>
        </p:nvSpPr>
        <p:spPr>
          <a:xfrm>
            <a:off x="333434" y="3941679"/>
            <a:ext cx="8488742" cy="662413"/>
          </a:xfrm>
          <a:prstGeom prst="rect">
            <a:avLst/>
          </a:prstGeom>
          <a:solidFill>
            <a:schemeClr val="bg1">
              <a:lumMod val="85000"/>
              <a:alpha val="31241"/>
            </a:scheme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smtClean="0">
                <a:solidFill>
                  <a:srgbClr val="FFFFFF"/>
                </a:solidFill>
              </a:rPr>
              <a:t>  </a:t>
            </a:r>
            <a:endParaRPr lang="en-US" altLang="zh-TW" sz="1100" kern="0" dirty="0">
              <a:solidFill>
                <a:srgbClr val="FFFFFF"/>
              </a:solidFill>
            </a:endParaRPr>
          </a:p>
        </p:txBody>
      </p:sp>
      <p:sp>
        <p:nvSpPr>
          <p:cNvPr id="162" name="矩形 161"/>
          <p:cNvSpPr/>
          <p:nvPr/>
        </p:nvSpPr>
        <p:spPr>
          <a:xfrm>
            <a:off x="329753" y="2143446"/>
            <a:ext cx="8488742" cy="1746792"/>
          </a:xfrm>
          <a:prstGeom prst="rect">
            <a:avLst/>
          </a:prstGeom>
          <a:solidFill>
            <a:schemeClr val="bg1">
              <a:lumMod val="85000"/>
              <a:alpha val="31241"/>
            </a:schemeClr>
          </a:solidFill>
          <a:ln w="12700" cap="flat">
            <a:noFill/>
            <a:miter lim="400000"/>
          </a:ln>
          <a:effectLst/>
        </p:spPr>
        <p:txBody>
          <a:bodyPr wrap="square" lIns="71437" tIns="71437" rIns="71437" bIns="71437" numCol="1" anchor="ctr">
            <a:noAutofit/>
          </a:bodyPr>
          <a:lstStyle/>
          <a:p>
            <a:pPr defTabSz="821531" hangingPunct="0"/>
            <a:r>
              <a:rPr lang="zh-TW" altLang="en-US" sz="1100" kern="0" dirty="0" smtClean="0">
                <a:solidFill>
                  <a:srgbClr val="FFFFFF"/>
                </a:solidFill>
              </a:rPr>
              <a:t>  </a:t>
            </a:r>
            <a:endParaRPr lang="en-US" altLang="zh-TW" sz="1100" kern="0" dirty="0">
              <a:solidFill>
                <a:srgbClr val="FFFFFF"/>
              </a:solidFill>
            </a:endParaRPr>
          </a:p>
        </p:txBody>
      </p:sp>
      <p:sp>
        <p:nvSpPr>
          <p:cNvPr id="161" name="矩形 160"/>
          <p:cNvSpPr/>
          <p:nvPr/>
        </p:nvSpPr>
        <p:spPr>
          <a:xfrm>
            <a:off x="321823" y="1087460"/>
            <a:ext cx="8496672" cy="1008781"/>
          </a:xfrm>
          <a:prstGeom prst="rect">
            <a:avLst/>
          </a:prstGeom>
          <a:solidFill>
            <a:schemeClr val="bg1">
              <a:lumMod val="85000"/>
              <a:alpha val="30000"/>
            </a:schemeClr>
          </a:solidFill>
          <a:ln w="12700" cap="flat">
            <a:noFill/>
            <a:miter lim="400000"/>
          </a:ln>
          <a:effectLst/>
        </p:spPr>
        <p:txBody>
          <a:bodyPr wrap="square" lIns="71437" tIns="71437" rIns="71437" bIns="71437" numCol="1" anchor="ctr">
            <a:noAutofit/>
          </a:bodyPr>
          <a:lstStyle/>
          <a:p>
            <a:pPr defTabSz="821531" hangingPunct="0"/>
            <a:endParaRPr lang="zh-TW" altLang="en-US" sz="1100" kern="0" dirty="0">
              <a:solidFill>
                <a:srgbClr val="FFFFFF"/>
              </a:solidFill>
            </a:endParaRPr>
          </a:p>
        </p:txBody>
      </p:sp>
      <p:grpSp>
        <p:nvGrpSpPr>
          <p:cNvPr id="318" name="群組 317"/>
          <p:cNvGrpSpPr/>
          <p:nvPr/>
        </p:nvGrpSpPr>
        <p:grpSpPr>
          <a:xfrm>
            <a:off x="1245967" y="4286922"/>
            <a:ext cx="1506987" cy="428551"/>
            <a:chOff x="2979476" y="12691105"/>
            <a:chExt cx="4225552" cy="1701453"/>
          </a:xfrm>
        </p:grpSpPr>
        <p:sp>
          <p:nvSpPr>
            <p:cNvPr id="470" name="圓角矩形"/>
            <p:cNvSpPr/>
            <p:nvPr/>
          </p:nvSpPr>
          <p:spPr>
            <a:xfrm>
              <a:off x="2979476" y="12691105"/>
              <a:ext cx="4225552" cy="914402"/>
            </a:xfrm>
            <a:prstGeom prst="roundRect">
              <a:avLst>
                <a:gd name="adj" fmla="val 20833"/>
              </a:avLst>
            </a:prstGeom>
            <a:solidFill>
              <a:srgbClr val="16E7CF">
                <a:hueOff val="258623"/>
                <a:satOff val="16006"/>
                <a:lumOff val="-25223"/>
                <a:alpha val="7651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71" name="通路系統"/>
            <p:cNvSpPr/>
            <p:nvPr/>
          </p:nvSpPr>
          <p:spPr>
            <a:xfrm>
              <a:off x="5023846" y="13122556"/>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mn-lt"/>
                  <a:ea typeface="+mn-ea"/>
                  <a:sym typeface="HanziPen TC Bold"/>
                </a:rPr>
                <a:t>通路系統</a:t>
              </a:r>
            </a:p>
          </p:txBody>
        </p:sp>
      </p:grpSp>
      <p:grpSp>
        <p:nvGrpSpPr>
          <p:cNvPr id="319" name="群組 318"/>
          <p:cNvGrpSpPr/>
          <p:nvPr/>
        </p:nvGrpSpPr>
        <p:grpSpPr>
          <a:xfrm>
            <a:off x="2803189" y="4288410"/>
            <a:ext cx="1457843" cy="424855"/>
            <a:chOff x="7345891" y="12697007"/>
            <a:chExt cx="4087756" cy="1686785"/>
          </a:xfrm>
        </p:grpSpPr>
        <p:sp>
          <p:nvSpPr>
            <p:cNvPr id="468" name="圓角矩形"/>
            <p:cNvSpPr/>
            <p:nvPr/>
          </p:nvSpPr>
          <p:spPr>
            <a:xfrm>
              <a:off x="7345891" y="12697007"/>
              <a:ext cx="4087756" cy="914402"/>
            </a:xfrm>
            <a:prstGeom prst="roundRect">
              <a:avLst>
                <a:gd name="adj" fmla="val 20833"/>
              </a:avLst>
            </a:prstGeom>
            <a:solidFill>
              <a:srgbClr val="16E7CF">
                <a:hueOff val="258623"/>
                <a:satOff val="16006"/>
                <a:lumOff val="-25223"/>
                <a:alpha val="7651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69" name="交易系統"/>
            <p:cNvSpPr/>
            <p:nvPr/>
          </p:nvSpPr>
          <p:spPr>
            <a:xfrm>
              <a:off x="9376442" y="13113790"/>
              <a:ext cx="1270002"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mn-lt"/>
                  <a:ea typeface="+mn-ea"/>
                  <a:sym typeface="HanziPen TC Bold"/>
                </a:rPr>
                <a:t>交易系統</a:t>
              </a:r>
            </a:p>
          </p:txBody>
        </p:sp>
      </p:grpSp>
      <p:grpSp>
        <p:nvGrpSpPr>
          <p:cNvPr id="320" name="群組 319"/>
          <p:cNvGrpSpPr/>
          <p:nvPr/>
        </p:nvGrpSpPr>
        <p:grpSpPr>
          <a:xfrm>
            <a:off x="4311269" y="4284714"/>
            <a:ext cx="1505423" cy="424361"/>
            <a:chOff x="11574510" y="12682339"/>
            <a:chExt cx="4221170" cy="1684820"/>
          </a:xfrm>
        </p:grpSpPr>
        <p:sp>
          <p:nvSpPr>
            <p:cNvPr id="466" name="圓角矩形"/>
            <p:cNvSpPr/>
            <p:nvPr/>
          </p:nvSpPr>
          <p:spPr>
            <a:xfrm>
              <a:off x="11574510" y="12682339"/>
              <a:ext cx="4221170" cy="914402"/>
            </a:xfrm>
            <a:prstGeom prst="roundRect">
              <a:avLst>
                <a:gd name="adj" fmla="val 20833"/>
              </a:avLst>
            </a:prstGeom>
            <a:solidFill>
              <a:srgbClr val="16E7CF">
                <a:hueOff val="258623"/>
                <a:satOff val="16006"/>
                <a:lumOff val="-25223"/>
                <a:alpha val="7651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67" name="核心系統"/>
            <p:cNvSpPr/>
            <p:nvPr/>
          </p:nvSpPr>
          <p:spPr>
            <a:xfrm>
              <a:off x="13606348" y="13097156"/>
              <a:ext cx="1270002" cy="1270003"/>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mn-lt"/>
                  <a:ea typeface="+mn-ea"/>
                  <a:sym typeface="HanziPen TC Bold"/>
                </a:rPr>
                <a:t>核心系統</a:t>
              </a:r>
            </a:p>
          </p:txBody>
        </p:sp>
      </p:grpSp>
      <p:grpSp>
        <p:nvGrpSpPr>
          <p:cNvPr id="321" name="群組 320"/>
          <p:cNvGrpSpPr/>
          <p:nvPr/>
        </p:nvGrpSpPr>
        <p:grpSpPr>
          <a:xfrm>
            <a:off x="5866930" y="4284715"/>
            <a:ext cx="1487886" cy="428550"/>
            <a:chOff x="15936543" y="12682340"/>
            <a:chExt cx="4171995" cy="1701452"/>
          </a:xfrm>
        </p:grpSpPr>
        <p:sp>
          <p:nvSpPr>
            <p:cNvPr id="464" name="圓角矩形"/>
            <p:cNvSpPr/>
            <p:nvPr/>
          </p:nvSpPr>
          <p:spPr>
            <a:xfrm>
              <a:off x="15936543" y="12682340"/>
              <a:ext cx="4171995" cy="914402"/>
            </a:xfrm>
            <a:prstGeom prst="roundRect">
              <a:avLst>
                <a:gd name="adj" fmla="val 20833"/>
              </a:avLst>
            </a:prstGeom>
            <a:solidFill>
              <a:srgbClr val="16E7CF">
                <a:hueOff val="258623"/>
                <a:satOff val="16006"/>
                <a:lumOff val="-25223"/>
                <a:alpha val="7651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65" name="通路系統"/>
            <p:cNvSpPr/>
            <p:nvPr/>
          </p:nvSpPr>
          <p:spPr>
            <a:xfrm>
              <a:off x="18087375" y="13113790"/>
              <a:ext cx="1270002"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mn-lt"/>
                  <a:ea typeface="+mn-ea"/>
                  <a:sym typeface="HanziPen TC Bold"/>
                </a:rPr>
                <a:t>通路系統</a:t>
              </a:r>
            </a:p>
          </p:txBody>
        </p:sp>
      </p:grpSp>
      <p:grpSp>
        <p:nvGrpSpPr>
          <p:cNvPr id="322" name="群組 321"/>
          <p:cNvGrpSpPr/>
          <p:nvPr/>
        </p:nvGrpSpPr>
        <p:grpSpPr>
          <a:xfrm>
            <a:off x="7409261" y="4284941"/>
            <a:ext cx="1409233" cy="424855"/>
            <a:chOff x="20261203" y="12683237"/>
            <a:chExt cx="3951456" cy="1686785"/>
          </a:xfrm>
        </p:grpSpPr>
        <p:sp>
          <p:nvSpPr>
            <p:cNvPr id="462" name="圓角矩形"/>
            <p:cNvSpPr/>
            <p:nvPr/>
          </p:nvSpPr>
          <p:spPr>
            <a:xfrm>
              <a:off x="20261203" y="12683237"/>
              <a:ext cx="3951456" cy="914402"/>
            </a:xfrm>
            <a:prstGeom prst="roundRect">
              <a:avLst>
                <a:gd name="adj" fmla="val 20833"/>
              </a:avLst>
            </a:prstGeom>
            <a:solidFill>
              <a:srgbClr val="16E7CF">
                <a:hueOff val="258623"/>
                <a:satOff val="16006"/>
                <a:lumOff val="-25223"/>
                <a:alpha val="7651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63" name="外部資料"/>
            <p:cNvSpPr/>
            <p:nvPr/>
          </p:nvSpPr>
          <p:spPr>
            <a:xfrm>
              <a:off x="22244186" y="13100020"/>
              <a:ext cx="1270002"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mn-lt"/>
                  <a:ea typeface="+mn-ea"/>
                  <a:sym typeface="HanziPen TC Bold"/>
                </a:rPr>
                <a:t>外部資料</a:t>
              </a:r>
            </a:p>
          </p:txBody>
        </p:sp>
      </p:grpSp>
      <p:grpSp>
        <p:nvGrpSpPr>
          <p:cNvPr id="323" name="群組 322"/>
          <p:cNvGrpSpPr/>
          <p:nvPr/>
        </p:nvGrpSpPr>
        <p:grpSpPr>
          <a:xfrm>
            <a:off x="1263511" y="3960248"/>
            <a:ext cx="3842458" cy="428550"/>
            <a:chOff x="3028672" y="11394124"/>
            <a:chExt cx="6920668" cy="1701452"/>
          </a:xfrm>
        </p:grpSpPr>
        <p:sp>
          <p:nvSpPr>
            <p:cNvPr id="460" name="圓角矩形"/>
            <p:cNvSpPr/>
            <p:nvPr/>
          </p:nvSpPr>
          <p:spPr>
            <a:xfrm>
              <a:off x="3028672" y="11394124"/>
              <a:ext cx="6920668" cy="914402"/>
            </a:xfrm>
            <a:prstGeom prst="roundRect">
              <a:avLst>
                <a:gd name="adj" fmla="val 20833"/>
              </a:avLst>
            </a:prstGeom>
            <a:solidFill>
              <a:srgbClr val="00A2FF">
                <a:hueOff val="114395"/>
                <a:lumOff val="-24975"/>
                <a:alpha val="63009"/>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61" name="HAP"/>
            <p:cNvSpPr/>
            <p:nvPr/>
          </p:nvSpPr>
          <p:spPr>
            <a:xfrm>
              <a:off x="6545623" y="1182557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smtClean="0">
                  <a:ln>
                    <a:noFill/>
                  </a:ln>
                  <a:solidFill>
                    <a:srgbClr val="FFFFFF"/>
                  </a:solidFill>
                  <a:effectLst/>
                  <a:uLnTx/>
                  <a:uFillTx/>
                  <a:latin typeface="+mn-lt"/>
                  <a:ea typeface="+mn-ea"/>
                  <a:sym typeface="HanziPen TC Bold"/>
                </a:rPr>
                <a:t>H</a:t>
              </a:r>
              <a:r>
                <a:rPr kumimoji="0" lang="en-US" sz="1200" b="0" i="0" u="none" strike="noStrike" kern="0" cap="none" spc="0" normalizeH="0" baseline="0" noProof="0" dirty="0" smtClean="0">
                  <a:ln>
                    <a:noFill/>
                  </a:ln>
                  <a:solidFill>
                    <a:srgbClr val="FFFFFF"/>
                  </a:solidFill>
                  <a:effectLst/>
                  <a:uLnTx/>
                  <a:uFillTx/>
                  <a:latin typeface="+mn-lt"/>
                  <a:ea typeface="+mn-ea"/>
                  <a:sym typeface="HanziPen TC Bold"/>
                </a:rPr>
                <a:t>adoop</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25" name="群組 324"/>
          <p:cNvGrpSpPr/>
          <p:nvPr/>
        </p:nvGrpSpPr>
        <p:grpSpPr>
          <a:xfrm>
            <a:off x="5156204" y="3957771"/>
            <a:ext cx="3604653" cy="428550"/>
            <a:chOff x="17130375" y="11384289"/>
            <a:chExt cx="6920668" cy="1701452"/>
          </a:xfrm>
        </p:grpSpPr>
        <p:sp>
          <p:nvSpPr>
            <p:cNvPr id="456" name="圓角矩形"/>
            <p:cNvSpPr/>
            <p:nvPr/>
          </p:nvSpPr>
          <p:spPr>
            <a:xfrm>
              <a:off x="17130375" y="11384289"/>
              <a:ext cx="6920668" cy="914402"/>
            </a:xfrm>
            <a:prstGeom prst="roundRect">
              <a:avLst>
                <a:gd name="adj" fmla="val 20833"/>
              </a:avLst>
            </a:prstGeom>
            <a:solidFill>
              <a:srgbClr val="00A2FF">
                <a:hueOff val="114395"/>
                <a:lumOff val="-24975"/>
                <a:alpha val="63009"/>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57" name="Teradata"/>
            <p:cNvSpPr/>
            <p:nvPr/>
          </p:nvSpPr>
          <p:spPr>
            <a:xfrm>
              <a:off x="20647326" y="1181573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mn-lt"/>
                  <a:ea typeface="+mn-ea"/>
                  <a:sym typeface="HanziPen TC Bold"/>
                </a:rPr>
                <a:t>Teradata</a:t>
              </a:r>
            </a:p>
          </p:txBody>
        </p:sp>
      </p:grpSp>
      <p:grpSp>
        <p:nvGrpSpPr>
          <p:cNvPr id="326" name="群組 325"/>
          <p:cNvGrpSpPr/>
          <p:nvPr/>
        </p:nvGrpSpPr>
        <p:grpSpPr>
          <a:xfrm>
            <a:off x="1880233" y="4179460"/>
            <a:ext cx="6466957" cy="101895"/>
            <a:chOff x="4757945" y="12264449"/>
            <a:chExt cx="18133186" cy="404551"/>
          </a:xfrm>
        </p:grpSpPr>
        <p:sp>
          <p:nvSpPr>
            <p:cNvPr id="450" name="線條"/>
            <p:cNvSpPr/>
            <p:nvPr/>
          </p:nvSpPr>
          <p:spPr>
            <a:xfrm flipV="1">
              <a:off x="4780246" y="12439579"/>
              <a:ext cx="1" cy="229421"/>
            </a:xfrm>
            <a:prstGeom prst="line">
              <a:avLst/>
            </a:prstGeom>
            <a:noFill/>
            <a:ln w="25400" cap="flat">
              <a:solidFill>
                <a:srgbClr val="D6D5D5"/>
              </a:solidFill>
              <a:prstDash val="solid"/>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51" name="線條"/>
            <p:cNvSpPr/>
            <p:nvPr/>
          </p:nvSpPr>
          <p:spPr>
            <a:xfrm flipV="1">
              <a:off x="9151098" y="12501628"/>
              <a:ext cx="1" cy="167372"/>
            </a:xfrm>
            <a:prstGeom prst="line">
              <a:avLst/>
            </a:prstGeom>
            <a:noFill/>
            <a:ln w="25400" cap="flat">
              <a:solidFill>
                <a:srgbClr val="D6D5D5"/>
              </a:solidFill>
              <a:prstDash val="solid"/>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52" name="線條"/>
            <p:cNvSpPr/>
            <p:nvPr/>
          </p:nvSpPr>
          <p:spPr>
            <a:xfrm flipV="1">
              <a:off x="13483851" y="12264449"/>
              <a:ext cx="1" cy="404551"/>
            </a:xfrm>
            <a:prstGeom prst="line">
              <a:avLst/>
            </a:prstGeom>
            <a:noFill/>
            <a:ln w="25400" cap="flat">
              <a:solidFill>
                <a:srgbClr val="D6D5D5"/>
              </a:solidFill>
              <a:prstDash val="solid"/>
              <a:miter lim="400000"/>
              <a:tailEnd type="triangle" w="med" len="med"/>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53" name="線條"/>
            <p:cNvSpPr/>
            <p:nvPr/>
          </p:nvSpPr>
          <p:spPr>
            <a:xfrm flipV="1">
              <a:off x="18181140" y="12476228"/>
              <a:ext cx="1" cy="167372"/>
            </a:xfrm>
            <a:prstGeom prst="line">
              <a:avLst/>
            </a:prstGeom>
            <a:noFill/>
            <a:ln w="25400" cap="flat">
              <a:solidFill>
                <a:srgbClr val="D6D5D5"/>
              </a:solidFill>
              <a:prstDash val="solid"/>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54" name="線條"/>
            <p:cNvSpPr/>
            <p:nvPr/>
          </p:nvSpPr>
          <p:spPr>
            <a:xfrm flipV="1">
              <a:off x="22891130" y="12463527"/>
              <a:ext cx="1" cy="167372"/>
            </a:xfrm>
            <a:prstGeom prst="line">
              <a:avLst/>
            </a:prstGeom>
            <a:noFill/>
            <a:ln w="25400" cap="flat">
              <a:solidFill>
                <a:srgbClr val="D6D5D5"/>
              </a:solidFill>
              <a:prstDash val="solid"/>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55" name="線條"/>
            <p:cNvSpPr/>
            <p:nvPr/>
          </p:nvSpPr>
          <p:spPr>
            <a:xfrm flipH="1" flipV="1">
              <a:off x="4757945" y="12470091"/>
              <a:ext cx="18114975" cy="1"/>
            </a:xfrm>
            <a:prstGeom prst="line">
              <a:avLst/>
            </a:prstGeom>
            <a:noFill/>
            <a:ln w="25400" cap="flat">
              <a:solidFill>
                <a:srgbClr val="D6D5D5"/>
              </a:solidFill>
              <a:prstDash val="solid"/>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grpSp>
      <p:grpSp>
        <p:nvGrpSpPr>
          <p:cNvPr id="327" name="群組 326"/>
          <p:cNvGrpSpPr/>
          <p:nvPr/>
        </p:nvGrpSpPr>
        <p:grpSpPr>
          <a:xfrm>
            <a:off x="3855350" y="3664228"/>
            <a:ext cx="1561168" cy="428550"/>
            <a:chOff x="11787930" y="10218849"/>
            <a:chExt cx="5753187" cy="1701452"/>
          </a:xfrm>
        </p:grpSpPr>
        <p:sp>
          <p:nvSpPr>
            <p:cNvPr id="448" name="圓角矩形"/>
            <p:cNvSpPr/>
            <p:nvPr/>
          </p:nvSpPr>
          <p:spPr>
            <a:xfrm>
              <a:off x="11787930" y="10218849"/>
              <a:ext cx="5753187"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49" name="Oracle DB"/>
            <p:cNvSpPr/>
            <p:nvPr/>
          </p:nvSpPr>
          <p:spPr>
            <a:xfrm>
              <a:off x="14530373" y="106502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mn-lt"/>
                  <a:ea typeface="+mn-ea"/>
                  <a:sym typeface="HanziPen TC Bold"/>
                </a:rPr>
                <a:t>Oracle DB</a:t>
              </a:r>
            </a:p>
          </p:txBody>
        </p:sp>
      </p:grpSp>
      <p:grpSp>
        <p:nvGrpSpPr>
          <p:cNvPr id="328" name="群組 327"/>
          <p:cNvGrpSpPr/>
          <p:nvPr/>
        </p:nvGrpSpPr>
        <p:grpSpPr>
          <a:xfrm>
            <a:off x="2193379" y="3657698"/>
            <a:ext cx="1561168" cy="428550"/>
            <a:chOff x="5824425" y="10192924"/>
            <a:chExt cx="5778095" cy="1701452"/>
          </a:xfrm>
        </p:grpSpPr>
        <p:sp>
          <p:nvSpPr>
            <p:cNvPr id="446" name="圓角矩形"/>
            <p:cNvSpPr/>
            <p:nvPr/>
          </p:nvSpPr>
          <p:spPr>
            <a:xfrm>
              <a:off x="5824425" y="10192924"/>
              <a:ext cx="5778095"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47" name="Mongo DB"/>
            <p:cNvSpPr/>
            <p:nvPr/>
          </p:nvSpPr>
          <p:spPr>
            <a:xfrm>
              <a:off x="8930871" y="1062437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mn-lt"/>
                  <a:ea typeface="+mn-ea"/>
                  <a:sym typeface="HanziPen TC Bold"/>
                </a:rPr>
                <a:t>Mongo DB</a:t>
              </a:r>
            </a:p>
          </p:txBody>
        </p:sp>
      </p:grpSp>
      <p:grpSp>
        <p:nvGrpSpPr>
          <p:cNvPr id="329" name="群組 328"/>
          <p:cNvGrpSpPr/>
          <p:nvPr/>
        </p:nvGrpSpPr>
        <p:grpSpPr>
          <a:xfrm>
            <a:off x="7179291" y="3651126"/>
            <a:ext cx="1561168" cy="428550"/>
            <a:chOff x="17651973" y="10195668"/>
            <a:chExt cx="5906913" cy="1701452"/>
          </a:xfrm>
        </p:grpSpPr>
        <p:sp>
          <p:nvSpPr>
            <p:cNvPr id="444" name="圓角矩形"/>
            <p:cNvSpPr/>
            <p:nvPr/>
          </p:nvSpPr>
          <p:spPr>
            <a:xfrm>
              <a:off x="17651973" y="10195668"/>
              <a:ext cx="5906913"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45" name="Redis"/>
            <p:cNvSpPr/>
            <p:nvPr/>
          </p:nvSpPr>
          <p:spPr>
            <a:xfrm>
              <a:off x="20758419" y="10627118"/>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Redis</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30" name="群組 329"/>
          <p:cNvGrpSpPr/>
          <p:nvPr/>
        </p:nvGrpSpPr>
        <p:grpSpPr>
          <a:xfrm>
            <a:off x="506765" y="3982340"/>
            <a:ext cx="605934" cy="551594"/>
            <a:chOff x="459175" y="10502768"/>
            <a:chExt cx="1699024" cy="2189964"/>
          </a:xfrm>
        </p:grpSpPr>
        <p:sp>
          <p:nvSpPr>
            <p:cNvPr id="442" name="矩形"/>
            <p:cNvSpPr/>
            <p:nvPr/>
          </p:nvSpPr>
          <p:spPr>
            <a:xfrm>
              <a:off x="528401" y="12288182"/>
              <a:ext cx="1613389" cy="404550"/>
            </a:xfrm>
            <a:prstGeom prst="rect">
              <a:avLst/>
            </a:prstGeom>
            <a:solidFill>
              <a:srgbClr val="FAE232">
                <a:hueOff val="-1081314"/>
                <a:satOff val="4338"/>
                <a:lumOff val="-8931"/>
                <a:alpha val="69426"/>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1400" b="1" i="0" u="none" strike="noStrike" kern="0" cap="none" spc="0" normalizeH="0" baseline="0" noProof="0">
                <a:ln>
                  <a:noFill/>
                </a:ln>
                <a:solidFill>
                  <a:srgbClr val="FFFFFF"/>
                </a:solidFill>
                <a:effectLst/>
                <a:uLnTx/>
                <a:uFillTx/>
                <a:latin typeface="+mn-ea"/>
                <a:sym typeface="Helvetica Neue Medium"/>
              </a:endParaRPr>
            </a:p>
          </p:txBody>
        </p:sp>
        <p:sp>
          <p:nvSpPr>
            <p:cNvPr id="443" name="後台"/>
            <p:cNvSpPr txBox="1"/>
            <p:nvPr/>
          </p:nvSpPr>
          <p:spPr>
            <a:xfrm>
              <a:off x="459175" y="10502768"/>
              <a:ext cx="1699024" cy="20391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1" i="0" u="none" strike="noStrike" kern="0" cap="none" spc="0" normalizeH="0" baseline="0" noProof="0" dirty="0" err="1" smtClean="0">
                  <a:ln>
                    <a:noFill/>
                  </a:ln>
                  <a:solidFill>
                    <a:srgbClr val="FFFFFF"/>
                  </a:solidFill>
                  <a:effectLst/>
                  <a:uLnTx/>
                  <a:uFillTx/>
                  <a:latin typeface="+mn-ea"/>
                  <a:ea typeface="+mn-ea"/>
                  <a:sym typeface="HanziPen TC Bold"/>
                </a:rPr>
                <a:t>後台</a:t>
              </a:r>
              <a:endParaRPr kumimoji="0" lang="en-US" sz="1200" b="1" i="0" u="none" strike="noStrike" kern="0" cap="none" spc="0" normalizeH="0" baseline="0" noProof="0" dirty="0" smtClean="0">
                <a:ln>
                  <a:noFill/>
                </a:ln>
                <a:solidFill>
                  <a:srgbClr val="FFFFFF"/>
                </a:solidFill>
                <a:effectLst/>
                <a:uLnTx/>
                <a:uFillTx/>
                <a:latin typeface="+mn-ea"/>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200" b="1" i="0" u="none" strike="noStrike" kern="0" cap="none" spc="0" normalizeH="0" baseline="0" noProof="0" dirty="0" smtClean="0">
                  <a:ln>
                    <a:noFill/>
                  </a:ln>
                  <a:solidFill>
                    <a:srgbClr val="FFFFFF"/>
                  </a:solidFill>
                  <a:effectLst/>
                  <a:uLnTx/>
                  <a:uFillTx/>
                  <a:latin typeface="+mn-ea"/>
                  <a:ea typeface="+mn-ea"/>
                  <a:sym typeface="HanziPen TC Bold"/>
                </a:rPr>
                <a:t>基礎層</a:t>
              </a:r>
              <a:endParaRPr kumimoji="0" sz="1200" b="1" i="0" u="none" strike="noStrike" kern="0" cap="none" spc="0" normalizeH="0" baseline="0" noProof="0" dirty="0">
                <a:ln>
                  <a:noFill/>
                </a:ln>
                <a:solidFill>
                  <a:srgbClr val="FFFFFF"/>
                </a:solidFill>
                <a:effectLst/>
                <a:uLnTx/>
                <a:uFillTx/>
                <a:latin typeface="+mn-ea"/>
                <a:ea typeface="+mn-ea"/>
                <a:sym typeface="HanziPen TC Bold"/>
              </a:endParaRPr>
            </a:p>
          </p:txBody>
        </p:sp>
      </p:grpSp>
      <p:grpSp>
        <p:nvGrpSpPr>
          <p:cNvPr id="331" name="群組 330"/>
          <p:cNvGrpSpPr/>
          <p:nvPr/>
        </p:nvGrpSpPr>
        <p:grpSpPr>
          <a:xfrm>
            <a:off x="503158" y="2933257"/>
            <a:ext cx="734019" cy="319879"/>
            <a:chOff x="729624" y="6873363"/>
            <a:chExt cx="2058170" cy="1270002"/>
          </a:xfrm>
        </p:grpSpPr>
        <p:sp>
          <p:nvSpPr>
            <p:cNvPr id="440" name="矩形"/>
            <p:cNvSpPr/>
            <p:nvPr/>
          </p:nvSpPr>
          <p:spPr>
            <a:xfrm>
              <a:off x="729624" y="7447870"/>
              <a:ext cx="1459158" cy="404550"/>
            </a:xfrm>
            <a:prstGeom prst="rect">
              <a:avLst/>
            </a:prstGeom>
            <a:solidFill>
              <a:srgbClr val="FAE232">
                <a:hueOff val="-1081314"/>
                <a:satOff val="4338"/>
                <a:lumOff val="-8931"/>
                <a:alpha val="69426"/>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1400" b="1" i="0" u="none" strike="noStrike" kern="0" cap="none" spc="0" normalizeH="0" baseline="0" noProof="0">
                <a:ln>
                  <a:noFill/>
                </a:ln>
                <a:solidFill>
                  <a:srgbClr val="FFFFFF"/>
                </a:solidFill>
                <a:effectLst/>
                <a:uLnTx/>
                <a:uFillTx/>
                <a:latin typeface="+mn-ea"/>
                <a:sym typeface="Helvetica Neue Medium"/>
              </a:endParaRPr>
            </a:p>
          </p:txBody>
        </p:sp>
        <p:sp>
          <p:nvSpPr>
            <p:cNvPr id="441" name="數據中台"/>
            <p:cNvSpPr/>
            <p:nvPr/>
          </p:nvSpPr>
          <p:spPr>
            <a:xfrm>
              <a:off x="1517791" y="6873363"/>
              <a:ext cx="1270003"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1" i="0" u="none" strike="noStrike" kern="0" cap="none" spc="0" normalizeH="0" baseline="0" noProof="0" dirty="0" err="1" smtClean="0">
                  <a:ln>
                    <a:noFill/>
                  </a:ln>
                  <a:solidFill>
                    <a:srgbClr val="FFFFFF"/>
                  </a:solidFill>
                  <a:effectLst/>
                  <a:uLnTx/>
                  <a:uFillTx/>
                  <a:latin typeface="+mn-ea"/>
                  <a:ea typeface="+mn-ea"/>
                  <a:sym typeface="HanziPen TC Bold"/>
                </a:rPr>
                <a:t>中台</a:t>
              </a:r>
              <a:endParaRPr kumimoji="0" lang="en-US" sz="1200" b="1" i="0" u="none" strike="noStrike" kern="0" cap="none" spc="0" normalizeH="0" baseline="0" noProof="0" dirty="0" smtClean="0">
                <a:ln>
                  <a:noFill/>
                </a:ln>
                <a:solidFill>
                  <a:srgbClr val="FFFFFF"/>
                </a:solidFill>
                <a:effectLst/>
                <a:uLnTx/>
                <a:uFillTx/>
                <a:latin typeface="+mn-ea"/>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200" b="1" kern="0" dirty="0" smtClean="0">
                  <a:latin typeface="+mn-ea"/>
                  <a:ea typeface="+mn-ea"/>
                </a:rPr>
                <a:t>公共</a:t>
              </a:r>
              <a:r>
                <a:rPr lang="zh-TW" altLang="en-US" sz="1200" b="1" kern="0" dirty="0">
                  <a:latin typeface="+mn-ea"/>
                  <a:ea typeface="+mn-ea"/>
                </a:rPr>
                <a:t>層</a:t>
              </a:r>
              <a:endParaRPr kumimoji="0" sz="1200" b="1" i="0" u="none" strike="noStrike" kern="0" cap="none" spc="0" normalizeH="0" baseline="0" noProof="0" dirty="0">
                <a:ln>
                  <a:noFill/>
                </a:ln>
                <a:solidFill>
                  <a:srgbClr val="FFFFFF"/>
                </a:solidFill>
                <a:effectLst/>
                <a:uLnTx/>
                <a:uFillTx/>
                <a:latin typeface="+mn-ea"/>
                <a:ea typeface="+mn-ea"/>
                <a:sym typeface="HanziPen TC Bold"/>
              </a:endParaRPr>
            </a:p>
          </p:txBody>
        </p:sp>
      </p:grpSp>
      <p:grpSp>
        <p:nvGrpSpPr>
          <p:cNvPr id="332" name="群組 331"/>
          <p:cNvGrpSpPr/>
          <p:nvPr/>
        </p:nvGrpSpPr>
        <p:grpSpPr>
          <a:xfrm>
            <a:off x="503239" y="1270540"/>
            <a:ext cx="609460" cy="518807"/>
            <a:chOff x="539091" y="715304"/>
            <a:chExt cx="1708911" cy="2059789"/>
          </a:xfrm>
        </p:grpSpPr>
        <p:sp>
          <p:nvSpPr>
            <p:cNvPr id="438" name="矩形"/>
            <p:cNvSpPr/>
            <p:nvPr/>
          </p:nvSpPr>
          <p:spPr>
            <a:xfrm>
              <a:off x="539091" y="2370544"/>
              <a:ext cx="1617666" cy="404549"/>
            </a:xfrm>
            <a:prstGeom prst="rect">
              <a:avLst/>
            </a:prstGeom>
            <a:solidFill>
              <a:srgbClr val="FAE232">
                <a:hueOff val="-1081314"/>
                <a:satOff val="4338"/>
                <a:lumOff val="-8931"/>
                <a:alpha val="69426"/>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1400" b="1" i="0" u="none" strike="noStrike" kern="0" cap="none" spc="0" normalizeH="0" baseline="0" noProof="0">
                <a:ln>
                  <a:noFill/>
                </a:ln>
                <a:solidFill>
                  <a:srgbClr val="FFFFFF"/>
                </a:solidFill>
                <a:effectLst/>
                <a:uLnTx/>
                <a:uFillTx/>
                <a:latin typeface="+mn-ea"/>
                <a:sym typeface="Helvetica Neue Medium"/>
              </a:endParaRPr>
            </a:p>
          </p:txBody>
        </p:sp>
        <p:sp>
          <p:nvSpPr>
            <p:cNvPr id="439" name="前台"/>
            <p:cNvSpPr txBox="1"/>
            <p:nvPr/>
          </p:nvSpPr>
          <p:spPr>
            <a:xfrm>
              <a:off x="548977" y="715304"/>
              <a:ext cx="1699025" cy="20391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1" i="0" u="none" strike="noStrike" kern="0" cap="none" spc="0" normalizeH="0" baseline="0" noProof="0" dirty="0" err="1" smtClean="0">
                  <a:ln>
                    <a:noFill/>
                  </a:ln>
                  <a:solidFill>
                    <a:srgbClr val="FFFFFF"/>
                  </a:solidFill>
                  <a:effectLst/>
                  <a:uLnTx/>
                  <a:uFillTx/>
                  <a:latin typeface="+mn-ea"/>
                  <a:ea typeface="+mn-ea"/>
                  <a:sym typeface="HanziPen TC Bold"/>
                </a:rPr>
                <a:t>前台</a:t>
              </a:r>
              <a:endParaRPr kumimoji="0" lang="en-US" sz="1200" b="1" i="0" u="none" strike="noStrike" kern="0" cap="none" spc="0" normalizeH="0" baseline="0" noProof="0" dirty="0" smtClean="0">
                <a:ln>
                  <a:noFill/>
                </a:ln>
                <a:solidFill>
                  <a:srgbClr val="FFFFFF"/>
                </a:solidFill>
                <a:effectLst/>
                <a:uLnTx/>
                <a:uFillTx/>
                <a:latin typeface="+mn-ea"/>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200" b="1" kern="0" dirty="0" smtClean="0">
                  <a:latin typeface="+mn-ea"/>
                  <a:ea typeface="+mn-ea"/>
                </a:rPr>
                <a:t>應用層</a:t>
              </a:r>
              <a:endParaRPr kumimoji="0" sz="1200" b="1" i="0" u="none" strike="noStrike" kern="0" cap="none" spc="0" normalizeH="0" baseline="0" noProof="0" dirty="0">
                <a:ln>
                  <a:noFill/>
                </a:ln>
                <a:solidFill>
                  <a:srgbClr val="FFFFFF"/>
                </a:solidFill>
                <a:effectLst/>
                <a:uLnTx/>
                <a:uFillTx/>
                <a:latin typeface="+mn-ea"/>
                <a:ea typeface="+mn-ea"/>
                <a:sym typeface="HanziPen TC Bold"/>
              </a:endParaRPr>
            </a:p>
          </p:txBody>
        </p:sp>
      </p:grpSp>
      <p:grpSp>
        <p:nvGrpSpPr>
          <p:cNvPr id="333" name="群組 332"/>
          <p:cNvGrpSpPr/>
          <p:nvPr/>
        </p:nvGrpSpPr>
        <p:grpSpPr>
          <a:xfrm>
            <a:off x="1373777" y="2857301"/>
            <a:ext cx="803539" cy="319879"/>
            <a:chOff x="3291900" y="6993464"/>
            <a:chExt cx="2253104" cy="1270002"/>
          </a:xfrm>
        </p:grpSpPr>
        <p:sp>
          <p:nvSpPr>
            <p:cNvPr id="436" name="矩形"/>
            <p:cNvSpPr/>
            <p:nvPr/>
          </p:nvSpPr>
          <p:spPr>
            <a:xfrm>
              <a:off x="3291900" y="7362891"/>
              <a:ext cx="1876370" cy="404550"/>
            </a:xfrm>
            <a:prstGeom prst="rect">
              <a:avLst/>
            </a:prstGeom>
            <a:solidFill>
              <a:srgbClr val="D6D5D5">
                <a:alpha val="69426"/>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000" b="0" i="0" u="none" strike="noStrike" kern="0" cap="none" spc="0" normalizeH="0" baseline="0" noProof="0">
                <a:ln>
                  <a:noFill/>
                </a:ln>
                <a:solidFill>
                  <a:srgbClr val="FFFFFF"/>
                </a:solidFill>
                <a:effectLst/>
                <a:uLnTx/>
                <a:uFillTx/>
                <a:sym typeface="Helvetica Neue Medium"/>
              </a:endParaRPr>
            </a:p>
          </p:txBody>
        </p:sp>
        <p:sp>
          <p:nvSpPr>
            <p:cNvPr id="437" name="API層"/>
            <p:cNvSpPr/>
            <p:nvPr/>
          </p:nvSpPr>
          <p:spPr>
            <a:xfrm>
              <a:off x="4275003" y="6993464"/>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200" kern="0" dirty="0" smtClean="0">
                  <a:latin typeface="+mn-ea"/>
                  <a:ea typeface="+mn-ea"/>
                </a:rPr>
                <a:t>數據</a:t>
              </a:r>
              <a:r>
                <a:rPr lang="zh-TW" altLang="en-US" sz="1200" kern="0" dirty="0">
                  <a:latin typeface="+mn-ea"/>
                  <a:ea typeface="+mn-ea"/>
                </a:rPr>
                <a:t>服務</a:t>
              </a:r>
              <a:r>
                <a:rPr kumimoji="0" sz="1200" b="0" i="0" u="none" strike="noStrike" kern="0" cap="none" spc="0" normalizeH="0" baseline="0" noProof="0" dirty="0" smtClean="0">
                  <a:ln>
                    <a:noFill/>
                  </a:ln>
                  <a:solidFill>
                    <a:srgbClr val="FFFFFF"/>
                  </a:solidFill>
                  <a:effectLst/>
                  <a:uLnTx/>
                  <a:uFillTx/>
                  <a:latin typeface="+mn-ea"/>
                  <a:ea typeface="+mn-ea"/>
                  <a:sym typeface="HanziPen TC Bold"/>
                </a:rPr>
                <a:t>層</a:t>
              </a:r>
              <a:endParaRPr kumimoji="0" sz="1200" b="0" i="0" u="none" strike="noStrike" kern="0" cap="none" spc="0" normalizeH="0" baseline="0" noProof="0" dirty="0">
                <a:ln>
                  <a:noFill/>
                </a:ln>
                <a:solidFill>
                  <a:srgbClr val="FFFFFF"/>
                </a:solidFill>
                <a:effectLst/>
                <a:uLnTx/>
                <a:uFillTx/>
                <a:latin typeface="+mn-ea"/>
                <a:ea typeface="+mn-ea"/>
                <a:sym typeface="HanziPen TC Bold"/>
              </a:endParaRPr>
            </a:p>
          </p:txBody>
        </p:sp>
      </p:grpSp>
      <p:grpSp>
        <p:nvGrpSpPr>
          <p:cNvPr id="334" name="群組 333"/>
          <p:cNvGrpSpPr/>
          <p:nvPr/>
        </p:nvGrpSpPr>
        <p:grpSpPr>
          <a:xfrm>
            <a:off x="1345156" y="3673051"/>
            <a:ext cx="822939" cy="319879"/>
            <a:chOff x="3257601" y="10521537"/>
            <a:chExt cx="2307499" cy="1270002"/>
          </a:xfrm>
        </p:grpSpPr>
        <p:sp>
          <p:nvSpPr>
            <p:cNvPr id="434" name="矩形"/>
            <p:cNvSpPr/>
            <p:nvPr/>
          </p:nvSpPr>
          <p:spPr>
            <a:xfrm>
              <a:off x="3257601" y="10897460"/>
              <a:ext cx="2026675" cy="404550"/>
            </a:xfrm>
            <a:prstGeom prst="rect">
              <a:avLst/>
            </a:prstGeom>
            <a:solidFill>
              <a:srgbClr val="D6D5D5">
                <a:alpha val="69426"/>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35" name="儲存層"/>
            <p:cNvSpPr/>
            <p:nvPr/>
          </p:nvSpPr>
          <p:spPr>
            <a:xfrm>
              <a:off x="4295098" y="10521537"/>
              <a:ext cx="1270002"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52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200" kern="0" dirty="0" smtClean="0">
                  <a:latin typeface="+mj-ea"/>
                  <a:ea typeface="+mj-ea"/>
                </a:rPr>
                <a:t>存</a:t>
              </a:r>
              <a:r>
                <a:rPr lang="zh-TW" altLang="en-US" sz="1200" kern="0" dirty="0">
                  <a:latin typeface="+mj-ea"/>
                  <a:ea typeface="+mj-ea"/>
                </a:rPr>
                <a:t>儲</a:t>
              </a:r>
              <a:r>
                <a:rPr kumimoji="0" sz="1200" b="0" i="0" u="none" strike="noStrike" kern="0" cap="none" spc="0" normalizeH="0" baseline="0" noProof="0" dirty="0" smtClean="0">
                  <a:ln>
                    <a:noFill/>
                  </a:ln>
                  <a:solidFill>
                    <a:srgbClr val="FFFFFF"/>
                  </a:solidFill>
                  <a:effectLst/>
                  <a:uLnTx/>
                  <a:uFillTx/>
                  <a:latin typeface="+mj-ea"/>
                  <a:ea typeface="+mj-ea"/>
                  <a:sym typeface="HanziPen TC Bold"/>
                </a:rPr>
                <a:t>層</a:t>
              </a:r>
              <a:endParaRPr kumimoji="0" sz="1200" b="0" i="0" u="none" strike="noStrike" kern="0" cap="none" spc="0" normalizeH="0" baseline="0" noProof="0" dirty="0">
                <a:ln>
                  <a:noFill/>
                </a:ln>
                <a:solidFill>
                  <a:srgbClr val="FFFFFF"/>
                </a:solidFill>
                <a:effectLst/>
                <a:uLnTx/>
                <a:uFillTx/>
                <a:latin typeface="+mj-ea"/>
                <a:ea typeface="+mj-ea"/>
                <a:sym typeface="HanziPen TC Bold"/>
              </a:endParaRPr>
            </a:p>
          </p:txBody>
        </p:sp>
      </p:grpSp>
      <p:grpSp>
        <p:nvGrpSpPr>
          <p:cNvPr id="335" name="群組 334"/>
          <p:cNvGrpSpPr/>
          <p:nvPr/>
        </p:nvGrpSpPr>
        <p:grpSpPr>
          <a:xfrm>
            <a:off x="1288446" y="1157055"/>
            <a:ext cx="2783564" cy="849577"/>
            <a:chOff x="3098587" y="264736"/>
            <a:chExt cx="6654821" cy="3373035"/>
          </a:xfrm>
        </p:grpSpPr>
        <p:sp>
          <p:nvSpPr>
            <p:cNvPr id="432" name="圓角矩形"/>
            <p:cNvSpPr/>
            <p:nvPr/>
          </p:nvSpPr>
          <p:spPr>
            <a:xfrm>
              <a:off x="3098587" y="264736"/>
              <a:ext cx="6654821" cy="3373035"/>
            </a:xfrm>
            <a:prstGeom prst="roundRect">
              <a:avLst>
                <a:gd name="adj" fmla="val 10037"/>
              </a:avLst>
            </a:prstGeom>
            <a:solidFill>
              <a:srgbClr val="FF644E">
                <a:hueOff val="-152896"/>
                <a:lumOff val="12368"/>
                <a:alpha val="45390"/>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33" name="數位 &amp; 實體通路"/>
            <p:cNvSpPr txBox="1"/>
            <p:nvPr/>
          </p:nvSpPr>
          <p:spPr>
            <a:xfrm>
              <a:off x="4295414" y="281011"/>
              <a:ext cx="4376995"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數位</a:t>
              </a:r>
              <a:r>
                <a:rPr kumimoji="0" sz="1200" b="0" i="0" u="none" strike="noStrike" kern="0" cap="none" spc="0" normalizeH="0" baseline="0" noProof="0" dirty="0">
                  <a:ln>
                    <a:noFill/>
                  </a:ln>
                  <a:solidFill>
                    <a:srgbClr val="FFFFFF"/>
                  </a:solidFill>
                  <a:effectLst/>
                  <a:uLnTx/>
                  <a:uFillTx/>
                  <a:latin typeface="+mn-lt"/>
                  <a:ea typeface="+mn-ea"/>
                  <a:sym typeface="HanziPen TC Bold"/>
                </a:rPr>
                <a:t> &amp; </a:t>
              </a:r>
              <a:r>
                <a:rPr kumimoji="0" sz="1200" b="0" i="0" u="none" strike="noStrike" kern="0" cap="none" spc="0" normalizeH="0" baseline="0" noProof="0" dirty="0" err="1" smtClean="0">
                  <a:ln>
                    <a:noFill/>
                  </a:ln>
                  <a:solidFill>
                    <a:srgbClr val="FFFFFF"/>
                  </a:solidFill>
                  <a:effectLst/>
                  <a:uLnTx/>
                  <a:uFillTx/>
                  <a:latin typeface="+mn-lt"/>
                  <a:ea typeface="+mn-ea"/>
                  <a:sym typeface="HanziPen TC Bold"/>
                </a:rPr>
                <a:t>實體通路</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36" name="群組 335"/>
          <p:cNvGrpSpPr/>
          <p:nvPr/>
        </p:nvGrpSpPr>
        <p:grpSpPr>
          <a:xfrm>
            <a:off x="1381135" y="1396884"/>
            <a:ext cx="804780" cy="251743"/>
            <a:chOff x="3358490" y="1216920"/>
            <a:chExt cx="2256587" cy="999483"/>
          </a:xfrm>
        </p:grpSpPr>
        <p:sp>
          <p:nvSpPr>
            <p:cNvPr id="430" name="圓角矩形"/>
            <p:cNvSpPr/>
            <p:nvPr/>
          </p:nvSpPr>
          <p:spPr>
            <a:xfrm>
              <a:off x="3389536" y="1216920"/>
              <a:ext cx="2051167" cy="999483"/>
            </a:xfrm>
            <a:prstGeom prst="roundRect">
              <a:avLst>
                <a:gd name="adj" fmla="val 21759"/>
              </a:avLst>
            </a:prstGeom>
            <a:solidFill>
              <a:srgbClr val="FF644E">
                <a:hueOff val="-82419"/>
                <a:satOff val="-9513"/>
                <a:lumOff val="-16343"/>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31" name="Line BC"/>
            <p:cNvSpPr txBox="1"/>
            <p:nvPr/>
          </p:nvSpPr>
          <p:spPr>
            <a:xfrm>
              <a:off x="3358490" y="1230951"/>
              <a:ext cx="2256587" cy="8885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mn-lt"/>
                  <a:ea typeface="+mn-ea"/>
                  <a:sym typeface="HanziPen TC Bold"/>
                </a:rPr>
                <a:t>Line BC</a:t>
              </a:r>
            </a:p>
          </p:txBody>
        </p:sp>
      </p:grpSp>
      <p:grpSp>
        <p:nvGrpSpPr>
          <p:cNvPr id="337" name="群組 336"/>
          <p:cNvGrpSpPr/>
          <p:nvPr/>
        </p:nvGrpSpPr>
        <p:grpSpPr>
          <a:xfrm>
            <a:off x="1331640" y="1694526"/>
            <a:ext cx="1000593" cy="273149"/>
            <a:chOff x="3219702" y="2398632"/>
            <a:chExt cx="2805637" cy="1084470"/>
          </a:xfrm>
        </p:grpSpPr>
        <p:sp>
          <p:nvSpPr>
            <p:cNvPr id="428" name="圓角矩形"/>
            <p:cNvSpPr/>
            <p:nvPr/>
          </p:nvSpPr>
          <p:spPr>
            <a:xfrm>
              <a:off x="3357590" y="2398632"/>
              <a:ext cx="2563954" cy="1084470"/>
            </a:xfrm>
            <a:prstGeom prst="roundRect">
              <a:avLst>
                <a:gd name="adj" fmla="val 20054"/>
              </a:avLst>
            </a:prstGeom>
            <a:solidFill>
              <a:srgbClr val="FF644E">
                <a:hueOff val="-82419"/>
                <a:satOff val="-9513"/>
                <a:lumOff val="-16343"/>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29" name="MyRewards"/>
            <p:cNvSpPr txBox="1"/>
            <p:nvPr/>
          </p:nvSpPr>
          <p:spPr>
            <a:xfrm>
              <a:off x="3219702" y="2499468"/>
              <a:ext cx="2805637" cy="888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MyRewards</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38" name="群組 337"/>
          <p:cNvGrpSpPr/>
          <p:nvPr/>
        </p:nvGrpSpPr>
        <p:grpSpPr>
          <a:xfrm>
            <a:off x="2194573" y="1398427"/>
            <a:ext cx="649235" cy="273149"/>
            <a:chOff x="5853164" y="1223048"/>
            <a:chExt cx="1820438" cy="1084470"/>
          </a:xfrm>
        </p:grpSpPr>
        <p:sp>
          <p:nvSpPr>
            <p:cNvPr id="426" name="圓角矩形"/>
            <p:cNvSpPr/>
            <p:nvPr/>
          </p:nvSpPr>
          <p:spPr>
            <a:xfrm>
              <a:off x="5862098" y="1223048"/>
              <a:ext cx="1811504" cy="1084470"/>
            </a:xfrm>
            <a:prstGeom prst="roundRect">
              <a:avLst>
                <a:gd name="adj" fmla="val 20054"/>
              </a:avLst>
            </a:prstGeom>
            <a:solidFill>
              <a:srgbClr val="FF644E">
                <a:hueOff val="-82419"/>
                <a:satOff val="-9513"/>
                <a:lumOff val="-16343"/>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27" name="官網"/>
            <p:cNvSpPr txBox="1"/>
            <p:nvPr/>
          </p:nvSpPr>
          <p:spPr>
            <a:xfrm>
              <a:off x="5853164" y="1269150"/>
              <a:ext cx="1795303" cy="8885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官網</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42" name="群組 341"/>
          <p:cNvGrpSpPr/>
          <p:nvPr/>
        </p:nvGrpSpPr>
        <p:grpSpPr>
          <a:xfrm>
            <a:off x="3500225" y="1384533"/>
            <a:ext cx="567719" cy="270537"/>
            <a:chOff x="7756349" y="1228862"/>
            <a:chExt cx="1591869" cy="1074100"/>
          </a:xfrm>
        </p:grpSpPr>
        <p:sp>
          <p:nvSpPr>
            <p:cNvPr id="418" name="圓角矩形"/>
            <p:cNvSpPr/>
            <p:nvPr/>
          </p:nvSpPr>
          <p:spPr>
            <a:xfrm>
              <a:off x="7756514" y="1228862"/>
              <a:ext cx="1538372" cy="1074100"/>
            </a:xfrm>
            <a:prstGeom prst="roundRect">
              <a:avLst>
                <a:gd name="adj" fmla="val 20247"/>
              </a:avLst>
            </a:prstGeom>
            <a:solidFill>
              <a:srgbClr val="FF644E">
                <a:hueOff val="-82419"/>
                <a:satOff val="-9513"/>
                <a:lumOff val="-16343"/>
                <a:alpha val="62276"/>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19" name="ATM"/>
            <p:cNvSpPr txBox="1"/>
            <p:nvPr/>
          </p:nvSpPr>
          <p:spPr>
            <a:xfrm>
              <a:off x="7756349" y="1297627"/>
              <a:ext cx="1591869" cy="888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mn-lt"/>
                  <a:ea typeface="+mn-ea"/>
                  <a:sym typeface="HanziPen TC Bold"/>
                </a:rPr>
                <a:t>ATM</a:t>
              </a:r>
            </a:p>
          </p:txBody>
        </p:sp>
      </p:grpSp>
      <p:grpSp>
        <p:nvGrpSpPr>
          <p:cNvPr id="345" name="群組 344"/>
          <p:cNvGrpSpPr/>
          <p:nvPr/>
        </p:nvGrpSpPr>
        <p:grpSpPr>
          <a:xfrm>
            <a:off x="2903122" y="1703372"/>
            <a:ext cx="804782" cy="269409"/>
            <a:chOff x="6309070" y="2433753"/>
            <a:chExt cx="2256587" cy="1069622"/>
          </a:xfrm>
        </p:grpSpPr>
        <p:sp>
          <p:nvSpPr>
            <p:cNvPr id="412" name="圓角矩形"/>
            <p:cNvSpPr/>
            <p:nvPr/>
          </p:nvSpPr>
          <p:spPr>
            <a:xfrm>
              <a:off x="6430544" y="2433753"/>
              <a:ext cx="2051162" cy="1059990"/>
            </a:xfrm>
            <a:prstGeom prst="roundRect">
              <a:avLst>
                <a:gd name="adj" fmla="val 20517"/>
              </a:avLst>
            </a:prstGeom>
            <a:solidFill>
              <a:srgbClr val="FF644E">
                <a:hueOff val="-82419"/>
                <a:satOff val="-9513"/>
                <a:lumOff val="-16343"/>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13" name="ChatBot"/>
            <p:cNvSpPr txBox="1"/>
            <p:nvPr/>
          </p:nvSpPr>
          <p:spPr>
            <a:xfrm>
              <a:off x="6309070" y="2489094"/>
              <a:ext cx="2256587" cy="10142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ChatBot</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49" name="群組 348"/>
          <p:cNvGrpSpPr/>
          <p:nvPr/>
        </p:nvGrpSpPr>
        <p:grpSpPr>
          <a:xfrm>
            <a:off x="2211384" y="2147847"/>
            <a:ext cx="1937048" cy="1452689"/>
            <a:chOff x="5686482" y="4198433"/>
            <a:chExt cx="5431434" cy="5767541"/>
          </a:xfrm>
        </p:grpSpPr>
        <p:sp>
          <p:nvSpPr>
            <p:cNvPr id="404" name="圓角矩形"/>
            <p:cNvSpPr/>
            <p:nvPr/>
          </p:nvSpPr>
          <p:spPr>
            <a:xfrm>
              <a:off x="5686482" y="4198433"/>
              <a:ext cx="5431434" cy="5767541"/>
            </a:xfrm>
            <a:prstGeom prst="roundRect">
              <a:avLst>
                <a:gd name="adj" fmla="val 6233"/>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05" name="客戶360"/>
            <p:cNvSpPr txBox="1"/>
            <p:nvPr/>
          </p:nvSpPr>
          <p:spPr>
            <a:xfrm>
              <a:off x="7030119" y="4220460"/>
              <a:ext cx="2795620" cy="8914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mn-lt"/>
                  <a:ea typeface="+mn-ea"/>
                  <a:sym typeface="HanziPen TC Bold"/>
                </a:rPr>
                <a:t>客戶360</a:t>
              </a:r>
            </a:p>
          </p:txBody>
        </p:sp>
      </p:grpSp>
      <p:grpSp>
        <p:nvGrpSpPr>
          <p:cNvPr id="350" name="群組 349"/>
          <p:cNvGrpSpPr/>
          <p:nvPr/>
        </p:nvGrpSpPr>
        <p:grpSpPr>
          <a:xfrm>
            <a:off x="2262310" y="2386407"/>
            <a:ext cx="642282" cy="514727"/>
            <a:chOff x="5829276" y="5145577"/>
            <a:chExt cx="2654856" cy="2043598"/>
          </a:xfrm>
        </p:grpSpPr>
        <p:sp>
          <p:nvSpPr>
            <p:cNvPr id="402" name="圓角矩形"/>
            <p:cNvSpPr/>
            <p:nvPr/>
          </p:nvSpPr>
          <p:spPr>
            <a:xfrm>
              <a:off x="5829276" y="5145577"/>
              <a:ext cx="2654856" cy="2043598"/>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03" name="客戶基本資料"/>
            <p:cNvSpPr txBox="1"/>
            <p:nvPr/>
          </p:nvSpPr>
          <p:spPr>
            <a:xfrm>
              <a:off x="5875075" y="5161853"/>
              <a:ext cx="2524805"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客戶基本資料</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51" name="群組 350"/>
          <p:cNvGrpSpPr/>
          <p:nvPr/>
        </p:nvGrpSpPr>
        <p:grpSpPr>
          <a:xfrm>
            <a:off x="2915816" y="2376414"/>
            <a:ext cx="543538" cy="524414"/>
            <a:chOff x="8632865" y="5107119"/>
            <a:chExt cx="2246703" cy="2082056"/>
          </a:xfrm>
        </p:grpSpPr>
        <p:sp>
          <p:nvSpPr>
            <p:cNvPr id="400" name="圓角矩形"/>
            <p:cNvSpPr/>
            <p:nvPr/>
          </p:nvSpPr>
          <p:spPr>
            <a:xfrm>
              <a:off x="8632865" y="5145576"/>
              <a:ext cx="2246703" cy="2043599"/>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01" name="客戶…"/>
            <p:cNvSpPr txBox="1"/>
            <p:nvPr/>
          </p:nvSpPr>
          <p:spPr>
            <a:xfrm>
              <a:off x="8733398" y="5107119"/>
              <a:ext cx="2015523"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sz="1200" dirty="0" err="1">
                  <a:sym typeface="HanziPen TC Bold"/>
                </a:rPr>
                <a:t>客戶</a:t>
              </a:r>
              <a:endParaRPr sz="1200" dirty="0">
                <a:sym typeface="HanziPen TC Bold"/>
              </a:endParaRPr>
            </a:p>
            <a:p>
              <a:r>
                <a:rPr sz="1200" dirty="0" err="1">
                  <a:sym typeface="HanziPen TC Bold"/>
                </a:rPr>
                <a:t>歷程</a:t>
              </a:r>
              <a:endParaRPr sz="1200" dirty="0">
                <a:sym typeface="HanziPen TC Bold"/>
              </a:endParaRPr>
            </a:p>
          </p:txBody>
        </p:sp>
      </p:grpSp>
      <p:grpSp>
        <p:nvGrpSpPr>
          <p:cNvPr id="352" name="群組 351"/>
          <p:cNvGrpSpPr/>
          <p:nvPr/>
        </p:nvGrpSpPr>
        <p:grpSpPr>
          <a:xfrm>
            <a:off x="3491880" y="2379184"/>
            <a:ext cx="543538" cy="524413"/>
            <a:chOff x="5872804" y="7448291"/>
            <a:chExt cx="2246703" cy="2082055"/>
          </a:xfrm>
        </p:grpSpPr>
        <p:sp>
          <p:nvSpPr>
            <p:cNvPr id="398" name="圓角矩形"/>
            <p:cNvSpPr/>
            <p:nvPr/>
          </p:nvSpPr>
          <p:spPr>
            <a:xfrm>
              <a:off x="5872804" y="7486748"/>
              <a:ext cx="2246703" cy="2043598"/>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99" name="My…"/>
            <p:cNvSpPr txBox="1"/>
            <p:nvPr/>
          </p:nvSpPr>
          <p:spPr>
            <a:xfrm>
              <a:off x="5973337" y="7448291"/>
              <a:ext cx="2015523"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sz="1200" dirty="0">
                  <a:sym typeface="HanziPen TC Bold"/>
                </a:rPr>
                <a:t>My </a:t>
              </a:r>
            </a:p>
            <a:p>
              <a:r>
                <a:rPr sz="1200" dirty="0" err="1">
                  <a:sym typeface="HanziPen TC Bold"/>
                </a:rPr>
                <a:t>客群</a:t>
              </a:r>
              <a:endParaRPr sz="1200" dirty="0">
                <a:sym typeface="HanziPen TC Bold"/>
              </a:endParaRPr>
            </a:p>
          </p:txBody>
        </p:sp>
      </p:grpSp>
      <p:grpSp>
        <p:nvGrpSpPr>
          <p:cNvPr id="353" name="群組 352"/>
          <p:cNvGrpSpPr/>
          <p:nvPr/>
        </p:nvGrpSpPr>
        <p:grpSpPr>
          <a:xfrm>
            <a:off x="3148176" y="2983440"/>
            <a:ext cx="896104" cy="524414"/>
            <a:chOff x="8202419" y="7436909"/>
            <a:chExt cx="2704817" cy="2082056"/>
          </a:xfrm>
        </p:grpSpPr>
        <p:sp>
          <p:nvSpPr>
            <p:cNvPr id="396" name="圓角矩形"/>
            <p:cNvSpPr/>
            <p:nvPr/>
          </p:nvSpPr>
          <p:spPr>
            <a:xfrm>
              <a:off x="8202419" y="7436909"/>
              <a:ext cx="2704817" cy="2082056"/>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97" name="客戶屬性特徵"/>
            <p:cNvSpPr txBox="1"/>
            <p:nvPr/>
          </p:nvSpPr>
          <p:spPr>
            <a:xfrm>
              <a:off x="8249080" y="7453491"/>
              <a:ext cx="2572319" cy="20384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客戶</a:t>
              </a:r>
              <a:endParaRPr kumimoji="0" lang="en-US" altLang="zh-TW" sz="120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特徵模組</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54" name="群組 353"/>
          <p:cNvGrpSpPr/>
          <p:nvPr/>
        </p:nvGrpSpPr>
        <p:grpSpPr>
          <a:xfrm>
            <a:off x="4233841" y="2137098"/>
            <a:ext cx="1190589" cy="1452689"/>
            <a:chOff x="11357403" y="4155756"/>
            <a:chExt cx="3338382" cy="5767541"/>
          </a:xfrm>
        </p:grpSpPr>
        <p:sp>
          <p:nvSpPr>
            <p:cNvPr id="394" name="圓角矩形"/>
            <p:cNvSpPr/>
            <p:nvPr/>
          </p:nvSpPr>
          <p:spPr>
            <a:xfrm>
              <a:off x="11357403" y="4155756"/>
              <a:ext cx="3338382" cy="5767541"/>
            </a:xfrm>
            <a:prstGeom prst="roundRect">
              <a:avLst>
                <a:gd name="adj" fmla="val 10141"/>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95" name="產品推薦"/>
            <p:cNvSpPr txBox="1"/>
            <p:nvPr/>
          </p:nvSpPr>
          <p:spPr>
            <a:xfrm>
              <a:off x="11649926" y="4172031"/>
              <a:ext cx="2795623"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智能</a:t>
              </a:r>
              <a:r>
                <a:rPr kumimoji="0" sz="1200" b="0" i="0" u="none" strike="noStrike" kern="0" cap="none" spc="0" normalizeH="0" baseline="0" noProof="0" dirty="0" err="1" smtClean="0">
                  <a:ln>
                    <a:noFill/>
                  </a:ln>
                  <a:solidFill>
                    <a:srgbClr val="FFFFFF"/>
                  </a:solidFill>
                  <a:effectLst/>
                  <a:uLnTx/>
                  <a:uFillTx/>
                  <a:latin typeface="+mn-lt"/>
                  <a:ea typeface="+mn-ea"/>
                  <a:sym typeface="HanziPen TC Bold"/>
                </a:rPr>
                <a:t>推薦</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55" name="群組 354"/>
          <p:cNvGrpSpPr/>
          <p:nvPr/>
        </p:nvGrpSpPr>
        <p:grpSpPr>
          <a:xfrm>
            <a:off x="4350817" y="2397553"/>
            <a:ext cx="958142" cy="514934"/>
            <a:chOff x="11685403" y="5189830"/>
            <a:chExt cx="2686607" cy="2044418"/>
          </a:xfrm>
        </p:grpSpPr>
        <p:sp>
          <p:nvSpPr>
            <p:cNvPr id="392" name="圓角矩形"/>
            <p:cNvSpPr/>
            <p:nvPr/>
          </p:nvSpPr>
          <p:spPr>
            <a:xfrm>
              <a:off x="11685403" y="5189830"/>
              <a:ext cx="2686607" cy="2043597"/>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93" name="卡片推薦模組"/>
            <p:cNvSpPr txBox="1"/>
            <p:nvPr/>
          </p:nvSpPr>
          <p:spPr>
            <a:xfrm>
              <a:off x="11758569" y="5233473"/>
              <a:ext cx="2534748"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mn-lt"/>
                  <a:ea typeface="+mn-ea"/>
                  <a:sym typeface="HanziPen TC Bold"/>
                </a:rPr>
                <a:t>卡片推薦模組</a:t>
              </a:r>
            </a:p>
          </p:txBody>
        </p:sp>
      </p:grpSp>
      <p:grpSp>
        <p:nvGrpSpPr>
          <p:cNvPr id="356" name="群組 355"/>
          <p:cNvGrpSpPr/>
          <p:nvPr/>
        </p:nvGrpSpPr>
        <p:grpSpPr>
          <a:xfrm>
            <a:off x="4350817" y="2977423"/>
            <a:ext cx="958142" cy="514934"/>
            <a:chOff x="11685403" y="7492060"/>
            <a:chExt cx="2686607" cy="2044418"/>
          </a:xfrm>
        </p:grpSpPr>
        <p:sp>
          <p:nvSpPr>
            <p:cNvPr id="390" name="圓角矩形"/>
            <p:cNvSpPr/>
            <p:nvPr/>
          </p:nvSpPr>
          <p:spPr>
            <a:xfrm>
              <a:off x="11685403" y="7492060"/>
              <a:ext cx="2686607" cy="2043597"/>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91" name="活動推薦模型"/>
            <p:cNvSpPr txBox="1"/>
            <p:nvPr/>
          </p:nvSpPr>
          <p:spPr>
            <a:xfrm>
              <a:off x="11758569" y="7535703"/>
              <a:ext cx="2534748"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smtClean="0">
                  <a:ln>
                    <a:noFill/>
                  </a:ln>
                  <a:solidFill>
                    <a:srgbClr val="FFFFFF"/>
                  </a:solidFill>
                  <a:effectLst/>
                  <a:uLnTx/>
                  <a:uFillTx/>
                  <a:latin typeface="+mn-lt"/>
                  <a:ea typeface="+mn-ea"/>
                  <a:sym typeface="HanziPen TC Bold"/>
                </a:rPr>
                <a:t>活動推薦模</a:t>
              </a: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組</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6" name="群組 5"/>
          <p:cNvGrpSpPr/>
          <p:nvPr/>
        </p:nvGrpSpPr>
        <p:grpSpPr>
          <a:xfrm>
            <a:off x="5488825" y="2129198"/>
            <a:ext cx="1999454" cy="1452689"/>
            <a:chOff x="6723433" y="2145176"/>
            <a:chExt cx="1999454" cy="1452689"/>
          </a:xfrm>
        </p:grpSpPr>
        <p:grpSp>
          <p:nvGrpSpPr>
            <p:cNvPr id="358" name="群組 357"/>
            <p:cNvGrpSpPr/>
            <p:nvPr/>
          </p:nvGrpSpPr>
          <p:grpSpPr>
            <a:xfrm>
              <a:off x="6723433" y="2145176"/>
              <a:ext cx="1999454" cy="1452689"/>
              <a:chOff x="18338157" y="4187829"/>
              <a:chExt cx="5606418" cy="5767541"/>
            </a:xfrm>
          </p:grpSpPr>
          <p:sp>
            <p:nvSpPr>
              <p:cNvPr id="386" name="圓角矩形"/>
              <p:cNvSpPr/>
              <p:nvPr/>
            </p:nvSpPr>
            <p:spPr>
              <a:xfrm>
                <a:off x="18338157" y="4187829"/>
                <a:ext cx="5606418" cy="5767541"/>
              </a:xfrm>
              <a:prstGeom prst="roundRect">
                <a:avLst>
                  <a:gd name="adj" fmla="val 6039"/>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87" name="智能風險"/>
              <p:cNvSpPr txBox="1"/>
              <p:nvPr/>
            </p:nvSpPr>
            <p:spPr>
              <a:xfrm>
                <a:off x="19693429" y="4204104"/>
                <a:ext cx="2795620"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智能風險</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59" name="群組 358"/>
            <p:cNvGrpSpPr/>
            <p:nvPr/>
          </p:nvGrpSpPr>
          <p:grpSpPr>
            <a:xfrm>
              <a:off x="6788431" y="2389277"/>
              <a:ext cx="898328" cy="529929"/>
              <a:chOff x="18520410" y="5156969"/>
              <a:chExt cx="2518891" cy="2103950"/>
            </a:xfrm>
          </p:grpSpPr>
          <p:sp>
            <p:nvSpPr>
              <p:cNvPr id="384" name="圓角矩形"/>
              <p:cNvSpPr/>
              <p:nvPr/>
            </p:nvSpPr>
            <p:spPr>
              <a:xfrm>
                <a:off x="18520410" y="5211666"/>
                <a:ext cx="2518891" cy="2049253"/>
              </a:xfrm>
              <a:prstGeom prst="roundRect">
                <a:avLst>
                  <a:gd name="adj" fmla="val 8635"/>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85" name="Mega Income Model"/>
              <p:cNvSpPr txBox="1"/>
              <p:nvPr/>
            </p:nvSpPr>
            <p:spPr>
              <a:xfrm>
                <a:off x="18666946" y="5156969"/>
                <a:ext cx="2146184" cy="20522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lnSpc>
                    <a:spcPct val="80000"/>
                  </a:lnSpc>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客戶風險特徵模組</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60" name="群組 359"/>
            <p:cNvGrpSpPr/>
            <p:nvPr/>
          </p:nvGrpSpPr>
          <p:grpSpPr>
            <a:xfrm>
              <a:off x="6788431" y="2918198"/>
              <a:ext cx="919454" cy="623460"/>
              <a:chOff x="18520410" y="7256919"/>
              <a:chExt cx="2578126" cy="2475295"/>
            </a:xfrm>
          </p:grpSpPr>
          <p:sp>
            <p:nvSpPr>
              <p:cNvPr id="382" name="圓角矩形"/>
              <p:cNvSpPr/>
              <p:nvPr/>
            </p:nvSpPr>
            <p:spPr>
              <a:xfrm>
                <a:off x="18520410" y="7415755"/>
                <a:ext cx="2578126" cy="2111930"/>
              </a:xfrm>
              <a:prstGeom prst="roundRect">
                <a:avLst>
                  <a:gd name="adj" fmla="val 10304"/>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83" name="UPL Value Model"/>
              <p:cNvSpPr txBox="1"/>
              <p:nvPr/>
            </p:nvSpPr>
            <p:spPr>
              <a:xfrm>
                <a:off x="18567093" y="7256919"/>
                <a:ext cx="2300039" cy="24752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lnSpc>
                    <a:spcPct val="80000"/>
                  </a:lnSpc>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8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客戶</a:t>
                </a:r>
                <a:r>
                  <a:rPr kumimoji="0" lang="en-US" altLang="zh-TW" sz="1200" b="0" i="0" u="none" strike="noStrike" kern="0" cap="none" spc="0" normalizeH="0" baseline="0" noProof="0" dirty="0" smtClean="0">
                    <a:ln>
                      <a:noFill/>
                    </a:ln>
                    <a:solidFill>
                      <a:srgbClr val="FFFFFF"/>
                    </a:solidFill>
                    <a:effectLst/>
                    <a:uLnTx/>
                    <a:uFillTx/>
                    <a:latin typeface="+mn-lt"/>
                    <a:ea typeface="+mn-ea"/>
                    <a:sym typeface="HanziPen TC Bold"/>
                  </a:rPr>
                  <a:t>/</a:t>
                </a: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產品價值模組</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61" name="群組 360"/>
            <p:cNvGrpSpPr/>
            <p:nvPr/>
          </p:nvGrpSpPr>
          <p:grpSpPr>
            <a:xfrm>
              <a:off x="7729698" y="2397553"/>
              <a:ext cx="975781" cy="524414"/>
              <a:chOff x="21159700" y="5189830"/>
              <a:chExt cx="2736066" cy="2082056"/>
            </a:xfrm>
          </p:grpSpPr>
          <p:sp>
            <p:nvSpPr>
              <p:cNvPr id="380" name="圓角矩形"/>
              <p:cNvSpPr/>
              <p:nvPr/>
            </p:nvSpPr>
            <p:spPr>
              <a:xfrm>
                <a:off x="21159700" y="5189830"/>
                <a:ext cx="2736066" cy="2081221"/>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81" name="地理資訊系統"/>
              <p:cNvSpPr txBox="1"/>
              <p:nvPr/>
            </p:nvSpPr>
            <p:spPr>
              <a:xfrm>
                <a:off x="21234213" y="5234276"/>
                <a:ext cx="2581411" cy="20376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國泰盾詐欺模組</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62" name="群組 361"/>
            <p:cNvGrpSpPr/>
            <p:nvPr/>
          </p:nvGrpSpPr>
          <p:grpSpPr>
            <a:xfrm>
              <a:off x="7758271" y="2975228"/>
              <a:ext cx="958142" cy="514934"/>
              <a:chOff x="21239816" y="7483346"/>
              <a:chExt cx="2686606" cy="2044418"/>
            </a:xfrm>
          </p:grpSpPr>
          <p:sp>
            <p:nvSpPr>
              <p:cNvPr id="378" name="圓角矩形"/>
              <p:cNvSpPr/>
              <p:nvPr/>
            </p:nvSpPr>
            <p:spPr>
              <a:xfrm>
                <a:off x="21239816" y="7483346"/>
                <a:ext cx="2686606" cy="2043597"/>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79" name="異常金流偵測模型"/>
              <p:cNvSpPr txBox="1"/>
              <p:nvPr/>
            </p:nvSpPr>
            <p:spPr>
              <a:xfrm>
                <a:off x="21312982" y="7526989"/>
                <a:ext cx="2534747" cy="2000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國泰盾洗錢防制</a:t>
                </a:r>
                <a:endParaRPr kumimoji="0" lang="en-US" altLang="zh-TW" sz="120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模組</a:t>
                </a:r>
                <a:endParaRPr kumimoji="0" lang="en-US" altLang="zh-TW" sz="1200" b="0" i="0" u="none" strike="noStrike" kern="0" cap="none" spc="0" normalizeH="0" baseline="0" noProof="0" dirty="0" smtClean="0">
                  <a:ln>
                    <a:noFill/>
                  </a:ln>
                  <a:solidFill>
                    <a:srgbClr val="FFFFFF"/>
                  </a:solidFill>
                  <a:effectLst/>
                  <a:uLnTx/>
                  <a:uFillTx/>
                  <a:latin typeface="+mn-lt"/>
                  <a:ea typeface="+mn-ea"/>
                  <a:sym typeface="HanziPen TC Bold"/>
                </a:endParaRPr>
              </a:p>
            </p:txBody>
          </p:sp>
        </p:grpSp>
      </p:grpSp>
      <p:grpSp>
        <p:nvGrpSpPr>
          <p:cNvPr id="5" name="群組 4"/>
          <p:cNvGrpSpPr/>
          <p:nvPr/>
        </p:nvGrpSpPr>
        <p:grpSpPr>
          <a:xfrm>
            <a:off x="7550007" y="2127173"/>
            <a:ext cx="1190589" cy="1452689"/>
            <a:chOff x="5473605" y="2138647"/>
            <a:chExt cx="1190589" cy="1452689"/>
          </a:xfrm>
        </p:grpSpPr>
        <p:grpSp>
          <p:nvGrpSpPr>
            <p:cNvPr id="357" name="群組 356"/>
            <p:cNvGrpSpPr/>
            <p:nvPr/>
          </p:nvGrpSpPr>
          <p:grpSpPr>
            <a:xfrm>
              <a:off x="5473605" y="2138647"/>
              <a:ext cx="1190589" cy="1452689"/>
              <a:chOff x="14833672" y="4161909"/>
              <a:chExt cx="3338382" cy="5767542"/>
            </a:xfrm>
          </p:grpSpPr>
          <p:sp>
            <p:nvSpPr>
              <p:cNvPr id="388" name="圓角矩形"/>
              <p:cNvSpPr/>
              <p:nvPr/>
            </p:nvSpPr>
            <p:spPr>
              <a:xfrm>
                <a:off x="14833672" y="4161909"/>
                <a:ext cx="3338382" cy="5767542"/>
              </a:xfrm>
              <a:prstGeom prst="roundRect">
                <a:avLst>
                  <a:gd name="adj" fmla="val 10141"/>
                </a:avLst>
              </a:prstGeom>
              <a:solidFill>
                <a:srgbClr val="61D836">
                  <a:hueOff val="-274225"/>
                  <a:satOff val="26768"/>
                  <a:lumOff val="11368"/>
                  <a:alpha val="3124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89" name="客戶服務"/>
              <p:cNvSpPr txBox="1"/>
              <p:nvPr/>
            </p:nvSpPr>
            <p:spPr>
              <a:xfrm>
                <a:off x="14930406" y="4178183"/>
                <a:ext cx="3014845" cy="10411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外部加值資訊</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63" name="群組 362"/>
            <p:cNvGrpSpPr/>
            <p:nvPr/>
          </p:nvGrpSpPr>
          <p:grpSpPr>
            <a:xfrm>
              <a:off x="5609079" y="2407566"/>
              <a:ext cx="946819" cy="514727"/>
              <a:chOff x="15213535" y="5229581"/>
              <a:chExt cx="2654856" cy="2043598"/>
            </a:xfrm>
          </p:grpSpPr>
          <p:sp>
            <p:nvSpPr>
              <p:cNvPr id="376" name="圓角矩形"/>
              <p:cNvSpPr/>
              <p:nvPr/>
            </p:nvSpPr>
            <p:spPr>
              <a:xfrm>
                <a:off x="15213535" y="5229581"/>
                <a:ext cx="2654856" cy="2043598"/>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77" name="信用卡…"/>
              <p:cNvSpPr txBox="1"/>
              <p:nvPr/>
            </p:nvSpPr>
            <p:spPr>
              <a:xfrm>
                <a:off x="15259334" y="5245857"/>
                <a:ext cx="2524805"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pPr lvl="0">
                  <a:defRPr/>
                </a:pPr>
                <a:r>
                  <a:rPr lang="zh-TW" altLang="en-US" sz="1200" dirty="0">
                    <a:sym typeface="HanziPen TC Bold"/>
                  </a:rPr>
                  <a:t>地理資訊系統</a:t>
                </a:r>
              </a:p>
            </p:txBody>
          </p:sp>
        </p:grpSp>
        <p:grpSp>
          <p:nvGrpSpPr>
            <p:cNvPr id="364" name="群組 363"/>
            <p:cNvGrpSpPr/>
            <p:nvPr/>
          </p:nvGrpSpPr>
          <p:grpSpPr>
            <a:xfrm>
              <a:off x="5627902" y="2977912"/>
              <a:ext cx="946819" cy="514727"/>
              <a:chOff x="15266316" y="7494001"/>
              <a:chExt cx="2654856" cy="2043598"/>
            </a:xfrm>
          </p:grpSpPr>
          <p:sp>
            <p:nvSpPr>
              <p:cNvPr id="374" name="圓角矩形"/>
              <p:cNvSpPr/>
              <p:nvPr/>
            </p:nvSpPr>
            <p:spPr>
              <a:xfrm>
                <a:off x="15266316" y="7494001"/>
                <a:ext cx="2654856" cy="2043598"/>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75" name="ATM…"/>
              <p:cNvSpPr txBox="1"/>
              <p:nvPr/>
            </p:nvSpPr>
            <p:spPr>
              <a:xfrm>
                <a:off x="15312115" y="7510277"/>
                <a:ext cx="2524805" cy="2000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defPPr>
                  <a:defRPr lang="zh-TW"/>
                </a:defPPr>
                <a:lvl1pPr marR="0" lvl="0" indent="0" algn="ctr" defTabSz="821531" fontAlgn="auto" hangingPunct="0">
                  <a:lnSpc>
                    <a:spcPct val="10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cs typeface="HanziPen TC Bold"/>
                  </a:defRPr>
                </a:lvl1pPr>
              </a:lstStyle>
              <a:p>
                <a:r>
                  <a:rPr lang="zh-TW" altLang="en-US" sz="1200" dirty="0" smtClean="0">
                    <a:sym typeface="HanziPen TC Bold"/>
                  </a:rPr>
                  <a:t>社群標籤</a:t>
                </a:r>
                <a:endParaRPr sz="1200" dirty="0">
                  <a:sym typeface="HanziPen TC Bold"/>
                </a:endParaRPr>
              </a:p>
            </p:txBody>
          </p:sp>
        </p:grpSp>
      </p:grpSp>
      <p:grpSp>
        <p:nvGrpSpPr>
          <p:cNvPr id="365" name="群組 364"/>
          <p:cNvGrpSpPr/>
          <p:nvPr/>
        </p:nvGrpSpPr>
        <p:grpSpPr>
          <a:xfrm>
            <a:off x="3707904" y="1705169"/>
            <a:ext cx="311766" cy="266983"/>
            <a:chOff x="8764839" y="2440889"/>
            <a:chExt cx="874184" cy="1059989"/>
          </a:xfrm>
        </p:grpSpPr>
        <p:sp>
          <p:nvSpPr>
            <p:cNvPr id="372" name="圓角矩形"/>
            <p:cNvSpPr/>
            <p:nvPr/>
          </p:nvSpPr>
          <p:spPr>
            <a:xfrm>
              <a:off x="8764839" y="2440889"/>
              <a:ext cx="874184" cy="1059989"/>
            </a:xfrm>
            <a:prstGeom prst="roundRect">
              <a:avLst>
                <a:gd name="adj" fmla="val 24878"/>
              </a:avLst>
            </a:prstGeom>
            <a:solidFill>
              <a:srgbClr val="FF644E">
                <a:hueOff val="-82419"/>
                <a:satOff val="-9513"/>
                <a:lumOff val="-16343"/>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73" name="…"/>
            <p:cNvSpPr txBox="1"/>
            <p:nvPr/>
          </p:nvSpPr>
          <p:spPr>
            <a:xfrm>
              <a:off x="8783271" y="2466038"/>
              <a:ext cx="788391" cy="10142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mn-lt"/>
                  <a:ea typeface="+mn-ea"/>
                  <a:sym typeface="HanziPen TC Bold"/>
                </a:rPr>
                <a:t>…</a:t>
              </a:r>
            </a:p>
          </p:txBody>
        </p:sp>
      </p:grpSp>
      <p:grpSp>
        <p:nvGrpSpPr>
          <p:cNvPr id="7" name="群組 6"/>
          <p:cNvGrpSpPr/>
          <p:nvPr/>
        </p:nvGrpSpPr>
        <p:grpSpPr>
          <a:xfrm>
            <a:off x="4206710" y="1158956"/>
            <a:ext cx="4546147" cy="862225"/>
            <a:chOff x="3746688" y="1158956"/>
            <a:chExt cx="5006170" cy="862225"/>
          </a:xfrm>
        </p:grpSpPr>
        <p:grpSp>
          <p:nvGrpSpPr>
            <p:cNvPr id="339" name="群組 338"/>
            <p:cNvGrpSpPr/>
            <p:nvPr/>
          </p:nvGrpSpPr>
          <p:grpSpPr>
            <a:xfrm>
              <a:off x="3746688" y="1158956"/>
              <a:ext cx="2548729" cy="847584"/>
              <a:chOff x="9991437" y="272284"/>
              <a:chExt cx="7146573" cy="3365124"/>
            </a:xfrm>
          </p:grpSpPr>
          <p:sp>
            <p:nvSpPr>
              <p:cNvPr id="424" name="圓角矩形"/>
              <p:cNvSpPr/>
              <p:nvPr/>
            </p:nvSpPr>
            <p:spPr>
              <a:xfrm>
                <a:off x="9991437" y="272284"/>
                <a:ext cx="7146573" cy="3365124"/>
              </a:xfrm>
              <a:prstGeom prst="roundRect">
                <a:avLst>
                  <a:gd name="adj" fmla="val 10061"/>
                </a:avLst>
              </a:prstGeom>
              <a:solidFill>
                <a:srgbClr val="16E7CF">
                  <a:hueOff val="-85259"/>
                  <a:satOff val="14347"/>
                  <a:lumOff val="22373"/>
                  <a:alpha val="33577"/>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25" name="輔助銷售"/>
              <p:cNvSpPr txBox="1"/>
              <p:nvPr/>
            </p:nvSpPr>
            <p:spPr>
              <a:xfrm>
                <a:off x="11955892" y="288559"/>
                <a:ext cx="2585419" cy="891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輔助銷售</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40" name="群組 339"/>
            <p:cNvGrpSpPr/>
            <p:nvPr/>
          </p:nvGrpSpPr>
          <p:grpSpPr>
            <a:xfrm>
              <a:off x="3782264" y="1387419"/>
              <a:ext cx="1321074" cy="284646"/>
              <a:chOff x="10091190" y="1179341"/>
              <a:chExt cx="3704259" cy="1130118"/>
            </a:xfrm>
          </p:grpSpPr>
          <p:sp>
            <p:nvSpPr>
              <p:cNvPr id="422" name="圓角矩形"/>
              <p:cNvSpPr/>
              <p:nvPr/>
            </p:nvSpPr>
            <p:spPr>
              <a:xfrm>
                <a:off x="10209592" y="1179341"/>
                <a:ext cx="3531028" cy="1130118"/>
              </a:xfrm>
              <a:prstGeom prst="roundRect">
                <a:avLst>
                  <a:gd name="adj" fmla="val 19244"/>
                </a:avLst>
              </a:prstGeom>
              <a:solidFill>
                <a:srgbClr val="16E7CF">
                  <a:hueOff val="258623"/>
                  <a:satOff val="16006"/>
                  <a:lumOff val="-25223"/>
                  <a:alpha val="9832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23" name="分行客戶視圖"/>
              <p:cNvSpPr txBox="1"/>
              <p:nvPr/>
            </p:nvSpPr>
            <p:spPr>
              <a:xfrm>
                <a:off x="10091190" y="1193372"/>
                <a:ext cx="3704259" cy="10414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mn-lt"/>
                    <a:ea typeface="+mn-ea"/>
                    <a:sym typeface="HanziPen TC Bold"/>
                  </a:rPr>
                  <a:t>分行客戶視圖</a:t>
                </a:r>
              </a:p>
            </p:txBody>
          </p:sp>
        </p:grpSp>
        <p:grpSp>
          <p:nvGrpSpPr>
            <p:cNvPr id="341" name="群組 340"/>
            <p:cNvGrpSpPr/>
            <p:nvPr/>
          </p:nvGrpSpPr>
          <p:grpSpPr>
            <a:xfrm>
              <a:off x="6443747" y="1162852"/>
              <a:ext cx="2309111" cy="858328"/>
              <a:chOff x="17553924" y="287756"/>
              <a:chExt cx="6474691" cy="3407779"/>
            </a:xfrm>
          </p:grpSpPr>
          <p:sp>
            <p:nvSpPr>
              <p:cNvPr id="420" name="圓角矩形"/>
              <p:cNvSpPr/>
              <p:nvPr/>
            </p:nvSpPr>
            <p:spPr>
              <a:xfrm>
                <a:off x="17553924" y="287756"/>
                <a:ext cx="6474691" cy="3407779"/>
              </a:xfrm>
              <a:prstGeom prst="roundRect">
                <a:avLst>
                  <a:gd name="adj" fmla="val 9935"/>
                </a:avLst>
              </a:prstGeom>
              <a:solidFill>
                <a:srgbClr val="FAE232">
                  <a:hueOff val="366961"/>
                  <a:satOff val="4172"/>
                  <a:lumOff val="11129"/>
                  <a:alpha val="45390"/>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21" name="內部系統"/>
              <p:cNvSpPr txBox="1"/>
              <p:nvPr/>
            </p:nvSpPr>
            <p:spPr>
              <a:xfrm>
                <a:off x="19712122" y="331397"/>
                <a:ext cx="2585417" cy="891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內部系統</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43" name="群組 342"/>
            <p:cNvGrpSpPr/>
            <p:nvPr/>
          </p:nvGrpSpPr>
          <p:grpSpPr>
            <a:xfrm>
              <a:off x="3792673" y="1682214"/>
              <a:ext cx="1342348" cy="282988"/>
              <a:chOff x="10120386" y="2349749"/>
              <a:chExt cx="3763912" cy="1123535"/>
            </a:xfrm>
          </p:grpSpPr>
          <p:sp>
            <p:nvSpPr>
              <p:cNvPr id="416" name="圓角矩形"/>
              <p:cNvSpPr/>
              <p:nvPr/>
            </p:nvSpPr>
            <p:spPr>
              <a:xfrm>
                <a:off x="10163190" y="2363085"/>
                <a:ext cx="3580204" cy="1079874"/>
              </a:xfrm>
              <a:prstGeom prst="roundRect">
                <a:avLst>
                  <a:gd name="adj" fmla="val 20139"/>
                </a:avLst>
              </a:prstGeom>
              <a:solidFill>
                <a:srgbClr val="16E7CF">
                  <a:hueOff val="258623"/>
                  <a:satOff val="16006"/>
                  <a:lumOff val="-25223"/>
                  <a:alpha val="9832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17" name="金服客戶視圖"/>
              <p:cNvSpPr txBox="1"/>
              <p:nvPr/>
            </p:nvSpPr>
            <p:spPr>
              <a:xfrm>
                <a:off x="10120386" y="2349749"/>
                <a:ext cx="3763912" cy="11235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金服客戶視圖</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44" name="群組 343"/>
            <p:cNvGrpSpPr/>
            <p:nvPr/>
          </p:nvGrpSpPr>
          <p:grpSpPr>
            <a:xfrm>
              <a:off x="5106293" y="1371343"/>
              <a:ext cx="1220270" cy="315542"/>
              <a:chOff x="13803742" y="1115516"/>
              <a:chExt cx="3421609" cy="1252780"/>
            </a:xfrm>
          </p:grpSpPr>
          <p:sp>
            <p:nvSpPr>
              <p:cNvPr id="414" name="圓角矩形"/>
              <p:cNvSpPr/>
              <p:nvPr/>
            </p:nvSpPr>
            <p:spPr>
              <a:xfrm>
                <a:off x="13831695" y="1220902"/>
                <a:ext cx="3305678" cy="1074528"/>
              </a:xfrm>
              <a:prstGeom prst="roundRect">
                <a:avLst>
                  <a:gd name="adj" fmla="val 20239"/>
                </a:avLst>
              </a:prstGeom>
              <a:solidFill>
                <a:srgbClr val="16E7CF">
                  <a:hueOff val="258623"/>
                  <a:satOff val="16006"/>
                  <a:lumOff val="-25223"/>
                  <a:alpha val="9832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15" name="AO客戶視圖"/>
              <p:cNvSpPr txBox="1"/>
              <p:nvPr/>
            </p:nvSpPr>
            <p:spPr>
              <a:xfrm>
                <a:off x="13803742" y="1115516"/>
                <a:ext cx="3421609" cy="12527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a:ln>
                      <a:noFill/>
                    </a:ln>
                    <a:solidFill>
                      <a:srgbClr val="FFFFFF"/>
                    </a:solidFill>
                    <a:effectLst/>
                    <a:uLnTx/>
                    <a:uFillTx/>
                    <a:latin typeface="+mn-lt"/>
                    <a:ea typeface="+mn-ea"/>
                    <a:sym typeface="HanziPen TC Bold"/>
                  </a:rPr>
                  <a:t>AO客戶視圖</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46" name="群組 345"/>
            <p:cNvGrpSpPr/>
            <p:nvPr/>
          </p:nvGrpSpPr>
          <p:grpSpPr>
            <a:xfrm>
              <a:off x="6516216" y="1623696"/>
              <a:ext cx="1402020" cy="397485"/>
              <a:chOff x="17757124" y="2117419"/>
              <a:chExt cx="3931230" cy="1578116"/>
            </a:xfrm>
          </p:grpSpPr>
          <p:sp>
            <p:nvSpPr>
              <p:cNvPr id="410" name="圓角矩形"/>
              <p:cNvSpPr/>
              <p:nvPr/>
            </p:nvSpPr>
            <p:spPr>
              <a:xfrm>
                <a:off x="17757124" y="2377579"/>
                <a:ext cx="3931230" cy="1102820"/>
              </a:xfrm>
              <a:prstGeom prst="roundRect">
                <a:avLst>
                  <a:gd name="adj" fmla="val 18987"/>
                </a:avLst>
              </a:prstGeom>
              <a:solidFill>
                <a:srgbClr val="FAE232">
                  <a:hueOff val="-461056"/>
                  <a:satOff val="4338"/>
                  <a:lumOff val="-10225"/>
                  <a:alpha val="59199"/>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11" name="Smart Lending"/>
              <p:cNvSpPr txBox="1"/>
              <p:nvPr/>
            </p:nvSpPr>
            <p:spPr>
              <a:xfrm>
                <a:off x="17930938" y="2117419"/>
                <a:ext cx="3563496" cy="15781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mn-lt"/>
                    <a:ea typeface="+mn-ea"/>
                    <a:sym typeface="HanziPen TC Bold"/>
                  </a:rPr>
                  <a:t>Smart Lending</a:t>
                </a:r>
              </a:p>
            </p:txBody>
          </p:sp>
        </p:grpSp>
        <p:grpSp>
          <p:nvGrpSpPr>
            <p:cNvPr id="347" name="群組 346"/>
            <p:cNvGrpSpPr/>
            <p:nvPr/>
          </p:nvGrpSpPr>
          <p:grpSpPr>
            <a:xfrm>
              <a:off x="7790927" y="1399408"/>
              <a:ext cx="945942" cy="271021"/>
              <a:chOff x="21331383" y="1226938"/>
              <a:chExt cx="2652398" cy="1076024"/>
            </a:xfrm>
          </p:grpSpPr>
          <p:sp>
            <p:nvSpPr>
              <p:cNvPr id="408" name="圓角矩形"/>
              <p:cNvSpPr/>
              <p:nvPr/>
            </p:nvSpPr>
            <p:spPr>
              <a:xfrm>
                <a:off x="21331383" y="1226938"/>
                <a:ext cx="2652398" cy="1076024"/>
              </a:xfrm>
              <a:prstGeom prst="roundRect">
                <a:avLst>
                  <a:gd name="adj" fmla="val 20211"/>
                </a:avLst>
              </a:prstGeom>
              <a:solidFill>
                <a:srgbClr val="FAE232">
                  <a:hueOff val="-461056"/>
                  <a:satOff val="4338"/>
                  <a:lumOff val="-10225"/>
                  <a:alpha val="59199"/>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09" name="Card Link"/>
              <p:cNvSpPr txBox="1"/>
              <p:nvPr/>
            </p:nvSpPr>
            <p:spPr>
              <a:xfrm>
                <a:off x="21377182" y="1270153"/>
                <a:ext cx="2519568" cy="9256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mn-lt"/>
                    <a:ea typeface="+mn-ea"/>
                    <a:sym typeface="HanziPen TC Bold"/>
                  </a:rPr>
                  <a:t>Card Link</a:t>
                </a:r>
              </a:p>
            </p:txBody>
          </p:sp>
        </p:grpSp>
        <p:grpSp>
          <p:nvGrpSpPr>
            <p:cNvPr id="348" name="群組 347"/>
            <p:cNvGrpSpPr/>
            <p:nvPr/>
          </p:nvGrpSpPr>
          <p:grpSpPr>
            <a:xfrm>
              <a:off x="6516217" y="1400697"/>
              <a:ext cx="1247089" cy="275304"/>
              <a:chOff x="17757124" y="1232056"/>
              <a:chExt cx="3496805" cy="1093023"/>
            </a:xfrm>
          </p:grpSpPr>
          <p:sp>
            <p:nvSpPr>
              <p:cNvPr id="406" name="圓角矩形"/>
              <p:cNvSpPr/>
              <p:nvPr/>
            </p:nvSpPr>
            <p:spPr>
              <a:xfrm>
                <a:off x="17757124" y="1232056"/>
                <a:ext cx="3411938" cy="1093023"/>
              </a:xfrm>
              <a:prstGeom prst="roundRect">
                <a:avLst>
                  <a:gd name="adj" fmla="val 19897"/>
                </a:avLst>
              </a:prstGeom>
              <a:solidFill>
                <a:srgbClr val="FAE232">
                  <a:hueOff val="-461056"/>
                  <a:satOff val="4338"/>
                  <a:lumOff val="-10225"/>
                  <a:alpha val="59199"/>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407" name="簽報書系統"/>
              <p:cNvSpPr txBox="1"/>
              <p:nvPr/>
            </p:nvSpPr>
            <p:spPr>
              <a:xfrm>
                <a:off x="17939222" y="1275182"/>
                <a:ext cx="3314707" cy="1040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err="1" smtClean="0">
                    <a:ln>
                      <a:noFill/>
                    </a:ln>
                    <a:solidFill>
                      <a:srgbClr val="FFFFFF"/>
                    </a:solidFill>
                    <a:effectLst/>
                    <a:uLnTx/>
                    <a:uFillTx/>
                    <a:latin typeface="+mn-lt"/>
                    <a:ea typeface="+mn-ea"/>
                    <a:sym typeface="HanziPen TC Bold"/>
                  </a:rPr>
                  <a:t>簽報書系統</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66" name="群組 365"/>
            <p:cNvGrpSpPr/>
            <p:nvPr/>
          </p:nvGrpSpPr>
          <p:grpSpPr>
            <a:xfrm>
              <a:off x="5104514" y="1691286"/>
              <a:ext cx="1213328" cy="283431"/>
              <a:chOff x="13806301" y="2388881"/>
              <a:chExt cx="1216334" cy="1221355"/>
            </a:xfrm>
          </p:grpSpPr>
          <p:sp>
            <p:nvSpPr>
              <p:cNvPr id="370" name="圓角矩形"/>
              <p:cNvSpPr/>
              <p:nvPr/>
            </p:nvSpPr>
            <p:spPr>
              <a:xfrm>
                <a:off x="13806301" y="2428142"/>
                <a:ext cx="1182686" cy="1182094"/>
              </a:xfrm>
              <a:prstGeom prst="roundRect">
                <a:avLst>
                  <a:gd name="adj" fmla="val 20950"/>
                </a:avLst>
              </a:prstGeom>
              <a:solidFill>
                <a:srgbClr val="16E7CF">
                  <a:hueOff val="258623"/>
                  <a:satOff val="16006"/>
                  <a:lumOff val="-25223"/>
                  <a:alpha val="98321"/>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71" name="…"/>
              <p:cNvSpPr txBox="1"/>
              <p:nvPr/>
            </p:nvSpPr>
            <p:spPr>
              <a:xfrm>
                <a:off x="13835713" y="2388881"/>
                <a:ext cx="1186922" cy="11235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企金客戶視圖</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367" name="群組 366"/>
            <p:cNvGrpSpPr/>
            <p:nvPr/>
          </p:nvGrpSpPr>
          <p:grpSpPr>
            <a:xfrm>
              <a:off x="7955282" y="1699333"/>
              <a:ext cx="395397" cy="271022"/>
              <a:chOff x="21792232" y="2417718"/>
              <a:chExt cx="1108682" cy="1076025"/>
            </a:xfrm>
          </p:grpSpPr>
          <p:sp>
            <p:nvSpPr>
              <p:cNvPr id="368" name="圓角矩形"/>
              <p:cNvSpPr/>
              <p:nvPr/>
            </p:nvSpPr>
            <p:spPr>
              <a:xfrm>
                <a:off x="21801166" y="2417718"/>
                <a:ext cx="1099748" cy="1076025"/>
              </a:xfrm>
              <a:prstGeom prst="roundRect">
                <a:avLst>
                  <a:gd name="adj" fmla="val 20211"/>
                </a:avLst>
              </a:prstGeom>
              <a:solidFill>
                <a:srgbClr val="FAE232">
                  <a:hueOff val="-461056"/>
                  <a:satOff val="4338"/>
                  <a:lumOff val="-10225"/>
                  <a:alpha val="59199"/>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369" name="…"/>
              <p:cNvSpPr txBox="1"/>
              <p:nvPr/>
            </p:nvSpPr>
            <p:spPr>
              <a:xfrm>
                <a:off x="21792232" y="2460933"/>
                <a:ext cx="1072429" cy="9256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mn-lt"/>
                    <a:ea typeface="+mn-ea"/>
                    <a:sym typeface="HanziPen TC Bold"/>
                  </a:rPr>
                  <a:t>…</a:t>
                </a:r>
              </a:p>
            </p:txBody>
          </p:sp>
        </p:grpSp>
      </p:grpSp>
      <p:grpSp>
        <p:nvGrpSpPr>
          <p:cNvPr id="164" name="群組 163"/>
          <p:cNvGrpSpPr/>
          <p:nvPr/>
        </p:nvGrpSpPr>
        <p:grpSpPr>
          <a:xfrm>
            <a:off x="5517321" y="3653485"/>
            <a:ext cx="1561168" cy="428550"/>
            <a:chOff x="17651973" y="10195668"/>
            <a:chExt cx="5906913" cy="1701452"/>
          </a:xfrm>
        </p:grpSpPr>
        <p:sp>
          <p:nvSpPr>
            <p:cNvPr id="165" name="圓角矩形"/>
            <p:cNvSpPr/>
            <p:nvPr/>
          </p:nvSpPr>
          <p:spPr>
            <a:xfrm>
              <a:off x="17651973" y="10195668"/>
              <a:ext cx="5906913" cy="914402"/>
            </a:xfrm>
            <a:prstGeom prst="roundRect">
              <a:avLst>
                <a:gd name="adj" fmla="val 20833"/>
              </a:avLst>
            </a:prstGeom>
            <a:solidFill>
              <a:srgbClr val="61D836">
                <a:hueOff val="914337"/>
                <a:satOff val="31515"/>
                <a:lumOff val="-30790"/>
                <a:alpha val="63009"/>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166" name="Redis"/>
            <p:cNvSpPr/>
            <p:nvPr/>
          </p:nvSpPr>
          <p:spPr>
            <a:xfrm>
              <a:off x="20758419" y="10627118"/>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4400" b="0">
                  <a:solidFill>
                    <a:srgbClr val="FFFFFF"/>
                  </a:solidFill>
                  <a:latin typeface="HanziPen TC Bold"/>
                  <a:ea typeface="HanziPen TC Bold"/>
                  <a:cs typeface="HanziPen TC Bold"/>
                  <a:sym typeface="HanziPen TC Bold"/>
                </a:defRPr>
              </a:lvl1pPr>
            </a:lstStyle>
            <a:p>
              <a:pPr lvl="0" algn="ctr" defTabSz="821531" hangingPunct="0">
                <a:defRPr/>
              </a:pPr>
              <a:r>
                <a:rPr lang="en-US" sz="1200" kern="0" dirty="0">
                  <a:latin typeface="+mn-lt"/>
                  <a:ea typeface="+mn-ea"/>
                </a:rPr>
                <a:t>Model Repository</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74" name="群組 173"/>
          <p:cNvGrpSpPr/>
          <p:nvPr/>
        </p:nvGrpSpPr>
        <p:grpSpPr>
          <a:xfrm>
            <a:off x="2893817" y="1393761"/>
            <a:ext cx="589718" cy="270537"/>
            <a:chOff x="7756514" y="1228862"/>
            <a:chExt cx="1653554" cy="1074100"/>
          </a:xfrm>
        </p:grpSpPr>
        <p:sp>
          <p:nvSpPr>
            <p:cNvPr id="175" name="圓角矩形"/>
            <p:cNvSpPr/>
            <p:nvPr/>
          </p:nvSpPr>
          <p:spPr>
            <a:xfrm>
              <a:off x="7756514" y="1228862"/>
              <a:ext cx="1538372" cy="1074100"/>
            </a:xfrm>
            <a:prstGeom prst="roundRect">
              <a:avLst>
                <a:gd name="adj" fmla="val 20247"/>
              </a:avLst>
            </a:prstGeom>
            <a:solidFill>
              <a:srgbClr val="FF644E">
                <a:hueOff val="-82419"/>
                <a:satOff val="-9513"/>
                <a:lumOff val="-16343"/>
                <a:alpha val="62276"/>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176" name="ATM"/>
            <p:cNvSpPr txBox="1"/>
            <p:nvPr/>
          </p:nvSpPr>
          <p:spPr>
            <a:xfrm>
              <a:off x="7818199" y="1297627"/>
              <a:ext cx="1591869" cy="888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mn-lt"/>
                  <a:ea typeface="+mn-ea"/>
                  <a:sym typeface="HanziPen TC Bold"/>
                </a:rPr>
                <a:t>KOKO</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77" name="群組 176"/>
          <p:cNvGrpSpPr/>
          <p:nvPr/>
        </p:nvGrpSpPr>
        <p:grpSpPr>
          <a:xfrm>
            <a:off x="2356438" y="1703372"/>
            <a:ext cx="567719" cy="270537"/>
            <a:chOff x="7756349" y="1228862"/>
            <a:chExt cx="1591869" cy="1074100"/>
          </a:xfrm>
        </p:grpSpPr>
        <p:sp>
          <p:nvSpPr>
            <p:cNvPr id="178" name="圓角矩形"/>
            <p:cNvSpPr/>
            <p:nvPr/>
          </p:nvSpPr>
          <p:spPr>
            <a:xfrm>
              <a:off x="7756514" y="1228862"/>
              <a:ext cx="1538372" cy="1074100"/>
            </a:xfrm>
            <a:prstGeom prst="roundRect">
              <a:avLst>
                <a:gd name="adj" fmla="val 20247"/>
              </a:avLst>
            </a:prstGeom>
            <a:solidFill>
              <a:srgbClr val="FF644E">
                <a:hueOff val="-82419"/>
                <a:satOff val="-9513"/>
                <a:lumOff val="-16343"/>
                <a:alpha val="62276"/>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179" name="ATM"/>
            <p:cNvSpPr txBox="1"/>
            <p:nvPr/>
          </p:nvSpPr>
          <p:spPr>
            <a:xfrm>
              <a:off x="7756349" y="1297627"/>
              <a:ext cx="1591869" cy="888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mn-lt"/>
                  <a:ea typeface="+mn-ea"/>
                  <a:sym typeface="HanziPen TC Bold"/>
                </a:rPr>
                <a:t>MMB</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grpSp>
        <p:nvGrpSpPr>
          <p:cNvPr id="170" name="群組 169"/>
          <p:cNvGrpSpPr/>
          <p:nvPr/>
        </p:nvGrpSpPr>
        <p:grpSpPr>
          <a:xfrm>
            <a:off x="2253796" y="2983440"/>
            <a:ext cx="844707" cy="524414"/>
            <a:chOff x="8202419" y="7436909"/>
            <a:chExt cx="2704817" cy="2082056"/>
          </a:xfrm>
        </p:grpSpPr>
        <p:sp>
          <p:nvSpPr>
            <p:cNvPr id="171" name="圓角矩形"/>
            <p:cNvSpPr/>
            <p:nvPr/>
          </p:nvSpPr>
          <p:spPr>
            <a:xfrm>
              <a:off x="8202419" y="7436909"/>
              <a:ext cx="2704817" cy="2082056"/>
            </a:xfrm>
            <a:prstGeom prst="roundRect">
              <a:avLst>
                <a:gd name="adj" fmla="val 10642"/>
              </a:avLst>
            </a:prstGeom>
            <a:solidFill>
              <a:srgbClr val="61D836">
                <a:hueOff val="362282"/>
                <a:satOff val="31803"/>
                <a:lumOff val="-18242"/>
                <a:alpha val="50732"/>
              </a:srgbClr>
            </a:solidFill>
            <a:ln w="12700" cap="flat">
              <a:noFill/>
              <a:miter lim="400000"/>
            </a:ln>
            <a:effectLst/>
          </p:spPr>
          <p:txBody>
            <a:bodyPr wrap="square" lIns="71437" tIns="71437" rIns="71437" bIns="71437" numCol="1" anchor="ctr">
              <a:noAutofit/>
            </a:bodyPr>
            <a:lstStyle/>
            <a:p>
              <a:pPr marL="0" marR="0" lvl="0" indent="0" algn="ctr" defTabSz="821531" eaLnBrk="1" fontAlgn="auto" latinLnBrk="0" hangingPunct="0">
                <a:lnSpc>
                  <a:spcPct val="100000"/>
                </a:lnSpc>
                <a:spcBef>
                  <a:spcPts val="0"/>
                </a:spcBef>
                <a:spcAft>
                  <a:spcPts val="0"/>
                </a:spcAft>
                <a:buClrTx/>
                <a:buSzTx/>
                <a:buFontTx/>
                <a:buNone/>
                <a:tabLst/>
                <a:defRPr sz="3000" b="0">
                  <a:solidFill>
                    <a:srgbClr val="FFFFFF"/>
                  </a:solidFill>
                  <a:latin typeface="+mn-lt"/>
                  <a:ea typeface="+mn-ea"/>
                  <a:cs typeface="+mn-cs"/>
                  <a:sym typeface="Helvetica Neue Medium"/>
                </a:defRPr>
              </a:pPr>
              <a:endParaRPr kumimoji="0" sz="2400" b="0" i="0" u="none" strike="noStrike" kern="0" cap="none" spc="0" normalizeH="0" baseline="0" noProof="0">
                <a:ln>
                  <a:noFill/>
                </a:ln>
                <a:solidFill>
                  <a:srgbClr val="FFFFFF"/>
                </a:solidFill>
                <a:effectLst/>
                <a:uLnTx/>
                <a:uFillTx/>
                <a:sym typeface="Helvetica Neue Medium"/>
              </a:endParaRPr>
            </a:p>
          </p:txBody>
        </p:sp>
        <p:sp>
          <p:nvSpPr>
            <p:cNvPr id="172" name="客戶屬性特徵"/>
            <p:cNvSpPr txBox="1"/>
            <p:nvPr/>
          </p:nvSpPr>
          <p:spPr>
            <a:xfrm>
              <a:off x="8249080" y="7453491"/>
              <a:ext cx="2572319" cy="20384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defRPr sz="4400" b="0">
                  <a:solidFill>
                    <a:srgbClr val="FFFFFF"/>
                  </a:solidFill>
                  <a:latin typeface="HanziPen TC Bold"/>
                  <a:ea typeface="HanziPen TC Bold"/>
                  <a:cs typeface="HanziPen TC Bold"/>
                  <a:sym typeface="HanziPen TC Bold"/>
                </a:defRPr>
              </a:lvl1pPr>
            </a:lstStyle>
            <a:p>
              <a:pPr marL="0" marR="0" lvl="0" indent="0" algn="ctr" defTabSz="821531" eaLnBrk="1" fontAlgn="auto" latinLnBrk="0" hangingPunct="0">
                <a:lnSpc>
                  <a:spcPct val="100000"/>
                </a:lnSpc>
                <a:spcBef>
                  <a:spcPts val="0"/>
                </a:spcBef>
                <a:spcAft>
                  <a:spcPts val="0"/>
                </a:spcAft>
                <a:buClrTx/>
                <a:buSzTx/>
                <a:buFontTx/>
                <a:buNone/>
                <a:tabLst/>
                <a:defRPr/>
              </a:pPr>
              <a:r>
                <a:rPr kumimoji="0" lang="zh-TW" altLang="en-US" sz="1200" b="0" i="0" u="none" strike="noStrike" kern="0" cap="none" spc="0" normalizeH="0" baseline="0" noProof="0" dirty="0" smtClean="0">
                  <a:ln>
                    <a:noFill/>
                  </a:ln>
                  <a:solidFill>
                    <a:srgbClr val="FFFFFF"/>
                  </a:solidFill>
                  <a:effectLst/>
                  <a:uLnTx/>
                  <a:uFillTx/>
                  <a:latin typeface="+mn-lt"/>
                  <a:ea typeface="+mn-ea"/>
                  <a:sym typeface="HanziPen TC Bold"/>
                </a:rPr>
                <a:t>客戶帳戶</a:t>
              </a:r>
              <a:endParaRPr kumimoji="0" lang="en-US" altLang="zh-TW" sz="1200" b="0" i="0" u="none" strike="noStrike" kern="0" cap="none" spc="0" normalizeH="0" baseline="0" noProof="0" dirty="0" smtClean="0">
                <a:ln>
                  <a:noFill/>
                </a:ln>
                <a:solidFill>
                  <a:srgbClr val="FFFFFF"/>
                </a:solidFill>
                <a:effectLst/>
                <a:uLnTx/>
                <a:uFillTx/>
                <a:latin typeface="+mn-lt"/>
                <a:ea typeface="+mn-ea"/>
                <a:sym typeface="HanziPen TC Bold"/>
              </a:endParaRPr>
            </a:p>
            <a:p>
              <a:pPr marL="0" marR="0" lvl="0" indent="0" algn="ctr" defTabSz="821531" eaLnBrk="1" fontAlgn="auto" latinLnBrk="0" hangingPunct="0">
                <a:lnSpc>
                  <a:spcPct val="100000"/>
                </a:lnSpc>
                <a:spcBef>
                  <a:spcPts val="0"/>
                </a:spcBef>
                <a:spcAft>
                  <a:spcPts val="0"/>
                </a:spcAft>
                <a:buClrTx/>
                <a:buSzTx/>
                <a:buFontTx/>
                <a:buNone/>
                <a:tabLst/>
                <a:defRPr/>
              </a:pPr>
              <a:r>
                <a:rPr lang="zh-TW" altLang="en-US" sz="1200" kern="0" dirty="0" smtClean="0">
                  <a:latin typeface="+mn-lt"/>
                  <a:ea typeface="+mn-ea"/>
                </a:rPr>
                <a:t>關聯</a:t>
              </a:r>
              <a:r>
                <a:rPr lang="zh-TW" altLang="en-US" sz="1200" kern="0" dirty="0">
                  <a:latin typeface="+mn-lt"/>
                  <a:ea typeface="+mn-ea"/>
                </a:rPr>
                <a:t>網</a:t>
              </a:r>
              <a:r>
                <a:rPr lang="zh-TW" altLang="en-US" sz="1200" kern="0" dirty="0" smtClean="0">
                  <a:latin typeface="+mn-lt"/>
                  <a:ea typeface="+mn-ea"/>
                </a:rPr>
                <a:t>絡</a:t>
              </a:r>
              <a:endParaRPr kumimoji="0" sz="1200" b="0" i="0" u="none" strike="noStrike" kern="0" cap="none" spc="0" normalizeH="0" baseline="0" noProof="0" dirty="0">
                <a:ln>
                  <a:noFill/>
                </a:ln>
                <a:solidFill>
                  <a:srgbClr val="FFFFFF"/>
                </a:solidFill>
                <a:effectLst/>
                <a:uLnTx/>
                <a:uFillTx/>
                <a:latin typeface="+mn-lt"/>
                <a:ea typeface="+mn-ea"/>
                <a:sym typeface="HanziPen TC Bold"/>
              </a:endParaRPr>
            </a:p>
          </p:txBody>
        </p:sp>
      </p:grpSp>
    </p:spTree>
    <p:extLst>
      <p:ext uri="{BB962C8B-B14F-4D97-AF65-F5344CB8AC3E}">
        <p14:creationId xmlns:p14="http://schemas.microsoft.com/office/powerpoint/2010/main" val="3217652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國泰輔助色">
      <a:dk1>
        <a:sysClr val="windowText" lastClr="000000"/>
      </a:dk1>
      <a:lt1>
        <a:sysClr val="window" lastClr="FFFFFF"/>
      </a:lt1>
      <a:dk2>
        <a:srgbClr val="FFF200"/>
      </a:dk2>
      <a:lt2>
        <a:srgbClr val="00A94F"/>
      </a:lt2>
      <a:accent1>
        <a:srgbClr val="004C8D"/>
      </a:accent1>
      <a:accent2>
        <a:srgbClr val="4F8940"/>
      </a:accent2>
      <a:accent3>
        <a:srgbClr val="FBC93E"/>
      </a:accent3>
      <a:accent4>
        <a:srgbClr val="8C297A"/>
      </a:accent4>
      <a:accent5>
        <a:srgbClr val="C53246"/>
      </a:accent5>
      <a:accent6>
        <a:srgbClr val="29A4B1"/>
      </a:accent6>
      <a:hlink>
        <a:srgbClr val="0000FF"/>
      </a:hlink>
      <a:folHlink>
        <a:srgbClr val="800080"/>
      </a:folHlink>
    </a:clrScheme>
    <a:fontScheme name="國泰字體">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bg1"/>
          </a:solidFill>
        </a:ln>
      </a:spPr>
      <a:bodyPr lIns="36000" rIns="36000" rtlCol="0" anchor="ctr"/>
      <a:lstStyle>
        <a:defPPr algn="ctr">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solidFill>
              <a:schemeClr val="bg1"/>
            </a:solidFill>
          </a:defRPr>
        </a:defPPr>
      </a:lstStyle>
    </a:tx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17836</TotalTime>
  <Words>2219</Words>
  <Application>Microsoft Office PowerPoint</Application>
  <PresentationFormat>如螢幕大小 (16:9)</PresentationFormat>
  <Paragraphs>615</Paragraphs>
  <Slides>20</Slides>
  <Notes>5</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20</vt:i4>
      </vt:variant>
    </vt:vector>
  </HeadingPairs>
  <TitlesOfParts>
    <vt:vector size="32" baseType="lpstr">
      <vt:lpstr>Agency FB</vt:lpstr>
      <vt:lpstr>HanziPen TC Bold</vt:lpstr>
      <vt:lpstr>Helvetica Neue Medium</vt:lpstr>
      <vt:lpstr>微软雅黑</vt:lpstr>
      <vt:lpstr>宋体</vt:lpstr>
      <vt:lpstr>Microsoft JhengHei</vt:lpstr>
      <vt:lpstr>Microsoft JhengHei</vt:lpstr>
      <vt:lpstr>新細明體</vt:lpstr>
      <vt:lpstr>Arial</vt:lpstr>
      <vt:lpstr>Calibri</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蕭佩芬</cp:lastModifiedBy>
  <cp:revision>574</cp:revision>
  <dcterms:created xsi:type="dcterms:W3CDTF">2017-09-05T01:58:19Z</dcterms:created>
  <dcterms:modified xsi:type="dcterms:W3CDTF">2019-11-28T10:17:15Z</dcterms:modified>
</cp:coreProperties>
</file>