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30"/>
  </p:notesMasterIdLst>
  <p:handoutMasterIdLst>
    <p:handoutMasterId r:id="rId31"/>
  </p:handoutMasterIdLst>
  <p:sldIdLst>
    <p:sldId id="328" r:id="rId5"/>
    <p:sldId id="373" r:id="rId6"/>
    <p:sldId id="345" r:id="rId7"/>
    <p:sldId id="388" r:id="rId8"/>
    <p:sldId id="393" r:id="rId9"/>
    <p:sldId id="394" r:id="rId10"/>
    <p:sldId id="389" r:id="rId11"/>
    <p:sldId id="395" r:id="rId12"/>
    <p:sldId id="374" r:id="rId13"/>
    <p:sldId id="390" r:id="rId14"/>
    <p:sldId id="391" r:id="rId15"/>
    <p:sldId id="392" r:id="rId16"/>
    <p:sldId id="375" r:id="rId17"/>
    <p:sldId id="376" r:id="rId18"/>
    <p:sldId id="377" r:id="rId19"/>
    <p:sldId id="378" r:id="rId20"/>
    <p:sldId id="379" r:id="rId21"/>
    <p:sldId id="380" r:id="rId22"/>
    <p:sldId id="382" r:id="rId23"/>
    <p:sldId id="386" r:id="rId24"/>
    <p:sldId id="383" r:id="rId25"/>
    <p:sldId id="384" r:id="rId26"/>
    <p:sldId id="385" r:id="rId27"/>
    <p:sldId id="387" r:id="rId28"/>
    <p:sldId id="340" r:id="rId29"/>
  </p:sldIdLst>
  <p:sldSz cx="12192000" cy="6858000"/>
  <p:notesSz cx="6858000" cy="9144000"/>
  <p:custDataLst>
    <p:tags r:id="rId32"/>
  </p:custData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yu" initials="c" lastIdx="1" clrIdx="0">
    <p:extLst>
      <p:ext uri="{19B8F6BF-5375-455C-9EA6-DF929625EA0E}">
        <p15:presenceInfo xmlns:p15="http://schemas.microsoft.com/office/powerpoint/2012/main" userId="chiy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56"/>
    <a:srgbClr val="3B3838"/>
    <a:srgbClr val="DEE3EA"/>
    <a:srgbClr val="E3F2D2"/>
    <a:srgbClr val="BAE18F"/>
    <a:srgbClr val="D4ECBA"/>
    <a:srgbClr val="C4E59F"/>
    <a:srgbClr val="FCECE0"/>
    <a:srgbClr val="D9F0F9"/>
    <a:srgbClr val="009A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4660"/>
  </p:normalViewPr>
  <p:slideViewPr>
    <p:cSldViewPr snapToGrid="0">
      <p:cViewPr>
        <p:scale>
          <a:sx n="66" d="100"/>
          <a:sy n="66" d="100"/>
        </p:scale>
        <p:origin x="844" y="2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2" d="100"/>
        <a:sy n="82" d="100"/>
      </p:scale>
      <p:origin x="0" y="-2496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9T15:00:44.11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FFD71-D24C-41B1-8BD0-43460BF6209E}" type="datetimeFigureOut">
              <a:rPr lang="zh-TW" altLang="en-US" smtClean="0"/>
              <a:t>2022/2/8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F5A22-9296-4873-AFDA-2268D53AC6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59742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74462-EECD-436D-9056-D3B3144FC9A7}" type="datetimeFigureOut">
              <a:rPr lang="zh-TW" altLang="en-US" smtClean="0"/>
              <a:t>2022/2/8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4B643-0862-4EB5-A341-C9CB89F2EE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56054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763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661438-63BC-4CF5-9375-4C93CF63C9CF}" type="slidenum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DFKai-SB" pitchFamily="65" charset="-120"/>
                <a:cs typeface="+mn-cs"/>
              </a:rPr>
              <a:pPr marL="0" marR="0" lvl="0" indent="0" algn="r" defTabSz="90763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DFKai-SB" pitchFamily="65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663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134DB-D95B-4D8A-8840-7D5089A8C6D5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625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134DB-D95B-4D8A-8840-7D5089A8C6D5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366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134DB-D95B-4D8A-8840-7D5089A8C6D5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614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733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134DB-D95B-4D8A-8840-7D5089A8C6D5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961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134DB-D95B-4D8A-8840-7D5089A8C6D5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328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134DB-D95B-4D8A-8840-7D5089A8C6D5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070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134DB-D95B-4D8A-8840-7D5089A8C6D5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2362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134DB-D95B-4D8A-8840-7D5089A8C6D5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546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134DB-D95B-4D8A-8840-7D5089A8C6D5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745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134DB-D95B-4D8A-8840-7D5089A8C6D5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616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(有小標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376824"/>
            <a:ext cx="9144000" cy="1099272"/>
          </a:xfrm>
        </p:spPr>
        <p:txBody>
          <a:bodyPr anchor="ctr">
            <a:normAutofit/>
          </a:bodyPr>
          <a:lstStyle>
            <a:lvl1pPr algn="l">
              <a:defRPr sz="54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593716"/>
            <a:ext cx="9144000" cy="489671"/>
          </a:xfrm>
        </p:spPr>
        <p:txBody>
          <a:bodyPr anchor="ctr"/>
          <a:lstStyle>
            <a:lvl1pPr marL="7200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E8E1E-9E6A-4A96-9BF7-1914460B6FB5}" type="slidenum">
              <a:rPr lang="en-US" altLang="zh-TW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9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-1"/>
            <a:ext cx="12192000" cy="622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E0E8E1E-9E6A-4A96-9BF7-1914460B6FB5}" type="slidenum">
              <a:rPr lang="en-US" altLang="zh-TW" smtClean="0"/>
              <a:pPr/>
              <a:t>‹#›</a:t>
            </a:fld>
            <a:endParaRPr lang="en-US" dirty="0"/>
          </a:p>
        </p:txBody>
      </p:sp>
      <p:sp>
        <p:nvSpPr>
          <p:cNvPr id="19" name="矩形 18"/>
          <p:cNvSpPr/>
          <p:nvPr userDrawn="1"/>
        </p:nvSpPr>
        <p:spPr>
          <a:xfrm>
            <a:off x="253753" y="166412"/>
            <a:ext cx="180000" cy="475094"/>
          </a:xfrm>
          <a:prstGeom prst="rect">
            <a:avLst/>
          </a:prstGeom>
          <a:solidFill>
            <a:srgbClr val="009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版面配置區 11"/>
          <p:cNvSpPr>
            <a:spLocks noGrp="1"/>
          </p:cNvSpPr>
          <p:nvPr>
            <p:ph type="body" sz="quarter" idx="16" hasCustomPrompt="1"/>
          </p:nvPr>
        </p:nvSpPr>
        <p:spPr>
          <a:xfrm>
            <a:off x="588000" y="5189664"/>
            <a:ext cx="11016000" cy="8365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zh-TW" altLang="en-US" sz="1000" kern="1200" spc="150" dirty="0" smtClean="0">
                <a:solidFill>
                  <a:srgbClr val="002856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>
              <a:defRPr lang="zh-TW" altLang="en-US" sz="1200" kern="1200" dirty="0" smtClean="0">
                <a:solidFill>
                  <a:srgbClr val="002856"/>
                </a:solidFill>
                <a:latin typeface="+mn-ea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/>
              <a:t>按一下以新增備註說明</a:t>
            </a:r>
          </a:p>
        </p:txBody>
      </p:sp>
      <p:sp>
        <p:nvSpPr>
          <p:cNvPr id="26" name="標題 1"/>
          <p:cNvSpPr>
            <a:spLocks noGrp="1"/>
          </p:cNvSpPr>
          <p:nvPr>
            <p:ph type="title"/>
          </p:nvPr>
        </p:nvSpPr>
        <p:spPr>
          <a:xfrm>
            <a:off x="521677" y="192788"/>
            <a:ext cx="6238103" cy="475200"/>
          </a:xfrm>
        </p:spPr>
        <p:txBody>
          <a:bodyPr>
            <a:noAutofit/>
          </a:bodyPr>
          <a:lstStyle>
            <a:lvl1pPr>
              <a:defRPr sz="2800">
                <a:solidFill>
                  <a:srgbClr val="002856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9953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論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-1"/>
            <a:ext cx="12192000" cy="622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838200" y="2850776"/>
            <a:ext cx="10515600" cy="936000"/>
          </a:xfrm>
        </p:spPr>
        <p:txBody>
          <a:bodyPr>
            <a:normAutofit/>
          </a:bodyPr>
          <a:lstStyle>
            <a:lvl1pPr algn="ctr">
              <a:defRPr sz="3200">
                <a:solidFill>
                  <a:srgbClr val="002856"/>
                </a:solidFill>
              </a:defRPr>
            </a:lvl1pPr>
          </a:lstStyle>
          <a:p>
            <a:r>
              <a:rPr lang="zh-TW" altLang="en-US" dirty="0"/>
              <a:t>按一下以新增文字</a:t>
            </a:r>
          </a:p>
        </p:txBody>
      </p:sp>
      <p:sp>
        <p:nvSpPr>
          <p:cNvPr id="7" name="文字版面配置區 34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2295166"/>
            <a:ext cx="10515600" cy="555610"/>
          </a:xfrm>
        </p:spPr>
        <p:txBody>
          <a:bodyPr anchor="ctr">
            <a:noAutofit/>
          </a:bodyPr>
          <a:lstStyle>
            <a:lvl1pPr marL="0" indent="0" algn="ctr">
              <a:buNone/>
              <a:defRPr lang="zh-TW" altLang="en-US" sz="2400" kern="1200" dirty="0" smtClean="0">
                <a:solidFill>
                  <a:srgbClr val="009AD7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/>
            <a:r>
              <a:rPr lang="zh-TW" altLang="en-US" dirty="0"/>
              <a:t>結論標題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0E8E1E-9E6A-4A96-9BF7-1914460B6FB5}" type="slidenum">
              <a:rPr lang="en-US" altLang="zh-TW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09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束頁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 hasCustomPrompt="1"/>
          </p:nvPr>
        </p:nvSpPr>
        <p:spPr>
          <a:xfrm>
            <a:off x="2666071" y="2682219"/>
            <a:ext cx="6859859" cy="936000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zh-TW" altLang="en-US" dirty="0"/>
              <a:t>感謝文字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5196000" y="3618219"/>
            <a:ext cx="1800000" cy="180000"/>
          </a:xfrm>
          <a:prstGeom prst="rect">
            <a:avLst/>
          </a:prstGeom>
          <a:solidFill>
            <a:srgbClr val="009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E8E1E-9E6A-4A96-9BF7-1914460B6FB5}" type="slidenum">
              <a:rPr lang="en-US" altLang="zh-TW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159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只有標題(白底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-1"/>
            <a:ext cx="12192000" cy="622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E8E1E-9E6A-4A96-9BF7-1914460B6FB5}" type="slidenum">
              <a:rPr lang="en-US" altLang="zh-TW" smtClean="0"/>
              <a:pPr/>
              <a:t>‹#›</a:t>
            </a:fld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253753" y="166412"/>
            <a:ext cx="180000" cy="475094"/>
          </a:xfrm>
          <a:prstGeom prst="rect">
            <a:avLst/>
          </a:prstGeom>
          <a:solidFill>
            <a:srgbClr val="009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521677" y="192788"/>
            <a:ext cx="6238103" cy="47520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2856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007043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63" y="1623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" y="1623"/>
                        <a:ext cx="215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0701720" y="-83417"/>
            <a:ext cx="1338275" cy="3660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8">
                <a:solidFill>
                  <a:schemeClr val="tx1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5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1545079" y="6449913"/>
            <a:ext cx="646923" cy="288032"/>
          </a:xfrm>
        </p:spPr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492347" y="6449916"/>
            <a:ext cx="4935167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/>
              <a:t>2018/09/18 </a:t>
            </a:r>
            <a:r>
              <a:rPr lang="zh-TW" altLang="en-US"/>
              <a:t>主管級會議雙週報告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2217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382" y="274638"/>
            <a:ext cx="11137237" cy="56207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7382" y="1196754"/>
            <a:ext cx="11137237" cy="4929411"/>
          </a:xfrm>
        </p:spPr>
        <p:txBody>
          <a:bodyPr>
            <a:normAutofit/>
          </a:bodyPr>
          <a:lstStyle>
            <a:lvl1pPr marL="342864" indent="-342864">
              <a:buFont typeface="Wingdings" charset="2"/>
              <a:buChar char="n"/>
              <a:defRPr sz="2000"/>
            </a:lvl1pPr>
            <a:lvl2pPr marL="742871" indent="-285720">
              <a:buFont typeface="Wingdings" charset="2"/>
              <a:buChar char="l"/>
              <a:defRPr sz="1800"/>
            </a:lvl2pPr>
            <a:lvl3pPr marL="1142879" indent="-228576">
              <a:buFont typeface="Wingdings" charset="2"/>
              <a:buChar char="u"/>
              <a:defRPr sz="1600"/>
            </a:lvl3pPr>
            <a:lvl4pPr marL="1600030" indent="-228576">
              <a:buFont typeface="Wingdings" charset="2"/>
              <a:buChar char="u"/>
              <a:defRPr sz="1400"/>
            </a:lvl4pPr>
            <a:lvl5pPr marL="2057182" indent="-228576">
              <a:buFont typeface="Wingdings" charset="2"/>
              <a:buChar char="u"/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018B90E8-31B4-41F6-8174-D549C5229FD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5" name="圖片 4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789912"/>
            <a:ext cx="12000000" cy="46800"/>
          </a:xfrm>
          <a:prstGeom prst="rect">
            <a:avLst/>
          </a:prstGeom>
        </p:spPr>
      </p:pic>
      <p:sp>
        <p:nvSpPr>
          <p:cNvPr id="8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492347" y="6449916"/>
            <a:ext cx="4935167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/>
              <a:t>2018/09/18 </a:t>
            </a:r>
            <a:r>
              <a:rPr lang="zh-TW" altLang="en-US"/>
              <a:t>主管級會議雙週報告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5900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sz="half" idx="1"/>
          </p:nvPr>
        </p:nvSpPr>
        <p:spPr>
          <a:xfrm>
            <a:off x="527382" y="1220755"/>
            <a:ext cx="11133625" cy="47045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pic>
        <p:nvPicPr>
          <p:cNvPr id="7" name="圖片 6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840000"/>
            <a:ext cx="12000000" cy="57227"/>
          </a:xfrm>
          <a:prstGeom prst="rect">
            <a:avLst/>
          </a:prstGeom>
        </p:spPr>
      </p:pic>
      <p:sp>
        <p:nvSpPr>
          <p:cNvPr id="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/>
              <a:t>Presentation 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3623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(無小標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631833" y="2271837"/>
            <a:ext cx="7218000" cy="1099272"/>
          </a:xfrm>
        </p:spPr>
        <p:txBody>
          <a:bodyPr anchor="ctr">
            <a:normAutofit/>
          </a:bodyPr>
          <a:lstStyle>
            <a:lvl1pPr marL="0"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zh-TW" altLang="en-US" sz="4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按一下以編輯標題樣式</a:t>
            </a:r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E8E1E-9E6A-4A96-9BF7-1914460B6FB5}" type="slidenum">
              <a:rPr lang="en-US" altLang="zh-TW" smtClean="0"/>
              <a:pPr/>
              <a:t>‹#›</a:t>
            </a:fld>
            <a:endParaRPr lang="en-US" dirty="0"/>
          </a:p>
        </p:txBody>
      </p:sp>
      <p:sp>
        <p:nvSpPr>
          <p:cNvPr id="20" name="文字版面配置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551775" y="3283370"/>
            <a:ext cx="4298058" cy="1098000"/>
          </a:xfrm>
        </p:spPr>
        <p:txBody>
          <a:bodyPr>
            <a:noAutofit/>
          </a:bodyPr>
          <a:lstStyle>
            <a:lvl1pPr marL="0" indent="0">
              <a:lnSpc>
                <a:spcPts val="6200"/>
              </a:lnSpc>
              <a:buNone/>
              <a:defRPr lang="zh-TW" altLang="en-US" sz="44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zh-TW" altLang="en-US" sz="44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 marL="914400" indent="0">
              <a:buNone/>
              <a:defRPr lang="zh-TW" altLang="en-US" sz="44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 marL="1371600" indent="0">
              <a:buNone/>
              <a:defRPr lang="zh-TW" altLang="en-US" sz="44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 marL="1828800" indent="0">
              <a:buNone/>
              <a:defRPr lang="zh-TW" altLang="en-US" sz="4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zh-TW" altLang="en-US" dirty="0"/>
              <a:t>編輯文字樣式</a:t>
            </a:r>
          </a:p>
        </p:txBody>
      </p:sp>
    </p:spTree>
    <p:extLst>
      <p:ext uri="{BB962C8B-B14F-4D97-AF65-F5344CB8AC3E}">
        <p14:creationId xmlns:p14="http://schemas.microsoft.com/office/powerpoint/2010/main" val="54344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錄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-1"/>
            <a:ext cx="12192000" cy="622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838200" y="902688"/>
            <a:ext cx="10515600" cy="4351338"/>
          </a:xfrm>
        </p:spPr>
        <p:txBody>
          <a:bodyPr anchor="ctr">
            <a:normAutofit/>
          </a:bodyPr>
          <a:lstStyle>
            <a:lvl1pPr marL="514350" indent="-514350" algn="l">
              <a:lnSpc>
                <a:spcPct val="150000"/>
              </a:lnSpc>
              <a:buSzPct val="120000"/>
              <a:buFont typeface="Wingdings" panose="05000000000000000000" pitchFamily="2" charset="2"/>
              <a:buAutoNum type="circleNumWdWhitePlain"/>
              <a:defRPr sz="2400" b="1">
                <a:solidFill>
                  <a:srgbClr val="002856"/>
                </a:solidFill>
              </a:defRPr>
            </a:lvl1pPr>
            <a:lvl2pPr marL="914400" indent="-457200">
              <a:lnSpc>
                <a:spcPct val="150000"/>
              </a:lnSpc>
              <a:buFont typeface="Wingdings" panose="05000000000000000000" pitchFamily="2" charset="2"/>
              <a:buAutoNum type="circleNumWdWhitePlain"/>
              <a:defRPr b="0"/>
            </a:lvl2pPr>
            <a:lvl3pPr marL="1371600" indent="-457200">
              <a:lnSpc>
                <a:spcPct val="150000"/>
              </a:lnSpc>
              <a:buFont typeface="Wingdings" panose="05000000000000000000" pitchFamily="2" charset="2"/>
              <a:buAutoNum type="circleNumWdWhitePlain"/>
              <a:defRPr b="0"/>
            </a:lvl3pPr>
            <a:lvl4pPr marL="1714500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  <a:defRPr b="0"/>
            </a:lvl4pPr>
            <a:lvl5pPr marL="2171700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  <a:defRPr b="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E8E1E-9E6A-4A96-9BF7-1914460B6FB5}" type="slidenum">
              <a:rPr lang="en-US" altLang="zh-TW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0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配圖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1"/>
            <a:ext cx="12192000" cy="622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7076303" y="922637"/>
            <a:ext cx="4374291" cy="493446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21678" y="922638"/>
            <a:ext cx="6238102" cy="493446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solidFill>
                  <a:srgbClr val="00285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E8E1E-9E6A-4A96-9BF7-1914460B6FB5}" type="slidenum">
              <a:rPr lang="en-US" altLang="zh-TW" smtClean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253753" y="166412"/>
            <a:ext cx="180000" cy="475094"/>
          </a:xfrm>
          <a:prstGeom prst="rect">
            <a:avLst/>
          </a:prstGeom>
          <a:solidFill>
            <a:srgbClr val="009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521677" y="192788"/>
            <a:ext cx="6238103" cy="475200"/>
          </a:xfrm>
        </p:spPr>
        <p:txBody>
          <a:bodyPr>
            <a:noAutofit/>
          </a:bodyPr>
          <a:lstStyle>
            <a:lvl1pPr>
              <a:defRPr sz="2800">
                <a:solidFill>
                  <a:srgbClr val="002856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964484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條列式內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-1"/>
            <a:ext cx="12192000" cy="622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1677" y="922638"/>
            <a:ext cx="11060723" cy="4835611"/>
          </a:xfrm>
        </p:spPr>
        <p:txBody>
          <a:bodyPr/>
          <a:lstStyle>
            <a:lvl1pPr>
              <a:lnSpc>
                <a:spcPct val="150000"/>
              </a:lnSpc>
              <a:spcBef>
                <a:spcPts val="2400"/>
              </a:spcBef>
              <a:defRPr sz="1800">
                <a:solidFill>
                  <a:srgbClr val="002856"/>
                </a:solidFill>
              </a:defRPr>
            </a:lvl1pPr>
            <a:lvl2pPr>
              <a:lnSpc>
                <a:spcPct val="150000"/>
              </a:lnSpc>
              <a:spcBef>
                <a:spcPts val="2400"/>
              </a:spcBef>
              <a:defRPr sz="1600">
                <a:solidFill>
                  <a:srgbClr val="002856"/>
                </a:solidFill>
              </a:defRPr>
            </a:lvl2pPr>
            <a:lvl3pPr>
              <a:defRPr sz="1800"/>
            </a:lvl3pPr>
            <a:lvl4pPr marL="1371600" indent="0">
              <a:buNone/>
              <a:defRPr sz="1600"/>
            </a:lvl4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E8E1E-9E6A-4A96-9BF7-1914460B6FB5}" type="slidenum">
              <a:rPr lang="en-US" altLang="zh-TW" smtClean="0"/>
              <a:pPr/>
              <a:t>‹#›</a:t>
            </a:fld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253753" y="166412"/>
            <a:ext cx="180000" cy="475094"/>
          </a:xfrm>
          <a:prstGeom prst="rect">
            <a:avLst/>
          </a:prstGeom>
          <a:solidFill>
            <a:srgbClr val="009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521677" y="192788"/>
            <a:ext cx="6238103" cy="475200"/>
          </a:xfrm>
        </p:spPr>
        <p:txBody>
          <a:bodyPr>
            <a:noAutofit/>
          </a:bodyPr>
          <a:lstStyle>
            <a:lvl1pPr>
              <a:defRPr sz="2800">
                <a:solidFill>
                  <a:srgbClr val="002856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36901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-1"/>
            <a:ext cx="12192000" cy="622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E8E1E-9E6A-4A96-9BF7-1914460B6FB5}" type="slidenum">
              <a:rPr lang="en-US" altLang="zh-TW" smtClean="0"/>
              <a:pPr/>
              <a:t>‹#›</a:t>
            </a:fld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253753" y="166412"/>
            <a:ext cx="180000" cy="475094"/>
          </a:xfrm>
          <a:prstGeom prst="rect">
            <a:avLst/>
          </a:prstGeom>
          <a:solidFill>
            <a:srgbClr val="009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521677" y="192788"/>
            <a:ext cx="6238103" cy="475200"/>
          </a:xfrm>
        </p:spPr>
        <p:txBody>
          <a:bodyPr>
            <a:noAutofit/>
          </a:bodyPr>
          <a:lstStyle>
            <a:lvl1pPr>
              <a:defRPr sz="2800">
                <a:solidFill>
                  <a:srgbClr val="002856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62863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項目數據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-1"/>
            <a:ext cx="12192000" cy="622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版面配置區 34"/>
          <p:cNvSpPr>
            <a:spLocks noGrp="1"/>
          </p:cNvSpPr>
          <p:nvPr>
            <p:ph type="body" sz="quarter" idx="13" hasCustomPrompt="1"/>
          </p:nvPr>
        </p:nvSpPr>
        <p:spPr>
          <a:xfrm>
            <a:off x="2167712" y="2097917"/>
            <a:ext cx="2160000" cy="1497600"/>
          </a:xfrm>
        </p:spPr>
        <p:txBody>
          <a:bodyPr anchor="ctr">
            <a:noAutofit/>
          </a:bodyPr>
          <a:lstStyle>
            <a:lvl1pPr marL="0" indent="0" algn="ctr">
              <a:buNone/>
              <a:defRPr lang="zh-TW" altLang="en-US" sz="7200" kern="1200" dirty="0" smtClean="0">
                <a:solidFill>
                  <a:srgbClr val="ED7D31"/>
                </a:solidFill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zh-TW" altLang="en-US" dirty="0"/>
              <a:t>數據</a:t>
            </a:r>
          </a:p>
        </p:txBody>
      </p:sp>
      <p:sp>
        <p:nvSpPr>
          <p:cNvPr id="38" name="文字版面配置區 34"/>
          <p:cNvSpPr>
            <a:spLocks noGrp="1"/>
          </p:cNvSpPr>
          <p:nvPr>
            <p:ph type="body" sz="quarter" idx="14" hasCustomPrompt="1"/>
          </p:nvPr>
        </p:nvSpPr>
        <p:spPr>
          <a:xfrm>
            <a:off x="2167712" y="3605055"/>
            <a:ext cx="2160000" cy="360000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lang="zh-TW" altLang="en-US" sz="1800" b="1" kern="1200" dirty="0" smtClean="0">
                <a:solidFill>
                  <a:srgbClr val="00285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1800" dirty="0"/>
              <a:t>項目標題</a:t>
            </a:r>
          </a:p>
        </p:txBody>
      </p:sp>
      <p:sp>
        <p:nvSpPr>
          <p:cNvPr id="42" name="文字版面配置區 34"/>
          <p:cNvSpPr>
            <a:spLocks noGrp="1"/>
          </p:cNvSpPr>
          <p:nvPr>
            <p:ph type="body" sz="quarter" idx="15" hasCustomPrompt="1"/>
          </p:nvPr>
        </p:nvSpPr>
        <p:spPr>
          <a:xfrm>
            <a:off x="2167712" y="3984132"/>
            <a:ext cx="2160000" cy="36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lang="zh-TW" altLang="en-US" sz="1400" b="1" kern="1200" dirty="0" smtClean="0">
                <a:solidFill>
                  <a:srgbClr val="687482"/>
                </a:solidFill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zh-TW" altLang="en-US" dirty="0"/>
              <a:t>項目內容說明</a:t>
            </a:r>
          </a:p>
        </p:txBody>
      </p:sp>
      <p:sp>
        <p:nvSpPr>
          <p:cNvPr id="48" name="文字版面配置區 34"/>
          <p:cNvSpPr>
            <a:spLocks noGrp="1"/>
          </p:cNvSpPr>
          <p:nvPr>
            <p:ph type="body" sz="quarter" idx="16" hasCustomPrompt="1"/>
          </p:nvPr>
        </p:nvSpPr>
        <p:spPr>
          <a:xfrm>
            <a:off x="5016000" y="2097917"/>
            <a:ext cx="2160000" cy="1497600"/>
          </a:xfrm>
        </p:spPr>
        <p:txBody>
          <a:bodyPr anchor="ctr">
            <a:noAutofit/>
          </a:bodyPr>
          <a:lstStyle>
            <a:lvl1pPr marL="0" indent="0" algn="ctr">
              <a:buNone/>
              <a:defRPr lang="zh-TW" altLang="en-US" sz="7200" kern="1200" dirty="0" smtClean="0">
                <a:solidFill>
                  <a:srgbClr val="ED7D31"/>
                </a:solidFill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zh-TW" altLang="en-US" dirty="0"/>
              <a:t>數據</a:t>
            </a:r>
          </a:p>
        </p:txBody>
      </p:sp>
      <p:sp>
        <p:nvSpPr>
          <p:cNvPr id="49" name="文字版面配置區 34"/>
          <p:cNvSpPr>
            <a:spLocks noGrp="1"/>
          </p:cNvSpPr>
          <p:nvPr>
            <p:ph type="body" sz="quarter" idx="17" hasCustomPrompt="1"/>
          </p:nvPr>
        </p:nvSpPr>
        <p:spPr>
          <a:xfrm>
            <a:off x="5016000" y="3605055"/>
            <a:ext cx="2160000" cy="360000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lang="zh-TW" altLang="en-US" sz="1800" b="1" kern="1200" dirty="0" smtClean="0">
                <a:solidFill>
                  <a:srgbClr val="00285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1800" dirty="0"/>
              <a:t>項目標題</a:t>
            </a:r>
          </a:p>
        </p:txBody>
      </p:sp>
      <p:sp>
        <p:nvSpPr>
          <p:cNvPr id="50" name="文字版面配置區 34"/>
          <p:cNvSpPr>
            <a:spLocks noGrp="1"/>
          </p:cNvSpPr>
          <p:nvPr>
            <p:ph type="body" sz="quarter" idx="18" hasCustomPrompt="1"/>
          </p:nvPr>
        </p:nvSpPr>
        <p:spPr>
          <a:xfrm>
            <a:off x="5016000" y="3984132"/>
            <a:ext cx="2160000" cy="36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lang="zh-TW" altLang="en-US" sz="1400" b="1" kern="1200" dirty="0" smtClean="0">
                <a:solidFill>
                  <a:srgbClr val="687482"/>
                </a:solidFill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zh-TW" altLang="en-US" dirty="0"/>
              <a:t>項目內容說明</a:t>
            </a:r>
          </a:p>
        </p:txBody>
      </p:sp>
      <p:sp>
        <p:nvSpPr>
          <p:cNvPr id="52" name="文字版面配置區 34"/>
          <p:cNvSpPr>
            <a:spLocks noGrp="1"/>
          </p:cNvSpPr>
          <p:nvPr>
            <p:ph type="body" sz="quarter" idx="19" hasCustomPrompt="1"/>
          </p:nvPr>
        </p:nvSpPr>
        <p:spPr>
          <a:xfrm>
            <a:off x="7864286" y="2097917"/>
            <a:ext cx="2160000" cy="1497600"/>
          </a:xfrm>
        </p:spPr>
        <p:txBody>
          <a:bodyPr anchor="ctr">
            <a:noAutofit/>
          </a:bodyPr>
          <a:lstStyle>
            <a:lvl1pPr marL="0" indent="0" algn="ctr">
              <a:buNone/>
              <a:defRPr lang="zh-TW" altLang="en-US" sz="7200" kern="1200" dirty="0" smtClean="0">
                <a:solidFill>
                  <a:srgbClr val="ED7D31"/>
                </a:solidFill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zh-TW" altLang="en-US" dirty="0"/>
              <a:t>數據</a:t>
            </a:r>
          </a:p>
        </p:txBody>
      </p:sp>
      <p:sp>
        <p:nvSpPr>
          <p:cNvPr id="53" name="文字版面配置區 34"/>
          <p:cNvSpPr>
            <a:spLocks noGrp="1"/>
          </p:cNvSpPr>
          <p:nvPr>
            <p:ph type="body" sz="quarter" idx="20" hasCustomPrompt="1"/>
          </p:nvPr>
        </p:nvSpPr>
        <p:spPr>
          <a:xfrm>
            <a:off x="7864286" y="3605055"/>
            <a:ext cx="2160000" cy="360000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lang="zh-TW" altLang="en-US" sz="1800" b="1" kern="1200" dirty="0" smtClean="0">
                <a:solidFill>
                  <a:srgbClr val="00285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1800" dirty="0"/>
              <a:t>項目標題</a:t>
            </a:r>
          </a:p>
        </p:txBody>
      </p:sp>
      <p:sp>
        <p:nvSpPr>
          <p:cNvPr id="54" name="文字版面配置區 34"/>
          <p:cNvSpPr>
            <a:spLocks noGrp="1"/>
          </p:cNvSpPr>
          <p:nvPr>
            <p:ph type="body" sz="quarter" idx="21" hasCustomPrompt="1"/>
          </p:nvPr>
        </p:nvSpPr>
        <p:spPr>
          <a:xfrm>
            <a:off x="7864286" y="3984132"/>
            <a:ext cx="2160000" cy="36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lang="zh-TW" altLang="en-US" sz="1400" b="1" kern="1200" dirty="0" smtClean="0">
                <a:solidFill>
                  <a:srgbClr val="687482"/>
                </a:solidFill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zh-TW" altLang="en-US" dirty="0"/>
              <a:t>項目內容說明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E0E8E1E-9E6A-4A96-9BF7-1914460B6FB5}" type="slidenum">
              <a:rPr lang="en-US" altLang="zh-TW" smtClean="0"/>
              <a:pPr/>
              <a:t>‹#›</a:t>
            </a:fld>
            <a:endParaRPr 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253753" y="166412"/>
            <a:ext cx="180000" cy="475094"/>
          </a:xfrm>
          <a:prstGeom prst="rect">
            <a:avLst/>
          </a:prstGeom>
          <a:solidFill>
            <a:srgbClr val="009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標題 1"/>
          <p:cNvSpPr>
            <a:spLocks noGrp="1"/>
          </p:cNvSpPr>
          <p:nvPr>
            <p:ph type="title"/>
          </p:nvPr>
        </p:nvSpPr>
        <p:spPr>
          <a:xfrm>
            <a:off x="521677" y="192788"/>
            <a:ext cx="6238103" cy="475200"/>
          </a:xfrm>
        </p:spPr>
        <p:txBody>
          <a:bodyPr>
            <a:noAutofit/>
          </a:bodyPr>
          <a:lstStyle>
            <a:lvl1pPr>
              <a:defRPr sz="2800">
                <a:solidFill>
                  <a:srgbClr val="002856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431672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階段流程(橫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-1"/>
            <a:ext cx="12192000" cy="622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版面配置區 7"/>
          <p:cNvSpPr>
            <a:spLocks noGrp="1"/>
          </p:cNvSpPr>
          <p:nvPr>
            <p:ph type="body" sz="quarter" idx="11" hasCustomPrompt="1"/>
          </p:nvPr>
        </p:nvSpPr>
        <p:spPr>
          <a:xfrm>
            <a:off x="706153" y="3030387"/>
            <a:ext cx="1098000" cy="3564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zh-TW" altLang="en-US" sz="1800" b="1" kern="1200" dirty="0" smtClean="0">
                <a:solidFill>
                  <a:srgbClr val="002856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lang="zh-TW" altLang="en-US" sz="1800" b="1" kern="1200" dirty="0" smtClean="0">
                <a:solidFill>
                  <a:srgbClr val="FA8B10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lang="zh-TW" altLang="en-US" sz="1800" b="1" kern="1200" dirty="0" smtClean="0">
                <a:solidFill>
                  <a:srgbClr val="FA8B1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lang="zh-TW" altLang="en-US" sz="1800" b="1" kern="1200" dirty="0" smtClean="0">
                <a:solidFill>
                  <a:srgbClr val="FA8B10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lang="zh-TW" altLang="en-US" sz="1800" b="1" kern="1200" dirty="0">
                <a:solidFill>
                  <a:srgbClr val="FA8B1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TW" altLang="en-US" dirty="0"/>
              <a:t>階段標題</a:t>
            </a:r>
          </a:p>
        </p:txBody>
      </p:sp>
      <p:sp>
        <p:nvSpPr>
          <p:cNvPr id="63" name="文字版面配置區 7"/>
          <p:cNvSpPr>
            <a:spLocks noGrp="1"/>
          </p:cNvSpPr>
          <p:nvPr>
            <p:ph type="body" sz="quarter" idx="12" hasCustomPrompt="1"/>
          </p:nvPr>
        </p:nvSpPr>
        <p:spPr>
          <a:xfrm>
            <a:off x="2337568" y="2340551"/>
            <a:ext cx="1098000" cy="3564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zh-TW" altLang="en-US" sz="1800" b="1" kern="1200" dirty="0" smtClean="0">
                <a:solidFill>
                  <a:srgbClr val="002856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lang="zh-TW" altLang="en-US" sz="1800" b="1" kern="1200" dirty="0" smtClean="0">
                <a:solidFill>
                  <a:srgbClr val="FA8B10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lang="zh-TW" altLang="en-US" sz="1800" b="1" kern="1200" dirty="0" smtClean="0">
                <a:solidFill>
                  <a:srgbClr val="FA8B1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lang="zh-TW" altLang="en-US" sz="1800" b="1" kern="1200" dirty="0" smtClean="0">
                <a:solidFill>
                  <a:srgbClr val="FA8B10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lang="zh-TW" altLang="en-US" sz="1800" b="1" kern="1200" dirty="0">
                <a:solidFill>
                  <a:srgbClr val="FA8B1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TW" altLang="en-US" dirty="0"/>
              <a:t>階段標題</a:t>
            </a:r>
          </a:p>
        </p:txBody>
      </p:sp>
      <p:sp>
        <p:nvSpPr>
          <p:cNvPr id="65" name="文字版面配置區 7"/>
          <p:cNvSpPr>
            <a:spLocks noGrp="1"/>
          </p:cNvSpPr>
          <p:nvPr>
            <p:ph type="body" sz="quarter" idx="13" hasCustomPrompt="1"/>
          </p:nvPr>
        </p:nvSpPr>
        <p:spPr>
          <a:xfrm>
            <a:off x="4677741" y="3030387"/>
            <a:ext cx="1098000" cy="3564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zh-TW" altLang="en-US" sz="1800" b="1" kern="1200" dirty="0">
                <a:solidFill>
                  <a:srgbClr val="002856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lang="zh-TW" altLang="en-US" sz="1800" b="1" kern="1200" dirty="0" smtClean="0">
                <a:solidFill>
                  <a:srgbClr val="FA8B10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lang="zh-TW" altLang="en-US" sz="1800" b="1" kern="1200" dirty="0" smtClean="0">
                <a:solidFill>
                  <a:srgbClr val="FA8B1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lang="zh-TW" altLang="en-US" sz="1800" b="1" kern="1200" dirty="0" smtClean="0">
                <a:solidFill>
                  <a:srgbClr val="FA8B10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lang="zh-TW" altLang="en-US" sz="1800" b="1" kern="1200" dirty="0">
                <a:solidFill>
                  <a:srgbClr val="FA8B1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TW" altLang="en-US" dirty="0"/>
              <a:t>階段標題</a:t>
            </a:r>
          </a:p>
        </p:txBody>
      </p:sp>
      <p:sp>
        <p:nvSpPr>
          <p:cNvPr id="67" name="文字版面配置區 7"/>
          <p:cNvSpPr>
            <a:spLocks noGrp="1"/>
          </p:cNvSpPr>
          <p:nvPr>
            <p:ph type="body" sz="quarter" idx="14" hasCustomPrompt="1"/>
          </p:nvPr>
        </p:nvSpPr>
        <p:spPr>
          <a:xfrm>
            <a:off x="6875028" y="3030387"/>
            <a:ext cx="1098000" cy="3564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zh-TW" altLang="en-US" sz="1800" b="1" kern="1200" dirty="0">
                <a:solidFill>
                  <a:srgbClr val="002856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lang="zh-TW" altLang="en-US" sz="1800" b="1" kern="1200" dirty="0" smtClean="0">
                <a:solidFill>
                  <a:srgbClr val="FA8B10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lang="zh-TW" altLang="en-US" sz="1800" b="1" kern="1200" dirty="0" smtClean="0">
                <a:solidFill>
                  <a:srgbClr val="FA8B1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lang="zh-TW" altLang="en-US" sz="1800" b="1" kern="1200" dirty="0" smtClean="0">
                <a:solidFill>
                  <a:srgbClr val="FA8B10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lang="zh-TW" altLang="en-US" sz="1800" b="1" kern="1200" dirty="0">
                <a:solidFill>
                  <a:srgbClr val="FA8B1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TW" altLang="en-US" dirty="0"/>
              <a:t>階段標題</a:t>
            </a:r>
          </a:p>
        </p:txBody>
      </p:sp>
      <p:sp>
        <p:nvSpPr>
          <p:cNvPr id="69" name="文字版面配置區 7"/>
          <p:cNvSpPr>
            <a:spLocks noGrp="1"/>
          </p:cNvSpPr>
          <p:nvPr>
            <p:ph type="body" sz="quarter" idx="15" hasCustomPrompt="1"/>
          </p:nvPr>
        </p:nvSpPr>
        <p:spPr>
          <a:xfrm>
            <a:off x="9323913" y="2340411"/>
            <a:ext cx="1098000" cy="3564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zh-TW" altLang="en-US" sz="1800" b="1" kern="1200" dirty="0">
                <a:solidFill>
                  <a:srgbClr val="ED7D3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lang="zh-TW" altLang="en-US" sz="1800" b="1" kern="1200" dirty="0" smtClean="0">
                <a:solidFill>
                  <a:srgbClr val="FA8B10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lang="zh-TW" altLang="en-US" sz="1800" b="1" kern="1200" dirty="0" smtClean="0">
                <a:solidFill>
                  <a:srgbClr val="FA8B1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lang="zh-TW" altLang="en-US" sz="1800" b="1" kern="1200" dirty="0" smtClean="0">
                <a:solidFill>
                  <a:srgbClr val="FA8B10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lang="zh-TW" altLang="en-US" sz="1800" b="1" kern="1200" dirty="0">
                <a:solidFill>
                  <a:srgbClr val="FA8B1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TW" altLang="en-US" dirty="0"/>
              <a:t>階段標題</a:t>
            </a:r>
          </a:p>
        </p:txBody>
      </p:sp>
      <p:sp>
        <p:nvSpPr>
          <p:cNvPr id="70" name="文字版面配置區 11"/>
          <p:cNvSpPr>
            <a:spLocks noGrp="1"/>
          </p:cNvSpPr>
          <p:nvPr>
            <p:ph type="body" sz="quarter" idx="16" hasCustomPrompt="1"/>
          </p:nvPr>
        </p:nvSpPr>
        <p:spPr>
          <a:xfrm>
            <a:off x="706153" y="3406645"/>
            <a:ext cx="1429200" cy="48240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lang="zh-TW" altLang="en-US" sz="1200" kern="1200" dirty="0" smtClean="0">
                <a:solidFill>
                  <a:srgbClr val="687482"/>
                </a:solidFill>
                <a:latin typeface="+mn-ea"/>
                <a:ea typeface="+mn-ea"/>
                <a:cs typeface="+mn-cs"/>
              </a:defRPr>
            </a:lvl1pPr>
            <a:lvl2pPr>
              <a:defRPr lang="zh-TW" altLang="en-US" sz="1200" kern="1200" dirty="0" smtClean="0">
                <a:solidFill>
                  <a:srgbClr val="002856"/>
                </a:solidFill>
                <a:latin typeface="+mn-ea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/>
              <a:t>階段內容說明</a:t>
            </a:r>
          </a:p>
        </p:txBody>
      </p:sp>
      <p:sp>
        <p:nvSpPr>
          <p:cNvPr id="71" name="文字版面配置區 11"/>
          <p:cNvSpPr>
            <a:spLocks noGrp="1"/>
          </p:cNvSpPr>
          <p:nvPr>
            <p:ph type="body" sz="quarter" idx="17" hasCustomPrompt="1"/>
          </p:nvPr>
        </p:nvSpPr>
        <p:spPr>
          <a:xfrm>
            <a:off x="2337568" y="2720709"/>
            <a:ext cx="1429200" cy="48240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lang="zh-TW" altLang="en-US" sz="1200" kern="1200" dirty="0" smtClean="0">
                <a:solidFill>
                  <a:srgbClr val="687482"/>
                </a:solidFill>
                <a:latin typeface="+mn-ea"/>
                <a:ea typeface="+mn-ea"/>
                <a:cs typeface="+mn-cs"/>
              </a:defRPr>
            </a:lvl1pPr>
            <a:lvl2pPr>
              <a:defRPr lang="zh-TW" altLang="en-US" sz="1200" kern="1200" dirty="0" smtClean="0">
                <a:solidFill>
                  <a:srgbClr val="002856"/>
                </a:solidFill>
                <a:latin typeface="+mn-ea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/>
              <a:t>階段內容說明</a:t>
            </a:r>
          </a:p>
        </p:txBody>
      </p:sp>
      <p:sp>
        <p:nvSpPr>
          <p:cNvPr id="73" name="文字版面配置區 11"/>
          <p:cNvSpPr>
            <a:spLocks noGrp="1"/>
          </p:cNvSpPr>
          <p:nvPr>
            <p:ph type="body" sz="quarter" idx="18" hasCustomPrompt="1"/>
          </p:nvPr>
        </p:nvSpPr>
        <p:spPr>
          <a:xfrm>
            <a:off x="4677741" y="3406645"/>
            <a:ext cx="1429200" cy="48240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lang="zh-TW" altLang="en-US" sz="1200" kern="1200" dirty="0" smtClean="0">
                <a:solidFill>
                  <a:srgbClr val="687482"/>
                </a:solidFill>
                <a:latin typeface="+mn-ea"/>
                <a:ea typeface="+mn-ea"/>
                <a:cs typeface="+mn-cs"/>
              </a:defRPr>
            </a:lvl1pPr>
            <a:lvl2pPr>
              <a:defRPr lang="zh-TW" altLang="en-US" sz="1200" kern="1200" dirty="0" smtClean="0">
                <a:solidFill>
                  <a:srgbClr val="002856"/>
                </a:solidFill>
                <a:latin typeface="+mn-ea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/>
              <a:t>階段內容說明</a:t>
            </a:r>
          </a:p>
        </p:txBody>
      </p:sp>
      <p:sp>
        <p:nvSpPr>
          <p:cNvPr id="74" name="文字版面配置區 11"/>
          <p:cNvSpPr>
            <a:spLocks noGrp="1"/>
          </p:cNvSpPr>
          <p:nvPr>
            <p:ph type="body" sz="quarter" idx="19" hasCustomPrompt="1"/>
          </p:nvPr>
        </p:nvSpPr>
        <p:spPr>
          <a:xfrm>
            <a:off x="6875028" y="3406645"/>
            <a:ext cx="1429200" cy="48240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lang="zh-TW" altLang="en-US" sz="1200" kern="1200" dirty="0" smtClean="0">
                <a:solidFill>
                  <a:srgbClr val="687482"/>
                </a:solidFill>
                <a:latin typeface="+mn-ea"/>
                <a:ea typeface="+mn-ea"/>
                <a:cs typeface="+mn-cs"/>
              </a:defRPr>
            </a:lvl1pPr>
            <a:lvl2pPr>
              <a:defRPr lang="zh-TW" altLang="en-US" sz="1200" kern="1200" dirty="0" smtClean="0">
                <a:solidFill>
                  <a:srgbClr val="002856"/>
                </a:solidFill>
                <a:latin typeface="+mn-ea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/>
              <a:t>階段內容說明</a:t>
            </a:r>
          </a:p>
        </p:txBody>
      </p:sp>
      <p:sp>
        <p:nvSpPr>
          <p:cNvPr id="75" name="文字版面配置區 11"/>
          <p:cNvSpPr>
            <a:spLocks noGrp="1"/>
          </p:cNvSpPr>
          <p:nvPr>
            <p:ph type="body" sz="quarter" idx="20" hasCustomPrompt="1"/>
          </p:nvPr>
        </p:nvSpPr>
        <p:spPr>
          <a:xfrm>
            <a:off x="9323913" y="2714419"/>
            <a:ext cx="1429200" cy="48240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lang="zh-TW" altLang="en-US" sz="1200" kern="12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>
              <a:defRPr lang="zh-TW" altLang="en-US" sz="1200" kern="1200" dirty="0" smtClean="0">
                <a:solidFill>
                  <a:srgbClr val="002856"/>
                </a:solidFill>
                <a:latin typeface="+mn-ea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/>
              <a:t>階段內容說明</a:t>
            </a: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E0E8E1E-9E6A-4A96-9BF7-1914460B6FB5}" type="slidenum">
              <a:rPr lang="en-US" altLang="zh-TW" smtClean="0"/>
              <a:pPr/>
              <a:t>‹#›</a:t>
            </a:fld>
            <a:endParaRPr lang="en-US" dirty="0"/>
          </a:p>
        </p:txBody>
      </p:sp>
      <p:sp>
        <p:nvSpPr>
          <p:cNvPr id="17" name="矩形 16"/>
          <p:cNvSpPr/>
          <p:nvPr userDrawn="1"/>
        </p:nvSpPr>
        <p:spPr>
          <a:xfrm>
            <a:off x="253753" y="166412"/>
            <a:ext cx="180000" cy="475094"/>
          </a:xfrm>
          <a:prstGeom prst="rect">
            <a:avLst/>
          </a:prstGeom>
          <a:solidFill>
            <a:srgbClr val="009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標題 1"/>
          <p:cNvSpPr>
            <a:spLocks noGrp="1"/>
          </p:cNvSpPr>
          <p:nvPr>
            <p:ph type="title"/>
          </p:nvPr>
        </p:nvSpPr>
        <p:spPr>
          <a:xfrm>
            <a:off x="521677" y="192788"/>
            <a:ext cx="6238103" cy="475200"/>
          </a:xfrm>
        </p:spPr>
        <p:txBody>
          <a:bodyPr>
            <a:noAutofit/>
          </a:bodyPr>
          <a:lstStyle>
            <a:lvl1pPr>
              <a:defRPr sz="2800">
                <a:solidFill>
                  <a:srgbClr val="002856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10831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階段流程(直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-1"/>
            <a:ext cx="12192000" cy="622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版面配置區 11"/>
          <p:cNvSpPr>
            <a:spLocks noGrp="1"/>
          </p:cNvSpPr>
          <p:nvPr>
            <p:ph type="body" sz="quarter" idx="18" hasCustomPrompt="1"/>
          </p:nvPr>
        </p:nvSpPr>
        <p:spPr>
          <a:xfrm>
            <a:off x="2918378" y="1762490"/>
            <a:ext cx="8693400" cy="4824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lang="zh-TW" altLang="en-US" sz="1200" b="1" kern="1200" dirty="0" smtClean="0">
                <a:solidFill>
                  <a:srgbClr val="687482"/>
                </a:solidFill>
                <a:latin typeface="+mn-ea"/>
                <a:ea typeface="+mn-ea"/>
                <a:cs typeface="+mn-cs"/>
              </a:defRPr>
            </a:lvl1pPr>
            <a:lvl2pPr>
              <a:defRPr lang="zh-TW" altLang="en-US" sz="1200" kern="1200" dirty="0" smtClean="0">
                <a:solidFill>
                  <a:srgbClr val="002856"/>
                </a:solidFill>
                <a:latin typeface="+mn-ea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dirty="0"/>
              <a:t>階段內容說明</a:t>
            </a:r>
          </a:p>
        </p:txBody>
      </p:sp>
      <p:sp>
        <p:nvSpPr>
          <p:cNvPr id="57" name="文字版面配置區 7"/>
          <p:cNvSpPr>
            <a:spLocks noGrp="1"/>
          </p:cNvSpPr>
          <p:nvPr>
            <p:ph type="body" sz="quarter" idx="19" hasCustomPrompt="1"/>
          </p:nvPr>
        </p:nvSpPr>
        <p:spPr>
          <a:xfrm>
            <a:off x="2918378" y="1387677"/>
            <a:ext cx="1098000" cy="3564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zh-TW" altLang="en-US" sz="1800" b="1" kern="1200" dirty="0" smtClean="0">
                <a:solidFill>
                  <a:srgbClr val="002856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lang="zh-TW" altLang="en-US" sz="1800" b="1" kern="1200" dirty="0" smtClean="0">
                <a:solidFill>
                  <a:srgbClr val="FA8B10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lang="zh-TW" altLang="en-US" sz="1800" b="1" kern="1200" dirty="0" smtClean="0">
                <a:solidFill>
                  <a:srgbClr val="FA8B1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lang="zh-TW" altLang="en-US" sz="1800" b="1" kern="1200" dirty="0" smtClean="0">
                <a:solidFill>
                  <a:srgbClr val="FA8B10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lang="zh-TW" altLang="en-US" sz="1800" b="1" kern="1200" dirty="0">
                <a:solidFill>
                  <a:srgbClr val="FA8B1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TW" altLang="en-US" dirty="0"/>
              <a:t>階段標題</a:t>
            </a:r>
          </a:p>
        </p:txBody>
      </p:sp>
      <p:sp>
        <p:nvSpPr>
          <p:cNvPr id="59" name="文字版面配置區 11"/>
          <p:cNvSpPr>
            <a:spLocks noGrp="1"/>
          </p:cNvSpPr>
          <p:nvPr>
            <p:ph type="body" sz="quarter" idx="21" hasCustomPrompt="1"/>
          </p:nvPr>
        </p:nvSpPr>
        <p:spPr>
          <a:xfrm>
            <a:off x="2918378" y="2748042"/>
            <a:ext cx="8693400" cy="4824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lang="zh-TW" altLang="en-US" sz="1200" b="1" kern="1200" dirty="0" smtClean="0">
                <a:solidFill>
                  <a:srgbClr val="687482"/>
                </a:solidFill>
                <a:latin typeface="+mn-ea"/>
                <a:ea typeface="+mn-ea"/>
                <a:cs typeface="+mn-cs"/>
              </a:defRPr>
            </a:lvl1pPr>
            <a:lvl2pPr>
              <a:defRPr lang="zh-TW" altLang="en-US" sz="1200" kern="1200" dirty="0" smtClean="0">
                <a:solidFill>
                  <a:srgbClr val="002856"/>
                </a:solidFill>
                <a:latin typeface="+mn-ea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dirty="0"/>
              <a:t>階段內容說明</a:t>
            </a:r>
          </a:p>
        </p:txBody>
      </p:sp>
      <p:sp>
        <p:nvSpPr>
          <p:cNvPr id="60" name="文字版面配置區 7"/>
          <p:cNvSpPr>
            <a:spLocks noGrp="1"/>
          </p:cNvSpPr>
          <p:nvPr>
            <p:ph type="body" sz="quarter" idx="22" hasCustomPrompt="1"/>
          </p:nvPr>
        </p:nvSpPr>
        <p:spPr>
          <a:xfrm>
            <a:off x="2918378" y="2373229"/>
            <a:ext cx="1098000" cy="3564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zh-TW" altLang="en-US" sz="1800" b="1" kern="1200" dirty="0">
                <a:solidFill>
                  <a:srgbClr val="002856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lang="zh-TW" altLang="en-US" sz="1800" b="1" kern="1200" dirty="0" smtClean="0">
                <a:solidFill>
                  <a:srgbClr val="FA8B10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lang="zh-TW" altLang="en-US" sz="1800" b="1" kern="1200" dirty="0" smtClean="0">
                <a:solidFill>
                  <a:srgbClr val="FA8B1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lang="zh-TW" altLang="en-US" sz="1800" b="1" kern="1200" dirty="0" smtClean="0">
                <a:solidFill>
                  <a:srgbClr val="FA8B10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lang="zh-TW" altLang="en-US" sz="1800" b="1" kern="1200" dirty="0">
                <a:solidFill>
                  <a:srgbClr val="FA8B1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TW" altLang="en-US" dirty="0"/>
              <a:t>階段標題</a:t>
            </a:r>
          </a:p>
        </p:txBody>
      </p:sp>
      <p:sp>
        <p:nvSpPr>
          <p:cNvPr id="64" name="文字版面配置區 11"/>
          <p:cNvSpPr>
            <a:spLocks noGrp="1"/>
          </p:cNvSpPr>
          <p:nvPr>
            <p:ph type="body" sz="quarter" idx="24" hasCustomPrompt="1"/>
          </p:nvPr>
        </p:nvSpPr>
        <p:spPr>
          <a:xfrm>
            <a:off x="2918378" y="3748058"/>
            <a:ext cx="8693400" cy="4824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TW" altLang="en-US" sz="1200" b="1" kern="1200" dirty="0" smtClean="0">
                <a:solidFill>
                  <a:srgbClr val="687482"/>
                </a:solidFill>
                <a:latin typeface="+mn-ea"/>
                <a:ea typeface="+mn-ea"/>
                <a:cs typeface="+mn-cs"/>
              </a:defRPr>
            </a:lvl1pPr>
            <a:lvl2pPr>
              <a:defRPr lang="zh-TW" altLang="en-US" sz="1200" kern="1200" dirty="0" smtClean="0">
                <a:solidFill>
                  <a:srgbClr val="002856"/>
                </a:solidFill>
                <a:latin typeface="+mn-ea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dirty="0"/>
              <a:t>階段內容說明</a:t>
            </a:r>
          </a:p>
        </p:txBody>
      </p:sp>
      <p:sp>
        <p:nvSpPr>
          <p:cNvPr id="66" name="文字版面配置區 7"/>
          <p:cNvSpPr>
            <a:spLocks noGrp="1"/>
          </p:cNvSpPr>
          <p:nvPr>
            <p:ph type="body" sz="quarter" idx="25" hasCustomPrompt="1"/>
          </p:nvPr>
        </p:nvSpPr>
        <p:spPr>
          <a:xfrm>
            <a:off x="2918378" y="3373245"/>
            <a:ext cx="1098000" cy="3564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zh-TW" altLang="en-US" sz="1800" b="1" kern="1200" dirty="0">
                <a:solidFill>
                  <a:srgbClr val="002856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lang="zh-TW" altLang="en-US" sz="1800" b="1" kern="1200" dirty="0" smtClean="0">
                <a:solidFill>
                  <a:srgbClr val="FA8B10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lang="zh-TW" altLang="en-US" sz="1800" b="1" kern="1200" dirty="0" smtClean="0">
                <a:solidFill>
                  <a:srgbClr val="FA8B1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lang="zh-TW" altLang="en-US" sz="1800" b="1" kern="1200" dirty="0" smtClean="0">
                <a:solidFill>
                  <a:srgbClr val="FA8B10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lang="zh-TW" altLang="en-US" sz="1800" b="1" kern="1200" dirty="0">
                <a:solidFill>
                  <a:srgbClr val="FA8B1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TW" altLang="en-US" dirty="0"/>
              <a:t>階段標題</a:t>
            </a:r>
          </a:p>
        </p:txBody>
      </p:sp>
      <p:sp>
        <p:nvSpPr>
          <p:cNvPr id="72" name="文字版面配置區 11"/>
          <p:cNvSpPr>
            <a:spLocks noGrp="1"/>
          </p:cNvSpPr>
          <p:nvPr>
            <p:ph type="body" sz="quarter" idx="27" hasCustomPrompt="1"/>
          </p:nvPr>
        </p:nvSpPr>
        <p:spPr>
          <a:xfrm>
            <a:off x="2918378" y="4887182"/>
            <a:ext cx="8693400" cy="4824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lang="zh-TW" altLang="en-US" sz="1200" b="1" kern="12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>
              <a:defRPr lang="zh-TW" altLang="en-US" sz="1200" kern="1200" dirty="0" smtClean="0">
                <a:solidFill>
                  <a:srgbClr val="002856"/>
                </a:solidFill>
                <a:latin typeface="+mn-ea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dirty="0"/>
              <a:t>階段內容說明</a:t>
            </a:r>
          </a:p>
        </p:txBody>
      </p:sp>
      <p:sp>
        <p:nvSpPr>
          <p:cNvPr id="76" name="文字版面配置區 7"/>
          <p:cNvSpPr>
            <a:spLocks noGrp="1"/>
          </p:cNvSpPr>
          <p:nvPr>
            <p:ph type="body" sz="quarter" idx="28" hasCustomPrompt="1"/>
          </p:nvPr>
        </p:nvSpPr>
        <p:spPr>
          <a:xfrm>
            <a:off x="2918378" y="4512369"/>
            <a:ext cx="1098000" cy="3564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zh-TW" altLang="en-US" sz="1800" b="1" kern="1200" dirty="0">
                <a:solidFill>
                  <a:srgbClr val="ED7D3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lang="zh-TW" altLang="en-US" sz="1800" b="1" kern="1200" dirty="0" smtClean="0">
                <a:solidFill>
                  <a:srgbClr val="FA8B10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lang="zh-TW" altLang="en-US" sz="1800" b="1" kern="1200" dirty="0" smtClean="0">
                <a:solidFill>
                  <a:srgbClr val="FA8B1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lang="zh-TW" altLang="en-US" sz="1800" b="1" kern="1200" dirty="0" smtClean="0">
                <a:solidFill>
                  <a:srgbClr val="FA8B10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lang="zh-TW" altLang="en-US" sz="1800" b="1" kern="1200" dirty="0">
                <a:solidFill>
                  <a:srgbClr val="FA8B1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TW" altLang="en-US" dirty="0"/>
              <a:t>階段標題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E0E8E1E-9E6A-4A96-9BF7-1914460B6FB5}" type="slidenum">
              <a:rPr lang="en-US" altLang="zh-TW" smtClean="0"/>
              <a:pPr/>
              <a:t>‹#›</a:t>
            </a:fld>
            <a:endParaRPr lang="en-US" dirty="0"/>
          </a:p>
        </p:txBody>
      </p:sp>
      <p:sp>
        <p:nvSpPr>
          <p:cNvPr id="19" name="矩形 18"/>
          <p:cNvSpPr/>
          <p:nvPr userDrawn="1"/>
        </p:nvSpPr>
        <p:spPr>
          <a:xfrm>
            <a:off x="253753" y="166412"/>
            <a:ext cx="180000" cy="475094"/>
          </a:xfrm>
          <a:prstGeom prst="rect">
            <a:avLst/>
          </a:prstGeom>
          <a:solidFill>
            <a:srgbClr val="009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標題 1"/>
          <p:cNvSpPr>
            <a:spLocks noGrp="1"/>
          </p:cNvSpPr>
          <p:nvPr>
            <p:ph type="title"/>
          </p:nvPr>
        </p:nvSpPr>
        <p:spPr>
          <a:xfrm>
            <a:off x="521677" y="192788"/>
            <a:ext cx="6238103" cy="475200"/>
          </a:xfrm>
        </p:spPr>
        <p:txBody>
          <a:bodyPr>
            <a:noAutofit/>
          </a:bodyPr>
          <a:lstStyle>
            <a:lvl1pPr>
              <a:defRPr sz="2800">
                <a:solidFill>
                  <a:srgbClr val="002856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44527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145098" y="6356350"/>
            <a:ext cx="752400" cy="365125"/>
          </a:xfrm>
          <a:prstGeom prst="rect">
            <a:avLst/>
          </a:prstGeom>
        </p:spPr>
        <p:txBody>
          <a:bodyPr anchor="ctr"/>
          <a:lstStyle>
            <a:lvl1pPr algn="r">
              <a:defRPr lang="zh-TW" altLang="en-US" sz="3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E0E8E1E-9E6A-4A96-9BF7-1914460B6FB5}" type="slidenum">
              <a:rPr lang="en-US" altLang="zh-TW" smtClean="0"/>
              <a:pPr/>
              <a:t>‹#›</a:t>
            </a:fld>
            <a:endParaRPr lang="en-US" dirty="0"/>
          </a:p>
        </p:txBody>
      </p:sp>
      <p:pic>
        <p:nvPicPr>
          <p:cNvPr id="19" name="圖片 18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78" y="6414137"/>
            <a:ext cx="1715654" cy="249550"/>
          </a:xfrm>
          <a:prstGeom prst="rect">
            <a:avLst/>
          </a:prstGeom>
        </p:spPr>
      </p:pic>
      <p:sp>
        <p:nvSpPr>
          <p:cNvPr id="21" name="矩形 20"/>
          <p:cNvSpPr/>
          <p:nvPr userDrawn="1"/>
        </p:nvSpPr>
        <p:spPr>
          <a:xfrm flipH="1">
            <a:off x="11897498" y="6356350"/>
            <a:ext cx="294501" cy="365125"/>
          </a:xfrm>
          <a:prstGeom prst="rect">
            <a:avLst/>
          </a:prstGeom>
          <a:solidFill>
            <a:srgbClr val="FF54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3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22" r:id="rId2"/>
    <p:sldLayoutId id="2147483706" r:id="rId3"/>
    <p:sldLayoutId id="2147483707" r:id="rId4"/>
    <p:sldLayoutId id="2147483698" r:id="rId5"/>
    <p:sldLayoutId id="2147483712" r:id="rId6"/>
    <p:sldLayoutId id="2147483710" r:id="rId7"/>
    <p:sldLayoutId id="2147483717" r:id="rId8"/>
    <p:sldLayoutId id="2147483718" r:id="rId9"/>
    <p:sldLayoutId id="2147483720" r:id="rId10"/>
    <p:sldLayoutId id="2147483711" r:id="rId11"/>
    <p:sldLayoutId id="2147483716" r:id="rId12"/>
    <p:sldLayoutId id="2147483721" r:id="rId13"/>
    <p:sldLayoutId id="2147483723" r:id="rId14"/>
    <p:sldLayoutId id="2147483724" r:id="rId15"/>
    <p:sldLayoutId id="214748372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6.emf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0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comments" Target="../comments/comment1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物件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794043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think-cell Slide" r:id="rId5" imgW="421" imgH="420" progId="TCLayout.ActiveDocument.1">
                  <p:embed/>
                </p:oleObj>
              </mc:Choice>
              <mc:Fallback>
                <p:oleObj name="think-cell Slide" r:id="rId5" imgW="421" imgH="420" progId="TCLayout.ActiveDocument.1">
                  <p:embed/>
                  <p:pic>
                    <p:nvPicPr>
                      <p:cNvPr id="3" name="物件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zh-TW" altLang="en-US" sz="5400" b="1" dirty="0">
              <a:latin typeface="Calibri" panose="020F0502020204030204" pitchFamily="34" charset="0"/>
              <a:ea typeface="微軟正黑體" panose="020B0604030504040204" pitchFamily="34" charset="-120"/>
              <a:cs typeface="+mj-cs"/>
              <a:sym typeface="Calibri" panose="020F0502020204030204" pitchFamily="34" charset="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變更諮詢委員會 </a:t>
            </a:r>
            <a:r>
              <a:rPr lang="en-US" altLang="zh-TW" dirty="0">
                <a:solidFill>
                  <a:schemeClr val="bg1"/>
                </a:solidFill>
              </a:rPr>
              <a:t>–</a:t>
            </a:r>
            <a:r>
              <a:rPr lang="zh-TW" altLang="en-US" dirty="0">
                <a:solidFill>
                  <a:schemeClr val="bg1"/>
                </a:solidFill>
              </a:rPr>
              <a:t> 開發前</a:t>
            </a:r>
            <a:r>
              <a:rPr lang="en-US" altLang="zh-TW" dirty="0">
                <a:solidFill>
                  <a:schemeClr val="bg1"/>
                </a:solidFill>
              </a:rPr>
              <a:t> CAB1</a:t>
            </a:r>
            <a:br>
              <a:rPr lang="en-US" altLang="zh-TW" dirty="0">
                <a:solidFill>
                  <a:schemeClr val="bg1"/>
                </a:solidFill>
              </a:rPr>
            </a:br>
            <a:r>
              <a:rPr lang="en-US" altLang="zh-TW" sz="3200" dirty="0">
                <a:solidFill>
                  <a:schemeClr val="bg1"/>
                </a:solidFill>
              </a:rPr>
              <a:t>(</a:t>
            </a:r>
            <a:r>
              <a:rPr lang="zh-TW" altLang="en-US" sz="3200" dirty="0">
                <a:solidFill>
                  <a:schemeClr val="bg1"/>
                </a:solidFill>
              </a:rPr>
              <a:t>新系統建置</a:t>
            </a:r>
            <a:r>
              <a:rPr lang="en-US" altLang="zh-TW" sz="3200" dirty="0">
                <a:solidFill>
                  <a:schemeClr val="bg1"/>
                </a:solidFill>
              </a:rPr>
              <a:t>)</a:t>
            </a:r>
            <a:endParaRPr lang="zh-TW" altLang="en-US" dirty="0">
              <a:solidFill>
                <a:schemeClr val="bg1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E8E1E-9E6A-4A96-9BF7-1914460B6FB5}" type="slidenum">
              <a:rPr lang="en-US" altLang="zh-TW" smtClean="0"/>
              <a:pPr/>
              <a:t>1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945294" y="2319333"/>
            <a:ext cx="180000" cy="180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420100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&lt;</a:t>
            </a:r>
            <a:r>
              <a:rPr lang="zh-TW" altLang="en-US" dirty="0">
                <a:solidFill>
                  <a:schemeClr val="bg1"/>
                </a:solidFill>
              </a:rPr>
              <a:t>金控數據生態發展部</a:t>
            </a:r>
            <a:r>
              <a:rPr lang="en-US" altLang="zh-TW" dirty="0">
                <a:solidFill>
                  <a:schemeClr val="bg1"/>
                </a:solidFill>
              </a:rPr>
              <a:t>&gt;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&lt;2021.6.23&gt;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頁尾版面配置區 3"/>
          <p:cNvSpPr txBox="1">
            <a:spLocks/>
          </p:cNvSpPr>
          <p:nvPr/>
        </p:nvSpPr>
        <p:spPr>
          <a:xfrm>
            <a:off x="9692848" y="6412361"/>
            <a:ext cx="2204650" cy="253102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400" dirty="0">
                <a:solidFill>
                  <a:schemeClr val="bg1"/>
                </a:solidFill>
                <a:latin typeface="+mn-ea"/>
              </a:rPr>
              <a:t>版本 </a:t>
            </a:r>
            <a:r>
              <a:rPr lang="en-US" altLang="zh-TW" sz="1400" dirty="0">
                <a:solidFill>
                  <a:schemeClr val="bg1"/>
                </a:solidFill>
                <a:latin typeface="+mn-ea"/>
              </a:rPr>
              <a:t>1.3  </a:t>
            </a:r>
            <a:r>
              <a:rPr lang="zh-TW" altLang="en-US" sz="14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+mn-ea"/>
              </a:rPr>
              <a:t>2021.01</a:t>
            </a:r>
            <a:endParaRPr lang="zh-TW" altLang="en-US" sz="1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395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7D824EC-B026-47A3-A826-F88C9AA911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E8E1E-9E6A-4A96-9BF7-1914460B6FB5}" type="slidenum">
              <a:rPr lang="en-US" altLang="zh-TW" smtClean="0"/>
              <a:pPr/>
              <a:t>10</a:t>
            </a:fld>
            <a:endParaRPr 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E454FF6-F039-4CF4-9242-A460777E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伺服器資源配置表 </a:t>
            </a:r>
            <a:r>
              <a:rPr lang="en-US" altLang="zh-TW" dirty="0"/>
              <a:t>- PROD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1909762"/>
            <a:ext cx="114776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4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7D824EC-B026-47A3-A826-F88C9AA911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E8E1E-9E6A-4A96-9BF7-1914460B6FB5}" type="slidenum">
              <a:rPr lang="en-US" altLang="zh-TW" smtClean="0"/>
              <a:pPr/>
              <a:t>11</a:t>
            </a:fld>
            <a:endParaRPr 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E454FF6-F039-4CF4-9242-A460777E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伺服器資源配置表 </a:t>
            </a:r>
            <a:r>
              <a:rPr lang="en-US" altLang="zh-TW" dirty="0"/>
              <a:t>- UAT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919287"/>
            <a:ext cx="114871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8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7D824EC-B026-47A3-A826-F88C9AA911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E8E1E-9E6A-4A96-9BF7-1914460B6FB5}" type="slidenum">
              <a:rPr lang="en-US" altLang="zh-TW" smtClean="0"/>
              <a:pPr/>
              <a:t>12</a:t>
            </a:fld>
            <a:endParaRPr 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E454FF6-F039-4CF4-9242-A460777E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伺服器資源配置表 </a:t>
            </a:r>
            <a:r>
              <a:rPr lang="en-US" altLang="zh-TW" dirty="0"/>
              <a:t>- UT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1824037"/>
            <a:ext cx="114776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9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技術面審核</a:t>
            </a:r>
            <a:r>
              <a:rPr lang="en-US" altLang="zh-TW" dirty="0"/>
              <a:t>(2/7)</a:t>
            </a:r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4294967295"/>
          </p:nvPr>
        </p:nvSpPr>
        <p:spPr>
          <a:xfrm>
            <a:off x="521677" y="854401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400" b="0" dirty="0"/>
              <a:t>系統資源評估</a:t>
            </a:r>
            <a:endParaRPr lang="en-US" altLang="zh-TW" sz="2400" b="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000" b="0" dirty="0"/>
              <a:t>資料庫配置規劃</a:t>
            </a:r>
            <a:endParaRPr lang="en-US" altLang="zh-TW" sz="2000" b="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600" b="0" dirty="0"/>
              <a:t>資料庫類型、版本、定序</a:t>
            </a:r>
            <a:r>
              <a:rPr lang="en-US" altLang="zh-TW" sz="1600" b="0" dirty="0"/>
              <a:t>(</a:t>
            </a:r>
            <a:r>
              <a:rPr lang="zh-TW" altLang="en-US" sz="1600" b="0" dirty="0"/>
              <a:t>或字元集</a:t>
            </a:r>
            <a:r>
              <a:rPr lang="en-US" altLang="zh-TW" sz="1600" b="0" dirty="0"/>
              <a:t>)</a:t>
            </a:r>
            <a:r>
              <a:rPr lang="zh-TW" altLang="en-US" sz="1600" b="0" dirty="0"/>
              <a:t>：</a:t>
            </a:r>
            <a:r>
              <a:rPr lang="nb-NO" altLang="zh-TW" sz="1600" b="0" dirty="0"/>
              <a:t>Enterprise DB</a:t>
            </a:r>
            <a:r>
              <a:rPr lang="zh-TW" altLang="nb-NO" sz="1600" b="0" dirty="0"/>
              <a:t>、</a:t>
            </a:r>
            <a:r>
              <a:rPr lang="nb-NO" altLang="zh-TW" sz="1600" b="0" dirty="0"/>
              <a:t>13</a:t>
            </a:r>
            <a:r>
              <a:rPr lang="zh-TW" altLang="nb-NO" sz="1600" b="0" dirty="0"/>
              <a:t>、</a:t>
            </a:r>
            <a:r>
              <a:rPr lang="nb-NO" altLang="zh-TW" sz="1600" b="0" dirty="0"/>
              <a:t>charset: utf-8</a:t>
            </a:r>
            <a:endParaRPr lang="en-US" altLang="zh-TW" sz="1600" b="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600" b="0" dirty="0"/>
              <a:t>資料庫使用架構：</a:t>
            </a:r>
            <a:r>
              <a:rPr lang="en-US" altLang="zh-TW" sz="1600" b="0" dirty="0"/>
              <a:t>Standalone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600" b="0" dirty="0"/>
              <a:t>資料庫容量規劃：</a:t>
            </a:r>
            <a:r>
              <a:rPr lang="en-US" altLang="zh-TW" sz="1600" b="0" dirty="0"/>
              <a:t>100G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600" b="0" dirty="0"/>
              <a:t>資料庫類型、存放類型：非帳務性交易、資料</a:t>
            </a:r>
            <a:endParaRPr lang="en-US" altLang="zh-TW" sz="1600" b="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600" b="0" dirty="0"/>
              <a:t>資料庫權限設定：授權帳號可以進行讀寫功能</a:t>
            </a:r>
            <a:endParaRPr lang="en-US" altLang="zh-TW" sz="1600" b="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600" b="0" dirty="0"/>
              <a:t>稽核工具：</a:t>
            </a:r>
            <a:r>
              <a:rPr lang="en-US" altLang="zh-TW" sz="1600" b="0" dirty="0"/>
              <a:t>EDB Audit Logging functionality</a:t>
            </a:r>
            <a:r>
              <a:rPr lang="zh-TW" altLang="en-US" sz="1600" b="0" dirty="0"/>
              <a:t>，可稽查連線記錄，登入失敗記錄，</a:t>
            </a:r>
            <a:r>
              <a:rPr lang="en-US" altLang="zh-TW" sz="1600" b="0" dirty="0"/>
              <a:t>database object </a:t>
            </a:r>
            <a:r>
              <a:rPr lang="zh-TW" altLang="en-US" sz="1600" b="0" dirty="0"/>
              <a:t>異動記錄</a:t>
            </a:r>
            <a:r>
              <a:rPr lang="en-US" altLang="zh-TW" sz="1600" b="0" dirty="0"/>
              <a:t>…</a:t>
            </a:r>
            <a:r>
              <a:rPr lang="zh-TW" altLang="en-US" sz="1600" b="0" dirty="0"/>
              <a:t>等</a:t>
            </a:r>
            <a:endParaRPr lang="en-US" altLang="zh-TW" sz="1600" b="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83633" y="12329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71665" y="12329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11145098" y="6356350"/>
            <a:ext cx="752400" cy="365125"/>
          </a:xfrm>
        </p:spPr>
        <p:txBody>
          <a:bodyPr/>
          <a:lstStyle/>
          <a:p>
            <a:fld id="{FE0E8E1E-9E6A-4A96-9BF7-1914460B6FB5}" type="slidenum">
              <a:rPr lang="en-US" altLang="zh-TW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58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技術面審核</a:t>
            </a:r>
            <a:r>
              <a:rPr lang="en-US" altLang="zh-TW" dirty="0"/>
              <a:t>(3/7)</a:t>
            </a:r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4294967295"/>
          </p:nvPr>
        </p:nvSpPr>
        <p:spPr>
          <a:xfrm>
            <a:off x="521676" y="977039"/>
            <a:ext cx="11088797" cy="49424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TW" altLang="en-US" sz="2400" b="0" dirty="0"/>
              <a:t>系統資源評估</a:t>
            </a:r>
            <a:endParaRPr lang="en-US" altLang="zh-TW" sz="2400" b="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硬體規格需求</a:t>
            </a:r>
            <a:endParaRPr lang="en-US" altLang="zh-TW" sz="2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如各環境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Prd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/UAT/SIT/UT/DR)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主機、伺服器相關設備配置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如機型、數量、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RAM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、磁碟機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(SAN/NAS)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PRD/UAT: AP Node(8C/16G) * 5, AP Node(40C/64G) * 2,  AP Node(2C/4G) * 1,  AP Node</a:t>
            </a: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實體</a:t>
            </a:r>
            <a:r>
              <a:rPr lang="en-US" altLang="zh-TW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(16C/32G) * 1, AP Node(4C/8G) * 1, DB Node(8C/16G) * 1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UAT: AP Node(8C/16G) * 5, AP Node(40C/48G) * 2,  AP Node(2C/4G) * 1,  AP Node(16C/32G) * 1, AP Node(4C/8G) * 1, DB Node(8C/16G) * 1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UT: AP Node(8C/16G) * 4, AP Node(20C/36G) * 2,  AP Node(4C/8G) * 4,  AP Node(4C/4G) * 1,  DB Node(4C/8G) * 1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儲存空間</a:t>
            </a:r>
            <a:endParaRPr lang="en-US" altLang="zh-TW" sz="12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buFont typeface="Wingdings" panose="05000000000000000000" pitchFamily="2" charset="2"/>
              <a:buChar char="l"/>
            </a:pPr>
            <a:r>
              <a:rPr lang="en-US" altLang="zh-TW" sz="1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</a:t>
            </a:r>
            <a:r>
              <a:rPr lang="zh-TW" altLang="en-US" sz="1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AP(1200GB), DB(250GB), AP(2050GB internal)</a:t>
            </a:r>
          </a:p>
          <a:p>
            <a:pPr lvl="3">
              <a:buFont typeface="Wingdings" panose="05000000000000000000" pitchFamily="2" charset="2"/>
              <a:buChar char="l"/>
            </a:pPr>
            <a:r>
              <a:rPr lang="en-US" altLang="zh-TW" sz="1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UAT</a:t>
            </a:r>
            <a:r>
              <a:rPr lang="zh-TW" altLang="en-US" sz="1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AP(1450G), DB(250G)</a:t>
            </a:r>
          </a:p>
          <a:p>
            <a:pPr lvl="3">
              <a:buFont typeface="Wingdings" panose="05000000000000000000" pitchFamily="2" charset="2"/>
              <a:buChar char="l"/>
            </a:pPr>
            <a:r>
              <a:rPr lang="en-US" altLang="zh-TW" sz="1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UT</a:t>
            </a:r>
            <a:r>
              <a:rPr lang="zh-TW" altLang="en-US" sz="1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 </a:t>
            </a:r>
            <a:r>
              <a:rPr lang="en-US" altLang="zh-TW" sz="1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AP(1600G), DB(150G)</a:t>
            </a:r>
            <a:endPara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作業系統平台、版本、 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x86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伺服器虛擬化管理平台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(for VM)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RHEL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8.3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vSphere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系統架構配置圖：如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P.6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「系統架構配置圖」所示</a:t>
            </a:r>
            <a:endPara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中介系統連結</a:t>
            </a:r>
            <a:endParaRPr lang="en-US" altLang="zh-TW" sz="2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1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金控數據中台提供的數據服務經由金控</a:t>
            </a:r>
            <a:r>
              <a:rPr lang="en-US" altLang="zh-TW" sz="1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APIM</a:t>
            </a:r>
            <a:r>
              <a:rPr lang="zh-TW" altLang="en-US" sz="1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提供給子公司取用，</a:t>
            </a:r>
            <a:r>
              <a:rPr lang="en-US" altLang="zh-TW" sz="1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採用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SSL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進行加密、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調用會留下稽核軌跡</a:t>
            </a:r>
            <a:endPara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83633" y="12329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71665" y="12329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11145098" y="6356350"/>
            <a:ext cx="752400" cy="365125"/>
          </a:xfrm>
        </p:spPr>
        <p:txBody>
          <a:bodyPr/>
          <a:lstStyle/>
          <a:p>
            <a:fld id="{FE0E8E1E-9E6A-4A96-9BF7-1914460B6FB5}" type="slidenum">
              <a:rPr lang="en-US" altLang="zh-TW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47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技術面審核</a:t>
            </a:r>
            <a:r>
              <a:rPr lang="en-US" altLang="zh-TW" dirty="0"/>
              <a:t>(4/7)</a:t>
            </a:r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4294967295"/>
          </p:nvPr>
        </p:nvSpPr>
        <p:spPr>
          <a:xfrm>
            <a:off x="521677" y="99330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400" b="0" dirty="0"/>
              <a:t>系統資源評估</a:t>
            </a:r>
            <a:endParaRPr lang="en-US" altLang="zh-TW" sz="2400" b="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網路配置</a:t>
            </a:r>
            <a:endParaRPr lang="en-US" altLang="zh-TW" sz="2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網路使用需求，如（頻寬、使用者連線數、備援線路需求等）</a:t>
            </a:r>
            <a:endPara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頻寬：伺服器間</a:t>
            </a:r>
            <a:r>
              <a:rPr lang="en-US" altLang="zh-TW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10G</a:t>
            </a: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，使用者端</a:t>
            </a:r>
            <a:r>
              <a:rPr lang="en-US" altLang="zh-TW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1G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使用者連線數：</a:t>
            </a:r>
            <a:r>
              <a:rPr lang="en-US" altLang="zh-TW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不需備援線路與通訊設備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系統連線架構：如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P.6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架構圖所示</a:t>
            </a:r>
            <a:endPara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網路架構圖：如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P.6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架構圖所示</a:t>
            </a:r>
            <a:endPara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83633" y="12329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71665" y="12329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11145098" y="6356350"/>
            <a:ext cx="752400" cy="365125"/>
          </a:xfrm>
        </p:spPr>
        <p:txBody>
          <a:bodyPr/>
          <a:lstStyle/>
          <a:p>
            <a:fld id="{FE0E8E1E-9E6A-4A96-9BF7-1914460B6FB5}" type="slidenum">
              <a:rPr lang="en-US" altLang="zh-TW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9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技術面審核</a:t>
            </a:r>
            <a:r>
              <a:rPr lang="en-US" altLang="zh-TW" dirty="0"/>
              <a:t>(5/7)</a:t>
            </a:r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4294967295"/>
          </p:nvPr>
        </p:nvSpPr>
        <p:spPr>
          <a:xfrm>
            <a:off x="521676" y="1113773"/>
            <a:ext cx="10623421" cy="452596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400" b="0" dirty="0"/>
              <a:t>系統資源評估</a:t>
            </a:r>
            <a:endParaRPr lang="en-US" altLang="zh-TW" sz="2400" b="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600" b="0" dirty="0"/>
              <a:t>各環境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(PROD/UAT/SIT/UT/DR)</a:t>
            </a:r>
            <a:r>
              <a:rPr lang="zh-TW" altLang="en-US" sz="1600" b="0" dirty="0"/>
              <a:t>容量及效能需求，如機櫃、記憶體、儲存空間、資料庫空間、網路頻寬等</a:t>
            </a:r>
            <a:endParaRPr lang="en-US" altLang="zh-TW" sz="1600" b="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1200" b="0" dirty="0"/>
              <a:t>PROD: </a:t>
            </a:r>
            <a:r>
              <a:rPr lang="zh-TW" altLang="en-US" sz="1200" b="0" dirty="0"/>
              <a:t>詳見</a:t>
            </a:r>
            <a:r>
              <a:rPr lang="en-US" altLang="zh-TW" sz="1200" b="0" dirty="0"/>
              <a:t>P.7 </a:t>
            </a:r>
            <a:r>
              <a:rPr lang="zh-TW" altLang="en-US" sz="1200" b="0" dirty="0"/>
              <a:t>「伺服器資源配置表 </a:t>
            </a:r>
            <a:r>
              <a:rPr lang="en-US" altLang="zh-TW" sz="1200" b="0" dirty="0"/>
              <a:t>– PROD</a:t>
            </a:r>
            <a:r>
              <a:rPr lang="zh-TW" altLang="en-US" sz="1200" b="0" dirty="0"/>
              <a:t>」</a:t>
            </a:r>
            <a:endParaRPr lang="en-US" altLang="zh-TW" sz="1200" b="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1200" b="0" dirty="0"/>
              <a:t>UAT: </a:t>
            </a:r>
            <a:r>
              <a:rPr lang="zh-TW" altLang="en-US" sz="1200" b="0" dirty="0"/>
              <a:t>詳見</a:t>
            </a:r>
            <a:r>
              <a:rPr lang="en-US" altLang="zh-TW" sz="1200" b="0" dirty="0"/>
              <a:t>P.8 </a:t>
            </a:r>
            <a:r>
              <a:rPr lang="zh-TW" altLang="en-US" sz="1200" b="0" dirty="0"/>
              <a:t>「伺服器資源配置表 </a:t>
            </a:r>
            <a:r>
              <a:rPr lang="en-US" altLang="zh-TW" sz="1200" b="0" dirty="0"/>
              <a:t>– UAT</a:t>
            </a:r>
            <a:r>
              <a:rPr lang="zh-TW" altLang="en-US" sz="1200" b="0" dirty="0"/>
              <a:t>」</a:t>
            </a:r>
            <a:endParaRPr lang="en-US" altLang="zh-TW" sz="1200" b="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1200" b="0" dirty="0"/>
              <a:t>UT: </a:t>
            </a:r>
            <a:r>
              <a:rPr lang="zh-TW" altLang="en-US" sz="1200" b="0" dirty="0"/>
              <a:t>詳見</a:t>
            </a:r>
            <a:r>
              <a:rPr lang="en-US" altLang="zh-TW" sz="1200" b="0" dirty="0"/>
              <a:t>P.9 </a:t>
            </a:r>
            <a:r>
              <a:rPr lang="zh-TW" altLang="en-US" sz="1200" b="0" dirty="0"/>
              <a:t>「伺服器資源配置表 </a:t>
            </a:r>
            <a:r>
              <a:rPr lang="en-US" altLang="zh-TW" sz="1200" b="0" dirty="0"/>
              <a:t>– UT</a:t>
            </a:r>
            <a:r>
              <a:rPr lang="zh-TW" altLang="en-US" sz="1200" b="0" dirty="0"/>
              <a:t>」</a:t>
            </a:r>
            <a:endParaRPr lang="en-US" altLang="zh-TW" sz="1200" b="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600" b="0" dirty="0"/>
              <a:t>系統備份與備援規劃</a:t>
            </a:r>
            <a:endParaRPr lang="en-US" altLang="zh-TW" sz="1600" b="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200" b="0" dirty="0"/>
              <a:t>無</a:t>
            </a:r>
            <a:r>
              <a:rPr lang="en-US" altLang="zh-TW" sz="1200" b="0" dirty="0"/>
              <a:t>DR</a:t>
            </a:r>
            <a:r>
              <a:rPr lang="zh-TW" altLang="en-US" sz="1200" b="0" dirty="0"/>
              <a:t>環境</a:t>
            </a:r>
            <a:endParaRPr lang="en-US" altLang="zh-TW" sz="1200" b="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83633" y="12329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71665" y="12329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11145098" y="6356350"/>
            <a:ext cx="752400" cy="365125"/>
          </a:xfrm>
        </p:spPr>
        <p:txBody>
          <a:bodyPr/>
          <a:lstStyle/>
          <a:p>
            <a:fld id="{FE0E8E1E-9E6A-4A96-9BF7-1914460B6FB5}" type="slidenum">
              <a:rPr lang="en-US" altLang="zh-TW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9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技術面審核</a:t>
            </a:r>
            <a:r>
              <a:rPr lang="en-US" altLang="zh-TW" dirty="0"/>
              <a:t>(6/7)</a:t>
            </a:r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4294967295"/>
          </p:nvPr>
        </p:nvSpPr>
        <p:spPr>
          <a:xfrm>
            <a:off x="521677" y="934311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400" b="0" dirty="0"/>
              <a:t>系統資源評估</a:t>
            </a:r>
            <a:endParaRPr lang="en-US" altLang="zh-TW" sz="2400" b="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新系統或受影響系統所需之軟硬體設備是否具備</a:t>
            </a:r>
            <a:endPara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需新採購一台框架二的實體機以佈建數據中台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需增加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VMWare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Redhat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OS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、防毒軟體授權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需新採購</a:t>
            </a:r>
            <a:r>
              <a:rPr lang="en-US" altLang="zh-TW" sz="1600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EnterpriseDB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en-US" altLang="zh-TW" sz="1600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Postgre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13)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參考系統架構配置圖、應用系統架構圖、系統連線架構、網路架構圖</a:t>
            </a:r>
            <a:endPara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83633" y="12329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71665" y="12329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11145098" y="6356350"/>
            <a:ext cx="752400" cy="365125"/>
          </a:xfrm>
        </p:spPr>
        <p:txBody>
          <a:bodyPr/>
          <a:lstStyle/>
          <a:p>
            <a:fld id="{FE0E8E1E-9E6A-4A96-9BF7-1914460B6FB5}" type="slidenum">
              <a:rPr lang="en-US" altLang="zh-TW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66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技術面審核</a:t>
            </a:r>
            <a:r>
              <a:rPr lang="en-US" altLang="zh-TW" dirty="0"/>
              <a:t>(7/7)</a:t>
            </a:r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4294967295"/>
          </p:nvPr>
        </p:nvSpPr>
        <p:spPr>
          <a:xfrm>
            <a:off x="521676" y="968493"/>
            <a:ext cx="10390965" cy="452596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400" b="0" dirty="0"/>
              <a:t>系統資源評估</a:t>
            </a:r>
            <a:endParaRPr lang="en-US" altLang="zh-TW" sz="2400" b="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600" b="0" dirty="0"/>
              <a:t>新專案</a:t>
            </a:r>
            <a:r>
              <a:rPr lang="en-US" altLang="zh-TW" sz="1600" b="0" dirty="0"/>
              <a:t>/</a:t>
            </a:r>
            <a:r>
              <a:rPr lang="zh-TW" altLang="en-US" sz="1600" b="0" dirty="0"/>
              <a:t>系統帶來之營運系統架構、資料架構、應用系統架構影響</a:t>
            </a:r>
            <a:r>
              <a:rPr lang="en-US" altLang="zh-TW" sz="1600" b="0" dirty="0"/>
              <a:t>(</a:t>
            </a:r>
            <a:r>
              <a:rPr lang="zh-TW" altLang="en-US" sz="1600" b="0" dirty="0"/>
              <a:t>包含應用系統間、資料庫、作業系統層、中介系統、硬體、網路設備間等</a:t>
            </a:r>
            <a:r>
              <a:rPr lang="en-US" altLang="zh-TW" sz="1600" b="0" dirty="0"/>
              <a:t>)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200" b="0" dirty="0"/>
              <a:t>新建系統，對現有系統無影響</a:t>
            </a:r>
            <a:endParaRPr lang="en-US" altLang="zh-TW" sz="1200" b="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600" b="0" dirty="0"/>
              <a:t>參考系統架構配置圖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、應用系統架構圖、系統連線架構、網路架構圖</a:t>
            </a:r>
            <a:endPara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83633" y="12329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71665" y="12329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11145098" y="6356350"/>
            <a:ext cx="752400" cy="365125"/>
          </a:xfrm>
        </p:spPr>
        <p:txBody>
          <a:bodyPr/>
          <a:lstStyle/>
          <a:p>
            <a:fld id="{FE0E8E1E-9E6A-4A96-9BF7-1914460B6FB5}" type="slidenum">
              <a:rPr lang="en-US" altLang="zh-TW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5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物件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think-cell Slide" r:id="rId4" imgW="421" imgH="420" progId="TCLayout.ActiveDocument.1">
                  <p:embed/>
                </p:oleObj>
              </mc:Choice>
              <mc:Fallback>
                <p:oleObj name="think-cell Slide" r:id="rId4" imgW="421" imgH="420" progId="TCLayout.ActiveDocument.1">
                  <p:embed/>
                  <p:pic>
                    <p:nvPicPr>
                      <p:cNvPr id="3" name="物件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E8E1E-9E6A-4A96-9BF7-1914460B6FB5}" type="slidenum">
              <a:rPr lang="en-US" altLang="zh-TW" smtClean="0"/>
              <a:pPr/>
              <a:t>19</a:t>
            </a:fld>
            <a:endParaRPr 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維運面審核</a:t>
            </a:r>
            <a:r>
              <a:rPr lang="en-US" altLang="zh-TW" dirty="0"/>
              <a:t>(1/3)</a:t>
            </a:r>
            <a:endParaRPr lang="zh-TW" altLang="en-US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8969" y="673921"/>
            <a:ext cx="6096000" cy="13452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TW" altLang="zh-TW" sz="240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服務</a:t>
            </a:r>
            <a:r>
              <a:rPr lang="zh-TW" altLang="en-US" sz="240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目錄之影響</a:t>
            </a:r>
            <a:endParaRPr lang="en-US" altLang="zh-TW" sz="2400" dirty="0">
              <a:solidFill>
                <a:srgbClr val="002856"/>
              </a:solidFill>
              <a:latin typeface="+mj-lt"/>
              <a:ea typeface="+mj-ea"/>
              <a:cs typeface="+mj-cs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APID</a:t>
            </a:r>
            <a:r>
              <a:rPr lang="zh-TW" altLang="en-US" sz="160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異動申請 ：申請中</a:t>
            </a:r>
            <a:r>
              <a:rPr lang="en-US" altLang="zh-TW" sz="160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 (</a:t>
            </a:r>
            <a:r>
              <a:rPr lang="zh-TW" altLang="en-US" sz="160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電聯單單號</a:t>
            </a:r>
            <a:r>
              <a:rPr lang="en-US" altLang="zh-TW" sz="160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TW" altLang="en-US" sz="160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服務目錄異動申請</a:t>
            </a:r>
            <a:endParaRPr lang="en-US" altLang="zh-TW" sz="1600" dirty="0">
              <a:solidFill>
                <a:srgbClr val="002856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341472"/>
              </p:ext>
            </p:extLst>
          </p:nvPr>
        </p:nvGraphicFramePr>
        <p:xfrm>
          <a:off x="333283" y="2140933"/>
          <a:ext cx="11436027" cy="25162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94762">
                  <a:extLst>
                    <a:ext uri="{9D8B030D-6E8A-4147-A177-3AD203B41FA5}">
                      <a16:colId xmlns:a16="http://schemas.microsoft.com/office/drawing/2014/main" val="2863328860"/>
                    </a:ext>
                  </a:extLst>
                </a:gridCol>
                <a:gridCol w="828942">
                  <a:extLst>
                    <a:ext uri="{9D8B030D-6E8A-4147-A177-3AD203B41FA5}">
                      <a16:colId xmlns:a16="http://schemas.microsoft.com/office/drawing/2014/main" val="1381072425"/>
                    </a:ext>
                  </a:extLst>
                </a:gridCol>
                <a:gridCol w="1461331">
                  <a:extLst>
                    <a:ext uri="{9D8B030D-6E8A-4147-A177-3AD203B41FA5}">
                      <a16:colId xmlns:a16="http://schemas.microsoft.com/office/drawing/2014/main" val="312157907"/>
                    </a:ext>
                  </a:extLst>
                </a:gridCol>
                <a:gridCol w="901019">
                  <a:extLst>
                    <a:ext uri="{9D8B030D-6E8A-4147-A177-3AD203B41FA5}">
                      <a16:colId xmlns:a16="http://schemas.microsoft.com/office/drawing/2014/main" val="3540686282"/>
                    </a:ext>
                  </a:extLst>
                </a:gridCol>
                <a:gridCol w="953418">
                  <a:extLst>
                    <a:ext uri="{9D8B030D-6E8A-4147-A177-3AD203B41FA5}">
                      <a16:colId xmlns:a16="http://schemas.microsoft.com/office/drawing/2014/main" val="3969315874"/>
                    </a:ext>
                  </a:extLst>
                </a:gridCol>
                <a:gridCol w="1153682">
                  <a:extLst>
                    <a:ext uri="{9D8B030D-6E8A-4147-A177-3AD203B41FA5}">
                      <a16:colId xmlns:a16="http://schemas.microsoft.com/office/drawing/2014/main" val="3028385456"/>
                    </a:ext>
                  </a:extLst>
                </a:gridCol>
                <a:gridCol w="1179319">
                  <a:extLst>
                    <a:ext uri="{9D8B030D-6E8A-4147-A177-3AD203B41FA5}">
                      <a16:colId xmlns:a16="http://schemas.microsoft.com/office/drawing/2014/main" val="748507802"/>
                    </a:ext>
                  </a:extLst>
                </a:gridCol>
                <a:gridCol w="572567">
                  <a:extLst>
                    <a:ext uri="{9D8B030D-6E8A-4147-A177-3AD203B41FA5}">
                      <a16:colId xmlns:a16="http://schemas.microsoft.com/office/drawing/2014/main" val="4205035547"/>
                    </a:ext>
                  </a:extLst>
                </a:gridCol>
                <a:gridCol w="922946">
                  <a:extLst>
                    <a:ext uri="{9D8B030D-6E8A-4147-A177-3AD203B41FA5}">
                      <a16:colId xmlns:a16="http://schemas.microsoft.com/office/drawing/2014/main" val="2743810582"/>
                    </a:ext>
                  </a:extLst>
                </a:gridCol>
                <a:gridCol w="683663">
                  <a:extLst>
                    <a:ext uri="{9D8B030D-6E8A-4147-A177-3AD203B41FA5}">
                      <a16:colId xmlns:a16="http://schemas.microsoft.com/office/drawing/2014/main" val="915437563"/>
                    </a:ext>
                  </a:extLst>
                </a:gridCol>
                <a:gridCol w="982769">
                  <a:extLst>
                    <a:ext uri="{9D8B030D-6E8A-4147-A177-3AD203B41FA5}">
                      <a16:colId xmlns:a16="http://schemas.microsoft.com/office/drawing/2014/main" val="390789527"/>
                    </a:ext>
                  </a:extLst>
                </a:gridCol>
                <a:gridCol w="1001609">
                  <a:extLst>
                    <a:ext uri="{9D8B030D-6E8A-4147-A177-3AD203B41FA5}">
                      <a16:colId xmlns:a16="http://schemas.microsoft.com/office/drawing/2014/main" val="2971083563"/>
                    </a:ext>
                  </a:extLst>
                </a:gridCol>
              </a:tblGrid>
              <a:tr h="27148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需填欄位</a:t>
                      </a:r>
                    </a:p>
                  </a:txBody>
                  <a:tcPr marL="3597" marR="3597" marT="3597" marB="0" anchor="ctr">
                    <a:solidFill>
                      <a:srgbClr val="0028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異動類型</a:t>
                      </a:r>
                    </a:p>
                  </a:txBody>
                  <a:tcPr marL="3597" marR="3597" marT="3597" marB="0" anchor="ctr">
                    <a:solidFill>
                      <a:srgbClr val="0028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名稱</a:t>
                      </a:r>
                    </a:p>
                  </a:txBody>
                  <a:tcPr marL="3597" marR="3597" marT="3597" marB="0" anchor="ctr">
                    <a:solidFill>
                      <a:srgbClr val="0028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狀態</a:t>
                      </a:r>
                    </a:p>
                  </a:txBody>
                  <a:tcPr marL="3597" marR="3597" marT="3597" marB="0" anchor="ctr">
                    <a:solidFill>
                      <a:srgbClr val="0028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產品線</a:t>
                      </a:r>
                    </a:p>
                  </a:txBody>
                  <a:tcPr marL="3597" marR="3597" marT="3597" marB="0" anchor="ctr">
                    <a:solidFill>
                      <a:srgbClr val="0028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業務流程</a:t>
                      </a:r>
                    </a:p>
                  </a:txBody>
                  <a:tcPr marL="3597" marR="3597" marT="3597" marB="0" anchor="ctr">
                    <a:solidFill>
                      <a:srgbClr val="0028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業務服務</a:t>
                      </a:r>
                    </a:p>
                  </a:txBody>
                  <a:tcPr marL="3597" marR="3597" marT="3597" marB="0" anchor="ctr">
                    <a:solidFill>
                      <a:srgbClr val="0028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群組</a:t>
                      </a:r>
                    </a:p>
                  </a:txBody>
                  <a:tcPr marL="3597" marR="3597" marT="3597" marB="0" anchor="ctr">
                    <a:solidFill>
                      <a:srgbClr val="0028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系統名稱</a:t>
                      </a:r>
                    </a:p>
                  </a:txBody>
                  <a:tcPr marL="3597" marR="3597" marT="3597" marB="0" anchor="ctr">
                    <a:solidFill>
                      <a:srgbClr val="0028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AP_ID</a:t>
                      </a:r>
                    </a:p>
                  </a:txBody>
                  <a:tcPr marL="3597" marR="3597" marT="3597" marB="0" anchor="ctr">
                    <a:solidFill>
                      <a:srgbClr val="0028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所屬公司</a:t>
                      </a:r>
                    </a:p>
                  </a:txBody>
                  <a:tcPr marL="3597" marR="3597" marT="3597" marB="0" anchor="ctr">
                    <a:solidFill>
                      <a:srgbClr val="0028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服務對應直接影響或間接影響系統</a:t>
                      </a:r>
                    </a:p>
                  </a:txBody>
                  <a:tcPr marL="3597" marR="3597" marT="3597" marB="0" anchor="ctr">
                    <a:solidFill>
                      <a:srgbClr val="0028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638429"/>
                  </a:ext>
                </a:extLst>
              </a:tr>
              <a:tr h="1004874">
                <a:tc>
                  <a:txBody>
                    <a:bodyPr/>
                    <a:lstStyle/>
                    <a:p>
                      <a:pPr algn="l" fontAlgn="b"/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b"/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7" marR="3597" marT="3597" marB="0" anchor="b">
                    <a:solidFill>
                      <a:srgbClr val="C0CA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新增</a:t>
                      </a:r>
                    </a:p>
                  </a:txBody>
                  <a:tcPr marL="3597" marR="3597" marT="3597" marB="0" anchor="ctr">
                    <a:solidFill>
                      <a:srgbClr val="C0CA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金控數據中台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_Data </a:t>
                      </a:r>
                      <a:r>
                        <a:rPr lang="en-US" altLang="zh-TW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PaaS_Infra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597" marR="3597" marT="3597" marB="0" anchor="ctr">
                    <a:solidFill>
                      <a:srgbClr val="DEE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建置</a:t>
                      </a:r>
                    </a:p>
                  </a:txBody>
                  <a:tcPr marL="3597" marR="3597" marT="3597" marB="0" anchor="ctr">
                    <a:solidFill>
                      <a:srgbClr val="DEE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數據分析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風險分析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Data Analysis/Risk Analysis</a:t>
                      </a:r>
                    </a:p>
                  </a:txBody>
                  <a:tcPr marL="3597" marR="3597" marT="3597" marB="0" anchor="ctr">
                    <a:solidFill>
                      <a:srgbClr val="DEE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金控國泰盾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Cathay Holdings Shield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597" marR="3597" marT="3597" marB="0" anchor="ctr">
                    <a:solidFill>
                      <a:srgbClr val="DEE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金控數據中台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Infra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597" marR="3597" marT="3597" marB="0" anchor="ctr">
                    <a:solidFill>
                      <a:srgbClr val="DEE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S3</a:t>
                      </a:r>
                    </a:p>
                  </a:txBody>
                  <a:tcPr marL="3597" marR="3597" marT="3597" marB="0" anchor="ctr">
                    <a:solidFill>
                      <a:srgbClr val="DEE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金控數據中</a:t>
                      </a:r>
                      <a:r>
                        <a:rPr lang="zh-TW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</a:t>
                      </a:r>
                      <a:r>
                        <a:rPr lang="en-US" altLang="zh-TW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Infra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597" marR="3597" marT="3597" marB="0" anchor="ctr">
                    <a:solidFill>
                      <a:srgbClr val="DEE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MID-LX-XXX-01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597" marR="3597" marT="3597" marB="0" anchor="ctr">
                    <a:solidFill>
                      <a:srgbClr val="DEE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國泰金控</a:t>
                      </a:r>
                    </a:p>
                  </a:txBody>
                  <a:tcPr marL="3597" marR="3597" marT="3597" marB="0" anchor="ctr">
                    <a:solidFill>
                      <a:srgbClr val="DEE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</a:t>
                      </a:r>
                    </a:p>
                  </a:txBody>
                  <a:tcPr marL="3597" marR="3597" marT="3597" marB="0" anchor="ctr">
                    <a:solidFill>
                      <a:srgbClr val="DEE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767674"/>
                  </a:ext>
                </a:extLst>
              </a:tr>
              <a:tr h="1004874">
                <a:tc>
                  <a:txBody>
                    <a:bodyPr/>
                    <a:lstStyle/>
                    <a:p>
                      <a:pPr algn="l" fontAlgn="b"/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7" marR="3597" marT="3597" marB="0" anchor="b">
                    <a:solidFill>
                      <a:srgbClr val="C0CA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新增</a:t>
                      </a:r>
                    </a:p>
                  </a:txBody>
                  <a:tcPr marL="3597" marR="3597" marT="3597" marB="0" anchor="ctr">
                    <a:solidFill>
                      <a:srgbClr val="C0CA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金控數據中台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_Data </a:t>
                      </a:r>
                      <a:r>
                        <a:rPr lang="en-US" altLang="zh-TW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PaaS_API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597" marR="3597" marT="3597" marB="0" anchor="ctr">
                    <a:solidFill>
                      <a:srgbClr val="DEE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建置</a:t>
                      </a:r>
                    </a:p>
                  </a:txBody>
                  <a:tcPr marL="3597" marR="3597" marT="3597" marB="0" anchor="ctr">
                    <a:solidFill>
                      <a:srgbClr val="DEE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數據分析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風險分析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,Data Analysis/Risk Analysis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597" marR="3597" marT="3597" marB="0" anchor="ctr">
                    <a:solidFill>
                      <a:srgbClr val="DEE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金控國泰盾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Cathay Holdings Shield</a:t>
                      </a:r>
                    </a:p>
                  </a:txBody>
                  <a:tcPr marL="3597" marR="3597" marT="3597" marB="0" anchor="ctr">
                    <a:solidFill>
                      <a:srgbClr val="DEE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金控數據中台</a:t>
                      </a:r>
                      <a:r>
                        <a:rPr lang="en-US" altLang="zh-TW" sz="1100" smtClean="0"/>
                        <a:t>Data/Model</a:t>
                      </a:r>
                      <a:r>
                        <a:rPr lang="en-US" altLang="zh-TW" sz="1100" dirty="0"/>
                        <a:t> API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597" marR="3597" marT="3597" marB="0" anchor="ctr">
                    <a:solidFill>
                      <a:srgbClr val="DEE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S3</a:t>
                      </a:r>
                    </a:p>
                  </a:txBody>
                  <a:tcPr marL="3597" marR="3597" marT="3597" marB="0" anchor="ctr">
                    <a:solidFill>
                      <a:srgbClr val="DEE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金控數據中</a:t>
                      </a:r>
                      <a:r>
                        <a:rPr lang="zh-TW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</a:t>
                      </a:r>
                      <a:r>
                        <a:rPr lang="en-US" altLang="zh-TW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597" marR="3597" marT="3597" marB="0" anchor="ctr">
                    <a:solidFill>
                      <a:srgbClr val="DEE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100" dirty="0"/>
                        <a:t>MID-LX-OOO-01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597" marR="3597" marT="3597" marB="0" anchor="ctr">
                    <a:solidFill>
                      <a:srgbClr val="DEE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國泰金控</a:t>
                      </a:r>
                    </a:p>
                  </a:txBody>
                  <a:tcPr marL="3597" marR="3597" marT="3597" marB="0" anchor="ctr">
                    <a:solidFill>
                      <a:srgbClr val="DEE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</a:t>
                      </a:r>
                    </a:p>
                  </a:txBody>
                  <a:tcPr marL="3597" marR="3597" marT="3597" marB="0" anchor="ctr">
                    <a:solidFill>
                      <a:srgbClr val="DEE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71368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9059334" y="3970867"/>
            <a:ext cx="1634066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FHC-LX-MSP-01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4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物件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891" y="1622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5" name="物件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891" y="1622"/>
                        <a:ext cx="1619" cy="1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3"/>
            </p:custDataLst>
          </p:nvPr>
        </p:nvSpPr>
        <p:spPr bwMode="auto">
          <a:xfrm>
            <a:off x="1524270" y="1"/>
            <a:ext cx="161974" cy="161974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32962" fontAlgn="base">
              <a:lnSpc>
                <a:spcPts val="1632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altLang="zh-TW" sz="1632" b="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微軟正黑體" panose="020B0604030504040204" pitchFamily="34" charset="-120"/>
            </a:endParaRPr>
          </a:p>
        </p:txBody>
      </p:sp>
      <p:sp>
        <p:nvSpPr>
          <p:cNvPr id="3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簡報大綱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11245197" y="6407284"/>
            <a:ext cx="647700" cy="287337"/>
          </a:xfrm>
        </p:spPr>
        <p:txBody>
          <a:bodyPr/>
          <a:lstStyle/>
          <a:p>
            <a:fld id="{018B90E8-31B4-41F6-8174-D549C5229FD8}" type="slidenum">
              <a:rPr lang="zh-TW" altLang="en-US" smtClean="0"/>
              <a:t>2</a:t>
            </a:fld>
            <a:endParaRPr lang="zh-TW" altLang="en-US" dirty="0"/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521677" y="938658"/>
            <a:ext cx="8229600" cy="4525963"/>
          </a:xfrm>
          <a:prstGeom prst="rect">
            <a:avLst/>
          </a:prstGeom>
        </p:spPr>
        <p:txBody>
          <a:bodyPr/>
          <a:lstStyle>
            <a:lvl1pPr marL="342864" indent="-342864" algn="l" defTabSz="914303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71" indent="-285720" algn="l" defTabSz="914303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79" indent="-228576" algn="l" defTabSz="914303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charset="2"/>
              <a:buChar char="u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30" indent="-228576" algn="l" defTabSz="914303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charset="2"/>
              <a:buChar char="u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82" indent="-228576" algn="l" defTabSz="914303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charset="2"/>
              <a:buChar char="u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33" indent="-228576" algn="l" defTabSz="91430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85" indent="-228576" algn="l" defTabSz="91430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37" indent="-228576" algn="l" defTabSz="91430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88" indent="-228576" algn="l" defTabSz="91430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000" defTabSz="914400">
              <a:spcBef>
                <a:spcPct val="0"/>
              </a:spcBef>
            </a:pPr>
            <a:r>
              <a:rPr lang="zh-TW" altLang="en-US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專案摘要</a:t>
            </a:r>
            <a:r>
              <a:rPr lang="en-US" altLang="zh-TW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/</a:t>
            </a:r>
            <a:r>
              <a:rPr lang="zh-TW" altLang="en-US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受影響系統架構或標準摘要</a:t>
            </a:r>
            <a:endParaRPr lang="en-US" altLang="zh-TW" dirty="0">
              <a:solidFill>
                <a:srgbClr val="002856"/>
              </a:solidFill>
              <a:latin typeface="+mj-lt"/>
              <a:ea typeface="+mj-ea"/>
              <a:cs typeface="+mj-cs"/>
            </a:endParaRPr>
          </a:p>
          <a:p>
            <a:pPr indent="-342000" defTabSz="914400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TW" altLang="en-US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技術面審核</a:t>
            </a:r>
            <a:endParaRPr lang="en-US" altLang="zh-TW" dirty="0">
              <a:solidFill>
                <a:srgbClr val="002856"/>
              </a:solidFill>
              <a:latin typeface="+mj-lt"/>
              <a:ea typeface="+mj-ea"/>
              <a:cs typeface="+mj-cs"/>
            </a:endParaRPr>
          </a:p>
          <a:p>
            <a:pPr indent="-342000" defTabSz="914400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TW" altLang="en-US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維運面審核</a:t>
            </a:r>
            <a:endParaRPr lang="en-US" altLang="zh-TW" dirty="0">
              <a:solidFill>
                <a:srgbClr val="002856"/>
              </a:solidFill>
              <a:latin typeface="+mj-lt"/>
              <a:ea typeface="+mj-ea"/>
              <a:cs typeface="+mj-cs"/>
            </a:endParaRPr>
          </a:p>
          <a:p>
            <a:pPr indent="-342000" defTabSz="914400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TW" altLang="en-US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資安面審核</a:t>
            </a:r>
            <a:endParaRPr lang="en-US" altLang="zh-TW" dirty="0">
              <a:solidFill>
                <a:srgbClr val="002856"/>
              </a:solidFill>
              <a:latin typeface="+mj-lt"/>
              <a:ea typeface="+mj-ea"/>
              <a:cs typeface="+mj-cs"/>
            </a:endParaRPr>
          </a:p>
          <a:p>
            <a:pPr indent="-342000" defTabSz="914400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TW" altLang="en-US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問題與討論</a:t>
            </a:r>
            <a:endParaRPr lang="en-US" altLang="zh-TW" dirty="0">
              <a:solidFill>
                <a:srgbClr val="002856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069701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物件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think-cell Slide" r:id="rId4" imgW="421" imgH="420" progId="TCLayout.ActiveDocument.1">
                  <p:embed/>
                </p:oleObj>
              </mc:Choice>
              <mc:Fallback>
                <p:oleObj name="think-cell Slide" r:id="rId4" imgW="421" imgH="420" progId="TCLayout.ActiveDocument.1">
                  <p:embed/>
                  <p:pic>
                    <p:nvPicPr>
                      <p:cNvPr id="3" name="物件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E8E1E-9E6A-4A96-9BF7-1914460B6FB5}" type="slidenum">
              <a:rPr lang="en-US" altLang="zh-TW" smtClean="0"/>
              <a:pPr/>
              <a:t>20</a:t>
            </a:fld>
            <a:endParaRPr 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維運面審核</a:t>
            </a:r>
            <a:r>
              <a:rPr lang="en-US" altLang="zh-TW" dirty="0"/>
              <a:t>(2/3)</a:t>
            </a:r>
            <a:endParaRPr lang="zh-TW" altLang="en-US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100871"/>
              </p:ext>
            </p:extLst>
          </p:nvPr>
        </p:nvGraphicFramePr>
        <p:xfrm>
          <a:off x="452017" y="2297002"/>
          <a:ext cx="10863457" cy="24407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5908">
                  <a:extLst>
                    <a:ext uri="{9D8B030D-6E8A-4147-A177-3AD203B41FA5}">
                      <a16:colId xmlns:a16="http://schemas.microsoft.com/office/drawing/2014/main" val="2863328860"/>
                    </a:ext>
                  </a:extLst>
                </a:gridCol>
                <a:gridCol w="590005">
                  <a:extLst>
                    <a:ext uri="{9D8B030D-6E8A-4147-A177-3AD203B41FA5}">
                      <a16:colId xmlns:a16="http://schemas.microsoft.com/office/drawing/2014/main" val="1381072425"/>
                    </a:ext>
                  </a:extLst>
                </a:gridCol>
                <a:gridCol w="590005">
                  <a:extLst>
                    <a:ext uri="{9D8B030D-6E8A-4147-A177-3AD203B41FA5}">
                      <a16:colId xmlns:a16="http://schemas.microsoft.com/office/drawing/2014/main" val="485280250"/>
                    </a:ext>
                  </a:extLst>
                </a:gridCol>
                <a:gridCol w="590005">
                  <a:extLst>
                    <a:ext uri="{9D8B030D-6E8A-4147-A177-3AD203B41FA5}">
                      <a16:colId xmlns:a16="http://schemas.microsoft.com/office/drawing/2014/main" val="3531524815"/>
                    </a:ext>
                  </a:extLst>
                </a:gridCol>
                <a:gridCol w="1026982">
                  <a:extLst>
                    <a:ext uri="{9D8B030D-6E8A-4147-A177-3AD203B41FA5}">
                      <a16:colId xmlns:a16="http://schemas.microsoft.com/office/drawing/2014/main" val="312157907"/>
                    </a:ext>
                  </a:extLst>
                </a:gridCol>
                <a:gridCol w="1026982">
                  <a:extLst>
                    <a:ext uri="{9D8B030D-6E8A-4147-A177-3AD203B41FA5}">
                      <a16:colId xmlns:a16="http://schemas.microsoft.com/office/drawing/2014/main" val="521731550"/>
                    </a:ext>
                  </a:extLst>
                </a:gridCol>
                <a:gridCol w="1003415">
                  <a:extLst>
                    <a:ext uri="{9D8B030D-6E8A-4147-A177-3AD203B41FA5}">
                      <a16:colId xmlns:a16="http://schemas.microsoft.com/office/drawing/2014/main" val="3540686282"/>
                    </a:ext>
                  </a:extLst>
                </a:gridCol>
                <a:gridCol w="1003416">
                  <a:extLst>
                    <a:ext uri="{9D8B030D-6E8A-4147-A177-3AD203B41FA5}">
                      <a16:colId xmlns:a16="http://schemas.microsoft.com/office/drawing/2014/main" val="3238546160"/>
                    </a:ext>
                  </a:extLst>
                </a:gridCol>
                <a:gridCol w="1003415">
                  <a:extLst>
                    <a:ext uri="{9D8B030D-6E8A-4147-A177-3AD203B41FA5}">
                      <a16:colId xmlns:a16="http://schemas.microsoft.com/office/drawing/2014/main" val="1647208754"/>
                    </a:ext>
                  </a:extLst>
                </a:gridCol>
                <a:gridCol w="1191108">
                  <a:extLst>
                    <a:ext uri="{9D8B030D-6E8A-4147-A177-3AD203B41FA5}">
                      <a16:colId xmlns:a16="http://schemas.microsoft.com/office/drawing/2014/main" val="3969315874"/>
                    </a:ext>
                  </a:extLst>
                </a:gridCol>
                <a:gridCol w="1191108">
                  <a:extLst>
                    <a:ext uri="{9D8B030D-6E8A-4147-A177-3AD203B41FA5}">
                      <a16:colId xmlns:a16="http://schemas.microsoft.com/office/drawing/2014/main" val="2305511337"/>
                    </a:ext>
                  </a:extLst>
                </a:gridCol>
                <a:gridCol w="1191108">
                  <a:extLst>
                    <a:ext uri="{9D8B030D-6E8A-4147-A177-3AD203B41FA5}">
                      <a16:colId xmlns:a16="http://schemas.microsoft.com/office/drawing/2014/main" val="529904575"/>
                    </a:ext>
                  </a:extLst>
                </a:gridCol>
              </a:tblGrid>
              <a:tr h="22472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欄位</a:t>
                      </a:r>
                    </a:p>
                  </a:txBody>
                  <a:tcPr marL="7000" marR="7000" marT="700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  <a:latin typeface="+mn-ea"/>
                          <a:ea typeface="+mn-ea"/>
                        </a:rPr>
                        <a:t>服務目錄</a:t>
                      </a:r>
                      <a:br>
                        <a:rPr lang="zh-TW" altLang="en-US" sz="12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TW" altLang="en-US" sz="1200" u="none" strike="noStrike" dirty="0">
                          <a:effectLst/>
                          <a:latin typeface="+mn-ea"/>
                          <a:ea typeface="+mn-ea"/>
                        </a:rPr>
                        <a:t>第一層</a:t>
                      </a:r>
                      <a:br>
                        <a:rPr lang="zh-TW" altLang="en-US" sz="12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zh-TW" sz="12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en-US" sz="1200" u="none" strike="noStrike" dirty="0">
                          <a:effectLst/>
                          <a:latin typeface="+mn-ea"/>
                          <a:ea typeface="+mn-ea"/>
                        </a:rPr>
                        <a:t>業務產品線</a:t>
                      </a:r>
                      <a:r>
                        <a:rPr lang="en-US" altLang="zh-TW" sz="12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zh-TW" sz="1200" b="0" i="0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00" marR="7000" marT="7000" marB="0" anchor="ctr">
                    <a:solidFill>
                      <a:srgbClr val="0028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  <a:latin typeface="+mn-ea"/>
                          <a:ea typeface="+mn-ea"/>
                        </a:rPr>
                        <a:t>服務目錄</a:t>
                      </a:r>
                      <a:br>
                        <a:rPr lang="zh-TW" altLang="en-US" sz="12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TW" altLang="en-US" sz="1200" u="none" strike="noStrike" dirty="0">
                          <a:effectLst/>
                          <a:latin typeface="+mn-ea"/>
                          <a:ea typeface="+mn-ea"/>
                        </a:rPr>
                        <a:t>第二層</a:t>
                      </a:r>
                      <a:br>
                        <a:rPr lang="zh-TW" altLang="en-US" sz="12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zh-TW" sz="12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en-US" sz="1200" u="none" strike="noStrike" dirty="0">
                          <a:effectLst/>
                          <a:latin typeface="+mn-ea"/>
                          <a:ea typeface="+mn-ea"/>
                        </a:rPr>
                        <a:t>業務流程</a:t>
                      </a:r>
                      <a:r>
                        <a:rPr lang="en-US" altLang="zh-TW" sz="12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zh-TW" sz="1200" b="0" i="0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00" marR="7000" marT="7000" marB="0" anchor="ctr">
                    <a:solidFill>
                      <a:srgbClr val="0028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  <a:latin typeface="+mn-ea"/>
                          <a:ea typeface="+mn-ea"/>
                        </a:rPr>
                        <a:t>業管單位</a:t>
                      </a:r>
                      <a:endParaRPr lang="zh-TW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00" marR="7000" marT="7000" marB="0" anchor="ctr">
                    <a:solidFill>
                      <a:srgbClr val="0028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  <a:latin typeface="+mn-ea"/>
                          <a:ea typeface="+mn-ea"/>
                        </a:rPr>
                        <a:t>服務日</a:t>
                      </a:r>
                      <a:endParaRPr lang="zh-TW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00" marR="7000" marT="7000" marB="0" anchor="ctr">
                    <a:solidFill>
                      <a:srgbClr val="0028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  <a:latin typeface="+mn-ea"/>
                          <a:ea typeface="+mn-ea"/>
                        </a:rPr>
                        <a:t>服務時間</a:t>
                      </a:r>
                      <a:endParaRPr lang="zh-TW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00" marR="7000" marT="7000" marB="0" anchor="ctr">
                    <a:solidFill>
                      <a:srgbClr val="0028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  <a:latin typeface="+mn-ea"/>
                          <a:ea typeface="+mn-ea"/>
                        </a:rPr>
                        <a:t>服務說明</a:t>
                      </a:r>
                      <a:endParaRPr lang="zh-TW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00" marR="7000" marT="7000" marB="0" anchor="ctr">
                    <a:solidFill>
                      <a:srgbClr val="0028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  <a:latin typeface="+mn-ea"/>
                          <a:ea typeface="+mn-ea"/>
                        </a:rPr>
                        <a:t>資訊服務負責人</a:t>
                      </a:r>
                      <a:endParaRPr lang="zh-TW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00" marR="7000" marT="7000" marB="0" anchor="ctr">
                    <a:solidFill>
                      <a:srgbClr val="0028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  <a:latin typeface="+mn-ea"/>
                          <a:ea typeface="+mn-ea"/>
                        </a:rPr>
                        <a:t>資訊總處主要對應單位</a:t>
                      </a:r>
                      <a:endParaRPr lang="zh-TW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00" marR="7000" marT="7000" marB="0" anchor="ctr">
                    <a:solidFill>
                      <a:srgbClr val="0028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  <a:latin typeface="+mn-ea"/>
                          <a:ea typeface="+mn-ea"/>
                        </a:rPr>
                        <a:t>資訊總處主要對應單位</a:t>
                      </a:r>
                      <a:endParaRPr lang="zh-TW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00" marR="7000" marT="7000" marB="0" anchor="ctr">
                    <a:solidFill>
                      <a:srgbClr val="0028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  <a:latin typeface="+mn-ea"/>
                          <a:ea typeface="+mn-ea"/>
                        </a:rPr>
                        <a:t>連結之關係企業</a:t>
                      </a:r>
                      <a:endParaRPr lang="zh-TW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00" marR="7000" marT="7000" marB="0" anchor="ctr">
                    <a:solidFill>
                      <a:srgbClr val="0028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  <a:latin typeface="+mn-ea"/>
                          <a:ea typeface="+mn-ea"/>
                        </a:rPr>
                        <a:t>備註</a:t>
                      </a:r>
                      <a:endParaRPr lang="zh-TW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00" marR="7000" marT="7000" marB="0" anchor="ctr">
                    <a:solidFill>
                      <a:srgbClr val="0028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638429"/>
                  </a:ext>
                </a:extLst>
              </a:tr>
              <a:tr h="15193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請提供規劃的資訊</a:t>
                      </a:r>
                      <a:r>
                        <a:rPr lang="en-US" altLang="zh-TW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000" marR="7000" marT="700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  <a:latin typeface="+mn-ea"/>
                          <a:ea typeface="+mn-ea"/>
                        </a:rPr>
                        <a:t>數據中台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00" marR="7000" marT="7000" marB="0" anchor="ctr">
                    <a:solidFill>
                      <a:srgbClr val="C0CA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Infra</a:t>
                      </a:r>
                      <a:r>
                        <a:rPr lang="zh-TW" altLang="en-US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TW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Data API</a:t>
                      </a:r>
                      <a:r>
                        <a:rPr lang="zh-TW" altLang="en-US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TW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Model API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00" marR="7000" marT="7000" marB="0" anchor="ctr">
                    <a:solidFill>
                      <a:srgbClr val="C0CA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	</a:t>
                      </a:r>
                      <a:r>
                        <a:rPr lang="zh-TW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數據生態發展部</a:t>
                      </a:r>
                    </a:p>
                  </a:txBody>
                  <a:tcPr marL="7000" marR="7000" marT="7000" marB="0" anchor="ctr">
                    <a:solidFill>
                      <a:srgbClr val="C0CA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週一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~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週五</a:t>
                      </a:r>
                    </a:p>
                  </a:txBody>
                  <a:tcPr marL="7000" marR="7000" marT="7000" marB="0" anchor="ctr">
                    <a:solidFill>
                      <a:srgbClr val="DEE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 dirty="0">
                          <a:effectLst/>
                          <a:latin typeface="+mn-ea"/>
                          <a:ea typeface="+mn-ea"/>
                        </a:rPr>
                        <a:t>08:50~17:30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00" marR="7000" marT="7000" marB="0" anchor="ctr">
                    <a:solidFill>
                      <a:srgbClr val="DEE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提供加值數據及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AI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模型服務</a:t>
                      </a:r>
                    </a:p>
                  </a:txBody>
                  <a:tcPr marL="7000" marR="7000" marT="7000" marB="0" anchor="ctr">
                    <a:solidFill>
                      <a:srgbClr val="DEE3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fontAlgn="ctr" latinLnBrk="0" hangingPunct="1"/>
                      <a:r>
                        <a:rPr lang="zh-TW" alt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金控數據生態發展部數據科技科科長</a:t>
                      </a:r>
                    </a:p>
                  </a:txBody>
                  <a:tcPr marL="7000" marR="7000" marT="7000" marB="0" anchor="ctr">
                    <a:solidFill>
                      <a:srgbClr val="DEE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銀行中台發展部</a:t>
                      </a:r>
                    </a:p>
                  </a:txBody>
                  <a:tcPr marL="7000" marR="7000" marT="7000" marB="0" anchor="ctr">
                    <a:solidFill>
                      <a:srgbClr val="DE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銀行中台開發科</a:t>
                      </a:r>
                    </a:p>
                  </a:txBody>
                  <a:tcPr marL="7000" marR="7000" marT="7000" marB="0" anchor="ctr">
                    <a:solidFill>
                      <a:srgbClr val="DEE3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  <a:latin typeface="+mn-ea"/>
                          <a:ea typeface="+mn-ea"/>
                        </a:rPr>
                        <a:t>　銀行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00" marR="7000" marT="7000" marB="0" anchor="ctr">
                    <a:solidFill>
                      <a:srgbClr val="DEE3EA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06673" rtl="0" eaLnBrk="1" fontAlgn="auto" latinLnBrk="0" hangingPunct="1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n"/>
                        <a:tabLst/>
                        <a:defRPr/>
                      </a:pPr>
                      <a:endParaRPr lang="zh-TW" altLang="en-US" sz="1200" b="0" i="0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08000" marR="68580" marT="34290" marB="34290" anchor="ctr">
                    <a:solidFill>
                      <a:srgbClr val="DEE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76767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52017" y="756810"/>
            <a:ext cx="6096000" cy="9759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TW" altLang="zh-TW" sz="240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服務水準協議及內部作業水準協議</a:t>
            </a:r>
            <a:r>
              <a:rPr lang="zh-TW" altLang="en-US" sz="240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之影響</a:t>
            </a:r>
            <a:endParaRPr lang="en-US" altLang="zh-TW" sz="2400" dirty="0">
              <a:solidFill>
                <a:srgbClr val="002856"/>
              </a:solidFill>
              <a:latin typeface="+mj-lt"/>
              <a:ea typeface="+mj-ea"/>
              <a:cs typeface="+mj-cs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TW" altLang="zh-TW" sz="160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是否需要新議定或修訂</a:t>
            </a:r>
            <a:endParaRPr lang="en-US" altLang="zh-TW" sz="1600" dirty="0">
              <a:solidFill>
                <a:srgbClr val="002856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471840"/>
              </p:ext>
            </p:extLst>
          </p:nvPr>
        </p:nvGraphicFramePr>
        <p:xfrm>
          <a:off x="452017" y="1914259"/>
          <a:ext cx="10863456" cy="382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3456">
                  <a:extLst>
                    <a:ext uri="{9D8B030D-6E8A-4147-A177-3AD203B41FA5}">
                      <a16:colId xmlns:a16="http://schemas.microsoft.com/office/drawing/2014/main" val="275727429"/>
                    </a:ext>
                  </a:extLst>
                </a:gridCol>
              </a:tblGrid>
              <a:tr h="3827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  <a:latin typeface="+mn-ea"/>
                          <a:ea typeface="+mn-ea"/>
                        </a:rPr>
                        <a:t>SLA</a:t>
                      </a:r>
                      <a:r>
                        <a:rPr lang="zh-TW" altLang="en-US" sz="1400" u="none" strike="noStrike" dirty="0">
                          <a:effectLst/>
                          <a:latin typeface="+mn-ea"/>
                          <a:ea typeface="+mn-ea"/>
                        </a:rPr>
                        <a:t>之服務說明</a:t>
                      </a:r>
                      <a:endParaRPr lang="zh-TW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46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64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維運面審核</a:t>
            </a:r>
            <a:r>
              <a:rPr lang="en-US" altLang="zh-TW" dirty="0"/>
              <a:t>(3/3)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521676" y="881122"/>
            <a:ext cx="10463155" cy="45259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TW" altLang="en-US" sz="24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系統效能或</a:t>
            </a:r>
            <a:r>
              <a:rPr lang="zh-TW" altLang="zh-TW" sz="24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容量</a:t>
            </a:r>
            <a:r>
              <a:rPr lang="en-US" altLang="zh-TW" sz="24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(</a:t>
            </a:r>
            <a:r>
              <a:rPr lang="zh-TW" altLang="en-US" sz="24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例如，記憶體、儲存空間、資料庫、網路頻寬等</a:t>
            </a:r>
            <a:r>
              <a:rPr lang="en-US" altLang="zh-TW" sz="24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)</a:t>
            </a:r>
            <a:r>
              <a:rPr lang="zh-TW" altLang="en-US" sz="24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探討</a:t>
            </a:r>
            <a:endParaRPr lang="en-US" altLang="zh-TW" sz="2400" b="0" dirty="0">
              <a:solidFill>
                <a:srgbClr val="002856"/>
              </a:solidFill>
              <a:latin typeface="+mj-lt"/>
              <a:ea typeface="+mj-ea"/>
              <a:cs typeface="+mj-cs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TW" altLang="en-US" sz="16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效能或容量是否充足：需加購</a:t>
            </a:r>
            <a:r>
              <a:rPr lang="en-US" altLang="zh-TW" sz="1600" b="0" dirty="0" err="1">
                <a:solidFill>
                  <a:srgbClr val="002856"/>
                </a:solidFill>
                <a:latin typeface="+mj-lt"/>
                <a:ea typeface="+mj-ea"/>
                <a:cs typeface="+mj-cs"/>
              </a:rPr>
              <a:t>EnterpriseDB</a:t>
            </a:r>
            <a:endParaRPr lang="en-US" altLang="zh-TW" sz="1600" b="0" dirty="0">
              <a:solidFill>
                <a:srgbClr val="002856"/>
              </a:solidFill>
              <a:latin typeface="+mj-lt"/>
              <a:ea typeface="+mj-ea"/>
              <a:cs typeface="+mj-cs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TW" altLang="zh-TW" sz="16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短</a:t>
            </a:r>
            <a:r>
              <a:rPr lang="en-US" altLang="zh-TW" sz="16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/</a:t>
            </a:r>
            <a:r>
              <a:rPr lang="zh-TW" altLang="zh-TW" sz="16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中</a:t>
            </a:r>
            <a:r>
              <a:rPr lang="en-US" altLang="zh-TW" sz="16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/</a:t>
            </a:r>
            <a:r>
              <a:rPr lang="zh-TW" altLang="zh-TW" sz="16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長期維運是否會造成影響</a:t>
            </a:r>
            <a:r>
              <a:rPr lang="zh-TW" altLang="en-US" sz="16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：無</a:t>
            </a:r>
            <a:endParaRPr lang="en-US" altLang="zh-TW" sz="1600" b="0" dirty="0">
              <a:solidFill>
                <a:srgbClr val="002856"/>
              </a:solidFill>
              <a:latin typeface="+mj-lt"/>
              <a:ea typeface="+mj-ea"/>
              <a:cs typeface="+mj-cs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TW" altLang="en-US" sz="16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資料庫瘦身</a:t>
            </a:r>
            <a:r>
              <a:rPr lang="en-US" altLang="zh-TW" sz="16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altLang="zh-TW" sz="1600" b="0" dirty="0" err="1">
                <a:solidFill>
                  <a:srgbClr val="002856"/>
                </a:solidFill>
                <a:latin typeface="+mj-lt"/>
                <a:ea typeface="+mj-ea"/>
                <a:cs typeface="+mj-cs"/>
              </a:rPr>
              <a:t>HouseKeeping</a:t>
            </a:r>
            <a:r>
              <a:rPr lang="en-US" altLang="zh-TW" sz="16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)</a:t>
            </a:r>
            <a:r>
              <a:rPr lang="zh-TW" altLang="en-US" sz="16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：超過</a:t>
            </a:r>
            <a:r>
              <a:rPr lang="en-US" altLang="zh-TW" sz="16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5</a:t>
            </a:r>
            <a:r>
              <a:rPr lang="zh-TW" altLang="en-US" sz="16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年的資料將清除</a:t>
            </a:r>
            <a:endParaRPr lang="en-US" altLang="zh-TW" sz="1600" b="0" dirty="0">
              <a:solidFill>
                <a:srgbClr val="002856"/>
              </a:solidFill>
              <a:latin typeface="+mj-lt"/>
              <a:ea typeface="+mj-ea"/>
              <a:cs typeface="+mj-cs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TW" altLang="en-US" sz="16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資料保存年限：</a:t>
            </a:r>
            <a:r>
              <a:rPr lang="en-US" altLang="zh-TW" sz="16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5</a:t>
            </a:r>
            <a:r>
              <a:rPr lang="zh-TW" altLang="en-US" sz="16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年</a:t>
            </a:r>
            <a:endParaRPr lang="en-US" altLang="zh-TW" sz="1600" b="0" dirty="0">
              <a:solidFill>
                <a:srgbClr val="002856"/>
              </a:solidFill>
              <a:latin typeface="+mj-lt"/>
              <a:ea typeface="+mj-ea"/>
              <a:cs typeface="+mj-cs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TW" altLang="en-US" sz="16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關聯式資料庫</a:t>
            </a:r>
            <a:r>
              <a:rPr lang="en-US" altLang="zh-TW" sz="16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(Relational Database)</a:t>
            </a:r>
            <a:r>
              <a:rPr lang="zh-TW" altLang="en-US" sz="16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是否有使用大型物件型別</a:t>
            </a:r>
            <a:r>
              <a:rPr lang="en-US" altLang="zh-TW" sz="16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? </a:t>
            </a:r>
            <a:r>
              <a:rPr lang="zh-TW" altLang="en-US" sz="16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例</a:t>
            </a:r>
            <a:r>
              <a:rPr lang="en-US" altLang="zh-TW" sz="16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:Oracle</a:t>
            </a:r>
            <a:r>
              <a:rPr lang="zh-TW" altLang="en-US" sz="16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中</a:t>
            </a:r>
            <a:r>
              <a:rPr lang="en-US" altLang="zh-TW" sz="16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BLOB</a:t>
            </a:r>
            <a:r>
              <a:rPr lang="zh-TW" altLang="en-US" sz="16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、</a:t>
            </a:r>
            <a:r>
              <a:rPr lang="en-US" altLang="zh-TW" sz="16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CLOB...</a:t>
            </a:r>
            <a:r>
              <a:rPr lang="zh-TW" altLang="en-US" sz="16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等，</a:t>
            </a:r>
            <a:r>
              <a:rPr lang="en-US" altLang="zh-TW" sz="16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SQL Server</a:t>
            </a:r>
            <a:r>
              <a:rPr lang="zh-TW" altLang="en-US" sz="16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中</a:t>
            </a:r>
            <a:r>
              <a:rPr lang="en-US" altLang="zh-TW" sz="1600" b="0" dirty="0" err="1">
                <a:solidFill>
                  <a:srgbClr val="002856"/>
                </a:solidFill>
                <a:latin typeface="+mj-lt"/>
                <a:ea typeface="+mj-ea"/>
                <a:cs typeface="+mj-cs"/>
              </a:rPr>
              <a:t>varbinary</a:t>
            </a:r>
            <a:r>
              <a:rPr lang="en-US" altLang="zh-TW" sz="16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(max)..</a:t>
            </a:r>
            <a:r>
              <a:rPr lang="zh-TW" altLang="en-US" sz="16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等：無</a:t>
            </a:r>
            <a:endParaRPr lang="en-US" altLang="zh-TW" sz="1600" b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TW" altLang="en-US" sz="24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系統監控納入集中監控平台</a:t>
            </a:r>
            <a:r>
              <a:rPr lang="en-US" altLang="zh-TW" sz="24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altLang="zh-TW" sz="2400" b="0" dirty="0" err="1">
                <a:solidFill>
                  <a:srgbClr val="002856"/>
                </a:solidFill>
                <a:latin typeface="+mj-lt"/>
                <a:ea typeface="+mj-ea"/>
                <a:cs typeface="+mj-cs"/>
              </a:rPr>
              <a:t>TrueSight</a:t>
            </a:r>
            <a:r>
              <a:rPr lang="en-US" altLang="zh-TW" sz="24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)</a:t>
            </a:r>
            <a:r>
              <a:rPr lang="zh-TW" altLang="en-US" sz="24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 規劃</a:t>
            </a:r>
            <a:endParaRPr lang="en-US" altLang="zh-TW" sz="2400" b="0" dirty="0">
              <a:solidFill>
                <a:srgbClr val="002856"/>
              </a:solidFill>
              <a:latin typeface="+mj-lt"/>
              <a:ea typeface="+mj-ea"/>
              <a:cs typeface="+mj-cs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TW" altLang="en-US" sz="16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與集中監控平台整合規劃：有</a:t>
            </a:r>
            <a:endParaRPr lang="en-US" altLang="zh-TW" sz="1600" b="0" dirty="0">
              <a:solidFill>
                <a:srgbClr val="002856"/>
              </a:solidFill>
              <a:latin typeface="+mj-lt"/>
              <a:ea typeface="+mj-ea"/>
              <a:cs typeface="+mj-cs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TW" altLang="en-US" sz="16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與集中監控平台測試規劃：有</a:t>
            </a:r>
            <a:endParaRPr lang="en-US" altLang="zh-TW" sz="1600" b="0" dirty="0">
              <a:solidFill>
                <a:srgbClr val="00285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11145098" y="6356350"/>
            <a:ext cx="752400" cy="365125"/>
          </a:xfrm>
        </p:spPr>
        <p:txBody>
          <a:bodyPr/>
          <a:lstStyle/>
          <a:p>
            <a:fld id="{FE0E8E1E-9E6A-4A96-9BF7-1914460B6FB5}" type="slidenum">
              <a:rPr lang="en-US" altLang="zh-TW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44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資安面審核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4294967295"/>
          </p:nvPr>
        </p:nvSpPr>
        <p:spPr>
          <a:xfrm>
            <a:off x="521677" y="982588"/>
            <a:ext cx="10992544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TW" altLang="en-US" sz="20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資訊安全控管</a:t>
            </a:r>
            <a:endParaRPr lang="en-US" altLang="zh-TW" sz="2000" b="0" dirty="0">
              <a:solidFill>
                <a:srgbClr val="002856"/>
              </a:solidFill>
              <a:latin typeface="+mj-lt"/>
              <a:ea typeface="+mj-ea"/>
              <a:cs typeface="+mj-cs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TW" altLang="en-US" sz="16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帳號權限管理異動</a:t>
            </a:r>
            <a:endParaRPr lang="en-US" altLang="zh-TW" sz="1600" b="0" dirty="0">
              <a:solidFill>
                <a:srgbClr val="002856"/>
              </a:solidFill>
              <a:latin typeface="+mj-lt"/>
              <a:ea typeface="+mj-ea"/>
              <a:cs typeface="+mj-cs"/>
            </a:endParaRPr>
          </a:p>
          <a:p>
            <a:pPr lvl="2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TW" altLang="en-US" sz="12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特權帳號配合行內規範納管</a:t>
            </a:r>
            <a:endParaRPr lang="en-US" altLang="zh-TW" sz="1200" b="0" dirty="0">
              <a:solidFill>
                <a:srgbClr val="002856"/>
              </a:solidFill>
              <a:latin typeface="+mj-lt"/>
              <a:ea typeface="+mj-ea"/>
              <a:cs typeface="+mj-cs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TW" altLang="en-US" sz="16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作業系統、資料庫安全性原則參數設定異動</a:t>
            </a:r>
            <a:endParaRPr lang="en-US" altLang="zh-TW" sz="1600" b="0" dirty="0">
              <a:solidFill>
                <a:srgbClr val="002856"/>
              </a:solidFill>
              <a:latin typeface="+mj-lt"/>
              <a:ea typeface="+mj-ea"/>
              <a:cs typeface="+mj-cs"/>
            </a:endParaRPr>
          </a:p>
          <a:p>
            <a:pPr lvl="2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TW" altLang="en-US" sz="12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作業系統依行內規範安全性原則參數設定</a:t>
            </a:r>
            <a:endParaRPr lang="en-US" altLang="zh-TW" sz="1200" b="0" dirty="0">
              <a:solidFill>
                <a:srgbClr val="002856"/>
              </a:solidFill>
              <a:latin typeface="+mj-lt"/>
              <a:ea typeface="+mj-ea"/>
              <a:cs typeface="+mj-cs"/>
            </a:endParaRPr>
          </a:p>
          <a:p>
            <a:pPr lvl="2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TW" altLang="en-US" sz="12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資料庫登入採用</a:t>
            </a:r>
            <a:r>
              <a:rPr lang="en-US" altLang="zh-TW" sz="12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AES256</a:t>
            </a:r>
            <a:r>
              <a:rPr lang="zh-TW" altLang="en-US" sz="12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加解密</a:t>
            </a:r>
            <a:endParaRPr lang="en-US" altLang="zh-TW" sz="1200" b="0" dirty="0">
              <a:solidFill>
                <a:srgbClr val="002856"/>
              </a:solidFill>
              <a:latin typeface="+mj-lt"/>
              <a:ea typeface="+mj-ea"/>
              <a:cs typeface="+mj-cs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TW" altLang="en-US" sz="16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防火牆存取政策修改</a:t>
            </a:r>
            <a:endParaRPr lang="en-US" altLang="zh-TW" sz="1600" b="0" dirty="0">
              <a:solidFill>
                <a:srgbClr val="002856"/>
              </a:solidFill>
              <a:latin typeface="+mj-lt"/>
              <a:ea typeface="+mj-ea"/>
              <a:cs typeface="+mj-cs"/>
            </a:endParaRPr>
          </a:p>
          <a:p>
            <a:pPr lvl="2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TW" altLang="en-US" sz="12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前端業務系統及子公司的業務中台以</a:t>
            </a:r>
            <a:r>
              <a:rPr lang="en-US" altLang="zh-TW" sz="12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API</a:t>
            </a:r>
            <a:r>
              <a:rPr lang="zh-TW" altLang="en-US" sz="12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經由</a:t>
            </a:r>
            <a:r>
              <a:rPr lang="en-US" altLang="zh-TW" sz="12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443 port</a:t>
            </a:r>
            <a:r>
              <a:rPr lang="zh-TW" altLang="en-US" sz="12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與金控數據中台溝通</a:t>
            </a:r>
            <a:endParaRPr lang="en-US" altLang="zh-TW" sz="1200" b="0" dirty="0">
              <a:solidFill>
                <a:srgbClr val="002856"/>
              </a:solidFill>
              <a:latin typeface="+mj-lt"/>
              <a:ea typeface="+mj-ea"/>
              <a:cs typeface="+mj-cs"/>
            </a:endParaRPr>
          </a:p>
          <a:p>
            <a:pPr lvl="2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TW" altLang="en-US" sz="12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防火牆異動將配合本行防火牆開通設定申請程序及規範</a:t>
            </a:r>
            <a:endParaRPr lang="en-US" altLang="zh-TW" sz="1200" b="0" dirty="0">
              <a:solidFill>
                <a:srgbClr val="002856"/>
              </a:solidFill>
              <a:latin typeface="+mj-lt"/>
              <a:ea typeface="+mj-ea"/>
              <a:cs typeface="+mj-cs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TW" altLang="en-US" sz="16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稽核軌跡設定異動</a:t>
            </a:r>
            <a:endParaRPr lang="en-US" altLang="zh-TW" sz="1600" b="0" dirty="0">
              <a:solidFill>
                <a:srgbClr val="002856"/>
              </a:solidFill>
              <a:latin typeface="+mj-lt"/>
              <a:ea typeface="+mj-ea"/>
              <a:cs typeface="+mj-cs"/>
            </a:endParaRPr>
          </a:p>
          <a:p>
            <a:pPr lvl="2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TW" altLang="en-US" sz="12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主機操作記錄導入</a:t>
            </a:r>
            <a:r>
              <a:rPr lang="en-US" altLang="zh-TW" sz="12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LM</a:t>
            </a:r>
            <a:r>
              <a:rPr lang="zh-TW" altLang="en-US" sz="12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，應用程式的操作記錄留存於數據中台的</a:t>
            </a:r>
            <a:r>
              <a:rPr lang="en-US" altLang="zh-TW" sz="12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log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TW" altLang="en-US" sz="16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系統面、應用程式面安控管理</a:t>
            </a:r>
            <a:endParaRPr lang="en-US" altLang="zh-TW" sz="1600" b="0" dirty="0">
              <a:solidFill>
                <a:srgbClr val="002856"/>
              </a:solidFill>
              <a:latin typeface="+mj-lt"/>
              <a:ea typeface="+mj-ea"/>
              <a:cs typeface="+mj-cs"/>
            </a:endParaRPr>
          </a:p>
          <a:p>
            <a:pPr lvl="2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TW" altLang="en-US" sz="12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有 </a:t>
            </a:r>
            <a:r>
              <a:rPr lang="en-US" altLang="zh-TW" sz="12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UT/UAT/PROD </a:t>
            </a:r>
            <a:r>
              <a:rPr lang="zh-TW" altLang="en-US" sz="12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三種環境，每個環境上版皆透過 </a:t>
            </a:r>
            <a:r>
              <a:rPr lang="en-US" altLang="zh-TW" sz="12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TFS </a:t>
            </a:r>
            <a:r>
              <a:rPr lang="zh-TW" altLang="en-US" sz="12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組件及佈署，僅有資管人員可進行 </a:t>
            </a:r>
            <a:r>
              <a:rPr lang="en-US" altLang="zh-TW" sz="12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PROD </a:t>
            </a:r>
            <a:r>
              <a:rPr lang="zh-TW" altLang="en-US" sz="12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環境佈署</a:t>
            </a:r>
            <a:endParaRPr lang="en-US" altLang="zh-TW" sz="1200" b="0" dirty="0">
              <a:solidFill>
                <a:srgbClr val="002856"/>
              </a:solidFill>
              <a:latin typeface="+mj-lt"/>
              <a:ea typeface="+mj-ea"/>
              <a:cs typeface="+mj-cs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TW" altLang="en-US" sz="16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授權認證機制</a:t>
            </a:r>
            <a:endParaRPr lang="en-US" altLang="zh-TW" sz="1600" b="0" dirty="0">
              <a:solidFill>
                <a:srgbClr val="002856"/>
              </a:solidFill>
              <a:latin typeface="+mj-lt"/>
              <a:ea typeface="+mj-ea"/>
              <a:cs typeface="+mj-cs"/>
            </a:endParaRPr>
          </a:p>
          <a:p>
            <a:pPr lvl="2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TW" altLang="en-US" sz="1200" b="0" dirty="0" smtClean="0">
                <a:solidFill>
                  <a:srgbClr val="002856"/>
                </a:solidFill>
              </a:rPr>
              <a:t>提供給子公司的</a:t>
            </a:r>
            <a:r>
              <a:rPr lang="en-US" altLang="zh-TW" sz="1200" b="0" dirty="0" smtClean="0">
                <a:solidFill>
                  <a:srgbClr val="002856"/>
                </a:solidFill>
              </a:rPr>
              <a:t>API</a:t>
            </a:r>
            <a:r>
              <a:rPr lang="zh-TW" altLang="en-US" sz="1200" b="0" dirty="0" smtClean="0">
                <a:solidFill>
                  <a:srgbClr val="002856"/>
                </a:solidFill>
              </a:rPr>
              <a:t>配合</a:t>
            </a:r>
            <a:r>
              <a:rPr lang="en-US" altLang="zh-TW" sz="1200" b="0" dirty="0" smtClean="0">
                <a:solidFill>
                  <a:srgbClr val="002856"/>
                </a:solidFill>
              </a:rPr>
              <a:t>APIM</a:t>
            </a:r>
            <a:r>
              <a:rPr lang="zh-TW" altLang="en-US" sz="1200" b="0" dirty="0" smtClean="0">
                <a:solidFill>
                  <a:srgbClr val="002856"/>
                </a:solidFill>
              </a:rPr>
              <a:t>的認證規劃，</a:t>
            </a:r>
            <a:r>
              <a:rPr lang="en-US" altLang="zh-TW" sz="1200" b="0" dirty="0" smtClean="0">
                <a:solidFill>
                  <a:srgbClr val="002856"/>
                </a:solidFill>
              </a:rPr>
              <a:t>PostgreSQL</a:t>
            </a:r>
            <a:r>
              <a:rPr lang="zh-TW" altLang="en-US" sz="1200" b="0" dirty="0" smtClean="0">
                <a:solidFill>
                  <a:srgbClr val="002856"/>
                </a:solidFill>
              </a:rPr>
              <a:t>採用</a:t>
            </a:r>
            <a:r>
              <a:rPr lang="en-US" altLang="zh-TW" sz="1200" b="0" dirty="0">
                <a:solidFill>
                  <a:srgbClr val="002856"/>
                </a:solidFill>
              </a:rPr>
              <a:t>AD</a:t>
            </a:r>
            <a:r>
              <a:rPr lang="zh-TW" altLang="en-US" sz="1200" b="0" dirty="0">
                <a:solidFill>
                  <a:srgbClr val="002856"/>
                </a:solidFill>
              </a:rPr>
              <a:t>認證</a:t>
            </a:r>
            <a:r>
              <a:rPr lang="zh-TW" altLang="en-US" sz="1200" b="0" dirty="0" smtClean="0">
                <a:solidFill>
                  <a:srgbClr val="002856"/>
                </a:solidFill>
              </a:rPr>
              <a:t>服務性帳號</a:t>
            </a:r>
            <a:endParaRPr lang="en-US" altLang="zh-TW" sz="1200" b="0" dirty="0">
              <a:solidFill>
                <a:srgbClr val="00285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11145098" y="6356350"/>
            <a:ext cx="752400" cy="365125"/>
          </a:xfrm>
        </p:spPr>
        <p:txBody>
          <a:bodyPr/>
          <a:lstStyle/>
          <a:p>
            <a:fld id="{FE0E8E1E-9E6A-4A96-9BF7-1914460B6FB5}" type="slidenum">
              <a:rPr lang="en-US" altLang="zh-TW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92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資安面審核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4294967295"/>
          </p:nvPr>
        </p:nvSpPr>
        <p:spPr>
          <a:xfrm>
            <a:off x="521677" y="942856"/>
            <a:ext cx="10294712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TW" altLang="en-US" sz="20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個人資料保護</a:t>
            </a:r>
            <a:endParaRPr lang="en-US" altLang="zh-TW" sz="2000" b="0" dirty="0">
              <a:solidFill>
                <a:srgbClr val="002856"/>
              </a:solidFill>
              <a:latin typeface="+mj-lt"/>
              <a:ea typeface="+mj-ea"/>
              <a:cs typeface="+mj-cs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TW" altLang="en-US" sz="16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機密資料、含個人資料之備份與存放機制調整、保存年限</a:t>
            </a:r>
            <a:r>
              <a:rPr lang="zh-TW" altLang="zh-TW" sz="16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是否需重新檢視及異動</a:t>
            </a:r>
            <a:endParaRPr lang="en-US" altLang="zh-TW" sz="1600" b="0" dirty="0">
              <a:solidFill>
                <a:srgbClr val="002856"/>
              </a:solidFill>
              <a:latin typeface="+mj-lt"/>
              <a:ea typeface="+mj-ea"/>
              <a:cs typeface="+mj-cs"/>
            </a:endParaRPr>
          </a:p>
          <a:p>
            <a:pPr lvl="2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TW" altLang="en-US" sz="12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數據中台間的資料傳輸皆為系統對系統直接傳輸，過程中不允許一般行員進入中台正式環境看到裡面的資料</a:t>
            </a:r>
          </a:p>
          <a:p>
            <a:pPr lvl="2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TW" altLang="en-US" sz="12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已規劃個資之資料庫或報表列入資訊資產清冊個資註記</a:t>
            </a:r>
          </a:p>
          <a:p>
            <a:pPr lvl="2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TW" altLang="en-US" sz="1200" b="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已規劃資料庫存取軌跡留存機制</a:t>
            </a:r>
            <a:endParaRPr lang="zh-TW" altLang="zh-TW" sz="1200" b="0" dirty="0">
              <a:solidFill>
                <a:srgbClr val="002856"/>
              </a:solidFill>
              <a:latin typeface="+mj-lt"/>
              <a:ea typeface="+mj-ea"/>
              <a:cs typeface="+mj-cs"/>
            </a:endParaRPr>
          </a:p>
          <a:p>
            <a:pPr marL="457200" lvl="1" indent="0">
              <a:spcBef>
                <a:spcPct val="0"/>
              </a:spcBef>
              <a:buNone/>
            </a:pPr>
            <a:endParaRPr lang="en-US" altLang="zh-TW" sz="2800" dirty="0">
              <a:solidFill>
                <a:srgbClr val="00285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11145098" y="6356350"/>
            <a:ext cx="752400" cy="365125"/>
          </a:xfrm>
        </p:spPr>
        <p:txBody>
          <a:bodyPr/>
          <a:lstStyle/>
          <a:p>
            <a:fld id="{FE0E8E1E-9E6A-4A96-9BF7-1914460B6FB5}" type="slidenum">
              <a:rPr lang="en-US" altLang="zh-TW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54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問題與討論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11253743" y="6390192"/>
            <a:ext cx="647700" cy="287337"/>
          </a:xfrm>
        </p:spPr>
        <p:txBody>
          <a:bodyPr/>
          <a:lstStyle/>
          <a:p>
            <a:fld id="{018B90E8-31B4-41F6-8174-D549C5229FD8}" type="slidenum">
              <a:rPr lang="zh-TW" altLang="en-US" smtClean="0"/>
              <a:t>24</a:t>
            </a:fld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916073" y="2780928"/>
            <a:ext cx="18213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/>
              <a:t>Q&amp;A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6929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物件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521107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think-cell Slide" r:id="rId4" imgW="421" imgH="420" progId="TCLayout.ActiveDocument.1">
                  <p:embed/>
                </p:oleObj>
              </mc:Choice>
              <mc:Fallback>
                <p:oleObj name="think-cell Slide" r:id="rId4" imgW="421" imgH="420" progId="TCLayout.ActiveDocument.1">
                  <p:embed/>
                  <p:pic>
                    <p:nvPicPr>
                      <p:cNvPr id="3" name="物件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謝謝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E8E1E-9E6A-4A96-9BF7-1914460B6FB5}" type="slidenum">
              <a:rPr lang="en-US" altLang="zh-TW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45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物件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896620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think-cell Slide" r:id="rId5" imgW="421" imgH="420" progId="TCLayout.ActiveDocument.1">
                  <p:embed/>
                </p:oleObj>
              </mc:Choice>
              <mc:Fallback>
                <p:oleObj name="think-cell Slide" r:id="rId5" imgW="421" imgH="420" progId="TCLayout.ActiveDocument.1">
                  <p:embed/>
                  <p:pic>
                    <p:nvPicPr>
                      <p:cNvPr id="7" name="物件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altLang="zh-TW" sz="2500" b="1" dirty="0">
              <a:latin typeface="Calibri" panose="020F0502020204030204" pitchFamily="34" charset="0"/>
              <a:ea typeface="微軟正黑體" panose="020B0604030504040204" pitchFamily="34" charset="-120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E8E1E-9E6A-4A96-9BF7-1914460B6FB5}" type="slidenum">
              <a:rPr lang="en-US" altLang="zh-TW" smtClean="0"/>
              <a:pPr/>
              <a:t>3</a:t>
            </a:fld>
            <a:endParaRPr 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變更摘要</a:t>
            </a:r>
            <a:r>
              <a:rPr lang="en-US" altLang="zh-TW" dirty="0"/>
              <a:t>/</a:t>
            </a:r>
            <a:r>
              <a:rPr lang="zh-TW" altLang="en-US" dirty="0"/>
              <a:t>受影響系統架構或標準摘要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0709352" y="322666"/>
            <a:ext cx="12779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>
                <a:latin typeface="Calibri" panose="020F0502020204030204" pitchFamily="34" charset="0"/>
                <a:ea typeface="微軟正黑體" panose="020B0604030504040204" pitchFamily="34" charset="-120"/>
              </a:rPr>
              <a:t>資料日期：</a:t>
            </a:r>
            <a:r>
              <a:rPr lang="en-US" altLang="zh-TW" sz="800" dirty="0">
                <a:latin typeface="Calibri" panose="020F0502020204030204" pitchFamily="34" charset="0"/>
                <a:ea typeface="微軟正黑體" panose="020B0604030504040204" pitchFamily="34" charset="-120"/>
              </a:rPr>
              <a:t>YYYY/MM/DD</a:t>
            </a:r>
            <a:endParaRPr lang="zh-TW" altLang="en-US" sz="800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1676" y="1015796"/>
            <a:ext cx="1112489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TW" altLang="en-US" sz="160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專案目標</a:t>
            </a:r>
            <a:r>
              <a:rPr lang="en-US" altLang="zh-TW" sz="160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/</a:t>
            </a:r>
            <a:r>
              <a:rPr lang="zh-TW" altLang="en-US" sz="160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系統名稱</a:t>
            </a:r>
            <a:endParaRPr lang="en-US" altLang="zh-TW" sz="1600" dirty="0">
              <a:solidFill>
                <a:srgbClr val="002856"/>
              </a:solidFill>
              <a:latin typeface="+mj-lt"/>
              <a:ea typeface="+mj-ea"/>
              <a:cs typeface="+mj-cs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TW" altLang="en-US" sz="160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建置數據中台的目標為建立</a:t>
            </a:r>
            <a:r>
              <a:rPr lang="en-US" altLang="zh-TW" sz="160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One Service</a:t>
            </a:r>
            <a:r>
              <a:rPr lang="zh-TW" altLang="en-US" sz="160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的數據管理體系，透過建立數個可復用</a:t>
            </a:r>
            <a:r>
              <a:rPr lang="zh-TW" altLang="en-US" sz="1600" dirty="0" smtClean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的</a:t>
            </a:r>
            <a:r>
              <a:rPr lang="zh-TW" altLang="en-US" sz="1600" dirty="0">
                <a:solidFill>
                  <a:srgbClr val="002856"/>
                </a:solidFill>
              </a:rPr>
              <a:t>資料科學相關的</a:t>
            </a:r>
            <a:r>
              <a:rPr lang="en-US" altLang="zh-TW" sz="1600" dirty="0">
                <a:solidFill>
                  <a:srgbClr val="002856"/>
                </a:solidFill>
              </a:rPr>
              <a:t>API</a:t>
            </a:r>
            <a:r>
              <a:rPr lang="zh-TW" altLang="en-US" sz="1600" dirty="0" smtClean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來</a:t>
            </a:r>
            <a:r>
              <a:rPr lang="zh-TW" altLang="en-US" sz="160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傳遞數據分析成果以支持前端業務發展。</a:t>
            </a:r>
            <a:endParaRPr lang="en-US" altLang="zh-TW" sz="1600" dirty="0">
              <a:solidFill>
                <a:srgbClr val="002856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TW" altLang="en-US" sz="160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專案範圍</a:t>
            </a:r>
            <a:r>
              <a:rPr lang="en-US" altLang="zh-TW" sz="160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/</a:t>
            </a:r>
            <a:r>
              <a:rPr lang="zh-TW" altLang="en-US" sz="160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影響範圍</a:t>
            </a:r>
            <a:endParaRPr lang="en-US" altLang="zh-TW" sz="1600" dirty="0">
              <a:solidFill>
                <a:srgbClr val="002856"/>
              </a:solidFill>
              <a:latin typeface="+mj-lt"/>
              <a:ea typeface="+mj-ea"/>
              <a:cs typeface="+mj-cs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TW" altLang="en-US" sz="160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新</a:t>
            </a:r>
            <a:r>
              <a:rPr lang="zh-TW" altLang="en-US" sz="1600" dirty="0" smtClean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建置金控數據</a:t>
            </a:r>
            <a:r>
              <a:rPr lang="zh-TW" altLang="en-US" sz="160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中台，</a:t>
            </a:r>
            <a:r>
              <a:rPr lang="zh-TW" altLang="en-US" sz="1600" dirty="0" smtClean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提供資料科學相關的</a:t>
            </a:r>
            <a:r>
              <a:rPr lang="en-US" altLang="zh-TW" sz="1600" dirty="0" smtClean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API</a:t>
            </a:r>
            <a:r>
              <a:rPr lang="zh-TW" altLang="en-US" sz="1600" dirty="0" smtClean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服務註冊於金控的</a:t>
            </a:r>
            <a:r>
              <a:rPr lang="en-US" altLang="zh-TW" sz="1600" dirty="0" smtClean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APIM</a:t>
            </a:r>
            <a:r>
              <a:rPr lang="zh-TW" altLang="en-US" sz="1600" dirty="0" smtClean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，提供給子公司數據中台使用。</a:t>
            </a:r>
            <a:endParaRPr lang="en-US" altLang="zh-TW" sz="1600" dirty="0">
              <a:solidFill>
                <a:srgbClr val="002856"/>
              </a:solidFill>
              <a:latin typeface="+mj-lt"/>
              <a:ea typeface="+mj-ea"/>
              <a:cs typeface="+mj-cs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TW" altLang="en-US" sz="160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對現有系統無影響</a:t>
            </a:r>
            <a:endParaRPr lang="en-US" altLang="zh-TW" sz="1600" dirty="0">
              <a:solidFill>
                <a:srgbClr val="002856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TW" altLang="en-US" sz="160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專案</a:t>
            </a:r>
            <a:r>
              <a:rPr lang="en-US" altLang="zh-TW" sz="160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/</a:t>
            </a:r>
            <a:r>
              <a:rPr lang="zh-TW" altLang="en-US" sz="160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系統功能簡述</a:t>
            </a:r>
            <a:endParaRPr lang="en-US" altLang="zh-TW" sz="1600" dirty="0">
              <a:solidFill>
                <a:srgbClr val="002856"/>
              </a:solidFill>
              <a:latin typeface="+mj-lt"/>
              <a:ea typeface="+mj-ea"/>
              <a:cs typeface="+mj-cs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TW" altLang="en-US" sz="160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平台建置完成後預計第一個上線的數據服務為「金控國泰盾」，國泰盾將於 「金控集團客戶資料共享 」議題下得以風險控管之目的整合各子公司資訊 ，以金控層級規劃發展策略，實踐金控級國泰盾之願景。</a:t>
            </a:r>
            <a:endParaRPr lang="en-US" altLang="zh-TW" sz="1600" dirty="0">
              <a:solidFill>
                <a:srgbClr val="002856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TW" altLang="en-US" sz="160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預計上線時間</a:t>
            </a:r>
            <a:endParaRPr lang="en-US" altLang="zh-TW" sz="1600" dirty="0">
              <a:solidFill>
                <a:srgbClr val="002856"/>
              </a:solidFill>
              <a:latin typeface="+mj-lt"/>
              <a:ea typeface="+mj-ea"/>
              <a:cs typeface="+mj-cs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UT</a:t>
            </a:r>
            <a:r>
              <a:rPr lang="zh-TW" altLang="en-US" sz="160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：</a:t>
            </a:r>
            <a:r>
              <a:rPr lang="en-US" altLang="zh-TW" sz="160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2021</a:t>
            </a:r>
            <a:r>
              <a:rPr lang="zh-TW" altLang="en-US" sz="160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年</a:t>
            </a:r>
            <a:r>
              <a:rPr lang="en-US" altLang="zh-TW" sz="160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7</a:t>
            </a:r>
            <a:r>
              <a:rPr lang="zh-TW" altLang="en-US" sz="160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月</a:t>
            </a:r>
            <a:endParaRPr lang="en-US" altLang="zh-TW" sz="1600" dirty="0">
              <a:solidFill>
                <a:srgbClr val="002856"/>
              </a:solidFill>
              <a:latin typeface="+mj-lt"/>
              <a:ea typeface="+mj-ea"/>
              <a:cs typeface="+mj-cs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UAT</a:t>
            </a:r>
            <a:r>
              <a:rPr lang="zh-TW" altLang="en-US" sz="160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：</a:t>
            </a:r>
            <a:r>
              <a:rPr lang="en-US" altLang="zh-TW" sz="160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2021</a:t>
            </a:r>
            <a:r>
              <a:rPr lang="zh-TW" altLang="en-US" sz="160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年</a:t>
            </a:r>
            <a:r>
              <a:rPr lang="en-US" altLang="zh-TW" sz="160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8</a:t>
            </a:r>
            <a:r>
              <a:rPr lang="zh-TW" altLang="en-US" sz="160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月</a:t>
            </a:r>
            <a:endParaRPr lang="en-US" altLang="zh-TW" sz="1600" dirty="0">
              <a:solidFill>
                <a:srgbClr val="002856"/>
              </a:solidFill>
              <a:latin typeface="+mj-lt"/>
              <a:ea typeface="+mj-ea"/>
              <a:cs typeface="+mj-cs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TW" sz="160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PROD</a:t>
            </a:r>
            <a:r>
              <a:rPr lang="zh-TW" altLang="en-US" sz="160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：</a:t>
            </a:r>
            <a:r>
              <a:rPr lang="en-US" altLang="zh-TW" sz="160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 2021</a:t>
            </a:r>
            <a:r>
              <a:rPr lang="zh-TW" altLang="en-US" sz="160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年</a:t>
            </a:r>
            <a:r>
              <a:rPr lang="en-US" altLang="zh-TW" sz="160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9</a:t>
            </a:r>
            <a:r>
              <a:rPr lang="zh-TW" altLang="en-US" sz="1600" dirty="0">
                <a:solidFill>
                  <a:srgbClr val="002856"/>
                </a:solidFill>
                <a:latin typeface="+mj-lt"/>
                <a:ea typeface="+mj-ea"/>
                <a:cs typeface="+mj-cs"/>
              </a:rPr>
              <a:t>月</a:t>
            </a:r>
            <a:endParaRPr lang="en-US" altLang="zh-TW" sz="1600" dirty="0">
              <a:solidFill>
                <a:srgbClr val="002856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5081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E416A6E-D8D6-4F67-8DC0-2916F768B5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E8E1E-9E6A-4A96-9BF7-1914460B6FB5}" type="slidenum">
              <a:rPr lang="en-US" altLang="zh-TW" smtClean="0"/>
              <a:pPr/>
              <a:t>4</a:t>
            </a:fld>
            <a:endParaRPr 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FB2665A-D819-4CF0-AB14-CC671FB4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應用場景：金控國泰盾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92" y="867666"/>
            <a:ext cx="10055306" cy="524592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60073" y="3925456"/>
            <a:ext cx="2512291" cy="3971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SQL Server / MongoDB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4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E8E1E-9E6A-4A96-9BF7-1914460B6FB5}" type="slidenum">
              <a:rPr lang="en-US" altLang="zh-TW" smtClean="0"/>
              <a:pPr/>
              <a:t>5</a:t>
            </a:fld>
            <a:endParaRPr 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金控國泰盾 </a:t>
            </a:r>
            <a:r>
              <a:rPr lang="en-US" altLang="zh-TW" dirty="0"/>
              <a:t>– </a:t>
            </a:r>
            <a:r>
              <a:rPr lang="zh-TW" altLang="en-US" dirty="0"/>
              <a:t>資料流程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738" y="722989"/>
            <a:ext cx="9308124" cy="5367655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5" name="矩形圖說文字 4"/>
          <p:cNvSpPr/>
          <p:nvPr/>
        </p:nvSpPr>
        <p:spPr>
          <a:xfrm>
            <a:off x="5122985" y="4114574"/>
            <a:ext cx="662354" cy="351692"/>
          </a:xfrm>
          <a:prstGeom prst="wedgeRectCallout">
            <a:avLst>
              <a:gd name="adj1" fmla="val -8552"/>
              <a:gd name="adj2" fmla="val -975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800" dirty="0" smtClean="0"/>
              <a:t>透過金控 </a:t>
            </a:r>
            <a:r>
              <a:rPr lang="en-US" altLang="zh-TW" sz="800" dirty="0" smtClean="0"/>
              <a:t>APIM</a:t>
            </a:r>
            <a:r>
              <a:rPr lang="zh-TW" altLang="en-US" sz="800" dirty="0" smtClean="0"/>
              <a:t>取用</a:t>
            </a:r>
            <a:endParaRPr lang="zh-TW" altLang="en-US" sz="800" dirty="0"/>
          </a:p>
        </p:txBody>
      </p:sp>
      <p:pic>
        <p:nvPicPr>
          <p:cNvPr id="4" name="圖片 3" descr="SQL Server su Linux: c'è la prima public preview. - Lffl.or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780" y="4646008"/>
            <a:ext cx="1009180" cy="549442"/>
          </a:xfrm>
          <a:prstGeom prst="rect">
            <a:avLst/>
          </a:prstGeom>
        </p:spPr>
      </p:pic>
      <p:pic>
        <p:nvPicPr>
          <p:cNvPr id="6" name="圖片 5" descr="Installer MongoDB 3 CE sur Ubuntu 16.04 LTS/Linux Mint 18 - Makoto no Blo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960" y="4646008"/>
            <a:ext cx="1020392" cy="54944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995024" y="1062183"/>
            <a:ext cx="794328" cy="3879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HDL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085207" y="4249211"/>
            <a:ext cx="595454" cy="2170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HDL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4" name="肘形接點 13"/>
          <p:cNvCxnSpPr/>
          <p:nvPr/>
        </p:nvCxnSpPr>
        <p:spPr>
          <a:xfrm>
            <a:off x="3389745" y="2558473"/>
            <a:ext cx="5399607" cy="1126836"/>
          </a:xfrm>
          <a:prstGeom prst="curvedConnector3">
            <a:avLst>
              <a:gd name="adj1" fmla="val 5017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7" name="圖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8960" y="3252801"/>
            <a:ext cx="623228" cy="696073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6660682" y="4562376"/>
            <a:ext cx="2252312" cy="7507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7977037" y="1032891"/>
            <a:ext cx="830301" cy="4465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9047163" y="4214813"/>
            <a:ext cx="668337" cy="2857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877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0335" y="245535"/>
            <a:ext cx="10515600" cy="567268"/>
          </a:xfrm>
        </p:spPr>
        <p:txBody>
          <a:bodyPr>
            <a:noAutofit/>
          </a:bodyPr>
          <a:lstStyle/>
          <a:p>
            <a:r>
              <a:rPr lang="zh-TW" altLang="en-US" sz="3200" dirty="0" smtClean="0"/>
              <a:t>集團內資料傳輸路徑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60534" y="2164094"/>
            <a:ext cx="227953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傳輸</a:t>
            </a:r>
            <a:r>
              <a:rPr lang="zh-TW" altLang="en-US" sz="3200" dirty="0"/>
              <a:t>路徑：</a:t>
            </a:r>
            <a:endParaRPr lang="en-US" altLang="zh-TW" sz="3200" dirty="0"/>
          </a:p>
          <a:p>
            <a:pPr marL="457189" indent="-457189">
              <a:buFont typeface="+mj-lt"/>
              <a:buAutoNum type="arabicPeriod"/>
            </a:pPr>
            <a:r>
              <a:rPr lang="en-US" altLang="zh-TW" sz="3200" dirty="0"/>
              <a:t>CD Server</a:t>
            </a:r>
          </a:p>
          <a:p>
            <a:pPr marL="457189" indent="-457189">
              <a:buFont typeface="+mj-lt"/>
              <a:buAutoNum type="arabicPeriod"/>
            </a:pPr>
            <a:r>
              <a:rPr lang="en-US" altLang="zh-TW" sz="3200" dirty="0"/>
              <a:t>Teradata</a:t>
            </a:r>
          </a:p>
          <a:p>
            <a:pPr marL="457189" indent="-457189">
              <a:buFont typeface="+mj-lt"/>
              <a:buAutoNum type="arabicPeriod"/>
            </a:pPr>
            <a:r>
              <a:rPr lang="en-US" altLang="zh-TW" sz="3200" dirty="0" smtClean="0"/>
              <a:t>Hadoop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166" y="1027906"/>
            <a:ext cx="7724545" cy="5733256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 flipH="1">
            <a:off x="7099249" y="6114831"/>
            <a:ext cx="410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</a:rPr>
              <a:t>3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 flipH="1">
            <a:off x="7099249" y="1772055"/>
            <a:ext cx="410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</a:rPr>
              <a:t>3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 flipH="1">
            <a:off x="7848498" y="4614162"/>
            <a:ext cx="410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rgbClr val="FF0000"/>
                </a:solidFill>
              </a:rPr>
              <a:t>2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 flipH="1">
            <a:off x="4971174" y="3775963"/>
            <a:ext cx="410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</a:rPr>
              <a:t>1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677333" y="5071533"/>
            <a:ext cx="1222968" cy="296334"/>
          </a:xfrm>
          <a:prstGeom prst="rightArrow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677333" y="5577488"/>
            <a:ext cx="1222968" cy="2963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139231" y="5035034"/>
            <a:ext cx="131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建置中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139231" y="5577488"/>
            <a:ext cx="131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既有規劃</a:t>
            </a:r>
            <a:endParaRPr lang="zh-TW" altLang="en-US" dirty="0"/>
          </a:p>
        </p:txBody>
      </p:sp>
      <p:sp>
        <p:nvSpPr>
          <p:cNvPr id="14" name="向右箭號 13"/>
          <p:cNvSpPr/>
          <p:nvPr/>
        </p:nvSpPr>
        <p:spPr>
          <a:xfrm>
            <a:off x="6604632" y="4247940"/>
            <a:ext cx="735968" cy="129720"/>
          </a:xfrm>
          <a:prstGeom prst="rightArrow">
            <a:avLst>
              <a:gd name="adj1" fmla="val 50000"/>
              <a:gd name="adj2" fmla="val 11810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7898971" y="4207219"/>
            <a:ext cx="905303" cy="129166"/>
          </a:xfrm>
          <a:prstGeom prst="rightArrow">
            <a:avLst>
              <a:gd name="adj1" fmla="val 50000"/>
              <a:gd name="adj2" fmla="val 15097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 rot="5400000">
            <a:off x="10666735" y="4107428"/>
            <a:ext cx="838201" cy="175272"/>
          </a:xfrm>
          <a:prstGeom prst="rightArrow">
            <a:avLst>
              <a:gd name="adj1" fmla="val 50000"/>
              <a:gd name="adj2" fmla="val 17258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43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F2A6872-2E4B-4045-B764-7E88FF0C15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E8E1E-9E6A-4A96-9BF7-1914460B6FB5}" type="slidenum">
              <a:rPr lang="en-US" altLang="zh-TW" smtClean="0"/>
              <a:pPr/>
              <a:t>7</a:t>
            </a:fld>
            <a:endParaRPr 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0411FED-3AA9-431F-86BE-99AB72719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系統架構配置圖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757237"/>
            <a:ext cx="10591800" cy="5343525"/>
          </a:xfrm>
          <a:prstGeom prst="rect">
            <a:avLst/>
          </a:prstGeom>
        </p:spPr>
      </p:pic>
      <p:pic>
        <p:nvPicPr>
          <p:cNvPr id="5" name="圖片 4" descr="SQL Server su Linux: c'è la prima public preview. - Lffl.or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527" y="5181717"/>
            <a:ext cx="1515942" cy="825346"/>
          </a:xfrm>
          <a:prstGeom prst="rect">
            <a:avLst/>
          </a:prstGeom>
        </p:spPr>
      </p:pic>
      <p:pic>
        <p:nvPicPr>
          <p:cNvPr id="7" name="圖片 6" descr="Installer MongoDB 3 CE sur Ubuntu 16.04 LTS/Linux Mint 18 - Makoto no Blo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468" y="5181717"/>
            <a:ext cx="1532785" cy="82534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926080" y="4302492"/>
            <a:ext cx="1174282" cy="3561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OCP 4.7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104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F2A6872-2E4B-4045-B764-7E88FF0C15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E8E1E-9E6A-4A96-9BF7-1914460B6FB5}" type="slidenum">
              <a:rPr lang="en-US" altLang="zh-TW" smtClean="0"/>
              <a:pPr/>
              <a:t>8</a:t>
            </a:fld>
            <a:endParaRPr 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0411FED-3AA9-431F-86BE-99AB72719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系統防火牆需求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1331383" y="2252133"/>
            <a:ext cx="7609417" cy="2802467"/>
            <a:chOff x="800100" y="1506718"/>
            <a:chExt cx="10591800" cy="4594044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026"/>
            <a:stretch/>
          </p:blipFill>
          <p:spPr>
            <a:xfrm>
              <a:off x="800100" y="1506718"/>
              <a:ext cx="10591800" cy="4594044"/>
            </a:xfrm>
            <a:prstGeom prst="rect">
              <a:avLst/>
            </a:prstGeom>
          </p:spPr>
        </p:pic>
        <p:pic>
          <p:nvPicPr>
            <p:cNvPr id="12" name="圖片 11" descr="SQL Server su Linux: c'è la prima public preview. - Lffl.or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3527" y="5181717"/>
              <a:ext cx="1515942" cy="825346"/>
            </a:xfrm>
            <a:prstGeom prst="rect">
              <a:avLst/>
            </a:prstGeom>
          </p:spPr>
        </p:pic>
        <p:pic>
          <p:nvPicPr>
            <p:cNvPr id="13" name="圖片 12" descr="Installer MongoDB 3 CE sur Ubuntu 16.04 LTS/Linux Mint 18 - Makoto no Blo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468" y="5181717"/>
              <a:ext cx="1532785" cy="825346"/>
            </a:xfrm>
            <a:prstGeom prst="rect">
              <a:avLst/>
            </a:prstGeom>
          </p:spPr>
        </p:pic>
      </p:grpSp>
      <p:sp>
        <p:nvSpPr>
          <p:cNvPr id="15" name="矩形 14"/>
          <p:cNvSpPr/>
          <p:nvPr/>
        </p:nvSpPr>
        <p:spPr>
          <a:xfrm>
            <a:off x="1404547" y="1074737"/>
            <a:ext cx="3894667" cy="9995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數據中台</a:t>
            </a:r>
            <a:r>
              <a:rPr lang="zh-TW" altLang="en-US" dirty="0" smtClean="0"/>
              <a:t>資料流出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金控 </a:t>
            </a:r>
            <a:r>
              <a:rPr lang="en-US" altLang="zh-TW" dirty="0" smtClean="0"/>
              <a:t>APIM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404547" y="5194829"/>
            <a:ext cx="3894667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資料</a:t>
            </a:r>
            <a:r>
              <a:rPr lang="zh-TW" altLang="en-US" dirty="0" smtClean="0"/>
              <a:t>流入</a:t>
            </a:r>
            <a:r>
              <a:rPr lang="zh-TW" altLang="en-US" dirty="0"/>
              <a:t>數據中</a:t>
            </a:r>
            <a:r>
              <a:rPr lang="zh-TW" altLang="en-US" dirty="0" smtClean="0"/>
              <a:t>台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金</a:t>
            </a:r>
            <a:r>
              <a:rPr lang="zh-TW" altLang="en-US" dirty="0"/>
              <a:t>控 </a:t>
            </a:r>
            <a:r>
              <a:rPr lang="en-US" altLang="zh-TW" dirty="0" smtClean="0"/>
              <a:t>HDL (</a:t>
            </a:r>
            <a:r>
              <a:rPr lang="en-US" altLang="zh-TW" dirty="0" err="1" smtClean="0"/>
              <a:t>DataLake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143000" y="2214562"/>
            <a:ext cx="7975600" cy="28400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 rot="16200000">
            <a:off x="2965727" y="1996281"/>
            <a:ext cx="524933" cy="2963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 rot="5202069">
            <a:off x="2040727" y="5000776"/>
            <a:ext cx="524933" cy="2963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9711267" y="2252133"/>
            <a:ext cx="2099733" cy="16075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維運作業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金控 維運用 </a:t>
            </a:r>
            <a:r>
              <a:rPr lang="en-US" altLang="zh-TW" dirty="0" smtClean="0"/>
              <a:t>VDI</a:t>
            </a:r>
            <a:r>
              <a:rPr lang="zh-TW" altLang="en-US" dirty="0" smtClean="0"/>
              <a:t> </a:t>
            </a:r>
            <a:r>
              <a:rPr lang="en-US" altLang="zh-TW" dirty="0" smtClean="0"/>
              <a:t>(VDI_HOLDING_AP)</a:t>
            </a:r>
          </a:p>
          <a:p>
            <a:pPr algn="ctr"/>
            <a:r>
              <a:rPr lang="zh-TW" altLang="en-US" dirty="0" smtClean="0"/>
              <a:t>銀行 維運用 </a:t>
            </a:r>
            <a:r>
              <a:rPr lang="en-US" altLang="zh-TW" dirty="0" smtClean="0"/>
              <a:t>VDI</a:t>
            </a:r>
          </a:p>
          <a:p>
            <a:pPr algn="ctr"/>
            <a:r>
              <a:rPr lang="en-US" altLang="zh-TW" dirty="0" smtClean="0"/>
              <a:t>(VDI_AP)</a:t>
            </a:r>
            <a:endParaRPr lang="zh-TW" altLang="en-US" dirty="0"/>
          </a:p>
        </p:txBody>
      </p:sp>
      <p:sp>
        <p:nvSpPr>
          <p:cNvPr id="21" name="向右箭號 20"/>
          <p:cNvSpPr/>
          <p:nvPr/>
        </p:nvSpPr>
        <p:spPr>
          <a:xfrm rot="10800000">
            <a:off x="9181571" y="2861729"/>
            <a:ext cx="466725" cy="2963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9711162" y="3947863"/>
            <a:ext cx="2099733" cy="1092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版控作業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algn="ctr"/>
            <a:r>
              <a:rPr lang="en-US" altLang="zh-TW" dirty="0" err="1" smtClean="0"/>
              <a:t>GitLab</a:t>
            </a:r>
            <a:r>
              <a:rPr lang="zh-TW" altLang="en-US" dirty="0" smtClean="0"/>
              <a:t>、銀行 </a:t>
            </a:r>
            <a:r>
              <a:rPr lang="en-US" altLang="zh-TW" dirty="0" smtClean="0"/>
              <a:t>TFS</a:t>
            </a:r>
            <a:r>
              <a:rPr lang="zh-TW" altLang="en-US" dirty="0" smtClean="0"/>
              <a:t> 系</a:t>
            </a:r>
            <a:r>
              <a:rPr lang="zh-TW" altLang="en-US" dirty="0"/>
              <a:t>統</a:t>
            </a:r>
          </a:p>
        </p:txBody>
      </p:sp>
      <p:sp>
        <p:nvSpPr>
          <p:cNvPr id="23" name="向右箭號 22"/>
          <p:cNvSpPr/>
          <p:nvPr/>
        </p:nvSpPr>
        <p:spPr>
          <a:xfrm rot="10800000">
            <a:off x="9181518" y="4345796"/>
            <a:ext cx="466725" cy="2963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2781701" y="3965608"/>
            <a:ext cx="933651" cy="3505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OCP 4.7</a:t>
            </a:r>
            <a:endParaRPr lang="zh-TW" altLang="en-US" dirty="0"/>
          </a:p>
        </p:txBody>
      </p:sp>
      <p:sp>
        <p:nvSpPr>
          <p:cNvPr id="26" name="向右箭號 25"/>
          <p:cNvSpPr/>
          <p:nvPr/>
        </p:nvSpPr>
        <p:spPr>
          <a:xfrm rot="16200000">
            <a:off x="3075508" y="4860002"/>
            <a:ext cx="524933" cy="2963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右箭號 26"/>
          <p:cNvSpPr/>
          <p:nvPr/>
        </p:nvSpPr>
        <p:spPr>
          <a:xfrm rot="16200000">
            <a:off x="2026366" y="4877855"/>
            <a:ext cx="524933" cy="2963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1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技術面審核</a:t>
            </a:r>
            <a:r>
              <a:rPr lang="en-US" altLang="zh-TW" dirty="0"/>
              <a:t>(1/7)</a:t>
            </a:r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4294967295"/>
          </p:nvPr>
        </p:nvSpPr>
        <p:spPr>
          <a:xfrm>
            <a:off x="521677" y="951210"/>
            <a:ext cx="8229600" cy="452596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400" b="0" dirty="0"/>
              <a:t>系統資源評估</a:t>
            </a:r>
            <a:endParaRPr lang="en-US" altLang="zh-TW" sz="2400" b="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000" b="0" dirty="0"/>
              <a:t>軟體規格需求</a:t>
            </a:r>
            <a:endParaRPr lang="en-US" altLang="zh-TW" sz="2000" b="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600" b="0" dirty="0"/>
              <a:t>應用程式類型：</a:t>
            </a:r>
            <a:r>
              <a:rPr lang="en-US" altLang="zh-TW" sz="1600" b="0" dirty="0"/>
              <a:t>N Tier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600" b="0" dirty="0"/>
              <a:t>開發語言、環境、工具平台：</a:t>
            </a:r>
            <a:r>
              <a:rPr lang="en-US" altLang="zh-TW" sz="1600" b="0" dirty="0"/>
              <a:t>Python3</a:t>
            </a:r>
            <a:r>
              <a:rPr lang="zh-TW" altLang="en-US" sz="1600" b="0" dirty="0"/>
              <a:t>、</a:t>
            </a:r>
            <a:r>
              <a:rPr lang="en-US" altLang="zh-TW" sz="1600" b="0" dirty="0"/>
              <a:t>OKD4.7</a:t>
            </a:r>
            <a:r>
              <a:rPr lang="zh-TW" altLang="en-US" sz="1600" b="0" dirty="0"/>
              <a:t>、</a:t>
            </a:r>
            <a:r>
              <a:rPr lang="en-US" altLang="zh-TW" sz="1600" b="0" dirty="0"/>
              <a:t>RHEL 8.3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600" b="0" dirty="0"/>
              <a:t>負載平衡及容錯架構：</a:t>
            </a:r>
            <a:r>
              <a:rPr lang="en-US" altLang="zh-TW" sz="1600" b="0" dirty="0"/>
              <a:t>F5 Load balancer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600" b="0" dirty="0"/>
              <a:t>應用系統架構圖：如下頁</a:t>
            </a:r>
            <a:endParaRPr lang="en-US" altLang="zh-TW" sz="1600" b="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83633" y="12329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71665" y="12329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投影片編號版面配置區 2"/>
          <p:cNvSpPr>
            <a:spLocks noGrp="1"/>
          </p:cNvSpPr>
          <p:nvPr/>
        </p:nvSpPr>
        <p:spPr>
          <a:xfrm>
            <a:off x="5772150" y="3285332"/>
            <a:ext cx="647700" cy="287337"/>
          </a:xfrm>
          <a:prstGeom prst="rect">
            <a:avLst/>
          </a:prstGeom>
        </p:spPr>
        <p:txBody>
          <a:bodyPr anchor="ctr"/>
          <a:lstStyle>
            <a:defPPr>
              <a:defRPr lang="zh-TW"/>
            </a:defPPr>
            <a:lvl1pPr marL="0" algn="r" defTabSz="914400" rtl="0" eaLnBrk="1" latinLnBrk="0" hangingPunct="1">
              <a:defRPr lang="zh-TW" altLang="en-US" sz="3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B90E8-31B4-41F6-8174-D549C5229FD8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7" name="投影片編號版面配置區 2"/>
          <p:cNvSpPr>
            <a:spLocks noGrp="1"/>
          </p:cNvSpPr>
          <p:nvPr/>
        </p:nvSpPr>
        <p:spPr>
          <a:xfrm>
            <a:off x="11248580" y="6393182"/>
            <a:ext cx="647700" cy="287337"/>
          </a:xfrm>
          <a:prstGeom prst="rect">
            <a:avLst/>
          </a:prstGeom>
        </p:spPr>
        <p:txBody>
          <a:bodyPr anchor="ctr"/>
          <a:lstStyle>
            <a:defPPr>
              <a:defRPr lang="zh-TW"/>
            </a:defPPr>
            <a:lvl1pPr marL="0" algn="r" defTabSz="914400" rtl="0" eaLnBrk="1" latinLnBrk="0" hangingPunct="1">
              <a:defRPr lang="zh-TW" altLang="en-US" sz="3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8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11145098" y="6356350"/>
            <a:ext cx="752400" cy="365125"/>
          </a:xfrm>
        </p:spPr>
        <p:txBody>
          <a:bodyPr/>
          <a:lstStyle/>
          <a:p>
            <a:fld id="{FE0E8E1E-9E6A-4A96-9BF7-1914460B6FB5}" type="slidenum">
              <a:rPr lang="en-US" altLang="zh-TW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5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5SxhUl76zqu2X3K9zsdv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d0Xrvge50GIzp2v3cQ9o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zBDKdFyx5JRHBhvkEwPl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佈景主題">
  <a:themeElements>
    <a:clrScheme name="資訊處模板配色">
      <a:dk1>
        <a:srgbClr val="3B3838"/>
      </a:dk1>
      <a:lt1>
        <a:sysClr val="window" lastClr="FFFFFF"/>
      </a:lt1>
      <a:dk2>
        <a:srgbClr val="002856"/>
      </a:dk2>
      <a:lt2>
        <a:srgbClr val="C0CAD6"/>
      </a:lt2>
      <a:accent1>
        <a:srgbClr val="687482"/>
      </a:accent1>
      <a:accent2>
        <a:srgbClr val="ED7D31"/>
      </a:accent2>
      <a:accent3>
        <a:srgbClr val="117D97"/>
      </a:accent3>
      <a:accent4>
        <a:srgbClr val="234E8D"/>
      </a:accent4>
      <a:accent5>
        <a:srgbClr val="009AD7"/>
      </a:accent5>
      <a:accent6>
        <a:srgbClr val="9C1308"/>
      </a:accent6>
      <a:hlink>
        <a:srgbClr val="009AD7"/>
      </a:hlink>
      <a:folHlink>
        <a:srgbClr val="ED7D31"/>
      </a:folHlink>
    </a:clrScheme>
    <a:fontScheme name="自訂 3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AD7AF4F1AFBE8248AE1781E3682D57CD" ma:contentTypeVersion="1" ma:contentTypeDescription="建立新的文件。" ma:contentTypeScope="" ma:versionID="c43ac5fca3cf3b9a35e6633478885155">
  <xsd:schema xmlns:xsd="http://www.w3.org/2001/XMLSchema" xmlns:xs="http://www.w3.org/2001/XMLSchema" xmlns:p="http://schemas.microsoft.com/office/2006/metadata/properties" xmlns:ns2="4ed108c5-cbc1-4401-9efa-634c12a4e57d" targetNamespace="http://schemas.microsoft.com/office/2006/metadata/properties" ma:root="true" ma:fieldsID="d4a3f3d7dab45dd4feb335b1a6590646" ns2:_="">
    <xsd:import namespace="4ed108c5-cbc1-4401-9efa-634c12a4e57d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d108c5-cbc1-4401-9efa-634c12a4e57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用對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8683D9-D42F-4851-AA9C-E0A89915BF7F}">
  <ds:schemaRefs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4ed108c5-cbc1-4401-9efa-634c12a4e57d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B0DDD6E-C142-459E-A3A8-F59EDC8419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d108c5-cbc1-4401-9efa-634c12a4e5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38E9B8-74DE-4062-94C2-B742D48A87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5901</TotalTime>
  <Words>1748</Words>
  <Application>Microsoft Office PowerPoint</Application>
  <PresentationFormat>寬螢幕</PresentationFormat>
  <Paragraphs>257</Paragraphs>
  <Slides>25</Slides>
  <Notes>12</Notes>
  <HiddenSlides>1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4" baseType="lpstr">
      <vt:lpstr>微軟正黑體</vt:lpstr>
      <vt:lpstr>新細明體</vt:lpstr>
      <vt:lpstr>DFKai-SB</vt:lpstr>
      <vt:lpstr>Arial</vt:lpstr>
      <vt:lpstr>Bahnschrift</vt:lpstr>
      <vt:lpstr>Calibri</vt:lpstr>
      <vt:lpstr>Wingdings</vt:lpstr>
      <vt:lpstr>Office 佈景主題</vt:lpstr>
      <vt:lpstr>think-cell Slide</vt:lpstr>
      <vt:lpstr>變更諮詢委員會 – 開發前 CAB1 (新系統建置)</vt:lpstr>
      <vt:lpstr>簡報大綱</vt:lpstr>
      <vt:lpstr>變更摘要/受影響系統架構或標準摘要</vt:lpstr>
      <vt:lpstr>應用場景：金控國泰盾</vt:lpstr>
      <vt:lpstr>金控國泰盾 – 資料流程</vt:lpstr>
      <vt:lpstr>集團內資料傳輸路徑</vt:lpstr>
      <vt:lpstr>系統架構配置圖</vt:lpstr>
      <vt:lpstr>系統防火牆需求</vt:lpstr>
      <vt:lpstr>技術面審核(1/7)</vt:lpstr>
      <vt:lpstr>伺服器資源配置表 - PROD</vt:lpstr>
      <vt:lpstr>伺服器資源配置表 - UAT</vt:lpstr>
      <vt:lpstr>伺服器資源配置表 - UT</vt:lpstr>
      <vt:lpstr>技術面審核(2/7)</vt:lpstr>
      <vt:lpstr>技術面審核(3/7)</vt:lpstr>
      <vt:lpstr>技術面審核(4/7)</vt:lpstr>
      <vt:lpstr>技術面審核(5/7)</vt:lpstr>
      <vt:lpstr>技術面審核(6/7)</vt:lpstr>
      <vt:lpstr>技術面審核(7/7)</vt:lpstr>
      <vt:lpstr>維運面審核(1/3)</vt:lpstr>
      <vt:lpstr>維運面審核(2/3)</vt:lpstr>
      <vt:lpstr>維運面審核(3/3)</vt:lpstr>
      <vt:lpstr>資安面審核(1/2)</vt:lpstr>
      <vt:lpstr>資安面審核(2/2)</vt:lpstr>
      <vt:lpstr>問題與討論</vt:lpstr>
      <vt:lpstr>謝謝</vt:lpstr>
    </vt:vector>
  </TitlesOfParts>
  <Company>國泰世華銀行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魏廷羽</dc:creator>
  <cp:lastModifiedBy>金控數據部-惇仁</cp:lastModifiedBy>
  <cp:revision>523</cp:revision>
  <dcterms:created xsi:type="dcterms:W3CDTF">2020-04-09T06:20:04Z</dcterms:created>
  <dcterms:modified xsi:type="dcterms:W3CDTF">2022-02-08T09:41:02Z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0x010100AD7AF4F1AFBE8248AE1781E3682D57CD</vt:lpwstr>
  </property>
</Properties>
</file>