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3"/>
  </p:notesMasterIdLst>
  <p:sldIdLst>
    <p:sldId id="256" r:id="rId3"/>
    <p:sldId id="402" r:id="rId4"/>
    <p:sldId id="381" r:id="rId5"/>
    <p:sldId id="401" r:id="rId6"/>
    <p:sldId id="400" r:id="rId7"/>
    <p:sldId id="404" r:id="rId8"/>
    <p:sldId id="405" r:id="rId9"/>
    <p:sldId id="406" r:id="rId10"/>
    <p:sldId id="407" r:id="rId11"/>
    <p:sldId id="39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ing Su" initials="YS" lastIdx="1" clrIdx="0">
    <p:extLst>
      <p:ext uri="{19B8F6BF-5375-455C-9EA6-DF929625EA0E}">
        <p15:presenceInfo xmlns:p15="http://schemas.microsoft.com/office/powerpoint/2012/main" userId="d5d191f6137f2b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8334" autoAdjust="0"/>
  </p:normalViewPr>
  <p:slideViewPr>
    <p:cSldViewPr snapToGrid="0">
      <p:cViewPr varScale="1">
        <p:scale>
          <a:sx n="111" d="100"/>
          <a:sy n="111" d="100"/>
        </p:scale>
        <p:origin x="7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2ED1-97FC-4E4F-B5E1-89151237FB32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0478B-8222-4C53-ACEE-E92F49779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35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15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7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68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4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478B-8222-4C53-ACEE-E92F49779CE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0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1103445" y="2821418"/>
            <a:ext cx="10465163" cy="101054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E291B0-4E91-4B5D-A3B8-2FD58BBD05EC}" type="datetimeFigureOut">
              <a:rPr lang="zh-TW" altLang="en-US" smtClean="0"/>
              <a:t>2021/3/3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0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內容版面配置區 3"/>
          <p:cNvSpPr>
            <a:spLocks noGrp="1"/>
          </p:cNvSpPr>
          <p:nvPr>
            <p:ph sz="half" idx="13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文字版面配置區 4"/>
          <p:cNvSpPr>
            <a:spLocks noGrp="1"/>
          </p:cNvSpPr>
          <p:nvPr>
            <p:ph type="body" sz="quarter" idx="14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內容版面配置區 3"/>
          <p:cNvSpPr>
            <a:spLocks noGrp="1"/>
          </p:cNvSpPr>
          <p:nvPr>
            <p:ph sz="half" idx="15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5" name="圖片 14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45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6" name="圖片 15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7" name="投影片編號版面配置區 5"/>
          <p:cNvSpPr>
            <a:spLocks noGrp="1"/>
          </p:cNvSpPr>
          <p:nvPr>
            <p:ph type="sldNum" sz="quarter" idx="17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8" name="頁尾版面配置區 4"/>
          <p:cNvSpPr>
            <a:spLocks noGrp="1"/>
          </p:cNvSpPr>
          <p:nvPr>
            <p:ph type="ftr" sz="quarter" idx="18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239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文字版面配置區 4"/>
          <p:cNvSpPr>
            <a:spLocks noGrp="1"/>
          </p:cNvSpPr>
          <p:nvPr>
            <p:ph type="body" sz="quarter" idx="1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17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7" name="文字版面配置區 4"/>
          <p:cNvSpPr>
            <a:spLocks noGrp="1"/>
          </p:cNvSpPr>
          <p:nvPr>
            <p:ph type="body" sz="quarter" idx="18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8" name="內容版面配置區 3"/>
          <p:cNvSpPr>
            <a:spLocks noGrp="1"/>
          </p:cNvSpPr>
          <p:nvPr>
            <p:ph sz="half" idx="19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20" name="圖片 1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2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89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68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30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5867" y="1197411"/>
            <a:ext cx="6686533" cy="4727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2" y="1220756"/>
            <a:ext cx="4176463" cy="4704523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Font typeface="Wingdings" charset="2"/>
              <a:buChar char="n"/>
              <a:defRPr sz="26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3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27383" y="1028733"/>
            <a:ext cx="11133624" cy="3840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7383" y="5061182"/>
            <a:ext cx="11133624" cy="111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74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095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1"/>
            <a:ext cx="12188388" cy="68579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1100703" y="2263015"/>
            <a:ext cx="10467905" cy="101054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altLang="zh-TW" dirty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667"/>
            </a:lvl1pPr>
            <a:lvl2pPr marL="609585" indent="0">
              <a:lnSpc>
                <a:spcPct val="100000"/>
              </a:lnSpc>
              <a:buFontTx/>
              <a:buNone/>
              <a:defRPr sz="2400"/>
            </a:lvl2pPr>
            <a:lvl3pPr marL="1219170" indent="0">
              <a:lnSpc>
                <a:spcPct val="100000"/>
              </a:lnSpc>
              <a:buFontTx/>
              <a:buNone/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63434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影像"/>
          <p:cNvSpPr>
            <a:spLocks noGrp="1"/>
          </p:cNvSpPr>
          <p:nvPr>
            <p:ph type="pic" sz="half" idx="13"/>
          </p:nvPr>
        </p:nvSpPr>
        <p:spPr>
          <a:xfrm>
            <a:off x="2667000" y="473274"/>
            <a:ext cx="6858000" cy="41523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大標題文字"/>
          <p:cNvSpPr txBox="1">
            <a:spLocks noGrp="1"/>
          </p:cNvSpPr>
          <p:nvPr>
            <p:ph type="title"/>
          </p:nvPr>
        </p:nvSpPr>
        <p:spPr>
          <a:xfrm>
            <a:off x="2416967" y="4723804"/>
            <a:ext cx="7358067" cy="1000128"/>
          </a:xfrm>
          <a:prstGeom prst="rect">
            <a:avLst/>
          </a:prstGeom>
        </p:spPr>
        <p:txBody>
          <a:bodyPr lIns="26788" tIns="26788" rIns="26788" bIns="26788" anchor="b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7" y="5732860"/>
            <a:ext cx="7358067" cy="794745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26666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大標題文字"/>
          <p:cNvSpPr txBox="1">
            <a:spLocks noGrp="1"/>
          </p:cNvSpPr>
          <p:nvPr>
            <p:ph type="title"/>
          </p:nvPr>
        </p:nvSpPr>
        <p:spPr>
          <a:xfrm>
            <a:off x="2416967" y="2268141"/>
            <a:ext cx="7358067" cy="232172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9995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影像"/>
          <p:cNvSpPr>
            <a:spLocks noGrp="1"/>
          </p:cNvSpPr>
          <p:nvPr>
            <p:ph type="pic" sz="half" idx="13"/>
          </p:nvPr>
        </p:nvSpPr>
        <p:spPr>
          <a:xfrm>
            <a:off x="6247804" y="446483"/>
            <a:ext cx="3750472" cy="57775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2193724" y="446483"/>
            <a:ext cx="3750472" cy="2803924"/>
          </a:xfrm>
          <a:prstGeom prst="rect">
            <a:avLst/>
          </a:prstGeom>
        </p:spPr>
        <p:txBody>
          <a:bodyPr lIns="26788" tIns="26788" rIns="26788" bIns="26788" anchor="b"/>
          <a:lstStyle>
            <a:lvl1pPr algn="ctr" defTabSz="410755">
              <a:defRPr sz="40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4" y="3321843"/>
            <a:ext cx="3750472" cy="2893221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1596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3959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影像"/>
          <p:cNvSpPr>
            <a:spLocks noGrp="1"/>
          </p:cNvSpPr>
          <p:nvPr>
            <p:ph type="pic" sz="quarter" idx="13"/>
          </p:nvPr>
        </p:nvSpPr>
        <p:spPr>
          <a:xfrm>
            <a:off x="6247804" y="1821655"/>
            <a:ext cx="3750472" cy="4420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8" name="大標題文字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</p:spPr>
        <p:txBody>
          <a:bodyPr lIns="26788" tIns="26788" rIns="26788" bIns="26788"/>
          <a:lstStyle>
            <a:lvl1pPr algn="ctr" defTabSz="410755">
              <a:defRPr sz="5600"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193724" y="1821655"/>
            <a:ext cx="3750472" cy="4420197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228594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1pPr>
            <a:lvl2pPr marL="685783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2pPr>
            <a:lvl3pPr marL="1142971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3pPr>
            <a:lvl4pPr marL="1600160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4pPr>
            <a:lvl5pPr marL="2057349" indent="-228594" algn="l" defTabSz="410755">
              <a:lnSpc>
                <a:spcPct val="100000"/>
              </a:lnSpc>
              <a:spcBef>
                <a:spcPts val="2133"/>
              </a:spcBef>
              <a:buClrTx/>
              <a:buSzPct val="145000"/>
              <a:buChar char="•"/>
              <a:defRPr sz="1867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1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9201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內文層級一…"/>
          <p:cNvSpPr txBox="1">
            <a:spLocks noGrp="1"/>
          </p:cNvSpPr>
          <p:nvPr>
            <p:ph type="body" idx="1"/>
          </p:nvPr>
        </p:nvSpPr>
        <p:spPr>
          <a:xfrm>
            <a:off x="2193724" y="892967"/>
            <a:ext cx="7804552" cy="5072067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296326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1pPr>
            <a:lvl2pPr marL="888978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2pPr>
            <a:lvl3pPr marL="1481630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3pPr>
            <a:lvl4pPr marL="2074281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4pPr>
            <a:lvl5pPr marL="2666933" indent="-296326" algn="l" defTabSz="410755">
              <a:lnSpc>
                <a:spcPct val="100000"/>
              </a:lnSpc>
              <a:spcBef>
                <a:spcPts val="2933"/>
              </a:spcBef>
              <a:buClrTx/>
              <a:buSzPct val="145000"/>
              <a:buChar char="•"/>
              <a:defRPr sz="2133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782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影像"/>
          <p:cNvSpPr>
            <a:spLocks noGrp="1"/>
          </p:cNvSpPr>
          <p:nvPr>
            <p:ph type="pic" sz="quarter" idx="13"/>
          </p:nvPr>
        </p:nvSpPr>
        <p:spPr>
          <a:xfrm>
            <a:off x="6247804" y="3580803"/>
            <a:ext cx="3750472" cy="26521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影像"/>
          <p:cNvSpPr>
            <a:spLocks noGrp="1"/>
          </p:cNvSpPr>
          <p:nvPr>
            <p:ph type="pic" sz="quarter" idx="14"/>
          </p:nvPr>
        </p:nvSpPr>
        <p:spPr>
          <a:xfrm>
            <a:off x="6247804" y="625077"/>
            <a:ext cx="3750472" cy="26521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影像"/>
          <p:cNvSpPr>
            <a:spLocks noGrp="1"/>
          </p:cNvSpPr>
          <p:nvPr>
            <p:ph type="pic" sz="half" idx="15"/>
          </p:nvPr>
        </p:nvSpPr>
        <p:spPr>
          <a:xfrm>
            <a:off x="2193724" y="625078"/>
            <a:ext cx="3750472" cy="56078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17510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2416967" y="4473773"/>
            <a:ext cx="7358067" cy="359307"/>
          </a:xfrm>
          <a:prstGeom prst="rect">
            <a:avLst/>
          </a:prstGeom>
        </p:spPr>
        <p:txBody>
          <a:bodyPr lIns="26788" tIns="26788" rIns="26788" bIns="26788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 i="1">
                <a:latin typeface="+mn-lt"/>
                <a:ea typeface="+mn-ea"/>
                <a:cs typeface="+mn-cs"/>
                <a:sym typeface="Helvetica Neue"/>
              </a:defRPr>
            </a:lvl1pPr>
            <a:lvl2pPr marL="863116" indent="-253855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2pPr>
            <a:lvl3pPr marL="1446973" indent="-228461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3pPr>
            <a:lvl4pPr marL="2088856" indent="-261099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4pPr>
            <a:lvl5pPr marL="2741634" indent="-304616" algn="ctr" defTabSz="410755">
              <a:lnSpc>
                <a:spcPct val="100000"/>
              </a:lnSpc>
              <a:spcBef>
                <a:spcPts val="0"/>
              </a:spcBef>
              <a:buClrTx/>
              <a:defRPr sz="1600" i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「在此輸入名言語錄。」"/>
          <p:cNvSpPr txBox="1">
            <a:spLocks noGrp="1"/>
          </p:cNvSpPr>
          <p:nvPr>
            <p:ph type="body" sz="quarter" idx="13"/>
          </p:nvPr>
        </p:nvSpPr>
        <p:spPr>
          <a:xfrm>
            <a:off x="2416968" y="2992700"/>
            <a:ext cx="7358065" cy="443973"/>
          </a:xfrm>
          <a:prstGeom prst="rect">
            <a:avLst/>
          </a:prstGeom>
        </p:spPr>
        <p:txBody>
          <a:bodyPr lIns="26788" tIns="26788" rIns="26788" bIns="26788" anchor="ctr"/>
          <a:lstStyle>
            <a:lvl1pPr marL="0" indent="0" algn="ctr" defTabSz="410755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latin typeface="Helvetica Neue Medium"/>
                <a:sym typeface="Helvetica Neue Medium"/>
              </a:defRPr>
            </a:lvl1pPr>
          </a:lstStyle>
          <a:p>
            <a:pPr marL="0" indent="0" algn="ctr" defTabSz="308074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47620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影像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</p:spPr>
        <p:txBody>
          <a:bodyPr lIns="26788" tIns="26788" rIns="26788" bIns="26788" anchor="t"/>
          <a:lstStyle>
            <a:lvl1pPr algn="ctr" defTabSz="410755"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774445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圖片 1" descr="圖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" y="0"/>
            <a:ext cx="1218838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大標題文字"/>
          <p:cNvSpPr txBox="1">
            <a:spLocks noGrp="1"/>
          </p:cNvSpPr>
          <p:nvPr>
            <p:ph type="title"/>
          </p:nvPr>
        </p:nvSpPr>
        <p:spPr>
          <a:xfrm>
            <a:off x="1103444" y="2821448"/>
            <a:ext cx="10465165" cy="10105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3444" y="3507347"/>
            <a:ext cx="10465165" cy="694931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0" algn="l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30928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61007" y="6309320"/>
            <a:ext cx="530992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投影片編號版面配置區 5"/>
          <p:cNvSpPr txBox="1">
            <a:spLocks/>
          </p:cNvSpPr>
          <p:nvPr/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z="1600" smtClean="0"/>
              <a:pPr/>
              <a:t>‹#›</a:t>
            </a:fld>
            <a:endParaRPr lang="zh-TW" altLang="en-US" sz="1600" dirty="0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153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圖片 7" descr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7" y="23"/>
            <a:ext cx="12188388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大標題文字"/>
          <p:cNvSpPr txBox="1">
            <a:spLocks noGrp="1"/>
          </p:cNvSpPr>
          <p:nvPr>
            <p:ph type="title"/>
          </p:nvPr>
        </p:nvSpPr>
        <p:spPr>
          <a:xfrm>
            <a:off x="1100703" y="2263045"/>
            <a:ext cx="10467908" cy="10105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1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0737" y="3465577"/>
            <a:ext cx="7299555" cy="17876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None/>
            </a:lvl1pPr>
            <a:lvl2pPr marL="0" indent="0">
              <a:lnSpc>
                <a:spcPct val="100000"/>
              </a:lnSpc>
              <a:buClrTx/>
              <a:buSzTx/>
              <a:buNone/>
            </a:lvl2pPr>
            <a:lvl3pPr marL="0" indent="0">
              <a:lnSpc>
                <a:spcPct val="100000"/>
              </a:lnSpc>
              <a:buClrTx/>
              <a:buSzTx/>
              <a:buNone/>
            </a:lvl3pPr>
            <a:lvl4pPr>
              <a:lnSpc>
                <a:spcPct val="100000"/>
              </a:lnSpc>
              <a:buClrTx/>
            </a:lvl4pPr>
            <a:lvl5pPr>
              <a:lnSpc>
                <a:spcPct val="100000"/>
              </a:lnSpc>
              <a:buClrTx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13137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27410" y="1220755"/>
            <a:ext cx="5467195" cy="4704527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53" name="圖片 9" descr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1" y="841624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58779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圖片 7" descr="圖片 7"/>
          <p:cNvPicPr>
            <a:picLocks noChangeAspect="1"/>
          </p:cNvPicPr>
          <p:nvPr/>
        </p:nvPicPr>
        <p:blipFill>
          <a:blip r:embed="rId2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27415" y="1220787"/>
            <a:ext cx="11133627" cy="2256252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64" name="圖片 9" descr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7381" y="841624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46993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527412" y="1220757"/>
            <a:ext cx="11133625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0000"/>
            <a:ext cx="12000000" cy="62400"/>
          </a:xfrm>
          <a:prstGeom prst="rect">
            <a:avLst/>
          </a:prstGeom>
        </p:spPr>
      </p:pic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3EA3B03-E641-49D7-A70D-205977A2CBA8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11659712" y="6287297"/>
            <a:ext cx="527381" cy="384043"/>
          </a:xfrm>
          <a:prstGeom prst="rect">
            <a:avLst/>
          </a:prstGeom>
        </p:spPr>
        <p:txBody>
          <a:bodyPr vert="horz" lIns="121872" tIns="60936" rIns="121872" bIns="60936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z="16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2" y="6287326"/>
            <a:ext cx="5088565" cy="384041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>
                <a:solidFill>
                  <a:prstClr val="black">
                    <a:lumMod val="65000"/>
                    <a:lumOff val="35000"/>
                  </a:prstClr>
                </a:solidFill>
              </a:rPr>
              <a:t>Presentation Sample</a:t>
            </a:r>
            <a:endParaRPr lang="zh-TW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255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C8EE-DDF8-4408-A095-5F7B9143143C}" type="datetimeFigureOut">
              <a:rPr lang="zh-TW" altLang="en-US" smtClean="0">
                <a:solidFill>
                  <a:srgbClr val="000000"/>
                </a:solidFill>
              </a:rPr>
              <a:pPr/>
              <a:t>2021/3/3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4A3C2-8035-4A4A-883A-225A9F073C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778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8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內容版面配置區 2"/>
          <p:cNvSpPr>
            <a:spLocks noGrp="1"/>
          </p:cNvSpPr>
          <p:nvPr>
            <p:ph sz="half" idx="13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6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3669031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3669028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5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3669028"/>
            <a:ext cx="11133625" cy="22562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2" y="1220755"/>
            <a:ext cx="5470797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6190205" y="1220755"/>
            <a:ext cx="5470801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29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382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981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9981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7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82227" y="1220755"/>
            <a:ext cx="5278780" cy="47045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662824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662824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2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38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13"/>
          </p:nvPr>
        </p:nvSpPr>
        <p:spPr>
          <a:xfrm>
            <a:off x="52738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1" name="內容版面配置區 3"/>
          <p:cNvSpPr>
            <a:spLocks noGrp="1"/>
          </p:cNvSpPr>
          <p:nvPr>
            <p:ph sz="half" idx="14"/>
          </p:nvPr>
        </p:nvSpPr>
        <p:spPr>
          <a:xfrm>
            <a:off x="6189303" y="1220756"/>
            <a:ext cx="5471703" cy="2256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5"/>
          </p:nvPr>
        </p:nvSpPr>
        <p:spPr>
          <a:xfrm>
            <a:off x="6189303" y="3669028"/>
            <a:ext cx="5471703" cy="22562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81" y="841625"/>
            <a:ext cx="12000000" cy="62400"/>
          </a:xfrm>
          <a:prstGeom prst="rect">
            <a:avLst/>
          </a:prstGeom>
        </p:spPr>
      </p:pic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5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97"/>
          <a:stretch/>
        </p:blipFill>
        <p:spPr>
          <a:xfrm>
            <a:off x="527384" y="6370842"/>
            <a:ext cx="11664617" cy="3188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581AC2D-A7A1-4823-8AAB-042DAAACE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9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1219170" rtl="0" eaLnBrk="1" latinLnBrk="0" hangingPunct="1">
        <a:spcBef>
          <a:spcPct val="0"/>
        </a:spcBef>
        <a:buNone/>
        <a:defRPr sz="37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just" defTabSz="121917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圖片 7"/>
          <p:cNvPicPr>
            <a:picLocks noChangeAspect="1"/>
          </p:cNvPicPr>
          <p:nvPr/>
        </p:nvPicPr>
        <p:blipFill>
          <a:blip r:embed="rId18" cstate="print"/>
          <a:srcRect r="4297"/>
          <a:stretch>
            <a:fillRect/>
          </a:stretch>
        </p:blipFill>
        <p:spPr>
          <a:xfrm>
            <a:off x="527418" y="6370845"/>
            <a:ext cx="11664617" cy="318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圖片 6" descr="圖片 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7381" y="840000"/>
            <a:ext cx="12000003" cy="6240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8" tIns="45698" rIns="45698" bIns="4569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527415" y="1220755"/>
            <a:ext cx="11133627" cy="470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8" tIns="45698" rIns="45698" bIns="4569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  <a:ln w="12700">
            <a:miter lim="400000"/>
          </a:ln>
        </p:spPr>
        <p:txBody>
          <a:bodyPr wrap="none" lIns="45698" tIns="45698" rIns="45698" bIns="45698" anchor="ctr">
            <a:spAutoFit/>
          </a:bodyPr>
          <a:lstStyle>
            <a:lvl1pPr algn="l" defTabSz="1218508"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22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 spd="med"/>
  <p:txStyles>
    <p:titleStyle>
      <a:lvl1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33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6927" marR="0" indent="-456927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32354" marR="0" indent="-423093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●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99281" marR="0" indent="-380769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62921" marR="0" indent="-435165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944712" marR="0" indent="-507694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80000"/>
        <a:buFontTx/>
        <a:buChar char="◆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384713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993976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603222" marR="0" indent="-338461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212470" marR="0" indent="-338462" algn="just" defTabSz="1218508" rtl="0" latinLnBrk="0">
        <a:lnSpc>
          <a:spcPct val="150000"/>
        </a:lnSpc>
        <a:spcBef>
          <a:spcPts val="533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2667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5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193369" y="2252706"/>
            <a:ext cx="9846573" cy="101054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itchFamily="34" charset="0"/>
                <a:cs typeface="Arial" pitchFamily="34" charset="0"/>
              </a:rPr>
              <a:t>Data Virtualization POC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5213268" y="3726690"/>
            <a:ext cx="4521576" cy="756600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數據科技科 數據平台小組</a:t>
            </a:r>
            <a:endParaRPr lang="en-US" altLang="zh-TW" sz="28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254FD-F735-B249-98B9-EF820D71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End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1DA7AC-4B64-9B41-B020-B223992B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2204720"/>
            <a:ext cx="4889500" cy="314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45" y="1694498"/>
            <a:ext cx="3960362" cy="399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0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en-US" altLang="zh-TW" sz="40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Denodo</a:t>
            </a:r>
            <a:r>
              <a:rPr lang="en-US" altLang="zh-TW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公司簡介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40" y="967645"/>
            <a:ext cx="9584960" cy="53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en-US" altLang="zh-TW" sz="40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Denodo</a:t>
            </a:r>
            <a:r>
              <a:rPr lang="en-US" altLang="zh-TW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產品簡介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6" y="1320929"/>
            <a:ext cx="11216708" cy="452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數據層虛擬化架構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98" y="1252460"/>
            <a:ext cx="10251044" cy="48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b="6762"/>
          <a:stretch/>
        </p:blipFill>
        <p:spPr>
          <a:xfrm>
            <a:off x="1062882" y="983134"/>
            <a:ext cx="10179742" cy="53382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人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壽情境架構 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人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壽情境架構效益 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111460" y="1763534"/>
            <a:ext cx="1247274" cy="497306"/>
            <a:chOff x="838200" y="4026568"/>
            <a:chExt cx="1247274" cy="497306"/>
          </a:xfrm>
        </p:grpSpPr>
        <p:sp>
          <p:nvSpPr>
            <p:cNvPr id="4" name="矩形 3"/>
            <p:cNvSpPr/>
            <p:nvPr/>
          </p:nvSpPr>
          <p:spPr>
            <a:xfrm>
              <a:off x="838200" y="4026568"/>
              <a:ext cx="1247274" cy="497306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004020" y="409055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Before</a:t>
              </a:r>
              <a:endPara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7858097" y="1748751"/>
            <a:ext cx="1247274" cy="497306"/>
            <a:chOff x="838200" y="5550568"/>
            <a:chExt cx="1247274" cy="497306"/>
          </a:xfrm>
        </p:grpSpPr>
        <p:sp>
          <p:nvSpPr>
            <p:cNvPr id="7" name="矩形 6"/>
            <p:cNvSpPr/>
            <p:nvPr/>
          </p:nvSpPr>
          <p:spPr>
            <a:xfrm>
              <a:off x="838200" y="5550568"/>
              <a:ext cx="1247274" cy="497306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05462" y="562066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After</a:t>
              </a:r>
              <a:endPara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648919" y="2458386"/>
            <a:ext cx="4122152" cy="368758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6280" y="2458386"/>
            <a:ext cx="4570909" cy="368758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241130" y="2977495"/>
            <a:ext cx="999873" cy="372042"/>
            <a:chOff x="5969057" y="2716388"/>
            <a:chExt cx="999873" cy="372042"/>
          </a:xfrm>
        </p:grpSpPr>
        <p:sp>
          <p:nvSpPr>
            <p:cNvPr id="12" name="圓角矩形 11"/>
            <p:cNvSpPr/>
            <p:nvPr/>
          </p:nvSpPr>
          <p:spPr>
            <a:xfrm>
              <a:off x="5969057" y="2716388"/>
              <a:ext cx="999873" cy="37204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008411" y="271638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SAS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EG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56" y="4292035"/>
            <a:ext cx="1431744" cy="143174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55" y="4292035"/>
            <a:ext cx="1431744" cy="1431744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7738179" y="2730869"/>
            <a:ext cx="999873" cy="372042"/>
            <a:chOff x="5969057" y="2716388"/>
            <a:chExt cx="999873" cy="372042"/>
          </a:xfrm>
        </p:grpSpPr>
        <p:sp>
          <p:nvSpPr>
            <p:cNvPr id="28" name="圓角矩形 27"/>
            <p:cNvSpPr/>
            <p:nvPr/>
          </p:nvSpPr>
          <p:spPr>
            <a:xfrm>
              <a:off x="5969057" y="2716388"/>
              <a:ext cx="999873" cy="37204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008411" y="2716388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SAS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EG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70" y="4292035"/>
            <a:ext cx="1431744" cy="1431744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34" y="4292035"/>
            <a:ext cx="1431744" cy="1431744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>
            <a:off x="2811428" y="3346827"/>
            <a:ext cx="936115" cy="118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747543" y="3346827"/>
            <a:ext cx="877627" cy="11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2245019" y="553911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Teradata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125823" y="55541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98" y="4292035"/>
            <a:ext cx="1431744" cy="1431744"/>
          </a:xfrm>
          <a:prstGeom prst="rect">
            <a:avLst/>
          </a:prstGeom>
        </p:spPr>
      </p:pic>
      <p:sp>
        <p:nvSpPr>
          <p:cNvPr id="46" name="文字方塊 45"/>
          <p:cNvSpPr txBox="1"/>
          <p:nvPr/>
        </p:nvSpPr>
        <p:spPr>
          <a:xfrm>
            <a:off x="10138160" y="4772292"/>
            <a:ext cx="7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617515" y="553911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Teradata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723296" y="55541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9008957" y="555410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DB2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0138160" y="5481269"/>
            <a:ext cx="70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6567467" y="3324280"/>
            <a:ext cx="3386003" cy="955299"/>
            <a:chOff x="6657407" y="3399230"/>
            <a:chExt cx="3386003" cy="955299"/>
          </a:xfrm>
        </p:grpSpPr>
        <p:sp>
          <p:nvSpPr>
            <p:cNvPr id="34" name="圓角矩形 33"/>
            <p:cNvSpPr/>
            <p:nvPr/>
          </p:nvSpPr>
          <p:spPr>
            <a:xfrm>
              <a:off x="6657407" y="3654276"/>
              <a:ext cx="3386003" cy="4851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8" tIns="26788" rIns="26788" bIns="26788" numCol="1" spcCol="38100" rtlCol="0" anchor="ctr">
              <a:spAutoFit/>
            </a:bodyPr>
            <a:lstStyle/>
            <a:p>
              <a:pPr marL="0" marR="0" indent="0" algn="ctr" defTabSz="30807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040" name="Picture 16" descr="vwin德赢官方|德赢vwin官方网站|德赢app官网下载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119" y="3399230"/>
              <a:ext cx="1194123" cy="95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直線單箭頭接點 61"/>
          <p:cNvCxnSpPr/>
          <p:nvPr/>
        </p:nvCxnSpPr>
        <p:spPr>
          <a:xfrm flipH="1">
            <a:off x="7123500" y="4071393"/>
            <a:ext cx="1827" cy="4639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8178779" y="4071393"/>
            <a:ext cx="1827" cy="4639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9316687" y="4071393"/>
            <a:ext cx="1827" cy="4639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8695108" y="3199336"/>
            <a:ext cx="203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SAS/Access to JDBC</a:t>
            </a:r>
            <a:endParaRPr kumimoji="0" lang="zh-TW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774087" y="3476441"/>
            <a:ext cx="1186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SAS/Access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 TD</a:t>
            </a:r>
            <a:endParaRPr kumimoji="0" lang="zh-TW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514395" y="3515209"/>
            <a:ext cx="1186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SAS/Access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to Hadoop</a:t>
            </a:r>
            <a:endParaRPr kumimoji="0" lang="zh-TW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8235159" y="3162161"/>
            <a:ext cx="1478" cy="42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580944" y="1116719"/>
            <a:ext cx="8878661" cy="361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節省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SAS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EG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connect to database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license 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費用</a:t>
            </a:r>
            <a:endParaRPr kumimoji="0" lang="en-US" altLang="zh-TW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80" y="3567370"/>
            <a:ext cx="432291" cy="43229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23" y="3567370"/>
            <a:ext cx="432291" cy="43229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93" y="3157139"/>
            <a:ext cx="432291" cy="4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銀</a:t>
            </a:r>
            <a:r>
              <a:rPr lang="zh-TW" altLang="en-US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行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情境架構效益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991539" y="1703212"/>
            <a:ext cx="1247274" cy="410996"/>
            <a:chOff x="838200" y="4026568"/>
            <a:chExt cx="1247274" cy="497306"/>
          </a:xfrm>
        </p:grpSpPr>
        <p:sp>
          <p:nvSpPr>
            <p:cNvPr id="4" name="矩形 3"/>
            <p:cNvSpPr/>
            <p:nvPr/>
          </p:nvSpPr>
          <p:spPr>
            <a:xfrm>
              <a:off x="838200" y="4026568"/>
              <a:ext cx="1247274" cy="497306"/>
            </a:xfrm>
            <a:prstGeom prst="rect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004020" y="409055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Before</a:t>
              </a:r>
              <a:endPara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28998" y="2173573"/>
            <a:ext cx="4122152" cy="4146388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020605" y="2441749"/>
            <a:ext cx="637064" cy="369332"/>
            <a:chOff x="5969058" y="2716388"/>
            <a:chExt cx="661719" cy="369332"/>
          </a:xfrm>
        </p:grpSpPr>
        <p:sp>
          <p:nvSpPr>
            <p:cNvPr id="8" name="圓角矩形 7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3" name="直線單箭頭接點 12"/>
          <p:cNvCxnSpPr/>
          <p:nvPr/>
        </p:nvCxnSpPr>
        <p:spPr>
          <a:xfrm>
            <a:off x="2339879" y="2823961"/>
            <a:ext cx="1175483" cy="61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2865854" y="3037191"/>
            <a:ext cx="1431744" cy="1587846"/>
            <a:chOff x="2985775" y="3322004"/>
            <a:chExt cx="1431744" cy="1587846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75" y="3322004"/>
              <a:ext cx="1431744" cy="1431744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3147682" y="4540518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Teradata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78298" y="2441749"/>
            <a:ext cx="637064" cy="369332"/>
            <a:chOff x="5969058" y="2716388"/>
            <a:chExt cx="661719" cy="369332"/>
          </a:xfrm>
        </p:grpSpPr>
        <p:sp>
          <p:nvSpPr>
            <p:cNvPr id="19" name="圓角矩形 18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735991" y="2441749"/>
            <a:ext cx="637064" cy="369332"/>
            <a:chOff x="5969058" y="2716388"/>
            <a:chExt cx="661719" cy="369332"/>
          </a:xfrm>
        </p:grpSpPr>
        <p:sp>
          <p:nvSpPr>
            <p:cNvPr id="22" name="圓角矩形 21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4593684" y="2441749"/>
            <a:ext cx="637064" cy="369332"/>
            <a:chOff x="5969058" y="2716388"/>
            <a:chExt cx="661719" cy="369332"/>
          </a:xfrm>
        </p:grpSpPr>
        <p:sp>
          <p:nvSpPr>
            <p:cNvPr id="25" name="圓角矩形 24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3211149" y="2823961"/>
            <a:ext cx="370577" cy="61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3615176" y="2823961"/>
            <a:ext cx="447872" cy="61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615176" y="4679706"/>
            <a:ext cx="0" cy="79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3027761" y="5618010"/>
            <a:ext cx="1190544" cy="369332"/>
            <a:chOff x="5969058" y="2716388"/>
            <a:chExt cx="661719" cy="380522"/>
          </a:xfrm>
        </p:grpSpPr>
        <p:sp>
          <p:nvSpPr>
            <p:cNvPr id="42" name="圓角矩形 41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006215" y="2716388"/>
              <a:ext cx="624562" cy="38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7838942" y="1688429"/>
            <a:ext cx="1247274" cy="410996"/>
            <a:chOff x="838200" y="5550568"/>
            <a:chExt cx="1247274" cy="497306"/>
          </a:xfrm>
        </p:grpSpPr>
        <p:sp>
          <p:nvSpPr>
            <p:cNvPr id="77" name="矩形 76"/>
            <p:cNvSpPr/>
            <p:nvPr/>
          </p:nvSpPr>
          <p:spPr>
            <a:xfrm>
              <a:off x="838200" y="5550568"/>
              <a:ext cx="1247274" cy="497306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105462" y="562066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After</a:t>
              </a:r>
              <a:endParaRPr kumimoji="0" lang="zh-TW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6177125" y="2173572"/>
            <a:ext cx="4570909" cy="4197247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80" name="群組 79"/>
          <p:cNvGrpSpPr/>
          <p:nvPr/>
        </p:nvGrpSpPr>
        <p:grpSpPr>
          <a:xfrm>
            <a:off x="6817458" y="2441749"/>
            <a:ext cx="637064" cy="369332"/>
            <a:chOff x="5969058" y="2716388"/>
            <a:chExt cx="661719" cy="369332"/>
          </a:xfrm>
        </p:grpSpPr>
        <p:sp>
          <p:nvSpPr>
            <p:cNvPr id="81" name="圓角矩形 80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83" name="直線單箭頭接點 82"/>
          <p:cNvCxnSpPr/>
          <p:nvPr/>
        </p:nvCxnSpPr>
        <p:spPr>
          <a:xfrm>
            <a:off x="7136732" y="2823961"/>
            <a:ext cx="1175483" cy="5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>
            <a:off x="6829744" y="4014775"/>
            <a:ext cx="1431744" cy="1587846"/>
            <a:chOff x="2985775" y="3322004"/>
            <a:chExt cx="1431744" cy="1587846"/>
          </a:xfrm>
        </p:grpSpPr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75" y="3322004"/>
              <a:ext cx="1431744" cy="1431744"/>
            </a:xfrm>
            <a:prstGeom prst="rect">
              <a:avLst/>
            </a:prstGeom>
          </p:spPr>
        </p:pic>
        <p:sp>
          <p:nvSpPr>
            <p:cNvPr id="86" name="文字方塊 85"/>
            <p:cNvSpPr txBox="1"/>
            <p:nvPr/>
          </p:nvSpPr>
          <p:spPr>
            <a:xfrm>
              <a:off x="3147682" y="4540518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Teradata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7675151" y="2441749"/>
            <a:ext cx="637064" cy="369332"/>
            <a:chOff x="5969058" y="2716388"/>
            <a:chExt cx="661719" cy="369332"/>
          </a:xfrm>
        </p:grpSpPr>
        <p:sp>
          <p:nvSpPr>
            <p:cNvPr id="88" name="圓角矩形 87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8532844" y="2441749"/>
            <a:ext cx="637064" cy="369332"/>
            <a:chOff x="5969058" y="2716388"/>
            <a:chExt cx="661719" cy="369332"/>
          </a:xfrm>
        </p:grpSpPr>
        <p:sp>
          <p:nvSpPr>
            <p:cNvPr id="91" name="圓角矩形 90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9390537" y="2441749"/>
            <a:ext cx="637064" cy="369332"/>
            <a:chOff x="5969058" y="2716388"/>
            <a:chExt cx="661719" cy="369332"/>
          </a:xfrm>
        </p:grpSpPr>
        <p:sp>
          <p:nvSpPr>
            <p:cNvPr id="94" name="圓角矩形 93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006215" y="2716388"/>
              <a:ext cx="62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6" name="直線單箭頭接點 95"/>
          <p:cNvCxnSpPr/>
          <p:nvPr/>
        </p:nvCxnSpPr>
        <p:spPr>
          <a:xfrm>
            <a:off x="8008002" y="2823961"/>
            <a:ext cx="304213" cy="5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8392851" y="2823961"/>
            <a:ext cx="467050" cy="5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H="1">
            <a:off x="8392851" y="2823961"/>
            <a:ext cx="1334106" cy="5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群組 104"/>
          <p:cNvGrpSpPr/>
          <p:nvPr/>
        </p:nvGrpSpPr>
        <p:grpSpPr>
          <a:xfrm>
            <a:off x="6817458" y="3075437"/>
            <a:ext cx="3210143" cy="955299"/>
            <a:chOff x="6657407" y="3399230"/>
            <a:chExt cx="3386003" cy="955299"/>
          </a:xfrm>
        </p:grpSpPr>
        <p:sp>
          <p:nvSpPr>
            <p:cNvPr id="106" name="圓角矩形 105"/>
            <p:cNvSpPr/>
            <p:nvPr/>
          </p:nvSpPr>
          <p:spPr>
            <a:xfrm>
              <a:off x="6657407" y="3654276"/>
              <a:ext cx="3386003" cy="4851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8" tIns="26788" rIns="26788" bIns="26788" numCol="1" spcCol="38100" rtlCol="0" anchor="ctr">
              <a:spAutoFit/>
            </a:bodyPr>
            <a:lstStyle/>
            <a:p>
              <a:pPr marL="0" marR="0" indent="0" algn="ctr" defTabSz="30807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07" name="Picture 16" descr="vwin德赢官方|德赢vwin官方网站|德赢app官网下载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119" y="3399230"/>
              <a:ext cx="1194123" cy="95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群組 118"/>
          <p:cNvGrpSpPr/>
          <p:nvPr/>
        </p:nvGrpSpPr>
        <p:grpSpPr>
          <a:xfrm>
            <a:off x="8641553" y="4014775"/>
            <a:ext cx="1431744" cy="1602836"/>
            <a:chOff x="2985775" y="3322004"/>
            <a:chExt cx="1431744" cy="1602836"/>
          </a:xfrm>
        </p:grpSpPr>
        <p:pic>
          <p:nvPicPr>
            <p:cNvPr id="120" name="圖片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775" y="3322004"/>
              <a:ext cx="1431744" cy="1431744"/>
            </a:xfrm>
            <a:prstGeom prst="rect">
              <a:avLst/>
            </a:prstGeom>
          </p:spPr>
        </p:pic>
        <p:sp>
          <p:nvSpPr>
            <p:cNvPr id="121" name="文字方塊 120"/>
            <p:cNvSpPr txBox="1"/>
            <p:nvPr/>
          </p:nvSpPr>
          <p:spPr>
            <a:xfrm>
              <a:off x="3267602" y="4555508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Hadoop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2" name="直線單箭頭接點 121"/>
          <p:cNvCxnSpPr>
            <a:stCxn id="25" idx="2"/>
          </p:cNvCxnSpPr>
          <p:nvPr/>
        </p:nvCxnSpPr>
        <p:spPr>
          <a:xfrm flipH="1">
            <a:off x="3714553" y="2811081"/>
            <a:ext cx="1197663" cy="62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 flipH="1">
            <a:off x="7609223" y="3858673"/>
            <a:ext cx="783628" cy="5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395599" y="3858673"/>
            <a:ext cx="787886" cy="51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>
            <a:endCxn id="86" idx="2"/>
          </p:cNvCxnSpPr>
          <p:nvPr/>
        </p:nvCxnSpPr>
        <p:spPr>
          <a:xfrm flipH="1" flipV="1">
            <a:off x="7561679" y="5602621"/>
            <a:ext cx="866932" cy="35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V="1">
            <a:off x="8412830" y="5626632"/>
            <a:ext cx="944595" cy="33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/>
          <p:cNvGrpSpPr/>
          <p:nvPr/>
        </p:nvGrpSpPr>
        <p:grpSpPr>
          <a:xfrm>
            <a:off x="7827257" y="5978670"/>
            <a:ext cx="1190544" cy="369332"/>
            <a:chOff x="5969058" y="2716388"/>
            <a:chExt cx="661719" cy="380522"/>
          </a:xfrm>
        </p:grpSpPr>
        <p:sp>
          <p:nvSpPr>
            <p:cNvPr id="147" name="圓角矩形 146"/>
            <p:cNvSpPr/>
            <p:nvPr/>
          </p:nvSpPr>
          <p:spPr>
            <a:xfrm>
              <a:off x="5969058" y="2716388"/>
              <a:ext cx="661719" cy="369332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6006215" y="2716388"/>
              <a:ext cx="624562" cy="38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Source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0" name="文字方塊 149"/>
          <p:cNvSpPr txBox="1"/>
          <p:nvPr/>
        </p:nvSpPr>
        <p:spPr>
          <a:xfrm>
            <a:off x="1580944" y="1011789"/>
            <a:ext cx="8878661" cy="361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1580944" y="964426"/>
            <a:ext cx="8878661" cy="546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defTabSz="308074" hangingPunct="0"/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1. 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測試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TD ad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hoc 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query 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移植到 </a:t>
            </a:r>
            <a:r>
              <a:rPr lang="en-US" altLang="zh-TW" sz="16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denodo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 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的可行性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  <a:p>
            <a:pPr marL="0" marR="0" indent="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2. 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透過 </a:t>
            </a:r>
            <a:r>
              <a:rPr lang="en-US" altLang="zh-TW" sz="16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denodo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 降低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AP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對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TD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的直接依賴，再逐步進行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TD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offload</a:t>
            </a:r>
            <a:endParaRPr kumimoji="0" lang="en-US" altLang="zh-TW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79" y="3903887"/>
            <a:ext cx="449424" cy="378325"/>
          </a:xfrm>
          <a:prstGeom prst="rect">
            <a:avLst/>
          </a:prstGeom>
        </p:spPr>
      </p:pic>
      <p:pic>
        <p:nvPicPr>
          <p:cNvPr id="99" name="圖片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79" y="5545334"/>
            <a:ext cx="449424" cy="3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11182972" cy="685808"/>
          </a:xfrm>
        </p:spPr>
        <p:txBody>
          <a:bodyPr>
            <a:noAutofit/>
          </a:bodyPr>
          <a:lstStyle/>
          <a:p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金控情境</a:t>
            </a:r>
            <a:r>
              <a:rPr lang="en-US" altLang="zh-TW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– 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集團共用客制化</a:t>
            </a:r>
            <a:r>
              <a:rPr lang="en-US" altLang="zh-TW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effort</a:t>
            </a:r>
            <a:r>
              <a:rPr lang="zh-TW" altLang="en-US" sz="4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評估</a:t>
            </a:r>
            <a:endParaRPr lang="zh-TW" altLang="en-US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" name="Picture 2" descr="People Icon Vector 库存矢量图、图片和艺术矢量图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17383" r="24179" b="26159"/>
          <a:stretch/>
        </p:blipFill>
        <p:spPr bwMode="auto">
          <a:xfrm>
            <a:off x="1298225" y="1218569"/>
            <a:ext cx="825766" cy="9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eople Icon Vector 库存矢量图、图片和艺术矢量图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17383" r="24179" b="26159"/>
          <a:stretch/>
        </p:blipFill>
        <p:spPr bwMode="auto">
          <a:xfrm>
            <a:off x="1298225" y="2193433"/>
            <a:ext cx="825766" cy="9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ople Icon Vector 库存矢量图、图片和艺术矢量图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17383" r="24179" b="26159"/>
          <a:stretch/>
        </p:blipFill>
        <p:spPr bwMode="auto">
          <a:xfrm>
            <a:off x="1298225" y="3168297"/>
            <a:ext cx="825766" cy="9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ople Icon Vector 库存矢量图、图片和艺术矢量图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17383" r="24179" b="26159"/>
          <a:stretch/>
        </p:blipFill>
        <p:spPr bwMode="auto">
          <a:xfrm>
            <a:off x="1298225" y="4143161"/>
            <a:ext cx="825766" cy="9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eople Icon Vector 库存矢量图、图片和艺术矢量图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17383" r="24179" b="26159"/>
          <a:stretch/>
        </p:blipFill>
        <p:spPr bwMode="auto">
          <a:xfrm>
            <a:off x="1298225" y="5118025"/>
            <a:ext cx="825766" cy="9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87651" y="1475169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金控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7651" y="24808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87651" y="34556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壽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87651" y="44305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險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87651" y="54054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證券</a:t>
            </a:r>
          </a:p>
        </p:txBody>
      </p:sp>
      <p:cxnSp>
        <p:nvCxnSpPr>
          <p:cNvPr id="14" name="直線單箭頭接點 13"/>
          <p:cNvCxnSpPr>
            <a:stCxn id="23" idx="3"/>
            <a:endCxn id="20" idx="1"/>
          </p:cNvCxnSpPr>
          <p:nvPr/>
        </p:nvCxnSpPr>
        <p:spPr>
          <a:xfrm>
            <a:off x="3350209" y="1673794"/>
            <a:ext cx="1040697" cy="1964997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4" idx="3"/>
            <a:endCxn id="20" idx="1"/>
          </p:cNvCxnSpPr>
          <p:nvPr/>
        </p:nvCxnSpPr>
        <p:spPr>
          <a:xfrm>
            <a:off x="3350209" y="2680865"/>
            <a:ext cx="1040697" cy="957926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25" idx="3"/>
            <a:endCxn id="20" idx="1"/>
          </p:cNvCxnSpPr>
          <p:nvPr/>
        </p:nvCxnSpPr>
        <p:spPr>
          <a:xfrm flipV="1">
            <a:off x="3350209" y="3638791"/>
            <a:ext cx="1040697" cy="9539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6" idx="3"/>
            <a:endCxn id="20" idx="1"/>
          </p:cNvCxnSpPr>
          <p:nvPr/>
        </p:nvCxnSpPr>
        <p:spPr>
          <a:xfrm flipV="1">
            <a:off x="3350209" y="3638791"/>
            <a:ext cx="1040697" cy="964244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27" idx="3"/>
            <a:endCxn id="20" idx="1"/>
          </p:cNvCxnSpPr>
          <p:nvPr/>
        </p:nvCxnSpPr>
        <p:spPr>
          <a:xfrm flipV="1">
            <a:off x="3350209" y="3638791"/>
            <a:ext cx="1040697" cy="1966666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4390906" y="3151358"/>
            <a:ext cx="1290917" cy="1015663"/>
            <a:chOff x="4345936" y="3718335"/>
            <a:chExt cx="1290917" cy="1015663"/>
          </a:xfrm>
        </p:grpSpPr>
        <p:sp>
          <p:nvSpPr>
            <p:cNvPr id="20" name="矩形 19"/>
            <p:cNvSpPr/>
            <p:nvPr/>
          </p:nvSpPr>
          <p:spPr>
            <a:xfrm>
              <a:off x="4345936" y="3718336"/>
              <a:ext cx="1290917" cy="974864"/>
            </a:xfrm>
            <a:prstGeom prst="rect">
              <a:avLst/>
            </a:prstGeom>
            <a:noFill/>
            <a:ln>
              <a:solidFill>
                <a:srgbClr val="4545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345936" y="3718335"/>
              <a:ext cx="12909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集團數據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分析平台</a:t>
              </a:r>
              <a:endPara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入口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2" name="Picture 4" descr="Hadoop Hue - Hadoop - Wiki.Shileizcc.com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0" t="24776" r="26031" b="22424"/>
          <a:stretch/>
        </p:blipFill>
        <p:spPr bwMode="auto">
          <a:xfrm>
            <a:off x="9065483" y="2190517"/>
            <a:ext cx="1480030" cy="4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2221988" y="1503088"/>
            <a:ext cx="1128221" cy="34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金控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VDI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21989" y="2511588"/>
            <a:ext cx="11282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VDI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221989" y="3479053"/>
            <a:ext cx="11282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壽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VDI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221989" y="4430537"/>
            <a:ext cx="1128220" cy="34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險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VDI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221989" y="5436180"/>
            <a:ext cx="11282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VDI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079711" y="3466012"/>
            <a:ext cx="7731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SSO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7248821" y="1673794"/>
            <a:ext cx="4450268" cy="3959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121" y="4201654"/>
            <a:ext cx="1448915" cy="90557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480" y="4201654"/>
            <a:ext cx="1444644" cy="905573"/>
          </a:xfrm>
          <a:prstGeom prst="rect">
            <a:avLst/>
          </a:prstGeom>
        </p:spPr>
      </p:pic>
      <p:pic>
        <p:nvPicPr>
          <p:cNvPr id="34" name="Picture 6" descr="IBM Knowledge Cente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5967" r="19044" b="80534"/>
          <a:stretch/>
        </p:blipFill>
        <p:spPr bwMode="auto">
          <a:xfrm>
            <a:off x="8303641" y="2705462"/>
            <a:ext cx="3037677" cy="45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Neo4J: The world's leading Graph Database | AO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80" y="3227469"/>
            <a:ext cx="1715793" cy="9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單箭頭接點 37"/>
          <p:cNvCxnSpPr>
            <a:stCxn id="21" idx="2"/>
            <a:endCxn id="39" idx="0"/>
          </p:cNvCxnSpPr>
          <p:nvPr/>
        </p:nvCxnSpPr>
        <p:spPr>
          <a:xfrm flipH="1">
            <a:off x="5036364" y="4167021"/>
            <a:ext cx="1" cy="570843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514167" y="4737864"/>
            <a:ext cx="10443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集團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7375260" y="1960594"/>
            <a:ext cx="955299" cy="3386003"/>
            <a:chOff x="7364123" y="2002034"/>
            <a:chExt cx="955299" cy="3386003"/>
          </a:xfrm>
        </p:grpSpPr>
        <p:sp>
          <p:nvSpPr>
            <p:cNvPr id="41" name="圓角矩形 40"/>
            <p:cNvSpPr/>
            <p:nvPr/>
          </p:nvSpPr>
          <p:spPr>
            <a:xfrm rot="16200000">
              <a:off x="6148949" y="3452461"/>
              <a:ext cx="3386003" cy="48514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8" tIns="26788" rIns="26788" bIns="26788" numCol="1" spcCol="38100" rtlCol="0" anchor="ctr">
              <a:spAutoFit/>
            </a:bodyPr>
            <a:lstStyle/>
            <a:p>
              <a:pPr marL="0" marR="0" indent="0" algn="ctr" defTabSz="308074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42" name="Picture 16" descr="vwin德赢官方|德赢vwin官方网站|德赢app官网下载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44711" y="3197415"/>
              <a:ext cx="1194123" cy="955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直線單箭頭接點 44"/>
          <p:cNvCxnSpPr/>
          <p:nvPr/>
        </p:nvCxnSpPr>
        <p:spPr>
          <a:xfrm>
            <a:off x="5681823" y="3622790"/>
            <a:ext cx="396000" cy="0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852820" y="3638730"/>
            <a:ext cx="396000" cy="0"/>
          </a:xfrm>
          <a:prstGeom prst="straightConnector1">
            <a:avLst/>
          </a:prstGeom>
          <a:ln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938788" y="1271974"/>
            <a:ext cx="3070334" cy="361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集團數據平台統一入口網</a:t>
            </a:r>
            <a:endParaRPr kumimoji="0" lang="en-US" altLang="zh-TW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06592" y="5753363"/>
            <a:ext cx="3660532" cy="792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342900" marR="0" indent="-34290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規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劃</a:t>
            </a:r>
            <a:r>
              <a:rPr kumimoji="0" lang="zh-TW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集團共用帳號權限</a:t>
            </a:r>
            <a:endParaRPr kumimoji="0" lang="en-US" altLang="zh-TW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  <a:p>
            <a:pPr marL="342900" marR="0" indent="-34290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各資料庫介接測試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  <a:p>
            <a:pPr marL="342900" marR="0" indent="-342900" defTabSz="30807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集團數據平台入口網</a:t>
            </a: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SSO</a:t>
            </a:r>
            <a:r>
              <a:rPr lang="zh-TW" altLang="en-US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/>
                <a:sym typeface="Helvetica Neue Medium"/>
              </a:rPr>
              <a:t>介接測試</a:t>
            </a:r>
            <a:endParaRPr lang="en-US" altLang="zh-TW" sz="16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79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34814"/>
              </p:ext>
            </p:extLst>
          </p:nvPr>
        </p:nvGraphicFramePr>
        <p:xfrm>
          <a:off x="1381762" y="1143716"/>
          <a:ext cx="9279412" cy="2995213"/>
        </p:xfrm>
        <a:graphic>
          <a:graphicData uri="http://schemas.openxmlformats.org/drawingml/2006/table">
            <a:tbl>
              <a:tblPr firstRow="1" bandRow="1"/>
              <a:tblGrid>
                <a:gridCol w="2382228">
                  <a:extLst>
                    <a:ext uri="{9D8B030D-6E8A-4147-A177-3AD203B41FA5}">
                      <a16:colId xmlns:a16="http://schemas.microsoft.com/office/drawing/2014/main" val="1703430886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0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71377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6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400" b="1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Virtualization </a:t>
                      </a:r>
                      <a:r>
                        <a:rPr 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POC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2021 </a:t>
                      </a:r>
                      <a:r>
                        <a:rPr lang="zh-TW" alt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三月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en-US" sz="1400" b="1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1400" b="1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四月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2021</a:t>
                      </a:r>
                      <a:r>
                        <a:rPr lang="en-US" sz="1400" b="1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1400" b="1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五月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2023 </a:t>
                      </a:r>
                      <a:r>
                        <a:rPr lang="zh-TW" altLang="en-US" sz="1400" b="1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六月</a:t>
                      </a:r>
                      <a:endParaRPr lang="en-US" sz="14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8493">
                <a:tc>
                  <a:txBody>
                    <a:bodyPr/>
                    <a:lstStyle/>
                    <a:p>
                      <a:pPr marL="285750" indent="-285750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zh-TW" sz="1600" b="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確認</a:t>
                      </a:r>
                      <a:r>
                        <a:rPr lang="en-US" altLang="zh-TW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POC</a:t>
                      </a:r>
                      <a:r>
                        <a:rPr lang="zh-TW" altLang="en-US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題目</a:t>
                      </a:r>
                      <a:endParaRPr lang="en-US" altLang="zh-TW" sz="1600" b="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環境建置 </a:t>
                      </a:r>
                      <a:r>
                        <a:rPr lang="en-US" altLang="zh-TW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Workshop</a:t>
                      </a:r>
                    </a:p>
                    <a:p>
                      <a:pPr marL="285750" indent="-285750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POC</a:t>
                      </a:r>
                      <a:r>
                        <a:rPr lang="zh-TW" altLang="en-US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情境驗證</a:t>
                      </a:r>
                      <a:endParaRPr lang="en-US" altLang="zh-TW" sz="1600" b="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600" b="0" kern="120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結案報告</a:t>
                      </a:r>
                      <a:endParaRPr lang="en-US" altLang="zh-TW" sz="1400" b="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26301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106672"/>
            <a:ext cx="8596668" cy="685808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時程 </a:t>
            </a:r>
            <a:r>
              <a:rPr lang="en-US" altLang="zh-TW" sz="4000" dirty="0" smtClean="0"/>
              <a:t>/ Resource</a:t>
            </a:r>
            <a:endParaRPr lang="zh-TW" altLang="en-US" sz="4000" dirty="0"/>
          </a:p>
        </p:txBody>
      </p:sp>
      <p:sp>
        <p:nvSpPr>
          <p:cNvPr id="26" name="Rectangle 42"/>
          <p:cNvSpPr/>
          <p:nvPr/>
        </p:nvSpPr>
        <p:spPr bwMode="gray">
          <a:xfrm>
            <a:off x="3766044" y="2013849"/>
            <a:ext cx="1717469" cy="16200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4" name="Rectangle 42"/>
          <p:cNvSpPr/>
          <p:nvPr/>
        </p:nvSpPr>
        <p:spPr bwMode="gray">
          <a:xfrm>
            <a:off x="4642031" y="2292544"/>
            <a:ext cx="1728000" cy="17820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5" name="Rectangle 42"/>
          <p:cNvSpPr/>
          <p:nvPr/>
        </p:nvSpPr>
        <p:spPr bwMode="gray">
          <a:xfrm>
            <a:off x="6370031" y="2605129"/>
            <a:ext cx="1698116" cy="163854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6" name="Rectangle 42"/>
          <p:cNvSpPr/>
          <p:nvPr/>
        </p:nvSpPr>
        <p:spPr bwMode="gray">
          <a:xfrm>
            <a:off x="8050969" y="2925360"/>
            <a:ext cx="875211" cy="173545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483513" y="4522043"/>
            <a:ext cx="4424601" cy="15314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defTabSz="308074" hangingPunct="0"/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參與</a:t>
            </a:r>
            <a:r>
              <a:rPr lang="zh-TW" altLang="en-US" sz="1600" dirty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人員</a:t>
            </a:r>
            <a:endParaRPr lang="en-US" altLang="zh-TW" sz="1600" dirty="0" smtClea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1" defTabSz="308074" hangingPunct="0"/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金控 </a:t>
            </a:r>
            <a:r>
              <a:rPr lang="en-US" altLang="zh-TW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EA </a:t>
            </a:r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：明豐 </a:t>
            </a:r>
            <a:r>
              <a:rPr lang="en-US" altLang="zh-TW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(project manager)</a:t>
            </a:r>
          </a:p>
          <a:p>
            <a:pPr lvl="1" defTabSz="308074" hangingPunct="0"/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金控 </a:t>
            </a:r>
            <a:r>
              <a:rPr lang="en-US" altLang="zh-TW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DT</a:t>
            </a:r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：</a:t>
            </a:r>
            <a:r>
              <a:rPr lang="en-US" altLang="zh-TW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Victor</a:t>
            </a:r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、文昱</a:t>
            </a:r>
            <a:endParaRPr lang="zh-TW" altLang="en-US" sz="1600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1" defTabSz="308074" hangingPunct="0"/>
            <a:r>
              <a:rPr lang="zh-TW" altLang="en-US" sz="1600" dirty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金控資訊處：欣穎</a:t>
            </a:r>
            <a:endParaRPr lang="en-US" altLang="zh-TW" sz="1600" dirty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1" defTabSz="308074" hangingPunct="0"/>
            <a:r>
              <a:rPr kumimoji="0" lang="zh-TW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銀行</a:t>
            </a:r>
            <a:r>
              <a:rPr lang="zh-TW" altLang="en-US" sz="1600" dirty="0" smtClean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：麗華、智榮、</a:t>
            </a:r>
            <a:r>
              <a:rPr lang="zh-TW" altLang="en-US" sz="1600" dirty="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彥士</a:t>
            </a:r>
            <a:endParaRPr lang="en-US" altLang="zh-TW" sz="1600" dirty="0" smtClea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1" defTabSz="308074" hangingPunct="0"/>
            <a:r>
              <a:rPr kumimoji="0" lang="zh-TW" altLang="en-US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人壽：瓊玉、俊傑、亦安</a:t>
            </a:r>
            <a:endParaRPr kumimoji="0" lang="en-US" altLang="zh-TW" sz="1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4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佈景主題1" id="{37C70B17-0D8F-408E-AFCF-7BF31A061394}" vid="{69134B66-A32E-48A1-8F30-C83370CE3AC7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6788" tIns="26788" rIns="26788" bIns="26788" numCol="1" spcCol="38100" rtlCol="0" anchor="ctr">
        <a:spAutoFit/>
      </a:bodyPr>
      <a:lstStyle>
        <a:defPPr marL="0" marR="0" indent="0" algn="ctr" defTabSz="30807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74609</TotalTime>
  <Words>251</Words>
  <Application>Microsoft Office PowerPoint</Application>
  <PresentationFormat>寬螢幕</PresentationFormat>
  <Paragraphs>88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Helvetica Light</vt:lpstr>
      <vt:lpstr>Helvetica Neue</vt:lpstr>
      <vt:lpstr>Helvetica Neue Light</vt:lpstr>
      <vt:lpstr>Helvetica Neue Medium</vt:lpstr>
      <vt:lpstr>微軟正黑體</vt:lpstr>
      <vt:lpstr>新細明體</vt:lpstr>
      <vt:lpstr>Arial</vt:lpstr>
      <vt:lpstr>Calibri</vt:lpstr>
      <vt:lpstr>Verdana</vt:lpstr>
      <vt:lpstr>Wingdings</vt:lpstr>
      <vt:lpstr>佈景主題1</vt:lpstr>
      <vt:lpstr>1_White</vt:lpstr>
      <vt:lpstr>Data Virtualization POC</vt:lpstr>
      <vt:lpstr>Denodo 公司簡介</vt:lpstr>
      <vt:lpstr>Denodo 產品簡介</vt:lpstr>
      <vt:lpstr>數據層虛擬化架構</vt:lpstr>
      <vt:lpstr>人壽情境架構 </vt:lpstr>
      <vt:lpstr>人壽情境架構效益 </vt:lpstr>
      <vt:lpstr>銀行情境架構效益</vt:lpstr>
      <vt:lpstr>金控情境 – 集團共用客制化effort評估</vt:lpstr>
      <vt:lpstr>時程 / Resource</vt:lpstr>
      <vt:lpstr>End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Yuning Su</dc:creator>
  <cp:lastModifiedBy>chiyu</cp:lastModifiedBy>
  <cp:revision>602</cp:revision>
  <dcterms:created xsi:type="dcterms:W3CDTF">2019-03-11T01:45:06Z</dcterms:created>
  <dcterms:modified xsi:type="dcterms:W3CDTF">2021-03-03T03:45:48Z</dcterms:modified>
</cp:coreProperties>
</file>