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1"/>
  </p:notesMasterIdLst>
  <p:sldIdLst>
    <p:sldId id="256" r:id="rId3"/>
    <p:sldId id="397" r:id="rId4"/>
    <p:sldId id="412" r:id="rId5"/>
    <p:sldId id="411" r:id="rId6"/>
    <p:sldId id="394" r:id="rId7"/>
    <p:sldId id="395" r:id="rId8"/>
    <p:sldId id="399" r:id="rId9"/>
    <p:sldId id="400" r:id="rId10"/>
    <p:sldId id="401" r:id="rId11"/>
    <p:sldId id="403" r:id="rId12"/>
    <p:sldId id="402" r:id="rId13"/>
    <p:sldId id="404" r:id="rId14"/>
    <p:sldId id="405" r:id="rId15"/>
    <p:sldId id="406" r:id="rId16"/>
    <p:sldId id="407" r:id="rId17"/>
    <p:sldId id="408" r:id="rId18"/>
    <p:sldId id="413" r:id="rId19"/>
    <p:sldId id="39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ing Su" initials="YS" lastIdx="1" clrIdx="0">
    <p:extLst>
      <p:ext uri="{19B8F6BF-5375-455C-9EA6-DF929625EA0E}">
        <p15:presenceInfo xmlns:p15="http://schemas.microsoft.com/office/powerpoint/2012/main" userId="d5d191f6137f2b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8334" autoAdjust="0"/>
  </p:normalViewPr>
  <p:slideViewPr>
    <p:cSldViewPr snapToGrid="0">
      <p:cViewPr varScale="1">
        <p:scale>
          <a:sx n="111" d="100"/>
          <a:sy n="111" d="100"/>
        </p:scale>
        <p:origin x="7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72ED1-97FC-4E4F-B5E1-89151237FB32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0478B-8222-4C53-ACEE-E92F4977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5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1103445" y="2821418"/>
            <a:ext cx="10465163" cy="101054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3445" y="3507349"/>
            <a:ext cx="10465163" cy="694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03445" y="4312014"/>
            <a:ext cx="1357941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E291B0-4E91-4B5D-A3B8-2FD58BBD05EC}" type="datetimeFigureOut">
              <a:rPr lang="zh-TW" altLang="en-US" smtClean="0"/>
              <a:t>2022/4/11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0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內容版面配置區 3"/>
          <p:cNvSpPr>
            <a:spLocks noGrp="1"/>
          </p:cNvSpPr>
          <p:nvPr>
            <p:ph sz="half" idx="13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5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5" name="圖片 14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45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6" name="圖片 15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7" name="投影片編號版面配置區 5"/>
          <p:cNvSpPr>
            <a:spLocks noGrp="1"/>
          </p:cNvSpPr>
          <p:nvPr>
            <p:ph type="sldNum" sz="quarter" idx="17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239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17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9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20" name="圖片 1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2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89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68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0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5867" y="1197411"/>
            <a:ext cx="6686533" cy="47278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2" y="1220756"/>
            <a:ext cx="4176463" cy="4704523"/>
          </a:xfrm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Font typeface="Wingdings" charset="2"/>
              <a:buChar char="n"/>
              <a:defRPr sz="26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3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27383" y="1028733"/>
            <a:ext cx="11133624" cy="3840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3" y="5061182"/>
            <a:ext cx="11133624" cy="111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74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095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1100704" y="3465579"/>
            <a:ext cx="7299553" cy="178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667"/>
            </a:lvl1pPr>
            <a:lvl2pPr marL="609585" indent="0">
              <a:lnSpc>
                <a:spcPct val="100000"/>
              </a:lnSpc>
              <a:buFontTx/>
              <a:buNone/>
              <a:defRPr sz="2400"/>
            </a:lvl2pPr>
            <a:lvl3pPr marL="1219170" indent="0">
              <a:lnSpc>
                <a:spcPct val="100000"/>
              </a:lnSpc>
              <a:buFontTx/>
              <a:buNone/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063434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影像"/>
          <p:cNvSpPr>
            <a:spLocks noGrp="1"/>
          </p:cNvSpPr>
          <p:nvPr>
            <p:ph type="pic" sz="half" idx="13"/>
          </p:nvPr>
        </p:nvSpPr>
        <p:spPr>
          <a:xfrm>
            <a:off x="2667000" y="473274"/>
            <a:ext cx="6858000" cy="41523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大標題文字"/>
          <p:cNvSpPr txBox="1">
            <a:spLocks noGrp="1"/>
          </p:cNvSpPr>
          <p:nvPr>
            <p:ph type="title"/>
          </p:nvPr>
        </p:nvSpPr>
        <p:spPr>
          <a:xfrm>
            <a:off x="2416967" y="4723804"/>
            <a:ext cx="7358067" cy="1000128"/>
          </a:xfrm>
          <a:prstGeom prst="rect">
            <a:avLst/>
          </a:prstGeom>
        </p:spPr>
        <p:txBody>
          <a:bodyPr lIns="26788" tIns="26788" rIns="26788" bIns="26788" anchor="b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16967" y="5732860"/>
            <a:ext cx="7358067" cy="794745"/>
          </a:xfrm>
          <a:prstGeom prst="rect">
            <a:avLst/>
          </a:prstGeom>
        </p:spPr>
        <p:txBody>
          <a:bodyPr lIns="26788" tIns="26788" rIns="26788" bIns="26788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26666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大標題文字"/>
          <p:cNvSpPr txBox="1">
            <a:spLocks noGrp="1"/>
          </p:cNvSpPr>
          <p:nvPr>
            <p:ph type="title"/>
          </p:nvPr>
        </p:nvSpPr>
        <p:spPr>
          <a:xfrm>
            <a:off x="2416967" y="2268141"/>
            <a:ext cx="7358067" cy="2321721"/>
          </a:xfrm>
          <a:prstGeom prst="rect">
            <a:avLst/>
          </a:prstGeom>
        </p:spPr>
        <p:txBody>
          <a:bodyPr lIns="26788" tIns="26788" rIns="26788" bIns="26788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9995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影像"/>
          <p:cNvSpPr>
            <a:spLocks noGrp="1"/>
          </p:cNvSpPr>
          <p:nvPr>
            <p:ph type="pic" sz="half" idx="13"/>
          </p:nvPr>
        </p:nvSpPr>
        <p:spPr>
          <a:xfrm>
            <a:off x="6247804" y="446483"/>
            <a:ext cx="3750472" cy="57775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2193724" y="446483"/>
            <a:ext cx="3750472" cy="2803924"/>
          </a:xfrm>
          <a:prstGeom prst="rect">
            <a:avLst/>
          </a:prstGeom>
        </p:spPr>
        <p:txBody>
          <a:bodyPr lIns="26788" tIns="26788" rIns="26788" bIns="26788" anchor="b"/>
          <a:lstStyle>
            <a:lvl1pPr algn="ctr" defTabSz="410755">
              <a:defRPr sz="4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93724" y="3321843"/>
            <a:ext cx="3750472" cy="2893221"/>
          </a:xfrm>
          <a:prstGeom prst="rect">
            <a:avLst/>
          </a:prstGeom>
        </p:spPr>
        <p:txBody>
          <a:bodyPr lIns="26788" tIns="26788" rIns="26788" bIns="26788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15960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2193724" y="178592"/>
            <a:ext cx="7804552" cy="1518051"/>
          </a:xfrm>
          <a:prstGeom prst="rect">
            <a:avLst/>
          </a:prstGeom>
        </p:spPr>
        <p:txBody>
          <a:bodyPr lIns="26788" tIns="26788" rIns="26788" bIns="26788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39596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影像"/>
          <p:cNvSpPr>
            <a:spLocks noGrp="1"/>
          </p:cNvSpPr>
          <p:nvPr>
            <p:ph type="pic" sz="quarter" idx="13"/>
          </p:nvPr>
        </p:nvSpPr>
        <p:spPr>
          <a:xfrm>
            <a:off x="6247804" y="1821655"/>
            <a:ext cx="3750472" cy="4420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8" name="大標題文字"/>
          <p:cNvSpPr txBox="1">
            <a:spLocks noGrp="1"/>
          </p:cNvSpPr>
          <p:nvPr>
            <p:ph type="title"/>
          </p:nvPr>
        </p:nvSpPr>
        <p:spPr>
          <a:xfrm>
            <a:off x="2193724" y="178592"/>
            <a:ext cx="7804552" cy="1518051"/>
          </a:xfrm>
          <a:prstGeom prst="rect">
            <a:avLst/>
          </a:prstGeom>
        </p:spPr>
        <p:txBody>
          <a:bodyPr lIns="26788" tIns="26788" rIns="26788" bIns="26788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93724" y="1821655"/>
            <a:ext cx="3750472" cy="4420197"/>
          </a:xfrm>
          <a:prstGeom prst="rect">
            <a:avLst/>
          </a:prstGeom>
        </p:spPr>
        <p:txBody>
          <a:bodyPr lIns="26788" tIns="26788" rIns="26788" bIns="26788" anchor="ctr"/>
          <a:lstStyle>
            <a:lvl1pPr marL="228594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1pPr>
            <a:lvl2pPr marL="685783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2pPr>
            <a:lvl3pPr marL="1142971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3pPr>
            <a:lvl4pPr marL="1600160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4pPr>
            <a:lvl5pPr marL="2057349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1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92013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內文層級一…"/>
          <p:cNvSpPr txBox="1">
            <a:spLocks noGrp="1"/>
          </p:cNvSpPr>
          <p:nvPr>
            <p:ph type="body" idx="1"/>
          </p:nvPr>
        </p:nvSpPr>
        <p:spPr>
          <a:xfrm>
            <a:off x="2193724" y="892967"/>
            <a:ext cx="7804552" cy="5072067"/>
          </a:xfrm>
          <a:prstGeom prst="rect">
            <a:avLst/>
          </a:prstGeom>
        </p:spPr>
        <p:txBody>
          <a:bodyPr lIns="26788" tIns="26788" rIns="26788" bIns="26788" anchor="ctr"/>
          <a:lstStyle>
            <a:lvl1pPr marL="296326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1pPr>
            <a:lvl2pPr marL="888978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2pPr>
            <a:lvl3pPr marL="1481630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3pPr>
            <a:lvl4pPr marL="2074281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4pPr>
            <a:lvl5pPr marL="2666933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17825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影像"/>
          <p:cNvSpPr>
            <a:spLocks noGrp="1"/>
          </p:cNvSpPr>
          <p:nvPr>
            <p:ph type="pic" sz="quarter" idx="13"/>
          </p:nvPr>
        </p:nvSpPr>
        <p:spPr>
          <a:xfrm>
            <a:off x="6247804" y="3580803"/>
            <a:ext cx="3750472" cy="26521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影像"/>
          <p:cNvSpPr>
            <a:spLocks noGrp="1"/>
          </p:cNvSpPr>
          <p:nvPr>
            <p:ph type="pic" sz="quarter" idx="14"/>
          </p:nvPr>
        </p:nvSpPr>
        <p:spPr>
          <a:xfrm>
            <a:off x="6247804" y="625077"/>
            <a:ext cx="3750472" cy="26521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影像"/>
          <p:cNvSpPr>
            <a:spLocks noGrp="1"/>
          </p:cNvSpPr>
          <p:nvPr>
            <p:ph type="pic" sz="half" idx="15"/>
          </p:nvPr>
        </p:nvSpPr>
        <p:spPr>
          <a:xfrm>
            <a:off x="2193724" y="625078"/>
            <a:ext cx="3750472" cy="56078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17510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16967" y="4473773"/>
            <a:ext cx="7358067" cy="359307"/>
          </a:xfrm>
          <a:prstGeom prst="rect">
            <a:avLst/>
          </a:prstGeom>
        </p:spPr>
        <p:txBody>
          <a:bodyPr lIns="26788" tIns="26788" rIns="26788" bIns="26788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 i="1">
                <a:latin typeface="+mn-lt"/>
                <a:ea typeface="+mn-ea"/>
                <a:cs typeface="+mn-cs"/>
                <a:sym typeface="Helvetica Neue"/>
              </a:defRPr>
            </a:lvl1pPr>
            <a:lvl2pPr marL="863116" indent="-253855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2pPr>
            <a:lvl3pPr marL="1446973" indent="-228461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3pPr>
            <a:lvl4pPr marL="2088856" indent="-261099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4pPr>
            <a:lvl5pPr marL="2741634" indent="-304616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6" name="「在此輸入名言語錄。」"/>
          <p:cNvSpPr txBox="1">
            <a:spLocks noGrp="1"/>
          </p:cNvSpPr>
          <p:nvPr>
            <p:ph type="body" sz="quarter" idx="13"/>
          </p:nvPr>
        </p:nvSpPr>
        <p:spPr>
          <a:xfrm>
            <a:off x="2416968" y="2992700"/>
            <a:ext cx="7358065" cy="443973"/>
          </a:xfrm>
          <a:prstGeom prst="rect">
            <a:avLst/>
          </a:prstGeom>
        </p:spPr>
        <p:txBody>
          <a:bodyPr lIns="26788" tIns="26788" rIns="26788" bIns="26788" anchor="ctr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>
                <a:latin typeface="Helvetica Neue Medium"/>
                <a:sym typeface="Helvetica Neue Medium"/>
              </a:defRPr>
            </a:lvl1pPr>
          </a:lstStyle>
          <a:p>
            <a:pPr marL="0" indent="0" algn="ctr" defTabSz="308074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47620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影像"/>
          <p:cNvSpPr>
            <a:spLocks noGrp="1"/>
          </p:cNvSpPr>
          <p:nvPr>
            <p:ph type="pic" idx="13"/>
          </p:nvPr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774445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圖片 1" descr="圖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7" y="0"/>
            <a:ext cx="1218838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大標題文字"/>
          <p:cNvSpPr txBox="1">
            <a:spLocks noGrp="1"/>
          </p:cNvSpPr>
          <p:nvPr>
            <p:ph type="title"/>
          </p:nvPr>
        </p:nvSpPr>
        <p:spPr>
          <a:xfrm>
            <a:off x="1103444" y="2821448"/>
            <a:ext cx="10465165" cy="10105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1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03444" y="3507347"/>
            <a:ext cx="10465165" cy="694931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170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09288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11133625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62400"/>
          </a:xfrm>
          <a:prstGeom prst="rect">
            <a:avLst/>
          </a:prstGeom>
        </p:spPr>
      </p:pic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61007" y="6309320"/>
            <a:ext cx="530992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投影片編號版面配置區 5"/>
          <p:cNvSpPr txBox="1">
            <a:spLocks/>
          </p:cNvSpPr>
          <p:nvPr/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F07C5-463E-4746-8662-F9EAE6427DB3}" type="slidenum">
              <a:rPr lang="zh-TW" altLang="en-US" sz="1600" smtClean="0"/>
              <a:pPr/>
              <a:t>‹#›</a:t>
            </a:fld>
            <a:endParaRPr lang="zh-TW" altLang="en-US" sz="1600" dirty="0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1533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圖片 7" descr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7" y="23"/>
            <a:ext cx="12188388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大標題文字"/>
          <p:cNvSpPr txBox="1">
            <a:spLocks noGrp="1"/>
          </p:cNvSpPr>
          <p:nvPr>
            <p:ph type="title"/>
          </p:nvPr>
        </p:nvSpPr>
        <p:spPr>
          <a:xfrm>
            <a:off x="1100703" y="2263045"/>
            <a:ext cx="10467908" cy="10105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1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00737" y="3465577"/>
            <a:ext cx="7299555" cy="17876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None/>
            </a:lvl1pPr>
            <a:lvl2pPr marL="0" indent="0">
              <a:lnSpc>
                <a:spcPct val="100000"/>
              </a:lnSpc>
              <a:buClrTx/>
              <a:buSzTx/>
              <a:buNone/>
            </a:lvl2pPr>
            <a:lvl3pPr marL="0" indent="0">
              <a:lnSpc>
                <a:spcPct val="100000"/>
              </a:lnSpc>
              <a:buClrTx/>
              <a:buSzTx/>
              <a:buNone/>
            </a:lvl3pPr>
            <a:lvl4pPr>
              <a:lnSpc>
                <a:spcPct val="100000"/>
              </a:lnSpc>
              <a:buClrTx/>
            </a:lvl4pPr>
            <a:lvl5pPr>
              <a:lnSpc>
                <a:spcPct val="100000"/>
              </a:lnSpc>
              <a:buClr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170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3137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5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27410" y="1220755"/>
            <a:ext cx="5467195" cy="4704527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53" name="圖片 9" descr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81" y="841624"/>
            <a:ext cx="12000003" cy="6240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59712" y="629467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58779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6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27415" y="1220787"/>
            <a:ext cx="11133627" cy="2256252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64" name="圖片 9" descr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81" y="841624"/>
            <a:ext cx="12000003" cy="6240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59712" y="629467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46993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27412" y="1220757"/>
            <a:ext cx="11133625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62400"/>
          </a:xfrm>
          <a:prstGeom prst="rect">
            <a:avLst/>
          </a:prstGeom>
        </p:spPr>
      </p:pic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61007" y="6307239"/>
            <a:ext cx="364799" cy="3692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3EA3B03-E641-49D7-A70D-205977A2CBA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11659712" y="6287297"/>
            <a:ext cx="527381" cy="384043"/>
          </a:xfrm>
          <a:prstGeom prst="rect">
            <a:avLst/>
          </a:prstGeom>
        </p:spPr>
        <p:txBody>
          <a:bodyPr vert="horz" lIns="121872" tIns="60936" rIns="121872" bIns="60936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F07C5-463E-4746-8662-F9EAE6427DB3}" type="slidenum">
              <a:rPr lang="zh-TW" altLang="en-US" sz="16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2" y="6287326"/>
            <a:ext cx="5088565" cy="384041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Sample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25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6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3669031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3669028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58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3669028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220755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1220755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29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981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9981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7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82227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618930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618930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97"/>
          <a:stretch/>
        </p:blipFill>
        <p:spPr>
          <a:xfrm>
            <a:off x="527384" y="6370842"/>
            <a:ext cx="11664617" cy="31884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527384" y="1220756"/>
            <a:ext cx="11055017" cy="49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9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圖片 7"/>
          <p:cNvPicPr>
            <a:picLocks noChangeAspect="1"/>
          </p:cNvPicPr>
          <p:nvPr/>
        </p:nvPicPr>
        <p:blipFill>
          <a:blip r:embed="rId17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圖片 6" descr="圖片 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7381" y="840000"/>
            <a:ext cx="12000003" cy="624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8" tIns="45698" rIns="45698" bIns="4569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527415" y="1220755"/>
            <a:ext cx="11133627" cy="470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8" tIns="45698" rIns="45698" bIns="4569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1007" y="6307239"/>
            <a:ext cx="364799" cy="369287"/>
          </a:xfrm>
          <a:prstGeom prst="rect">
            <a:avLst/>
          </a:prstGeom>
          <a:ln w="12700">
            <a:miter lim="400000"/>
          </a:ln>
        </p:spPr>
        <p:txBody>
          <a:bodyPr wrap="none" lIns="45698" tIns="45698" rIns="45698" bIns="45698" anchor="ctr">
            <a:spAutoFit/>
          </a:bodyPr>
          <a:lstStyle>
            <a:lvl1pPr algn="l" defTabSz="1218508">
              <a:defRPr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22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2" r:id="rId15"/>
  </p:sldLayoutIdLst>
  <p:transition spd="med"/>
  <p:txStyles>
    <p:titleStyle>
      <a:lvl1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6927" marR="0" indent="-456927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32354" marR="0" indent="-423093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●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99281" marR="0" indent="-380769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80000"/>
        <a:buFontTx/>
        <a:buChar char="◆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62921" marR="0" indent="-435165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80000"/>
        <a:buFontTx/>
        <a:buChar char="◆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944712" marR="0" indent="-507694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80000"/>
        <a:buFontTx/>
        <a:buChar char="◆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384713" marR="0" indent="-338461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993976" marR="0" indent="-338461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603222" marR="0" indent="-338461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212470" marR="0" indent="-338462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onnect:8083/connector-plugin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kafka-connector/current/sink-connector/#std-label-kafka-sink-overview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onnect:8083/connector-plugin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kafka-connect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blog/post/getting-started-with-the-mongodb-connector-for-apache-kafka-and-mongodb-atla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godb-university/kafka-edu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de_maric/learn-how-to-use-kafkacat-the-most-versatile-kafka-cli-client-1kb4" TargetMode="External"/><Relationship Id="rId2" Type="http://schemas.openxmlformats.org/officeDocument/2006/relationships/hyperlink" Target="http://connect:8083/connector-plugi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ongodb.com/docs/mongodb-shel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nnect:8083/connector-plugin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kafka-connector/current/source-connector/#std-label-kafka-source-overview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193369" y="2252706"/>
            <a:ext cx="9846573" cy="101054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200" dirty="0">
                <a:latin typeface="Arial" pitchFamily="34" charset="0"/>
                <a:cs typeface="Arial" pitchFamily="34" charset="0"/>
              </a:rPr>
              <a:t>MongoDB Connector for Apache Kafka</a:t>
            </a:r>
            <a:r>
              <a:rPr lang="en-US" altLang="zh-TW" sz="22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200" dirty="0">
                <a:latin typeface="Arial" pitchFamily="34" charset="0"/>
                <a:cs typeface="Arial" pitchFamily="34" charset="0"/>
              </a:rPr>
            </a:br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200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Quick </a:t>
            </a:r>
            <a:r>
              <a:rPr lang="en-US" altLang="zh-TW" sz="2200" dirty="0">
                <a:latin typeface="Arial" pitchFamily="34" charset="0"/>
                <a:cs typeface="Arial" pitchFamily="34" charset="0"/>
              </a:rPr>
              <a:t>Start Sandbox </a:t>
            </a:r>
            <a:r>
              <a:rPr lang="zh-TW" altLang="en-US" sz="2200" dirty="0">
                <a:latin typeface="Arial" pitchFamily="34" charset="0"/>
                <a:cs typeface="Arial" pitchFamily="34" charset="0"/>
              </a:rPr>
              <a:t>介紹</a:t>
            </a:r>
            <a:endParaRPr lang="zh-TW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5213268" y="3726690"/>
            <a:ext cx="4521576" cy="75660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Victor </a:t>
            </a: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Huang</a:t>
            </a:r>
          </a:p>
          <a:p>
            <a:r>
              <a:rPr lang="en-US" altLang="zh-TW" sz="16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2022/4/11</a:t>
            </a:r>
          </a:p>
          <a:p>
            <a:endParaRPr lang="en-US" altLang="zh-TW" sz="28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</a:t>
            </a:r>
            <a:r>
              <a:rPr lang="zh-TW" altLang="en-US" dirty="0"/>
              <a:t>已加</a:t>
            </a:r>
            <a:r>
              <a:rPr lang="zh-TW" altLang="en-US" dirty="0" smtClean="0"/>
              <a:t>好</a:t>
            </a:r>
            <a:r>
              <a:rPr lang="en-US" altLang="zh-TW" dirty="0" smtClean="0"/>
              <a:t>source </a:t>
            </a:r>
            <a:r>
              <a:rPr lang="en-US" altLang="zh-TW" dirty="0"/>
              <a:t>connector</a:t>
            </a:r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[MongoDB Kafka Connector Quick Start] : 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curl -X GET http://connect:8083/connectors</a:t>
            </a:r>
          </a:p>
          <a:p>
            <a:r>
              <a:rPr lang="en-US" altLang="zh-TW" sz="12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["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mongo-source"]</a:t>
            </a:r>
            <a:endParaRPr lang="en-US" altLang="zh-TW" sz="1200" dirty="0" smtClean="0">
              <a:latin typeface="NSimSun" panose="02010609030101010101" pitchFamily="49" charset="-122"/>
              <a:ea typeface="NSimSun" panose="02010609030101010101" pitchFamily="49" charset="-122"/>
              <a:hlinkClick r:id="rId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084" y="3128645"/>
            <a:ext cx="6660221" cy="20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Sink Connector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[MongoDB Kafka Connector Quick Start] : 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curl -X POST \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-H "Content-Type: application/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json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 \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--data '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{"name": "mongo-sink",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config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": {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"connector.class":"com.mongodb.kafka.connect.MongoSinkConnector",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"connection.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uri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":"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mongodb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://mongo1:27017/?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replicaSet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=rs0",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"database":"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"collection":"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topicData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"topics":"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quickstart.sampleData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</a:t>
            </a:r>
            <a:r>
              <a:rPr lang="en-US" altLang="zh-TW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change.data.capture.handler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": "com.mongodb.kafka.connect.sink.cdc.mongodb.ChangeStreamHandler"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}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}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' \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http://connect:8083/connectors -w "\n"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{"name":"mongo-sink","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config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":{"connector.class":"com.mongodb.kafka.connect.MongoSinkConnector","connection.uri":"mongodb://mongo1:27017/?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replicaSet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=rs0","database":"quickstart","collection":"topicData","topics":"quickstart.sampleData","change.data.capture.handler":"com.mongodb.kafka.connect.sink.cdc.mongodb.ChangeStreamHandler","name":"mongo-sink"},"tasks":[],"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type":"sink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"}</a:t>
            </a:r>
            <a:endParaRPr lang="zh-TW" altLang="en-US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4300" y="5696635"/>
            <a:ext cx="7981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To learn more about how to process and move data from Apache Kafka to MongoDB, see the Sink Connector </a:t>
            </a:r>
            <a:r>
              <a:rPr lang="en-US" altLang="zh-TW" sz="1200" dirty="0" smtClean="0"/>
              <a:t>guide</a:t>
            </a:r>
            <a:r>
              <a:rPr lang="en-US" altLang="zh-TW" sz="1200" dirty="0"/>
              <a:t>:</a:t>
            </a:r>
            <a:endParaRPr lang="en-US" altLang="zh-TW" sz="1200" dirty="0" smtClean="0"/>
          </a:p>
          <a:p>
            <a:r>
              <a:rPr lang="en-US" altLang="zh-TW" sz="1200" dirty="0">
                <a:hlinkClick r:id="rId2"/>
              </a:rPr>
              <a:t>https://www.mongodb.com/docs/kafka-connector/current/sink-connector/#</a:t>
            </a:r>
            <a:r>
              <a:rPr lang="en-US" altLang="zh-TW" sz="1200" dirty="0" smtClean="0">
                <a:hlinkClick r:id="rId2"/>
              </a:rPr>
              <a:t>std-label-kafka-sink-overview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94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</a:t>
            </a:r>
            <a:r>
              <a:rPr lang="zh-TW" altLang="en-US" dirty="0"/>
              <a:t>已加好</a:t>
            </a:r>
            <a:r>
              <a:rPr lang="en-US" altLang="zh-TW" dirty="0"/>
              <a:t>sink connector</a:t>
            </a:r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[MongoDB Kafka Connector Quick Start] : 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curl -X GET http://connect:8083/connectors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["mongo-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sink","mongo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-source"]</a:t>
            </a:r>
            <a:endParaRPr lang="en-US" altLang="zh-TW" sz="1200" dirty="0" smtClean="0">
              <a:latin typeface="NSimSun" panose="02010609030101010101" pitchFamily="49" charset="-122"/>
              <a:ea typeface="NSimSun" panose="02010609030101010101" pitchFamily="49" charset="-122"/>
              <a:hlinkClick r:id="rId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05" y="3122762"/>
            <a:ext cx="6562580" cy="21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以 </a:t>
            </a:r>
            <a:r>
              <a:rPr lang="en-US" altLang="zh-TW" sz="3200" dirty="0" err="1" smtClean="0"/>
              <a:t>M</a:t>
            </a:r>
            <a:r>
              <a:rPr lang="en-US" altLang="zh-TW" sz="3200" dirty="0" err="1" smtClean="0"/>
              <a:t>ongoSH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連接 </a:t>
            </a:r>
            <a:r>
              <a:rPr lang="en-US" altLang="zh-TW" sz="3200" dirty="0" smtClean="0"/>
              <a:t>MongoDB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[MongoDB Kafka Connector Quick Start] :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mongosh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 mongodb://mongo1:27017/?replicaSet=rs0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Current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Mongosh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Log ID: 6251aa276c039ca73f206f04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Connecting to:          mongodb://mongo1:27017/?replicaSet=rs0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Using MongoDB:          5.0.6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Using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Mongosh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:          1.0.0</a:t>
            </a:r>
          </a:p>
          <a:p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For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mongosh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info see: https://docs.mongodb.com/mongodb-shell/</a:t>
            </a:r>
          </a:p>
          <a:p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To help improve our products, anonymous usage data is collected and sent to MongoDB periodically (https://www.mongodb.com/legal/privacy-policy).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You can opt-out by running the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disableTelemetry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() command.</a:t>
            </a:r>
          </a:p>
          <a:p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--------------------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The server generated these startup warnings when booting: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2022-04-08T15:26:07.494+00:00: </a:t>
            </a:r>
            <a:r>
              <a:rPr lang="en-US" altLang="zh-TW" sz="1400" dirty="0">
                <a:latin typeface="NSimSun" panose="02010609030101010101" pitchFamily="49" charset="-122"/>
                <a:ea typeface="NSimSun" panose="02010609030101010101" pitchFamily="49" charset="-122"/>
              </a:rPr>
              <a:t>Access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control is not enabled for the database. Read and write access to data and configuration is unrestricted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2022-04-08T15:26:07.494+00:00: /sys/kernel/mm/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transparent_hugepage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/enabled is 'always'. We suggest setting it to 'never'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2022-04-08T15:26:07.494+00:00: /sys/kernel/mm/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transparent_hugepage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/defrag is 'always'. We suggest setting it to 'never'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--------------------</a:t>
            </a:r>
          </a:p>
          <a:p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rs0 [primary] test&gt; </a:t>
            </a:r>
            <a:endParaRPr lang="zh-TW" altLang="en-US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3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在 </a:t>
            </a:r>
            <a:r>
              <a:rPr lang="en-US" altLang="zh-TW" sz="3200" dirty="0" smtClean="0"/>
              <a:t>M</a:t>
            </a:r>
            <a:r>
              <a:rPr lang="en-US" altLang="zh-TW" sz="3200" dirty="0" smtClean="0"/>
              <a:t>ongoDB </a:t>
            </a:r>
            <a:r>
              <a:rPr lang="en-US" altLang="zh-TW" sz="3200" dirty="0" err="1" smtClean="0"/>
              <a:t>quickstart.sampleData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輸入</a:t>
            </a:r>
            <a:r>
              <a:rPr lang="zh-TW" altLang="en-US" sz="3200" dirty="0" smtClean="0"/>
              <a:t>一筆資料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rs0 [primary] test&gt; 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use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endParaRPr lang="en-US" altLang="zh-TW" sz="1200" dirty="0">
              <a:solidFill>
                <a:schemeClr val="accent1">
                  <a:lumMod val="60000"/>
                  <a:lumOff val="40000"/>
                </a:schemeClr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switched to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db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rs0 [primary]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&gt;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db.sampleData.insertOne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({"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hello":"world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"})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acknowledged: true,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insertedId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: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ObjectId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("6251aa860c3e8045319de5ee")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}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rs0 [primary]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&gt;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db.topicData.find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	_id: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ObjectId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("6251aa860c3e8045319de5ee"),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	hello: 'world',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	travel: 'MongoDB Kafka Connector'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</a:t>
            </a:r>
          </a:p>
          <a:p>
            <a:r>
              <a:rPr lang="en-US" altLang="zh-TW" sz="12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]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rs0 [primary] test&gt; 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exit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[MongoDB Kafka Connector Quick Start] :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kafkacat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 -b broker:9092 -L -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J|jq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 '.topics[].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topic'|sort</a:t>
            </a:r>
            <a:endParaRPr lang="en-US" altLang="zh-TW" sz="1200" dirty="0">
              <a:solidFill>
                <a:schemeClr val="accent1">
                  <a:lumMod val="60000"/>
                  <a:lumOff val="40000"/>
                </a:schemeClr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"__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consumer_offsets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docker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-connect-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configs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docker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-connect-offsets"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docker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-connect-status"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</a:t>
            </a:r>
            <a:r>
              <a:rPr lang="en-US" altLang="zh-TW" sz="1200" b="1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quickstart.sampleData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</a:t>
            </a:r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1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在 </a:t>
            </a:r>
            <a:r>
              <a:rPr lang="en-US" altLang="zh-TW" sz="3200" dirty="0" smtClean="0"/>
              <a:t>MongoDB </a:t>
            </a:r>
            <a:r>
              <a:rPr lang="en-US" altLang="zh-TW" sz="3200" dirty="0" err="1" smtClean="0"/>
              <a:t>quickstart.sampleData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再</a:t>
            </a:r>
            <a:r>
              <a:rPr lang="zh-TW" altLang="en-US" sz="3200" dirty="0" smtClean="0"/>
              <a:t>輸入一筆資料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rs0 [primary]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&gt;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db.sampleData.insertOne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({"</a:t>
            </a:r>
            <a:r>
              <a:rPr lang="zh-TW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哈囉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":"</a:t>
            </a:r>
            <a:r>
              <a:rPr lang="zh-TW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世界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"})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acknowledged: true,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insertedId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: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ObjectId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("6251ac790c3e8045319de5ef")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}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rs0 [primary]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&gt;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db.topicData.find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	_id: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ObjectId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("6251aa860c3e8045319de5ee"),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	hello: 'world',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	travel: 'MongoDB Kafka Connector'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	_id: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ObjectId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("6251ac790c3e8045319de5ef"),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	'</a:t>
            </a:r>
            <a:r>
              <a:rPr lang="zh-TW" altLang="en-US" sz="1200" dirty="0">
                <a:latin typeface="NSimSun" panose="02010609030101010101" pitchFamily="49" charset="-122"/>
                <a:ea typeface="NSimSun" panose="02010609030101010101" pitchFamily="49" charset="-122"/>
              </a:rPr>
              <a:t>哈囉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': '</a:t>
            </a:r>
            <a:r>
              <a:rPr lang="zh-TW" altLang="en-US" sz="1200" dirty="0">
                <a:latin typeface="NSimSun" panose="02010609030101010101" pitchFamily="49" charset="-122"/>
                <a:ea typeface="NSimSun" panose="02010609030101010101" pitchFamily="49" charset="-122"/>
              </a:rPr>
              <a:t>世界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',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	travel: 'MongoDB Kafka Connector'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72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比對 </a:t>
            </a:r>
            <a:r>
              <a:rPr lang="en-US" altLang="zh-TW" sz="3200" dirty="0" err="1" smtClean="0"/>
              <a:t>sampleData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與 </a:t>
            </a:r>
            <a:r>
              <a:rPr lang="en-US" altLang="zh-TW" sz="3200" dirty="0" err="1" smtClean="0"/>
              <a:t>topicData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rs0 [primary]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&gt;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db.sampleData.find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 _id: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ObjectId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("6251aa860c3e8045319de5ee"), hello: 'world' },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 _id: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ObjectId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("6251ac790c3e8045319de5ef"), '</a:t>
            </a:r>
            <a:r>
              <a:rPr lang="zh-TW" altLang="en-US" sz="1200" dirty="0">
                <a:latin typeface="NSimSun" panose="02010609030101010101" pitchFamily="49" charset="-122"/>
                <a:ea typeface="NSimSun" panose="02010609030101010101" pitchFamily="49" charset="-122"/>
              </a:rPr>
              <a:t>哈囉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': '</a:t>
            </a:r>
            <a:r>
              <a:rPr lang="zh-TW" altLang="en-US" sz="1200" dirty="0">
                <a:latin typeface="NSimSun" panose="02010609030101010101" pitchFamily="49" charset="-122"/>
                <a:ea typeface="NSimSun" panose="02010609030101010101" pitchFamily="49" charset="-122"/>
              </a:rPr>
              <a:t>世界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' }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]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rs0 [primary]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&gt;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db.topicData.find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_id: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ObjectId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("6251aa860c3e8045319de5ee"),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hello: 'world',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travel: 'MongoDB Kafka Connector'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_id: 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ObjectId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("6251ac790c3e8045319de5ef"),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'</a:t>
            </a:r>
            <a:r>
              <a:rPr lang="zh-TW" altLang="en-US" sz="1200" dirty="0">
                <a:latin typeface="NSimSun" panose="02010609030101010101" pitchFamily="49" charset="-122"/>
                <a:ea typeface="NSimSun" panose="02010609030101010101" pitchFamily="49" charset="-122"/>
              </a:rPr>
              <a:t>哈囉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': '</a:t>
            </a:r>
            <a:r>
              <a:rPr lang="zh-TW" altLang="en-US" sz="1200" dirty="0">
                <a:latin typeface="NSimSun" panose="02010609030101010101" pitchFamily="49" charset="-122"/>
                <a:ea typeface="NSimSun" panose="02010609030101010101" pitchFamily="49" charset="-122"/>
              </a:rPr>
              <a:t>世界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',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travel: 'MongoDB Kafka Connector'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]</a:t>
            </a:r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5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of Kafka Connect Benefits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Kafka Connect Features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common framework for Kafka connectors</a:t>
            </a:r>
          </a:p>
          <a:p>
            <a:pPr lvl="1"/>
            <a:r>
              <a:rPr lang="en-US" altLang="zh-TW" dirty="0"/>
              <a:t>Distributed and standalone modes</a:t>
            </a:r>
          </a:p>
          <a:p>
            <a:pPr lvl="1"/>
            <a:r>
              <a:rPr lang="en-US" altLang="zh-TW" dirty="0"/>
              <a:t>REST interface</a:t>
            </a:r>
          </a:p>
          <a:p>
            <a:pPr lvl="1"/>
            <a:r>
              <a:rPr lang="en-US" altLang="zh-TW" dirty="0"/>
              <a:t>Automatic offset management</a:t>
            </a:r>
          </a:p>
          <a:p>
            <a:pPr lvl="1"/>
            <a:r>
              <a:rPr lang="en-US" altLang="zh-TW" dirty="0"/>
              <a:t>Distributed and scalable by default</a:t>
            </a:r>
          </a:p>
          <a:p>
            <a:pPr lvl="1"/>
            <a:r>
              <a:rPr lang="en-US" altLang="zh-TW" dirty="0"/>
              <a:t>Streaming/batch </a:t>
            </a:r>
            <a:r>
              <a:rPr lang="en-US" altLang="zh-TW" dirty="0" smtClean="0"/>
              <a:t>integration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Why Kafka Connect</a:t>
            </a:r>
          </a:p>
          <a:p>
            <a:pPr lvl="1"/>
            <a:r>
              <a:rPr lang="en-US" altLang="zh-TW" dirty="0" smtClean="0"/>
              <a:t>Auto-recovery after Failure</a:t>
            </a:r>
          </a:p>
          <a:p>
            <a:pPr lvl="1"/>
            <a:r>
              <a:rPr lang="en-US" altLang="zh-TW" dirty="0" smtClean="0"/>
              <a:t>Auto-failover</a:t>
            </a:r>
          </a:p>
          <a:p>
            <a:pPr lvl="1"/>
            <a:r>
              <a:rPr lang="en-US" altLang="zh-TW" dirty="0" smtClean="0"/>
              <a:t>Simple Parallelism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24562" y="5903938"/>
            <a:ext cx="315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For more information:</a:t>
            </a:r>
            <a:br>
              <a:rPr lang="en-US" altLang="zh-TW" sz="1200" dirty="0" smtClean="0"/>
            </a:br>
            <a:r>
              <a:rPr lang="zh-TW" altLang="en-US" sz="1200" dirty="0" smtClean="0">
                <a:hlinkClick r:id="rId2"/>
              </a:rPr>
              <a:t>https</a:t>
            </a:r>
            <a:r>
              <a:rPr lang="zh-TW" altLang="en-US" sz="1200" dirty="0">
                <a:hlinkClick r:id="rId2"/>
              </a:rPr>
              <a:t>://data-flair.training/blogs/kafka-connect</a:t>
            </a:r>
            <a:r>
              <a:rPr lang="zh-TW" altLang="en-US" sz="1200" dirty="0" smtClean="0">
                <a:hlinkClick r:id="rId2"/>
              </a:rPr>
              <a:t>/</a:t>
            </a:r>
            <a:r>
              <a:rPr lang="zh-TW" altLang="en-US" sz="1200" dirty="0" smtClean="0"/>
              <a:t>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93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254FD-F735-B249-98B9-EF820D71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End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1DA7AC-4B64-9B41-B020-B223992B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2204720"/>
            <a:ext cx="4889500" cy="314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45" y="1694498"/>
            <a:ext cx="3960362" cy="399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0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MongoDB &amp; Kafka Integration Use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pic>
        <p:nvPicPr>
          <p:cNvPr id="2052" name="Picture 4" descr="MongoDB and Kafka working togeth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421970"/>
            <a:ext cx="11134725" cy="430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094195" y="5833744"/>
            <a:ext cx="5667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Source: </a:t>
            </a:r>
            <a:br>
              <a:rPr lang="en-US" altLang="zh-TW" sz="1200" dirty="0" smtClean="0"/>
            </a:br>
            <a:r>
              <a:rPr lang="zh-TW" altLang="en-US" sz="1200" dirty="0" smtClean="0">
                <a:hlinkClick r:id="rId3"/>
              </a:rPr>
              <a:t>https</a:t>
            </a:r>
            <a:r>
              <a:rPr lang="zh-TW" altLang="en-US" sz="1200" dirty="0">
                <a:hlinkClick r:id="rId3"/>
              </a:rPr>
              <a:t>://www.mongodb.com/blog/post/getting-started-with-the-mongodb-connector-for-apache-kafka-and-mongodb-atla</a:t>
            </a:r>
            <a:r>
              <a:rPr lang="zh-TW" altLang="en-US" sz="1200" dirty="0" smtClean="0">
                <a:hlinkClick r:id="rId3"/>
              </a:rPr>
              <a:t>s</a:t>
            </a:r>
            <a:r>
              <a:rPr lang="zh-TW" altLang="en-US" sz="1200" dirty="0" smtClean="0"/>
              <a:t>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97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個資調閱註記 </a:t>
            </a:r>
            <a:r>
              <a:rPr lang="en-US" altLang="zh-TW" dirty="0" smtClean="0"/>
              <a:t>High Level Design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7050" y="1661050"/>
            <a:ext cx="11134725" cy="38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Connector for Apache </a:t>
            </a:r>
            <a:r>
              <a:rPr lang="en-US" altLang="zh-TW" dirty="0" smtClean="0"/>
              <a:t>Kafka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7050" y="1869340"/>
            <a:ext cx="11134725" cy="34066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1529" y="4837658"/>
            <a:ext cx="227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quickstart.sampleData</a:t>
            </a:r>
          </a:p>
        </p:txBody>
      </p:sp>
      <p:sp>
        <p:nvSpPr>
          <p:cNvPr id="4" name="矩形 3"/>
          <p:cNvSpPr/>
          <p:nvPr/>
        </p:nvSpPr>
        <p:spPr>
          <a:xfrm>
            <a:off x="9323544" y="4837658"/>
            <a:ext cx="2067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quickstart.topicData</a:t>
            </a:r>
          </a:p>
        </p:txBody>
      </p:sp>
      <p:sp>
        <p:nvSpPr>
          <p:cNvPr id="5" name="矩形 4"/>
          <p:cNvSpPr/>
          <p:nvPr/>
        </p:nvSpPr>
        <p:spPr>
          <a:xfrm>
            <a:off x="3171493" y="3572669"/>
            <a:ext cx="153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mongo-source</a:t>
            </a:r>
          </a:p>
        </p:txBody>
      </p:sp>
      <p:sp>
        <p:nvSpPr>
          <p:cNvPr id="6" name="矩形 5"/>
          <p:cNvSpPr/>
          <p:nvPr/>
        </p:nvSpPr>
        <p:spPr>
          <a:xfrm>
            <a:off x="7571912" y="357266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</a:t>
            </a:r>
            <a:r>
              <a:rPr lang="zh-TW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sink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8937" y="4837658"/>
            <a:ext cx="286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topic: quickstart.sampleData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1134379"/>
            <a:ext cx="298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Quick Start Example Blueprint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8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sz="4000" dirty="0" err="1"/>
              <a:t>docker-compose.yml</a:t>
            </a:r>
            <a:r>
              <a:rPr lang="en-US" altLang="zh-TW" dirty="0" smtClean="0"/>
              <a:t> </a:t>
            </a:r>
            <a:r>
              <a:rPr lang="en-US" altLang="zh-TW" dirty="0"/>
              <a:t>&amp; Start the Sandbox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11133625" cy="2684495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下載：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/>
              <a:t>https://github.com/mongodb-university/kafka-edu/tree/main/docs-examples/examples/v1.7/quickstart/docker-compose.yml</a:t>
            </a:r>
            <a:endParaRPr lang="en-US" altLang="zh-TW" sz="2000" dirty="0" smtClean="0"/>
          </a:p>
          <a:p>
            <a:r>
              <a:rPr lang="en-US" altLang="zh-TW" sz="2000" dirty="0" smtClean="0"/>
              <a:t>$ </a:t>
            </a:r>
            <a:r>
              <a:rPr lang="en-US" altLang="zh-TW" sz="2000" dirty="0" err="1"/>
              <a:t>docker</a:t>
            </a:r>
            <a:r>
              <a:rPr lang="en-US" altLang="zh-TW" sz="2000" dirty="0"/>
              <a:t>-compose -p </a:t>
            </a:r>
            <a:r>
              <a:rPr lang="en-US" altLang="zh-TW" sz="2000" dirty="0" err="1"/>
              <a:t>quickstart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up -d</a:t>
            </a:r>
          </a:p>
          <a:p>
            <a:r>
              <a:rPr lang="zh-TW" altLang="en-US" sz="2000" dirty="0" smtClean="0"/>
              <a:t>安裝成功的訊息如下：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54" y="2296282"/>
            <a:ext cx="4866421" cy="37971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5981" y="3905250"/>
            <a:ext cx="3533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Creating mongo1    ... done</a:t>
            </a:r>
          </a:p>
          <a:p>
            <a:r>
              <a:rPr lang="zh-TW" altLang="en-US" sz="1200" dirty="0"/>
              <a:t>Creating zookeeper    ... done</a:t>
            </a:r>
          </a:p>
          <a:p>
            <a:r>
              <a:rPr lang="zh-TW" altLang="en-US" sz="1200" dirty="0"/>
              <a:t>Creating mongo1-setup ... done</a:t>
            </a:r>
          </a:p>
          <a:p>
            <a:r>
              <a:rPr lang="zh-TW" altLang="en-US" sz="1200" dirty="0"/>
              <a:t>Creating broker       ... done</a:t>
            </a:r>
          </a:p>
          <a:p>
            <a:r>
              <a:rPr lang="zh-TW" altLang="en-US" sz="1200" dirty="0"/>
              <a:t>Creating connect      ... done</a:t>
            </a:r>
          </a:p>
          <a:p>
            <a:r>
              <a:rPr lang="zh-TW" altLang="en-US" sz="1200" dirty="0"/>
              <a:t>Creating shell        ... done</a:t>
            </a:r>
          </a:p>
        </p:txBody>
      </p:sp>
      <p:sp>
        <p:nvSpPr>
          <p:cNvPr id="7" name="矩形 6"/>
          <p:cNvSpPr/>
          <p:nvPr/>
        </p:nvSpPr>
        <p:spPr>
          <a:xfrm>
            <a:off x="6184421" y="6093450"/>
            <a:ext cx="5807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S</a:t>
            </a:r>
            <a:r>
              <a:rPr lang="en-US" altLang="zh-TW" sz="1200" dirty="0" smtClean="0"/>
              <a:t>ource:</a:t>
            </a:r>
            <a:endParaRPr lang="en-US" altLang="zh-TW" sz="1200" dirty="0" smtClean="0"/>
          </a:p>
          <a:p>
            <a:r>
              <a:rPr lang="en-US" altLang="zh-TW" sz="1200" dirty="0">
                <a:hlinkClick r:id="rId3"/>
              </a:rPr>
              <a:t>https://</a:t>
            </a:r>
            <a:r>
              <a:rPr lang="en-US" altLang="zh-TW" sz="1200" dirty="0" smtClean="0">
                <a:hlinkClick r:id="rId3"/>
              </a:rPr>
              <a:t>github.com/mongodb-university/kafka-edu</a:t>
            </a:r>
            <a:r>
              <a:rPr lang="en-US" altLang="zh-TW" sz="1200" dirty="0" smtClean="0"/>
              <a:t> 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01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確認是否啟動成功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[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centos@ec2-54-248-82-150 ~]$ </a:t>
            </a:r>
            <a:r>
              <a:rPr lang="en-US" altLang="zh-TW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docker</a:t>
            </a:r>
            <a:r>
              <a:rPr lang="en-US" altLang="zh-TW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 images</a:t>
            </a:r>
          </a:p>
          <a:p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REPOSITORY                      TAG       IMAGE ID       CREATED        SIZE</a:t>
            </a:r>
          </a:p>
          <a:p>
            <a:r>
              <a:rPr lang="en-US" altLang="zh-TW" sz="1100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-shell                1.0       1c7e62c5764e   13 hours ago   360MB</a:t>
            </a:r>
          </a:p>
          <a:p>
            <a:r>
              <a:rPr lang="en-US" altLang="zh-TW" sz="1100" dirty="0" err="1">
                <a:latin typeface="NSimSun" panose="02010609030101010101" pitchFamily="49" charset="-122"/>
                <a:ea typeface="NSimSun" panose="02010609030101010101" pitchFamily="49" charset="-122"/>
              </a:rPr>
              <a:t>quickstart-mongod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               1.0       a829edb3b3dd   13 hours ago   699MB</a:t>
            </a:r>
          </a:p>
          <a:p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quickstart-connect-1.7.0        1.0       6f6dc2e0f639   13 hours ago   1.46GB</a:t>
            </a:r>
          </a:p>
          <a:p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mongo                           latest    532c84506200   3 days ago     699MB</a:t>
            </a:r>
          </a:p>
          <a:p>
            <a:r>
              <a:rPr lang="en-US" altLang="zh-TW" sz="1100" dirty="0" err="1">
                <a:latin typeface="NSimSun" panose="02010609030101010101" pitchFamily="49" charset="-122"/>
                <a:ea typeface="NSimSun" panose="02010609030101010101" pitchFamily="49" charset="-122"/>
              </a:rPr>
              <a:t>confluentinc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/</a:t>
            </a:r>
            <a:r>
              <a:rPr lang="en-US" altLang="zh-TW" sz="1100" dirty="0" err="1">
                <a:latin typeface="NSimSun" panose="02010609030101010101" pitchFamily="49" charset="-122"/>
                <a:ea typeface="NSimSun" panose="02010609030101010101" pitchFamily="49" charset="-122"/>
              </a:rPr>
              <a:t>cp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-</a:t>
            </a:r>
            <a:r>
              <a:rPr lang="en-US" altLang="zh-TW" sz="1100" dirty="0" err="1">
                <a:latin typeface="NSimSun" panose="02010609030101010101" pitchFamily="49" charset="-122"/>
                <a:ea typeface="NSimSun" panose="02010609030101010101" pitchFamily="49" charset="-122"/>
              </a:rPr>
              <a:t>kafka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-connect   latest    636808fa6198   3 days ago     1.45GB</a:t>
            </a:r>
          </a:p>
          <a:p>
            <a:r>
              <a:rPr lang="en-US" altLang="zh-TW" sz="1100" dirty="0" err="1">
                <a:latin typeface="NSimSun" panose="02010609030101010101" pitchFamily="49" charset="-122"/>
                <a:ea typeface="NSimSun" panose="02010609030101010101" pitchFamily="49" charset="-122"/>
              </a:rPr>
              <a:t>confluentinc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/</a:t>
            </a:r>
            <a:r>
              <a:rPr lang="en-US" altLang="zh-TW" sz="1100" dirty="0" err="1">
                <a:latin typeface="NSimSun" panose="02010609030101010101" pitchFamily="49" charset="-122"/>
                <a:ea typeface="NSimSun" panose="02010609030101010101" pitchFamily="49" charset="-122"/>
              </a:rPr>
              <a:t>cp-kafka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           latest    5c24320a9696   3 days ago     783MB</a:t>
            </a:r>
          </a:p>
          <a:p>
            <a:r>
              <a:rPr lang="en-US" altLang="zh-TW" sz="1100" dirty="0" err="1">
                <a:latin typeface="NSimSun" panose="02010609030101010101" pitchFamily="49" charset="-122"/>
                <a:ea typeface="NSimSun" panose="02010609030101010101" pitchFamily="49" charset="-122"/>
              </a:rPr>
              <a:t>confluentinc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/</a:t>
            </a:r>
            <a:r>
              <a:rPr lang="en-US" altLang="zh-TW" sz="1100" dirty="0" err="1">
                <a:latin typeface="NSimSun" panose="02010609030101010101" pitchFamily="49" charset="-122"/>
                <a:ea typeface="NSimSun" panose="02010609030101010101" pitchFamily="49" charset="-122"/>
              </a:rPr>
              <a:t>cp</a:t>
            </a:r>
            <a:r>
              <a:rPr lang="en-US" altLang="zh-TW" sz="1100" dirty="0">
                <a:latin typeface="NSimSun" panose="02010609030101010101" pitchFamily="49" charset="-122"/>
                <a:ea typeface="NSimSun" panose="02010609030101010101" pitchFamily="49" charset="-122"/>
              </a:rPr>
              <a:t>-zookeeper       latest    874b3b14eb0d   3 days ago     </a:t>
            </a:r>
            <a:r>
              <a:rPr lang="en-US" altLang="zh-TW" sz="11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783MB</a:t>
            </a:r>
          </a:p>
          <a:p>
            <a:endParaRPr lang="en-US" altLang="zh-TW" sz="11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endParaRPr lang="en-US" altLang="zh-TW" sz="1100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endParaRPr lang="en-US" altLang="zh-TW" sz="11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endParaRPr lang="en-US" altLang="zh-TW" sz="1100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zh-TW" altLang="en-US" sz="1100" dirty="0">
                <a:latin typeface="NSimSun" panose="02010609030101010101" pitchFamily="49" charset="-122"/>
                <a:ea typeface="NSimSun" panose="02010609030101010101" pitchFamily="49" charset="-122"/>
              </a:rPr>
              <a:t>[centos@ec2-54-248-82-150 ~]$ </a:t>
            </a:r>
            <a:r>
              <a:rPr lang="zh-TW" alt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docker ps</a:t>
            </a:r>
          </a:p>
          <a:p>
            <a:r>
              <a:rPr lang="zh-TW" altLang="en-US" sz="1100" dirty="0">
                <a:latin typeface="NSimSun" panose="02010609030101010101" pitchFamily="49" charset="-122"/>
                <a:ea typeface="NSimSun" panose="02010609030101010101" pitchFamily="49" charset="-122"/>
              </a:rPr>
              <a:t>CONTAINER ID   IMAGE                              COMMAND                  CREATED        STATUS                  PORTS                          NAMES</a:t>
            </a:r>
          </a:p>
          <a:p>
            <a:r>
              <a:rPr lang="zh-TW" altLang="en-US" sz="1100" dirty="0">
                <a:latin typeface="NSimSun" panose="02010609030101010101" pitchFamily="49" charset="-122"/>
                <a:ea typeface="NSimSun" panose="02010609030101010101" pitchFamily="49" charset="-122"/>
              </a:rPr>
              <a:t>66c4230552c1   quickstart-shell:1.0               </a:t>
            </a:r>
            <a:r>
              <a:rPr lang="zh-TW" altLang="en-US" sz="11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"tail </a:t>
            </a:r>
            <a:r>
              <a:rPr lang="zh-TW" altLang="en-US" sz="1100" dirty="0">
                <a:latin typeface="NSimSun" panose="02010609030101010101" pitchFamily="49" charset="-122"/>
                <a:ea typeface="NSimSun" panose="02010609030101010101" pitchFamily="49" charset="-122"/>
              </a:rPr>
              <a:t>-f /dev/nul</a:t>
            </a:r>
            <a:r>
              <a:rPr lang="zh-TW" altLang="en-US" sz="11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l"      </a:t>
            </a:r>
            <a:r>
              <a:rPr lang="zh-TW" altLang="en-US" sz="1100" dirty="0">
                <a:latin typeface="NSimSun" panose="02010609030101010101" pitchFamily="49" charset="-122"/>
                <a:ea typeface="NSimSun" panose="02010609030101010101" pitchFamily="49" charset="-122"/>
              </a:rPr>
              <a:t>13 hours ago   Up 13 hours                                            </a:t>
            </a:r>
            <a:r>
              <a:rPr lang="zh-TW" altLang="en-US" sz="11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shell</a:t>
            </a:r>
            <a:endParaRPr lang="zh-TW" altLang="en-US" sz="11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zh-TW" altLang="en-US" sz="1100" dirty="0">
                <a:latin typeface="NSimSun" panose="02010609030101010101" pitchFamily="49" charset="-122"/>
                <a:ea typeface="NSimSun" panose="02010609030101010101" pitchFamily="49" charset="-122"/>
              </a:rPr>
              <a:t>5a0698acc0cb   quickstart-connect-1.7.0:1.0       "/etc/confluent/dock…"   13 hours ago   Up 13 hours (healthy)   8083/tcp, 9092/tcp             connect</a:t>
            </a:r>
          </a:p>
          <a:p>
            <a:r>
              <a:rPr lang="zh-TW" altLang="en-US" sz="1100" dirty="0">
                <a:latin typeface="NSimSun" panose="02010609030101010101" pitchFamily="49" charset="-122"/>
                <a:ea typeface="NSimSun" panose="02010609030101010101" pitchFamily="49" charset="-122"/>
              </a:rPr>
              <a:t>37d08b4240aa   confluentinc/cp-kafka:latest       "/etc/confluent/dock…"   13 hours ago   Up 13 hours             9092/tcp                       broker</a:t>
            </a:r>
          </a:p>
          <a:p>
            <a:r>
              <a:rPr lang="zh-TW" altLang="en-US" sz="1100" dirty="0">
                <a:latin typeface="NSimSun" panose="02010609030101010101" pitchFamily="49" charset="-122"/>
                <a:ea typeface="NSimSun" panose="02010609030101010101" pitchFamily="49" charset="-122"/>
              </a:rPr>
              <a:t>0c967cc7da4f   confluentinc/cp-zookeeper:latest   "/etc/confluent/dock…"   13 hours ago   Up 13 hours             2181/tcp, 2888/tcp, 3888/tcp   zookeeper</a:t>
            </a:r>
          </a:p>
          <a:p>
            <a:r>
              <a:rPr lang="zh-TW" altLang="en-US" sz="1100" dirty="0">
                <a:latin typeface="NSimSun" panose="02010609030101010101" pitchFamily="49" charset="-122"/>
                <a:ea typeface="NSimSun" panose="02010609030101010101" pitchFamily="49" charset="-122"/>
              </a:rPr>
              <a:t>8fab6091117c   quickstart-mongod:1.0              "docker-entrypoint.s…"   13 hours ago   Up 13 hours             27017/tcp                      mongo1</a:t>
            </a:r>
            <a:endParaRPr lang="en-US" altLang="zh-TW" sz="11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endParaRPr lang="zh-TW" altLang="en-US" sz="11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連進</a:t>
            </a:r>
            <a:r>
              <a:rPr lang="en-US" altLang="zh-TW" dirty="0" smtClean="0"/>
              <a:t>shell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[centos@ec2-54-248-82-150 temp]$ 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docker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 exec -it shell /bin/bash</a:t>
            </a:r>
          </a:p>
          <a:p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Version 1.0</a:t>
            </a:r>
          </a:p>
          <a:p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Tools installed:</a:t>
            </a:r>
          </a:p>
          <a:p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Kafkacat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- Apache Kafka command line producer and consumer tool for Kafka</a:t>
            </a:r>
          </a:p>
          <a:p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MongoSH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- MongoDB command line </a:t>
            </a:r>
            <a:r>
              <a:rPr lang="en-US" altLang="zh-TW" sz="12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shell</a:t>
            </a:r>
          </a:p>
          <a:p>
            <a:endParaRPr lang="en-US" altLang="zh-TW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endParaRPr lang="en-US" altLang="zh-TW" sz="1200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r>
              <a:rPr lang="en-US" altLang="zh-TW" sz="12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[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MongoDB Kafka Connector Quick Start] </a:t>
            </a:r>
            <a:r>
              <a:rPr lang="en-US" altLang="zh-TW" sz="12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:</a:t>
            </a:r>
            <a:endParaRPr lang="en-US" altLang="zh-TW" sz="1200" dirty="0" smtClean="0">
              <a:latin typeface="NSimSun" panose="02010609030101010101" pitchFamily="49" charset="-122"/>
              <a:ea typeface="NSimSun" panose="02010609030101010101" pitchFamily="49" charset="-122"/>
              <a:hlinkClick r:id="rId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1560" y="5062441"/>
            <a:ext cx="6608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Learn how to use </a:t>
            </a:r>
            <a:r>
              <a:rPr lang="en-US" altLang="zh-TW" sz="1200" dirty="0" err="1"/>
              <a:t>Kafkacat</a:t>
            </a:r>
            <a:r>
              <a:rPr lang="en-US" altLang="zh-TW" sz="1200" dirty="0"/>
              <a:t> – the most versatile Kafka CLI client:</a:t>
            </a:r>
            <a:endParaRPr lang="en-US" altLang="zh-TW" sz="1200" dirty="0" smtClean="0"/>
          </a:p>
          <a:p>
            <a:r>
              <a:rPr lang="en-US" altLang="zh-TW" sz="1200" dirty="0">
                <a:hlinkClick r:id="rId3"/>
              </a:rPr>
              <a:t>https://</a:t>
            </a:r>
            <a:r>
              <a:rPr lang="en-US" altLang="zh-TW" sz="1200" dirty="0" smtClean="0">
                <a:hlinkClick r:id="rId3"/>
              </a:rPr>
              <a:t>dev.to/de_maric/learn-how-to-use-kafkacat-the-most-versatile-kafka-cli-client-1kb4</a:t>
            </a:r>
            <a:r>
              <a:rPr lang="en-US" altLang="zh-TW" sz="1200" dirty="0" smtClean="0"/>
              <a:t> </a:t>
            </a:r>
          </a:p>
          <a:p>
            <a:endParaRPr lang="en-US" altLang="zh-TW" sz="1200" dirty="0"/>
          </a:p>
          <a:p>
            <a:r>
              <a:rPr lang="en-US" altLang="zh-TW" sz="1200" dirty="0"/>
              <a:t>MongoDB Shell (</a:t>
            </a:r>
            <a:r>
              <a:rPr lang="en-US" altLang="zh-TW" sz="1200" dirty="0" err="1"/>
              <a:t>mongosh</a:t>
            </a:r>
            <a:r>
              <a:rPr lang="en-US" altLang="zh-TW" sz="1200" dirty="0"/>
              <a:t>) </a:t>
            </a:r>
            <a:r>
              <a:rPr lang="zh-TW" altLang="en-US" sz="1200" dirty="0"/>
              <a:t>使用方式</a:t>
            </a:r>
            <a:r>
              <a:rPr lang="en-US" altLang="zh-TW" sz="1200" dirty="0"/>
              <a:t>:</a:t>
            </a:r>
          </a:p>
          <a:p>
            <a:r>
              <a:rPr lang="en-US" altLang="zh-TW" sz="1200" dirty="0">
                <a:hlinkClick r:id="rId4"/>
              </a:rPr>
              <a:t>https://www.mongodb.com/docs/mongodb-shell/</a:t>
            </a:r>
            <a:endParaRPr lang="en-US" altLang="zh-TW" sz="1200" dirty="0"/>
          </a:p>
          <a:p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1257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</a:t>
            </a:r>
            <a:r>
              <a:rPr lang="en-US" altLang="zh-TW" dirty="0"/>
              <a:t>C</a:t>
            </a:r>
            <a:r>
              <a:rPr lang="en-US" altLang="zh-TW" dirty="0" smtClean="0"/>
              <a:t>onnector Plugins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[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MongoDB Kafka Connector Quick Start] : 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curl http://</a:t>
            </a:r>
            <a:r>
              <a:rPr lang="en-US" altLang="zh-TW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connect:8083/connector-plugins</a:t>
            </a:r>
            <a:endParaRPr lang="en-US" altLang="zh-TW" sz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NSimSun" panose="02010609030101010101" pitchFamily="49" charset="-122"/>
              <a:ea typeface="NSimSun" panose="02010609030101010101" pitchFamily="49" charset="-122"/>
              <a:hlinkClick r:id="rId2"/>
            </a:endParaRP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"class": 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com.mongodb.kafka.connect.MongoSinkConnector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"type": "sink",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"version": "1.7.0"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"class": 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com.mongodb.kafka.connect.MongoSourceConnector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"type": "source",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"version": "1.7.0"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"class": 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org.apache.kafka.connect.mirror.MirrorCheckpointConnector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"type": "source",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"version": "1"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"class": 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org.apache.kafka.connect.mirror.MirrorHeartbeatConnector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"type": "source",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"version": "1"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{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"class": 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org.apache.kafka.connect.mirror.MirrorSourceConnector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"type": "source",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  "version": "1"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 }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]</a:t>
            </a:r>
            <a:endParaRPr lang="en-US" altLang="zh-TW" sz="1200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endParaRPr lang="en-US" altLang="zh-TW" sz="1200" dirty="0" smtClean="0"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endParaRPr lang="zh-TW" altLang="en-US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6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/>
              <a:t>Source </a:t>
            </a:r>
            <a:r>
              <a:rPr lang="en-US" altLang="zh-TW" dirty="0" smtClean="0"/>
              <a:t>Connector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" y="1028343"/>
            <a:ext cx="1150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[MongoDB Kafka Connector Quick Start] : 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curl -X POST \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-H "Content-Type: application/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json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 \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--data '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{"name": "mongo-source",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config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": {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"connector.class":"com.mongodb.kafka.connect.MongoSourceConnector",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"connection.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uri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":"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mongodb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://mongo1:27017/?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replicaSet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=rs0",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"database":"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quickstart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"collection":"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sampleData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",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"pipeline":"[{\"$match\": {\"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operationType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\": \"insert\"}}, {$</a:t>
            </a:r>
            <a:r>
              <a:rPr lang="en-US" altLang="zh-TW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addFields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 : {\"fullDocument.travel\":\"MongoDB Kafka Connector\"}}]"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    }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}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' \</a:t>
            </a:r>
          </a:p>
          <a:p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&gt;      http://connect:8083/connectors -w "\n"</a:t>
            </a:r>
          </a:p>
          <a:p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{"name":"mongo-source","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config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":{"connector.class":"com.mongodb.kafka.connect.MongoSourceConnector","connection.uri":"mongodb://mongo1:27017/?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replicaSet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=rs0","database":"quickstart","collection":"sampleData","pipeline":"[{\"$match\": {\"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operationType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\": \"insert\"}}, {$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addFields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 : {\"fullDocument.travel\":\"MongoDB Kafka Connector\"}}]","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name":"mongo-source</a:t>
            </a:r>
            <a:r>
              <a:rPr lang="en-US" altLang="zh-TW" sz="1200" dirty="0">
                <a:latin typeface="NSimSun" panose="02010609030101010101" pitchFamily="49" charset="-122"/>
                <a:ea typeface="NSimSun" panose="02010609030101010101" pitchFamily="49" charset="-122"/>
              </a:rPr>
              <a:t>"},"tasks":[],"</a:t>
            </a:r>
            <a:r>
              <a:rPr lang="en-US" altLang="zh-TW" sz="1200" dirty="0" err="1">
                <a:latin typeface="NSimSun" panose="02010609030101010101" pitchFamily="49" charset="-122"/>
                <a:ea typeface="NSimSun" panose="02010609030101010101" pitchFamily="49" charset="-122"/>
              </a:rPr>
              <a:t>type":"source</a:t>
            </a:r>
            <a:r>
              <a:rPr lang="en-US" altLang="zh-TW" sz="1200" dirty="0" smtClean="0">
                <a:latin typeface="NSimSun" panose="02010609030101010101" pitchFamily="49" charset="-122"/>
                <a:ea typeface="NSimSun" panose="02010609030101010101" pitchFamily="49" charset="-122"/>
              </a:rPr>
              <a:t>"}</a:t>
            </a:r>
            <a:endParaRPr lang="zh-TW" altLang="en-US" sz="12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4300" y="5696635"/>
            <a:ext cx="7981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To learn more about how to process and move data from MongoDB to Apache Kafka, see the Source Connector </a:t>
            </a:r>
            <a:r>
              <a:rPr lang="zh-TW" altLang="en-US" sz="1200" dirty="0" smtClean="0"/>
              <a:t>guide</a:t>
            </a:r>
            <a:r>
              <a:rPr lang="en-US" altLang="zh-TW" sz="1200" dirty="0"/>
              <a:t>:</a:t>
            </a:r>
            <a:endParaRPr lang="en-US" altLang="zh-TW" sz="1200" dirty="0" smtClean="0"/>
          </a:p>
          <a:p>
            <a:r>
              <a:rPr lang="en-US" altLang="zh-TW" sz="1200" dirty="0">
                <a:hlinkClick r:id="rId2"/>
              </a:rPr>
              <a:t>https://www.mongodb.com/docs/kafka-connector/current/source-connector/#</a:t>
            </a:r>
            <a:r>
              <a:rPr lang="en-US" altLang="zh-TW" sz="1200" dirty="0" smtClean="0">
                <a:hlinkClick r:id="rId2"/>
              </a:rPr>
              <a:t>std-label-kafka-source-overview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27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佈景主題1" id="{37C70B17-0D8F-408E-AFCF-7BF31A061394}" vid="{69134B66-A32E-48A1-8F30-C83370CE3AC7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75820</TotalTime>
  <Words>1541</Words>
  <Application>Microsoft Office PowerPoint</Application>
  <PresentationFormat>寬螢幕</PresentationFormat>
  <Paragraphs>232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Helvetica Light</vt:lpstr>
      <vt:lpstr>Helvetica Neue</vt:lpstr>
      <vt:lpstr>Helvetica Neue Light</vt:lpstr>
      <vt:lpstr>Helvetica Neue Medium</vt:lpstr>
      <vt:lpstr>NSimSun</vt:lpstr>
      <vt:lpstr>微軟正黑體</vt:lpstr>
      <vt:lpstr>新細明體</vt:lpstr>
      <vt:lpstr>Arial</vt:lpstr>
      <vt:lpstr>Calibri</vt:lpstr>
      <vt:lpstr>Wingdings</vt:lpstr>
      <vt:lpstr>佈景主題1</vt:lpstr>
      <vt:lpstr>1_White</vt:lpstr>
      <vt:lpstr>MongoDB Connector for Apache Kafka  Quick Start Sandbox 介紹</vt:lpstr>
      <vt:lpstr>MongoDB &amp; Kafka Integration Use Case</vt:lpstr>
      <vt:lpstr>個資調閱註記 High Level Design</vt:lpstr>
      <vt:lpstr>MongoDB Connector for Apache Kafka</vt:lpstr>
      <vt:lpstr>Download docker-compose.yml &amp; Start the Sandbox</vt:lpstr>
      <vt:lpstr>確認是否啟動成功</vt:lpstr>
      <vt:lpstr>連進shell</vt:lpstr>
      <vt:lpstr>Check Connector Plugins</vt:lpstr>
      <vt:lpstr>新增 Source Connector</vt:lpstr>
      <vt:lpstr>確認已加好source connector</vt:lpstr>
      <vt:lpstr>新增 Sink Connector</vt:lpstr>
      <vt:lpstr>確認已加好sink connector</vt:lpstr>
      <vt:lpstr>以 MongoSH 連接 MongoDB</vt:lpstr>
      <vt:lpstr>在 MongoDB quickstart.sampleData 輸入一筆資料</vt:lpstr>
      <vt:lpstr>在 MongoDB quickstart.sampleData 再輸入一筆資料</vt:lpstr>
      <vt:lpstr>比對 sampleData 與 topicData</vt:lpstr>
      <vt:lpstr>Summary of Kafka Connect Benefits</vt:lpstr>
      <vt:lpstr>End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Yuning Su</dc:creator>
  <cp:lastModifiedBy>chiyu</cp:lastModifiedBy>
  <cp:revision>734</cp:revision>
  <cp:lastPrinted>2022-04-11T09:28:06Z</cp:lastPrinted>
  <dcterms:created xsi:type="dcterms:W3CDTF">2019-03-11T01:45:06Z</dcterms:created>
  <dcterms:modified xsi:type="dcterms:W3CDTF">2022-04-11T09:37:52Z</dcterms:modified>
</cp:coreProperties>
</file>