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2"/>
  </p:notesMasterIdLst>
  <p:sldIdLst>
    <p:sldId id="256" r:id="rId3"/>
    <p:sldId id="394" r:id="rId4"/>
    <p:sldId id="395" r:id="rId5"/>
    <p:sldId id="402" r:id="rId6"/>
    <p:sldId id="401" r:id="rId7"/>
    <p:sldId id="396" r:id="rId8"/>
    <p:sldId id="393" r:id="rId9"/>
    <p:sldId id="403" r:id="rId10"/>
    <p:sldId id="40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ing Su" initials="YS" lastIdx="1" clrIdx="0">
    <p:extLst>
      <p:ext uri="{19B8F6BF-5375-455C-9EA6-DF929625EA0E}">
        <p15:presenceInfo xmlns:p15="http://schemas.microsoft.com/office/powerpoint/2012/main" userId="d5d191f6137f2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8334" autoAdjust="0"/>
  </p:normalViewPr>
  <p:slideViewPr>
    <p:cSldViewPr snapToGrid="0">
      <p:cViewPr varScale="1">
        <p:scale>
          <a:sx n="123" d="100"/>
          <a:sy n="123" d="100"/>
        </p:scale>
        <p:origin x="1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2ED1-97FC-4E4F-B5E1-89151237FB3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0478B-8222-4C53-ACEE-E92F4977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E291B0-4E91-4B5D-A3B8-2FD58BBD05EC}" type="datetimeFigureOut">
              <a:rPr lang="zh-TW" altLang="en-US" smtClean="0"/>
              <a:t>2024/4/10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0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6" name="圖片 15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7" name="投影片編號版面配置區 5"/>
          <p:cNvSpPr>
            <a:spLocks noGrp="1"/>
          </p:cNvSpPr>
          <p:nvPr>
            <p:ph type="sldNum" sz="quarter" idx="17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23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2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8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8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0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charset="2"/>
              <a:buChar char="n"/>
              <a:defRPr sz="26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74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9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63434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sz="half" idx="13"/>
          </p:nvPr>
        </p:nvSpPr>
        <p:spPr>
          <a:xfrm>
            <a:off x="2667000" y="473274"/>
            <a:ext cx="6858000" cy="41523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大標題文字"/>
          <p:cNvSpPr txBox="1">
            <a:spLocks noGrp="1"/>
          </p:cNvSpPr>
          <p:nvPr>
            <p:ph type="title"/>
          </p:nvPr>
        </p:nvSpPr>
        <p:spPr>
          <a:xfrm>
            <a:off x="2416967" y="4723804"/>
            <a:ext cx="7358067" cy="1000128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5732860"/>
            <a:ext cx="7358067" cy="794745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26666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xfrm>
            <a:off x="2416967" y="2268141"/>
            <a:ext cx="7358067" cy="232172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9995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影像"/>
          <p:cNvSpPr>
            <a:spLocks noGrp="1"/>
          </p:cNvSpPr>
          <p:nvPr>
            <p:ph type="pic" sz="half" idx="13"/>
          </p:nvPr>
        </p:nvSpPr>
        <p:spPr>
          <a:xfrm>
            <a:off x="6247804" y="446483"/>
            <a:ext cx="3750472" cy="57775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2193724" y="446483"/>
            <a:ext cx="3750472" cy="2803924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4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3321843"/>
            <a:ext cx="3750472" cy="2893221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1596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395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1821655"/>
            <a:ext cx="3750472" cy="4420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8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1821655"/>
            <a:ext cx="3750472" cy="442019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28594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1pPr>
            <a:lvl2pPr marL="685783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2pPr>
            <a:lvl3pPr marL="1142971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3pPr>
            <a:lvl4pPr marL="1600160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4pPr>
            <a:lvl5pPr marL="2057349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1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9201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內文層級一…"/>
          <p:cNvSpPr txBox="1">
            <a:spLocks noGrp="1"/>
          </p:cNvSpPr>
          <p:nvPr>
            <p:ph type="body" idx="1"/>
          </p:nvPr>
        </p:nvSpPr>
        <p:spPr>
          <a:xfrm>
            <a:off x="2193724" y="892967"/>
            <a:ext cx="7804552" cy="507206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96326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1pPr>
            <a:lvl2pPr marL="888978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2pPr>
            <a:lvl3pPr marL="1481630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3pPr>
            <a:lvl4pPr marL="2074281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4pPr>
            <a:lvl5pPr marL="2666933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782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3580803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影像"/>
          <p:cNvSpPr>
            <a:spLocks noGrp="1"/>
          </p:cNvSpPr>
          <p:nvPr>
            <p:ph type="pic" sz="quarter" idx="14"/>
          </p:nvPr>
        </p:nvSpPr>
        <p:spPr>
          <a:xfrm>
            <a:off x="6247804" y="625077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影像"/>
          <p:cNvSpPr>
            <a:spLocks noGrp="1"/>
          </p:cNvSpPr>
          <p:nvPr>
            <p:ph type="pic" sz="half" idx="15"/>
          </p:nvPr>
        </p:nvSpPr>
        <p:spPr>
          <a:xfrm>
            <a:off x="2193724" y="625078"/>
            <a:ext cx="3750472" cy="56078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17510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4473773"/>
            <a:ext cx="7358067" cy="359307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 i="1">
                <a:latin typeface="+mn-lt"/>
                <a:ea typeface="+mn-ea"/>
                <a:cs typeface="+mn-cs"/>
                <a:sym typeface="Helvetica Neue"/>
              </a:defRPr>
            </a:lvl1pPr>
            <a:lvl2pPr marL="863116" indent="-253855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2pPr>
            <a:lvl3pPr marL="1446973" indent="-228461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3pPr>
            <a:lvl4pPr marL="2088856" indent="-261099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4pPr>
            <a:lvl5pPr marL="2741634" indent="-304616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2416968" y="2992700"/>
            <a:ext cx="7358065" cy="443973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sym typeface="Helvetica Neue Medium"/>
              </a:defRPr>
            </a:lvl1pPr>
          </a:lstStyle>
          <a:p>
            <a:pPr marL="0" indent="0" algn="ctr" defTabSz="308074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47620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影像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774445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圖片 1" descr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0"/>
            <a:ext cx="121883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大標題文字"/>
          <p:cNvSpPr txBox="1">
            <a:spLocks noGrp="1"/>
          </p:cNvSpPr>
          <p:nvPr>
            <p:ph type="title"/>
          </p:nvPr>
        </p:nvSpPr>
        <p:spPr>
          <a:xfrm>
            <a:off x="1103444" y="2821448"/>
            <a:ext cx="10465165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3444" y="3507347"/>
            <a:ext cx="10465165" cy="694931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0928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9320"/>
            <a:ext cx="530992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投影片編號版面配置區 5"/>
          <p:cNvSpPr txBox="1">
            <a:spLocks/>
          </p:cNvSpPr>
          <p:nvPr/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/>
              <a:pPr/>
              <a:t>‹#›</a:t>
            </a:fld>
            <a:endParaRPr lang="zh-TW" altLang="en-US" sz="1600" dirty="0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53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圖片 7" descr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23"/>
            <a:ext cx="1218838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大標題文字"/>
          <p:cNvSpPr txBox="1">
            <a:spLocks noGrp="1"/>
          </p:cNvSpPr>
          <p:nvPr>
            <p:ph type="title"/>
          </p:nvPr>
        </p:nvSpPr>
        <p:spPr>
          <a:xfrm>
            <a:off x="1100703" y="2263045"/>
            <a:ext cx="10467908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0737" y="3465577"/>
            <a:ext cx="7299555" cy="1787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</a:lvl1pPr>
            <a:lvl2pPr marL="0" indent="0">
              <a:lnSpc>
                <a:spcPct val="100000"/>
              </a:lnSpc>
              <a:buClrTx/>
              <a:buSzTx/>
              <a:buNone/>
            </a:lvl2pPr>
            <a:lvl3pPr marL="0" indent="0">
              <a:lnSpc>
                <a:spcPct val="100000"/>
              </a:lnSpc>
              <a:buClrTx/>
              <a:buSzTx/>
              <a:buNone/>
            </a:lvl3pPr>
            <a:lvl4pPr>
              <a:lnSpc>
                <a:spcPct val="100000"/>
              </a:lnSpc>
              <a:buClrTx/>
            </a:lvl4pPr>
            <a:lvl5pPr>
              <a:lnSpc>
                <a:spcPct val="100000"/>
              </a:lnSpc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3137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0" y="1220755"/>
            <a:ext cx="5467195" cy="4704527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53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58779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5" y="1220787"/>
            <a:ext cx="11133627" cy="2256252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64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46993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412" y="1220757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3EA3B03-E641-49D7-A70D-205977A2CBA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11659712" y="6287297"/>
            <a:ext cx="527381" cy="384043"/>
          </a:xfrm>
          <a:prstGeom prst="rect">
            <a:avLst/>
          </a:prstGeom>
        </p:spPr>
        <p:txBody>
          <a:bodyPr vert="horz" lIns="121872" tIns="60936" rIns="121872" bIns="60936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2" y="6287326"/>
            <a:ext cx="5088565" cy="384041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Sample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25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5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2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7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97"/>
          <a:stretch/>
        </p:blipFill>
        <p:spPr>
          <a:xfrm>
            <a:off x="527384" y="6370842"/>
            <a:ext cx="11664617" cy="3188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圖片 7"/>
          <p:cNvPicPr>
            <a:picLocks noChangeAspect="1"/>
          </p:cNvPicPr>
          <p:nvPr/>
        </p:nvPicPr>
        <p:blipFill>
          <a:blip r:embed="rId17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圖片 6" descr="圖片 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27381" y="840000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8" tIns="45698" rIns="45698" bIns="4569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527415" y="1220755"/>
            <a:ext cx="11133627" cy="470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8" tIns="45698" rIns="45698" bIns="4569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ln w="12700">
            <a:miter lim="400000"/>
          </a:ln>
        </p:spPr>
        <p:txBody>
          <a:bodyPr wrap="none" lIns="45698" tIns="45698" rIns="45698" bIns="45698" anchor="ctr">
            <a:spAutoFit/>
          </a:bodyPr>
          <a:lstStyle>
            <a:lvl1pPr algn="l" defTabSz="1218508"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2" r:id="rId15"/>
  </p:sldLayoutIdLst>
  <p:transition spd="med"/>
  <p:txStyles>
    <p:title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6927" marR="0" indent="-456927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32354" marR="0" indent="-423093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●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99281" marR="0" indent="-380769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62921" marR="0" indent="-435165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944712" marR="0" indent="-507694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384713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993976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603222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212470" marR="0" indent="-338462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93369" y="2252706"/>
            <a:ext cx="9846573" cy="101054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>
                <a:latin typeface="Arial" pitchFamily="34" charset="0"/>
                <a:cs typeface="Arial" pitchFamily="34" charset="0"/>
              </a:rPr>
              <a:t>Cloud Data </a:t>
            </a:r>
            <a:r>
              <a:rPr lang="en-US" altLang="zh-TW" dirty="0" smtClean="0">
                <a:latin typeface="Arial" pitchFamily="34" charset="0"/>
                <a:cs typeface="Arial" pitchFamily="34" charset="0"/>
              </a:rPr>
              <a:t>Platform</a:t>
            </a:r>
            <a:br>
              <a:rPr lang="en-US" altLang="zh-TW" dirty="0" smtClean="0">
                <a:latin typeface="Arial" pitchFamily="34" charset="0"/>
                <a:cs typeface="Arial" pitchFamily="34" charset="0"/>
              </a:rPr>
            </a:br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AWS vs Azure vs GCP</a:t>
            </a:r>
            <a:endParaRPr lang="zh-TW" alt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5213268" y="3726690"/>
            <a:ext cx="4521576" cy="7566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Victor </a:t>
            </a:r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r>
              <a:rPr lang="en-US" altLang="zh-TW" sz="16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2022/11/1</a:t>
            </a:r>
          </a:p>
          <a:p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Platform - High Level Architecture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13916" y="2366174"/>
            <a:ext cx="1043796" cy="24240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Ingest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38402" y="2366174"/>
            <a:ext cx="1043796" cy="24240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Storage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462888" y="2366174"/>
            <a:ext cx="1043796" cy="24240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Processing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287374" y="2366174"/>
            <a:ext cx="1043796" cy="242402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Serving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9111860" y="2366174"/>
            <a:ext cx="1043796" cy="6556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Cloud Data Warehouse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111860" y="3252525"/>
            <a:ext cx="1043796" cy="6556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APIs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9111860" y="4138877"/>
            <a:ext cx="1043796" cy="6556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Data Export</a:t>
            </a:r>
            <a:endParaRPr lang="zh-TW" altLang="en-US" sz="1400" dirty="0"/>
          </a:p>
        </p:txBody>
      </p:sp>
      <p:sp>
        <p:nvSpPr>
          <p:cNvPr id="12" name="向右箭號 11"/>
          <p:cNvSpPr/>
          <p:nvPr/>
        </p:nvSpPr>
        <p:spPr>
          <a:xfrm>
            <a:off x="2963385" y="3491921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787871" y="2849253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6612357" y="3491921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8436843" y="2607713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8436843" y="3491921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436842" y="4376129"/>
            <a:ext cx="569343" cy="172528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flipH="1">
            <a:off x="4787872" y="4138877"/>
            <a:ext cx="568800" cy="172800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肘形接點 21"/>
          <p:cNvCxnSpPr>
            <a:stCxn id="5" idx="2"/>
            <a:endCxn id="7" idx="2"/>
          </p:cNvCxnSpPr>
          <p:nvPr/>
        </p:nvCxnSpPr>
        <p:spPr>
          <a:xfrm rot="16200000" flipH="1">
            <a:off x="4160300" y="2965710"/>
            <a:ext cx="12700" cy="3648972"/>
          </a:xfrm>
          <a:prstGeom prst="bentConnector3">
            <a:avLst>
              <a:gd name="adj1" fmla="val 278823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肘形接點 28"/>
          <p:cNvCxnSpPr>
            <a:stCxn id="8" idx="0"/>
            <a:endCxn id="6" idx="0"/>
          </p:cNvCxnSpPr>
          <p:nvPr/>
        </p:nvCxnSpPr>
        <p:spPr>
          <a:xfrm rot="16200000" flipV="1">
            <a:off x="5984786" y="541688"/>
            <a:ext cx="12700" cy="3648972"/>
          </a:xfrm>
          <a:prstGeom prst="bentConnector3">
            <a:avLst>
              <a:gd name="adj1" fmla="val 314118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880415" y="5145603"/>
            <a:ext cx="559769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dirty="0" smtClean="0"/>
              <a:t>Stream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08147" y="1713488"/>
            <a:ext cx="2165978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dirty="0" smtClean="0"/>
              <a:t>Exploration, data science experiments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29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Platform - Logical View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1470210" y="2580734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Streaming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470209" y="4049803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Batch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39812" y="2580734"/>
            <a:ext cx="1169895" cy="21100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Ingestion</a:t>
            </a:r>
            <a:endParaRPr lang="zh-TW" altLang="en-US" sz="1000" dirty="0"/>
          </a:p>
        </p:txBody>
      </p:sp>
      <p:sp>
        <p:nvSpPr>
          <p:cNvPr id="6" name="圓角矩形 5"/>
          <p:cNvSpPr/>
          <p:nvPr/>
        </p:nvSpPr>
        <p:spPr>
          <a:xfrm>
            <a:off x="9596716" y="2460991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Data consumers</a:t>
            </a:r>
            <a:endParaRPr lang="zh-TW" altLang="en-US" sz="1000" dirty="0"/>
          </a:p>
        </p:txBody>
      </p:sp>
      <p:sp>
        <p:nvSpPr>
          <p:cNvPr id="7" name="圓角矩形 6"/>
          <p:cNvSpPr/>
          <p:nvPr/>
        </p:nvSpPr>
        <p:spPr>
          <a:xfrm>
            <a:off x="9596716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Data consumers</a:t>
            </a:r>
            <a:endParaRPr lang="zh-TW" altLang="en-US" sz="1000" dirty="0"/>
          </a:p>
        </p:txBody>
      </p:sp>
      <p:sp>
        <p:nvSpPr>
          <p:cNvPr id="8" name="圓角矩形 7"/>
          <p:cNvSpPr/>
          <p:nvPr/>
        </p:nvSpPr>
        <p:spPr>
          <a:xfrm>
            <a:off x="9596715" y="4905739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Data consumers</a:t>
            </a:r>
            <a:endParaRPr lang="zh-TW" altLang="en-US" sz="1000" dirty="0"/>
          </a:p>
        </p:txBody>
      </p:sp>
      <p:sp>
        <p:nvSpPr>
          <p:cNvPr id="9" name="圓角矩形 8"/>
          <p:cNvSpPr/>
          <p:nvPr/>
        </p:nvSpPr>
        <p:spPr>
          <a:xfrm>
            <a:off x="5849905" y="3315268"/>
            <a:ext cx="1530000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Operational Metadata</a:t>
            </a:r>
            <a:endParaRPr lang="zh-TW" altLang="en-US" sz="1000" dirty="0"/>
          </a:p>
        </p:txBody>
      </p:sp>
      <p:sp>
        <p:nvSpPr>
          <p:cNvPr id="10" name="圓角矩形 9"/>
          <p:cNvSpPr/>
          <p:nvPr/>
        </p:nvSpPr>
        <p:spPr>
          <a:xfrm>
            <a:off x="7832474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Data warehouse</a:t>
            </a:r>
            <a:endParaRPr lang="zh-TW" altLang="en-US" sz="1000" dirty="0"/>
          </a:p>
        </p:txBody>
      </p:sp>
      <p:sp>
        <p:nvSpPr>
          <p:cNvPr id="11" name="圓角矩形 10"/>
          <p:cNvSpPr/>
          <p:nvPr/>
        </p:nvSpPr>
        <p:spPr>
          <a:xfrm>
            <a:off x="4832758" y="2586929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Real-time processing and analytics</a:t>
            </a:r>
            <a:endParaRPr lang="zh-TW" altLang="en-US" sz="1000" dirty="0"/>
          </a:p>
        </p:txBody>
      </p:sp>
      <p:sp>
        <p:nvSpPr>
          <p:cNvPr id="13" name="圓角矩形 12"/>
          <p:cNvSpPr/>
          <p:nvPr/>
        </p:nvSpPr>
        <p:spPr>
          <a:xfrm>
            <a:off x="4832758" y="4290396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Batch processing and analytics</a:t>
            </a:r>
            <a:endParaRPr lang="zh-TW" altLang="en-US" sz="1000" dirty="0"/>
          </a:p>
        </p:txBody>
      </p:sp>
      <p:sp>
        <p:nvSpPr>
          <p:cNvPr id="14" name="圓角矩形 13"/>
          <p:cNvSpPr/>
          <p:nvPr/>
        </p:nvSpPr>
        <p:spPr>
          <a:xfrm>
            <a:off x="3162060" y="1845648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Fast storage</a:t>
            </a:r>
            <a:endParaRPr lang="zh-TW" altLang="en-US" sz="1000" dirty="0"/>
          </a:p>
        </p:txBody>
      </p:sp>
      <p:sp>
        <p:nvSpPr>
          <p:cNvPr id="15" name="圓角矩形 14"/>
          <p:cNvSpPr/>
          <p:nvPr/>
        </p:nvSpPr>
        <p:spPr>
          <a:xfrm>
            <a:off x="3162060" y="5025483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Slow storage / Direct data lake access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3162060" y="576057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ETL tools</a:t>
            </a:r>
            <a:endParaRPr lang="zh-TW" altLang="en-US" sz="1000" dirty="0"/>
          </a:p>
        </p:txBody>
      </p:sp>
      <p:sp>
        <p:nvSpPr>
          <p:cNvPr id="17" name="圓角矩形 16"/>
          <p:cNvSpPr/>
          <p:nvPr/>
        </p:nvSpPr>
        <p:spPr>
          <a:xfrm>
            <a:off x="3162060" y="111056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Orchestration</a:t>
            </a:r>
            <a:endParaRPr lang="zh-TW" altLang="en-US" sz="1000" dirty="0"/>
          </a:p>
        </p:txBody>
      </p:sp>
      <p:sp>
        <p:nvSpPr>
          <p:cNvPr id="18" name="向上箭號 17"/>
          <p:cNvSpPr/>
          <p:nvPr/>
        </p:nvSpPr>
        <p:spPr>
          <a:xfrm>
            <a:off x="3610421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9" name="向上箭號 18"/>
          <p:cNvSpPr/>
          <p:nvPr/>
        </p:nvSpPr>
        <p:spPr>
          <a:xfrm>
            <a:off x="8066816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0" name="向下箭號 19"/>
          <p:cNvSpPr/>
          <p:nvPr/>
        </p:nvSpPr>
        <p:spPr>
          <a:xfrm>
            <a:off x="5493011" y="2296740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1" name="向下箭號 20"/>
          <p:cNvSpPr/>
          <p:nvPr/>
        </p:nvSpPr>
        <p:spPr>
          <a:xfrm>
            <a:off x="3610421" y="473269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2" name="向上箭號 21"/>
          <p:cNvSpPr/>
          <p:nvPr/>
        </p:nvSpPr>
        <p:spPr>
          <a:xfrm>
            <a:off x="5493011" y="473347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3" name="向下箭號 22"/>
          <p:cNvSpPr/>
          <p:nvPr/>
        </p:nvSpPr>
        <p:spPr>
          <a:xfrm>
            <a:off x="8065092" y="4733478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" name="向下箭號 23"/>
          <p:cNvSpPr/>
          <p:nvPr/>
        </p:nvSpPr>
        <p:spPr>
          <a:xfrm>
            <a:off x="6319653" y="3042874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5" name="向上箭號 24"/>
          <p:cNvSpPr/>
          <p:nvPr/>
        </p:nvSpPr>
        <p:spPr>
          <a:xfrm>
            <a:off x="6319653" y="399758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6" name="向下箭號 25"/>
          <p:cNvSpPr/>
          <p:nvPr/>
        </p:nvSpPr>
        <p:spPr>
          <a:xfrm>
            <a:off x="8058860" y="303334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7" name="向上箭號 26"/>
          <p:cNvSpPr/>
          <p:nvPr/>
        </p:nvSpPr>
        <p:spPr>
          <a:xfrm>
            <a:off x="8058860" y="3988059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8" name="向右箭號 27"/>
          <p:cNvSpPr/>
          <p:nvPr/>
        </p:nvSpPr>
        <p:spPr>
          <a:xfrm>
            <a:off x="2766439" y="2781480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9" name="向右箭號 28"/>
          <p:cNvSpPr/>
          <p:nvPr/>
        </p:nvSpPr>
        <p:spPr>
          <a:xfrm>
            <a:off x="2766439" y="4231063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" name="向右箭號 29"/>
          <p:cNvSpPr/>
          <p:nvPr/>
        </p:nvSpPr>
        <p:spPr>
          <a:xfrm>
            <a:off x="9171074" y="2666167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1" name="向右箭號 30"/>
          <p:cNvSpPr/>
          <p:nvPr/>
        </p:nvSpPr>
        <p:spPr>
          <a:xfrm>
            <a:off x="9171074" y="3517354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2" name="向右箭號 31"/>
          <p:cNvSpPr/>
          <p:nvPr/>
        </p:nvSpPr>
        <p:spPr>
          <a:xfrm>
            <a:off x="9171253" y="5107825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3" name="向右箭號 32"/>
          <p:cNvSpPr/>
          <p:nvPr/>
        </p:nvSpPr>
        <p:spPr>
          <a:xfrm>
            <a:off x="4572781" y="3517354"/>
            <a:ext cx="1108419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</p:spTree>
    <p:extLst>
      <p:ext uri="{BB962C8B-B14F-4D97-AF65-F5344CB8AC3E}">
        <p14:creationId xmlns:p14="http://schemas.microsoft.com/office/powerpoint/2010/main" val="32781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Platform - AWS Implementation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1470210" y="2580734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Streaming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470209" y="4049803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Batch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39812" y="2580734"/>
            <a:ext cx="1169895" cy="21100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Kinesis, AWS Kinesis Firehose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zh-TW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Ingestion</a:t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200" b="1" dirty="0" smtClean="0">
                <a:solidFill>
                  <a:srgbClr val="0070C0"/>
                </a:solidFill>
              </a:rPr>
              <a:t>AWS Glue, AWS DMS, AWS Lambda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596716" y="2460991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 smtClean="0">
                <a:solidFill>
                  <a:srgbClr val="0070C0"/>
                </a:solidFill>
              </a:rPr>
              <a:t>DynamoDB</a:t>
            </a:r>
            <a:r>
              <a:rPr lang="en-US" altLang="zh-TW" sz="1200" b="1" dirty="0" smtClean="0">
                <a:solidFill>
                  <a:srgbClr val="0070C0"/>
                </a:solidFill>
              </a:rPr>
              <a:t> + API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596716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596715" y="4905739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849905" y="3315268"/>
            <a:ext cx="1530000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Glue Data Catalog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Operational Metadata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832474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Redshift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832758" y="2586929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Kinesis Data Analytics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832758" y="4290396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EMR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Batch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162060" y="1845648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Kinesis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 storage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162060" y="5025483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S3 &amp; AWS Athena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Slow storage / Direct data lake access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162060" y="576057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Glue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162060" y="111056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AWS Glue, AWS Step Function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Orchestration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向上箭號 17"/>
          <p:cNvSpPr/>
          <p:nvPr/>
        </p:nvSpPr>
        <p:spPr>
          <a:xfrm>
            <a:off x="3610421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向上箭號 18"/>
          <p:cNvSpPr/>
          <p:nvPr/>
        </p:nvSpPr>
        <p:spPr>
          <a:xfrm>
            <a:off x="8066816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5493011" y="2296740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3610421" y="473269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5493011" y="473347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8065092" y="4733478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6319653" y="3042874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向上箭號 24"/>
          <p:cNvSpPr/>
          <p:nvPr/>
        </p:nvSpPr>
        <p:spPr>
          <a:xfrm>
            <a:off x="6319653" y="399758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向下箭號 25"/>
          <p:cNvSpPr/>
          <p:nvPr/>
        </p:nvSpPr>
        <p:spPr>
          <a:xfrm>
            <a:off x="8058860" y="303334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向上箭號 26"/>
          <p:cNvSpPr/>
          <p:nvPr/>
        </p:nvSpPr>
        <p:spPr>
          <a:xfrm>
            <a:off x="8058860" y="3988059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766439" y="2781480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2766439" y="4231063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9171074" y="2666167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9171074" y="3517354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9171253" y="5107825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4572781" y="3517354"/>
            <a:ext cx="1108419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Platform - Azure Implementation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1470210" y="2580734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Streaming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470209" y="4049803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Batch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39812" y="2580734"/>
            <a:ext cx="1169895" cy="21100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Event Hubs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zh-TW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Ingestion</a:t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200" b="1" dirty="0" smtClean="0">
                <a:solidFill>
                  <a:srgbClr val="0070C0"/>
                </a:solidFill>
              </a:rPr>
              <a:t>Azure Data Factory, Azure Functions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596716" y="2460991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 smtClean="0">
                <a:solidFill>
                  <a:srgbClr val="0070C0"/>
                </a:solidFill>
              </a:rPr>
              <a:t>CosmosDB</a:t>
            </a:r>
            <a:r>
              <a:rPr lang="en-US" altLang="zh-TW" sz="1200" b="1" dirty="0" smtClean="0">
                <a:solidFill>
                  <a:srgbClr val="0070C0"/>
                </a:solidFill>
              </a:rPr>
              <a:t> + API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596716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596715" y="4905739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849905" y="3315268"/>
            <a:ext cx="1530000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Data Factory, Azure Data Catalog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Operational Metadata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832474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Synapse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832758" y="2586929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Stream Analytics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832758" y="4290396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</a:t>
            </a:r>
            <a:r>
              <a:rPr lang="en-US" altLang="zh-TW" sz="1200" b="1" dirty="0" err="1" smtClean="0">
                <a:solidFill>
                  <a:srgbClr val="0070C0"/>
                </a:solidFill>
              </a:rPr>
              <a:t>Databricks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Batch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162060" y="1845648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Event Hubs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 storage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162060" y="5025483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Data Lake Storage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Slow storage / Direct data lake access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162060" y="576057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Data Factory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162060" y="111056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Azure Data Factory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Orchestration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向上箭號 17"/>
          <p:cNvSpPr/>
          <p:nvPr/>
        </p:nvSpPr>
        <p:spPr>
          <a:xfrm>
            <a:off x="3610421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向上箭號 18"/>
          <p:cNvSpPr/>
          <p:nvPr/>
        </p:nvSpPr>
        <p:spPr>
          <a:xfrm>
            <a:off x="8066816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5493011" y="2296740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3610421" y="473269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5493011" y="473347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8065092" y="4733478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6319653" y="3042874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向上箭號 24"/>
          <p:cNvSpPr/>
          <p:nvPr/>
        </p:nvSpPr>
        <p:spPr>
          <a:xfrm>
            <a:off x="6319653" y="399758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向下箭號 25"/>
          <p:cNvSpPr/>
          <p:nvPr/>
        </p:nvSpPr>
        <p:spPr>
          <a:xfrm>
            <a:off x="8058860" y="303334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向上箭號 26"/>
          <p:cNvSpPr/>
          <p:nvPr/>
        </p:nvSpPr>
        <p:spPr>
          <a:xfrm>
            <a:off x="8058860" y="3988059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766439" y="2781480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2766439" y="4231063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9171074" y="2666167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9171074" y="3517354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9171253" y="5107825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4572781" y="3517354"/>
            <a:ext cx="1108419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Platform - GCP Implementation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1470210" y="2580734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Streaming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470209" y="4049803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accent4"/>
                </a:solidFill>
              </a:rPr>
              <a:t>Batch data</a:t>
            </a:r>
            <a:endParaRPr lang="zh-TW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139812" y="2580734"/>
            <a:ext cx="1169895" cy="21100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Pub/Sub, Dataflow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zh-TW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Ingestion</a:t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200" b="1" dirty="0" smtClean="0">
                <a:solidFill>
                  <a:srgbClr val="0070C0"/>
                </a:solidFill>
              </a:rPr>
              <a:t>Cloud Data Fusion, Cloud Functions, Big Query Data Transfer Services</a:t>
            </a:r>
            <a:endParaRPr lang="zh-TW" altLang="en-US" sz="1200" b="1" dirty="0">
              <a:solidFill>
                <a:srgbClr val="0070C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9596716" y="2460991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</a:t>
            </a:r>
            <a:r>
              <a:rPr lang="en-US" altLang="zh-TW" sz="1200" b="1" dirty="0" err="1" smtClean="0">
                <a:solidFill>
                  <a:srgbClr val="0070C0"/>
                </a:solidFill>
              </a:rPr>
              <a:t>Bigtable</a:t>
            </a:r>
            <a:r>
              <a:rPr lang="en-US" altLang="zh-TW" sz="1200" b="1" dirty="0" smtClean="0">
                <a:solidFill>
                  <a:srgbClr val="0070C0"/>
                </a:solidFill>
              </a:rPr>
              <a:t> + API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596716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9596715" y="4905739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SQL, JDBC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consumers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849905" y="3315268"/>
            <a:ext cx="1530000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Data Fusion, Data Catalog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Operational Metadata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832474" y="3315268"/>
            <a:ext cx="1169895" cy="64097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Big Query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832758" y="2586929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Dataflow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832758" y="4290396"/>
            <a:ext cx="4169611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err="1" smtClean="0">
                <a:solidFill>
                  <a:srgbClr val="0070C0"/>
                </a:solidFill>
              </a:rPr>
              <a:t>Dataproc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Batch processing and analytics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162060" y="1845648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Pub/Sub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 storage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162060" y="5025483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Google Cloud Storage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Slow storage / Direct data lake access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162060" y="576057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Data Fusion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ETL tools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162060" y="1110561"/>
            <a:ext cx="5840309" cy="4014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rgbClr val="0070C0"/>
                </a:solidFill>
              </a:rPr>
              <a:t>Cloud Composer</a:t>
            </a: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Orchestration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向上箭號 17"/>
          <p:cNvSpPr/>
          <p:nvPr/>
        </p:nvSpPr>
        <p:spPr>
          <a:xfrm>
            <a:off x="3610421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向上箭號 18"/>
          <p:cNvSpPr/>
          <p:nvPr/>
        </p:nvSpPr>
        <p:spPr>
          <a:xfrm>
            <a:off x="8066816" y="2296740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5493011" y="2296740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向下箭號 20"/>
          <p:cNvSpPr/>
          <p:nvPr/>
        </p:nvSpPr>
        <p:spPr>
          <a:xfrm>
            <a:off x="3610421" y="473269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向上箭號 21"/>
          <p:cNvSpPr/>
          <p:nvPr/>
        </p:nvSpPr>
        <p:spPr>
          <a:xfrm>
            <a:off x="5493011" y="473347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8065092" y="4733478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6319653" y="3042874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向上箭號 24"/>
          <p:cNvSpPr/>
          <p:nvPr/>
        </p:nvSpPr>
        <p:spPr>
          <a:xfrm>
            <a:off x="6319653" y="3997588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向下箭號 25"/>
          <p:cNvSpPr/>
          <p:nvPr/>
        </p:nvSpPr>
        <p:spPr>
          <a:xfrm>
            <a:off x="8058860" y="3033345"/>
            <a:ext cx="230400" cy="252000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向上箭號 26"/>
          <p:cNvSpPr/>
          <p:nvPr/>
        </p:nvSpPr>
        <p:spPr>
          <a:xfrm>
            <a:off x="8058860" y="3988059"/>
            <a:ext cx="228676" cy="251217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2766439" y="2781480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2766439" y="4231063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向右箭號 29"/>
          <p:cNvSpPr/>
          <p:nvPr/>
        </p:nvSpPr>
        <p:spPr>
          <a:xfrm>
            <a:off x="9171074" y="2666167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9171074" y="3517354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9171253" y="5107825"/>
            <a:ext cx="259976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>
            <a:off x="4572781" y="3517354"/>
            <a:ext cx="1108419" cy="236806"/>
          </a:xfrm>
          <a:prstGeom prst="right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54FD-F735-B249-98B9-EF820D7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End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1DA7AC-4B64-9B41-B020-B223992B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204720"/>
            <a:ext cx="4889500" cy="314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45" y="1694498"/>
            <a:ext cx="3960362" cy="399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components of a data platform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1009650"/>
            <a:ext cx="79152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Lakehouse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143000"/>
            <a:ext cx="7534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692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佈景主題1" id="{37C70B17-0D8F-408E-AFCF-7BF31A061394}" vid="{69134B66-A32E-48A1-8F30-C83370CE3AC7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75421</TotalTime>
  <Words>218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微軟正黑體</vt:lpstr>
      <vt:lpstr>新細明體</vt:lpstr>
      <vt:lpstr>Arial</vt:lpstr>
      <vt:lpstr>Calibri</vt:lpstr>
      <vt:lpstr>Wingdings</vt:lpstr>
      <vt:lpstr>佈景主題1</vt:lpstr>
      <vt:lpstr>1_White</vt:lpstr>
      <vt:lpstr>Cloud Data Platform AWS vs Azure vs GCP</vt:lpstr>
      <vt:lpstr>Data Platform - High Level Architecture</vt:lpstr>
      <vt:lpstr>Data Platform - Logical View</vt:lpstr>
      <vt:lpstr>Data Platform - AWS Implementation</vt:lpstr>
      <vt:lpstr>Data Platform - Azure Implementation</vt:lpstr>
      <vt:lpstr>Data Platform - GCP Implementation</vt:lpstr>
      <vt:lpstr>End</vt:lpstr>
      <vt:lpstr>Core components of a data platform</vt:lpstr>
      <vt:lpstr>Lakehouse Architecture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Yuning Su</dc:creator>
  <cp:lastModifiedBy>chiyu</cp:lastModifiedBy>
  <cp:revision>684</cp:revision>
  <dcterms:created xsi:type="dcterms:W3CDTF">2019-03-11T01:45:06Z</dcterms:created>
  <dcterms:modified xsi:type="dcterms:W3CDTF">2024-04-10T06:39:01Z</dcterms:modified>
</cp:coreProperties>
</file>