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8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embeddedFontLst>
    <p:embeddedFont>
      <p:font typeface="Quattrocento Sans" panose="02020500000000000000" charset="0"/>
      <p:regular r:id="rId31"/>
      <p:bold r:id="rId32"/>
      <p:italic r:id="rId33"/>
      <p:boldItalic r:id="rId34"/>
    </p:embeddedFont>
    <p:embeddedFont>
      <p:font typeface="Helvetica Neue Light" panose="02020500000000000000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icrosoft JhengHei" panose="020B0604030504040204" pitchFamily="34" charset="-120"/>
      <p:regular r:id="rId43"/>
      <p:bold r:id="rId44"/>
    </p:embeddedFont>
    <p:embeddedFont>
      <p:font typeface="Helvetica Neue" panose="02020500000000000000" charset="0"/>
      <p:regular r:id="rId45"/>
      <p:bold r:id="rId46"/>
      <p:italic r:id="rId47"/>
      <p:boldItalic r:id="rId48"/>
    </p:embeddedFont>
    <p:embeddedFont>
      <p:font typeface="Microsoft YaHei" panose="020B0503020204020204" pitchFamily="34" charset="-122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KVxBY6pyds4BA5sgcABxP0KQe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3CD9B6-B8E0-434D-8A3C-0A37786E98AA}">
  <a:tblStyle styleId="{653CD9B6-B8E0-434D-8A3C-0A37786E98AA}" styleName="Table_0">
    <a:wholeTbl>
      <a:tcTxStyle b="off" i="off">
        <a:font>
          <a:latin typeface="Helvetica Neue"/>
          <a:ea typeface="Helvetica Neue"/>
          <a:cs typeface="Helvetica Neu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0FF"/>
          </a:solidFill>
        </a:fill>
      </a:tcStyle>
    </a:wholeTbl>
    <a:band1H>
      <a:tcTxStyle/>
      <a:tcStyle>
        <a:tcBdr/>
        <a:fill>
          <a:solidFill>
            <a:srgbClr val="CADFF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F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Helvetica Neue"/>
          <a:ea typeface="Helvetica Neue"/>
          <a:cs typeface="Helvetica Neu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Helvetica Neue"/>
          <a:ea typeface="Helvetica Neue"/>
          <a:cs typeface="Helvetica Neu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https://drive.google.com/drive/folders/1QFqn9FBM6SZ2ow-LV3HhcilKrCZK9wW7</a:t>
            </a:r>
            <a:endParaRPr/>
          </a:p>
        </p:txBody>
      </p:sp>
      <p:sp>
        <p:nvSpPr>
          <p:cNvPr id="249" name="Google Shape;2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509e70a5c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g1509e70a5cd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金+壽+產+證🡪 CPU=324, Memory=1968, Disk=50T</a:t>
            </a:r>
            <a:endParaRPr/>
          </a:p>
        </p:txBody>
      </p:sp>
      <p:sp>
        <p:nvSpPr>
          <p:cNvPr id="575" name="Google Shape;575;g1509e70a5cd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金+壽+產+證🡪 CPU=324, Memory=1968, Disk=50T</a:t>
            </a:r>
            <a:endParaRPr/>
          </a:p>
        </p:txBody>
      </p:sp>
      <p:sp>
        <p:nvSpPr>
          <p:cNvPr id="632" name="Google Shape;63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509e70a5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g1509e70a5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金+壽+產+證🡪 CPU=324, Memory=1968, Disk=50T</a:t>
            </a:r>
            <a:endParaRPr/>
          </a:p>
        </p:txBody>
      </p:sp>
      <p:sp>
        <p:nvSpPr>
          <p:cNvPr id="665" name="Google Shape;665;g1509e70a5c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509e70a5cd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g1509e70a5cd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金+壽+產+證🡪 CPU=324, Memory=1968, Disk=50T</a:t>
            </a:r>
            <a:endParaRPr/>
          </a:p>
        </p:txBody>
      </p:sp>
      <p:sp>
        <p:nvSpPr>
          <p:cNvPr id="713" name="Google Shape;713;g1509e70a5cd_1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2" name="Google Shape;84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金+壽+產+證🡪 CPU=324, Memory=1968, Disk=50T</a:t>
            </a:r>
            <a:endParaRPr/>
          </a:p>
        </p:txBody>
      </p:sp>
      <p:sp>
        <p:nvSpPr>
          <p:cNvPr id="843" name="Google Shape;84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53d884e8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53d884e8b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g153d884e8b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金+壽+產+證🡪 CPU=324, Memory=1968, Disk=50T</a:t>
            </a:r>
            <a:endParaRPr/>
          </a:p>
        </p:txBody>
      </p:sp>
      <p:sp>
        <p:nvSpPr>
          <p:cNvPr id="333" name="Google Shape;33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金+壽+產+證🡪 CPU=324, Memory=1968, Disk=50T</a:t>
            </a:r>
            <a:endParaRPr/>
          </a:p>
        </p:txBody>
      </p:sp>
      <p:sp>
        <p:nvSpPr>
          <p:cNvPr id="363" name="Google Shape;36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金+壽+產+證🡪 CPU=324, Memory=1968, Disk=50T</a:t>
            </a:r>
            <a:endParaRPr/>
          </a:p>
        </p:txBody>
      </p:sp>
      <p:sp>
        <p:nvSpPr>
          <p:cNvPr id="404" name="Google Shape;40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" y="0"/>
            <a:ext cx="12188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103445" y="2821418"/>
            <a:ext cx="10465163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103445" y="3507349"/>
            <a:ext cx="10465163" cy="69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>
                <a:solidFill>
                  <a:srgbClr val="7F7F7F"/>
                </a:solidFill>
              </a:defRPr>
            </a:lvl1pPr>
            <a:lvl2pPr lvl="1" algn="ct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1103445" y="4312014"/>
            <a:ext cx="1357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標題及物件">
  <p:cSld name="4_標題及物件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5278780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2"/>
          </p:nvPr>
        </p:nvSpPr>
        <p:spPr>
          <a:xfrm>
            <a:off x="5998183" y="1220756"/>
            <a:ext cx="5662824" cy="22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3"/>
          </p:nvPr>
        </p:nvSpPr>
        <p:spPr>
          <a:xfrm>
            <a:off x="5998183" y="3669028"/>
            <a:ext cx="5662824" cy="225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75" name="Google Shape;7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2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標題及物件">
  <p:cSld name="5_標題及物件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>
            <a:off x="6382227" y="1220755"/>
            <a:ext cx="5278780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body" idx="2"/>
          </p:nvPr>
        </p:nvSpPr>
        <p:spPr>
          <a:xfrm>
            <a:off x="527383" y="1220756"/>
            <a:ext cx="5662824" cy="22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body" idx="3"/>
          </p:nvPr>
        </p:nvSpPr>
        <p:spPr>
          <a:xfrm>
            <a:off x="527383" y="3669028"/>
            <a:ext cx="5662824" cy="225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83" name="Google Shape;8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3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3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標題及物件">
  <p:cSld name="6_標題及物件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4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body" idx="1"/>
          </p:nvPr>
        </p:nvSpPr>
        <p:spPr>
          <a:xfrm>
            <a:off x="527383" y="1220756"/>
            <a:ext cx="5471703" cy="22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body" idx="2"/>
          </p:nvPr>
        </p:nvSpPr>
        <p:spPr>
          <a:xfrm>
            <a:off x="527383" y="3669028"/>
            <a:ext cx="5471703" cy="225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3"/>
          </p:nvPr>
        </p:nvSpPr>
        <p:spPr>
          <a:xfrm>
            <a:off x="6189303" y="1220756"/>
            <a:ext cx="5471703" cy="22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4"/>
          </p:nvPr>
        </p:nvSpPr>
        <p:spPr>
          <a:xfrm>
            <a:off x="6189303" y="3669028"/>
            <a:ext cx="5471703" cy="225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92" name="Google Shape;9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4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44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比對">
  <p:cSld name="2_比對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body" idx="4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body" idx="5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02" name="Google Shape;102;p45"/>
          <p:cNvSpPr txBox="1">
            <a:spLocks noGrp="1"/>
          </p:cNvSpPr>
          <p:nvPr>
            <p:ph type="body" idx="6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103" name="Google Shape;10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5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比對">
  <p:cSld name="3_比對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6"/>
          <p:cNvSpPr txBox="1">
            <a:spLocks noGrp="1"/>
          </p:cNvSpPr>
          <p:nvPr>
            <p:ph type="body" idx="1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08" name="Google Shape;108;p46"/>
          <p:cNvSpPr txBox="1">
            <a:spLocks noGrp="1"/>
          </p:cNvSpPr>
          <p:nvPr>
            <p:ph type="body" idx="2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body" idx="3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body" idx="4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body" idx="5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body" idx="6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114" name="Google Shape;114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6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6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比對">
  <p:cSld name="4_比對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7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body" idx="1"/>
          </p:nvPr>
        </p:nvSpPr>
        <p:spPr>
          <a:xfrm>
            <a:off x="527383" y="1220755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body" idx="2"/>
          </p:nvPr>
        </p:nvSpPr>
        <p:spPr>
          <a:xfrm>
            <a:off x="527383" y="1860517"/>
            <a:ext cx="5470803" cy="16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21" name="Google Shape;121;p47"/>
          <p:cNvSpPr txBox="1">
            <a:spLocks noGrp="1"/>
          </p:cNvSpPr>
          <p:nvPr>
            <p:ph type="body" idx="3"/>
          </p:nvPr>
        </p:nvSpPr>
        <p:spPr>
          <a:xfrm>
            <a:off x="527383" y="3669029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22" name="Google Shape;122;p47"/>
          <p:cNvSpPr txBox="1">
            <a:spLocks noGrp="1"/>
          </p:cNvSpPr>
          <p:nvPr>
            <p:ph type="body" idx="4"/>
          </p:nvPr>
        </p:nvSpPr>
        <p:spPr>
          <a:xfrm>
            <a:off x="527383" y="4308791"/>
            <a:ext cx="5470803" cy="16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23" name="Google Shape;123;p47"/>
          <p:cNvSpPr txBox="1">
            <a:spLocks noGrp="1"/>
          </p:cNvSpPr>
          <p:nvPr>
            <p:ph type="body" idx="5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24" name="Google Shape;124;p47"/>
          <p:cNvSpPr txBox="1">
            <a:spLocks noGrp="1"/>
          </p:cNvSpPr>
          <p:nvPr>
            <p:ph type="body" idx="6"/>
          </p:nvPr>
        </p:nvSpPr>
        <p:spPr>
          <a:xfrm>
            <a:off x="6190204" y="1860517"/>
            <a:ext cx="5470803" cy="16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25" name="Google Shape;125;p47"/>
          <p:cNvSpPr txBox="1">
            <a:spLocks noGrp="1"/>
          </p:cNvSpPr>
          <p:nvPr>
            <p:ph type="body" idx="7"/>
          </p:nvPr>
        </p:nvSpPr>
        <p:spPr>
          <a:xfrm>
            <a:off x="6190204" y="3669029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8"/>
          </p:nvPr>
        </p:nvSpPr>
        <p:spPr>
          <a:xfrm>
            <a:off x="6190204" y="4308791"/>
            <a:ext cx="5470803" cy="161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127" name="Google Shape;12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7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7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訂版面配置">
  <p:cSld name="自訂版面配置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8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>
            <a:spLocks noGrp="1"/>
          </p:cNvSpPr>
          <p:nvPr>
            <p:ph type="body" idx="1"/>
          </p:nvPr>
        </p:nvSpPr>
        <p:spPr>
          <a:xfrm>
            <a:off x="4895867" y="1197411"/>
            <a:ext cx="6686533" cy="472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body" idx="2"/>
          </p:nvPr>
        </p:nvSpPr>
        <p:spPr>
          <a:xfrm>
            <a:off x="527382" y="1220756"/>
            <a:ext cx="4176463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Noto Sans Symbols"/>
              <a:buChar char="■"/>
              <a:defRPr sz="2667"/>
            </a:lvl1pPr>
            <a:lvl2pPr marL="914400" lvl="1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just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SzPts val="1066"/>
              <a:buNone/>
              <a:defRPr sz="1333"/>
            </a:lvl3pPr>
            <a:lvl4pPr marL="1828800" lvl="3" indent="-22860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6" name="Google Shape;136;p49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3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7" name="Google Shape;13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9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0"/>
          <p:cNvSpPr>
            <a:spLocks noGrp="1"/>
          </p:cNvSpPr>
          <p:nvPr>
            <p:ph type="pic" idx="2"/>
          </p:nvPr>
        </p:nvSpPr>
        <p:spPr>
          <a:xfrm>
            <a:off x="527383" y="1028733"/>
            <a:ext cx="11133624" cy="3840427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0"/>
          <p:cNvSpPr txBox="1">
            <a:spLocks noGrp="1"/>
          </p:cNvSpPr>
          <p:nvPr>
            <p:ph type="body" idx="1"/>
          </p:nvPr>
        </p:nvSpPr>
        <p:spPr>
          <a:xfrm>
            <a:off x="527383" y="5061182"/>
            <a:ext cx="11133624" cy="111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  <a:defRPr sz="1867"/>
            </a:lvl1pPr>
            <a:lvl2pPr marL="914400" lvl="1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just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SzPts val="1066"/>
              <a:buNone/>
              <a:defRPr sz="1333"/>
            </a:lvl3pPr>
            <a:lvl4pPr marL="1828800" lvl="3" indent="-22860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4pPr>
            <a:lvl5pPr marL="2286000" lvl="4" indent="-22860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3" name="Google Shape;143;p50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4" name="Google Shape;144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0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頁">
  <p:cSld name="結尾頁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" y="0"/>
            <a:ext cx="121883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11133625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22" name="Google Shape;2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0000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8"/>
          <p:cNvSpPr txBox="1">
            <a:spLocks noGrp="1"/>
          </p:cNvSpPr>
          <p:nvPr>
            <p:ph type="sldNum" idx="12"/>
          </p:nvPr>
        </p:nvSpPr>
        <p:spPr>
          <a:xfrm>
            <a:off x="11661007" y="6309320"/>
            <a:ext cx="5309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8"/>
          <p:cNvSpPr txBox="1"/>
          <p:nvPr/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527412" y="1220757"/>
            <a:ext cx="11133625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Calibri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706"/>
              <a:buFont typeface="Calibri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94"/>
              <a:buFont typeface="Calibri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280"/>
              <a:buFont typeface="Calibri"/>
              <a:buChar char="◆"/>
              <a:defRPr sz="1600"/>
            </a:lvl5pPr>
            <a:lvl6pPr marL="2743200" lvl="5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6pPr>
            <a:lvl7pPr marL="3200400" lvl="6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7pPr>
            <a:lvl8pPr marL="3657600" lvl="7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8pPr>
            <a:lvl9pPr marL="4114800" lvl="8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9pPr>
          </a:lstStyle>
          <a:p>
            <a:endParaRPr/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0000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4"/>
          <p:cNvSpPr txBox="1">
            <a:spLocks noGrp="1"/>
          </p:cNvSpPr>
          <p:nvPr>
            <p:ph type="sldNum" idx="1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4"/>
          <p:cNvSpPr txBox="1"/>
          <p:nvPr/>
        </p:nvSpPr>
        <p:spPr>
          <a:xfrm>
            <a:off x="11659712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4"/>
          <p:cNvSpPr txBox="1">
            <a:spLocks noGrp="1"/>
          </p:cNvSpPr>
          <p:nvPr>
            <p:ph type="ftr" idx="11"/>
          </p:nvPr>
        </p:nvSpPr>
        <p:spPr>
          <a:xfrm>
            <a:off x="2338952" y="6287326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標語頁">
  <p:cSld name="結尾標語頁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" y="0"/>
            <a:ext cx="12188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5"/>
          <p:cNvSpPr txBox="1">
            <a:spLocks noGrp="1"/>
          </p:cNvSpPr>
          <p:nvPr>
            <p:ph type="ctrTitle"/>
          </p:nvPr>
        </p:nvSpPr>
        <p:spPr>
          <a:xfrm>
            <a:off x="1100703" y="2263015"/>
            <a:ext cx="10467905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對">
  <p:cSld name="1_比對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Calibri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Calibri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920"/>
              <a:buFont typeface="Calibri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706"/>
              <a:buFont typeface="Calibri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706"/>
              <a:buFont typeface="Calibri"/>
              <a:buNone/>
              <a:defRPr sz="2133" b="1"/>
            </a:lvl5pPr>
            <a:lvl6pPr marL="2743200" lvl="5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None/>
              <a:defRPr sz="2133" b="1"/>
            </a:lvl6pPr>
            <a:lvl7pPr marL="3200400" lvl="6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None/>
              <a:defRPr sz="2133" b="1"/>
            </a:lvl7pPr>
            <a:lvl8pPr marL="3657600" lvl="7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None/>
              <a:defRPr sz="2133" b="1"/>
            </a:lvl8pPr>
            <a:lvl9pPr marL="4114800" lvl="8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None/>
              <a:defRPr sz="2133" b="1"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94"/>
              <a:buFont typeface="Calibri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280"/>
              <a:buFont typeface="Calibri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280"/>
              <a:buFont typeface="Calibri"/>
              <a:buChar char="◆"/>
              <a:defRPr sz="1600"/>
            </a:lvl5pPr>
            <a:lvl6pPr marL="2743200" lvl="5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•"/>
              <a:defRPr sz="2133"/>
            </a:lvl6pPr>
            <a:lvl7pPr marL="3200400" lvl="6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•"/>
              <a:defRPr sz="2133"/>
            </a:lvl7pPr>
            <a:lvl8pPr marL="3657600" lvl="7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•"/>
              <a:defRPr sz="2133"/>
            </a:lvl8pPr>
            <a:lvl9pPr marL="4114800" lvl="8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•"/>
              <a:defRPr sz="2133"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body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Calibri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Calibri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920"/>
              <a:buFont typeface="Calibri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706"/>
              <a:buFont typeface="Calibri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706"/>
              <a:buFont typeface="Calibri"/>
              <a:buNone/>
              <a:defRPr sz="2133" b="1"/>
            </a:lvl5pPr>
            <a:lvl6pPr marL="2743200" lvl="5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None/>
              <a:defRPr sz="2133" b="1"/>
            </a:lvl6pPr>
            <a:lvl7pPr marL="3200400" lvl="6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None/>
              <a:defRPr sz="2133" b="1"/>
            </a:lvl7pPr>
            <a:lvl8pPr marL="3657600" lvl="7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None/>
              <a:defRPr sz="2133" b="1"/>
            </a:lvl8pPr>
            <a:lvl9pPr marL="4114800" lvl="8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None/>
              <a:defRPr sz="2133" b="1"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body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94"/>
              <a:buFont typeface="Calibri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280"/>
              <a:buFont typeface="Calibri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280"/>
              <a:buFont typeface="Calibri"/>
              <a:buChar char="◆"/>
              <a:defRPr sz="1600"/>
            </a:lvl5pPr>
            <a:lvl6pPr marL="2743200" lvl="5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•"/>
              <a:defRPr sz="2133"/>
            </a:lvl6pPr>
            <a:lvl7pPr marL="3200400" lvl="6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•"/>
              <a:defRPr sz="2133"/>
            </a:lvl7pPr>
            <a:lvl8pPr marL="3657600" lvl="7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•"/>
              <a:defRPr sz="2133"/>
            </a:lvl8pPr>
            <a:lvl9pPr marL="4114800" lvl="8" indent="-364045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133"/>
              <a:buFont typeface="Calibri"/>
              <a:buChar char="•"/>
              <a:defRPr sz="2133"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sldNum" idx="12"/>
          </p:nvPr>
        </p:nvSpPr>
        <p:spPr>
          <a:xfrm>
            <a:off x="11541731" y="6307620"/>
            <a:ext cx="42511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兩項物件">
  <p:cSld name="2_兩項物件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Calibri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706"/>
              <a:buFont typeface="Calibri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94"/>
              <a:buFont typeface="Calibri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280"/>
              <a:buFont typeface="Calibri"/>
              <a:buChar char="◆"/>
              <a:defRPr sz="1600"/>
            </a:lvl5pPr>
            <a:lvl6pPr marL="2743200" lvl="5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6pPr>
            <a:lvl7pPr marL="3200400" lvl="6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7pPr>
            <a:lvl8pPr marL="3657600" lvl="7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8pPr>
            <a:lvl9pPr marL="4114800" lvl="8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9pPr>
          </a:lstStyle>
          <a:p>
            <a:endParaRPr/>
          </a:p>
        </p:txBody>
      </p:sp>
      <p:sp>
        <p:nvSpPr>
          <p:cNvPr id="182" name="Google Shape;182;p38"/>
          <p:cNvSpPr txBox="1">
            <a:spLocks noGrp="1"/>
          </p:cNvSpPr>
          <p:nvPr>
            <p:ph type="body" idx="2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Calibri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706"/>
              <a:buFont typeface="Calibri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94"/>
              <a:buFont typeface="Calibri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280"/>
              <a:buFont typeface="Calibri"/>
              <a:buChar char="◆"/>
              <a:defRPr sz="1600"/>
            </a:lvl5pPr>
            <a:lvl6pPr marL="2743200" lvl="5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6pPr>
            <a:lvl7pPr marL="3200400" lvl="6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7pPr>
            <a:lvl8pPr marL="3657600" lvl="7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8pPr>
            <a:lvl9pPr marL="4114800" lvl="8" indent="-3810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9pPr>
          </a:lstStyle>
          <a:p>
            <a:endParaRPr/>
          </a:p>
        </p:txBody>
      </p:sp>
      <p:pic>
        <p:nvPicPr>
          <p:cNvPr id="183" name="Google Shape;18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8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照片 - 水平" type="tx">
  <p:cSld name="TITLE_AND_BOD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2"/>
          <p:cNvSpPr>
            <a:spLocks noGrp="1"/>
          </p:cNvSpPr>
          <p:nvPr>
            <p:ph type="pic" idx="2"/>
          </p:nvPr>
        </p:nvSpPr>
        <p:spPr>
          <a:xfrm>
            <a:off x="2667000" y="473274"/>
            <a:ext cx="6858000" cy="4152305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52"/>
          <p:cNvSpPr txBox="1">
            <a:spLocks noGrp="1"/>
          </p:cNvSpPr>
          <p:nvPr>
            <p:ph type="title"/>
          </p:nvPr>
        </p:nvSpPr>
        <p:spPr>
          <a:xfrm>
            <a:off x="2416967" y="4723804"/>
            <a:ext cx="7358067" cy="100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2"/>
          <p:cNvSpPr txBox="1">
            <a:spLocks noGrp="1"/>
          </p:cNvSpPr>
          <p:nvPr>
            <p:ph type="body" idx="1"/>
          </p:nvPr>
        </p:nvSpPr>
        <p:spPr>
          <a:xfrm>
            <a:off x="2416967" y="5732860"/>
            <a:ext cx="7358067" cy="79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52"/>
          <p:cNvSpPr txBox="1">
            <a:spLocks noGrp="1"/>
          </p:cNvSpPr>
          <p:nvPr>
            <p:ph type="sldNum" idx="1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大標題 - 中央">
  <p:cSld name="大標題 - 中央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3"/>
          <p:cNvSpPr txBox="1">
            <a:spLocks noGrp="1"/>
          </p:cNvSpPr>
          <p:nvPr>
            <p:ph type="title"/>
          </p:nvPr>
        </p:nvSpPr>
        <p:spPr>
          <a:xfrm>
            <a:off x="2416967" y="2268141"/>
            <a:ext cx="7358067" cy="23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3"/>
          <p:cNvSpPr txBox="1">
            <a:spLocks noGrp="1"/>
          </p:cNvSpPr>
          <p:nvPr>
            <p:ph type="sldNum" idx="1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照片 - 直式">
  <p:cSld name="照片 - 直式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4"/>
          <p:cNvSpPr>
            <a:spLocks noGrp="1"/>
          </p:cNvSpPr>
          <p:nvPr>
            <p:ph type="pic" idx="2"/>
          </p:nvPr>
        </p:nvSpPr>
        <p:spPr>
          <a:xfrm>
            <a:off x="6247804" y="446483"/>
            <a:ext cx="3750472" cy="5777512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54"/>
          <p:cNvSpPr txBox="1">
            <a:spLocks noGrp="1"/>
          </p:cNvSpPr>
          <p:nvPr>
            <p:ph type="title"/>
          </p:nvPr>
        </p:nvSpPr>
        <p:spPr>
          <a:xfrm>
            <a:off x="2193724" y="446483"/>
            <a:ext cx="3750472" cy="280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None/>
              <a:defRPr sz="40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4"/>
          <p:cNvSpPr txBox="1">
            <a:spLocks noGrp="1"/>
          </p:cNvSpPr>
          <p:nvPr>
            <p:ph type="body" idx="1"/>
          </p:nvPr>
        </p:nvSpPr>
        <p:spPr>
          <a:xfrm>
            <a:off x="2193724" y="3321843"/>
            <a:ext cx="3750472" cy="289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54"/>
          <p:cNvSpPr txBox="1">
            <a:spLocks noGrp="1"/>
          </p:cNvSpPr>
          <p:nvPr>
            <p:ph type="sldNum" idx="1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大標題 - 上方">
  <p:cSld name="大標題 - 上方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5"/>
          <p:cNvSpPr txBox="1">
            <a:spLocks noGrp="1"/>
          </p:cNvSpPr>
          <p:nvPr>
            <p:ph type="title"/>
          </p:nvPr>
        </p:nvSpPr>
        <p:spPr>
          <a:xfrm>
            <a:off x="2193724" y="178592"/>
            <a:ext cx="7804552" cy="151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5"/>
          <p:cNvSpPr txBox="1">
            <a:spLocks noGrp="1"/>
          </p:cNvSpPr>
          <p:nvPr>
            <p:ph type="sldNum" idx="1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大標題、項目符號與照片">
  <p:cSld name="大標題、項目符號與照片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6"/>
          <p:cNvSpPr>
            <a:spLocks noGrp="1"/>
          </p:cNvSpPr>
          <p:nvPr>
            <p:ph type="pic" idx="2"/>
          </p:nvPr>
        </p:nvSpPr>
        <p:spPr>
          <a:xfrm>
            <a:off x="6247804" y="1821655"/>
            <a:ext cx="3750472" cy="4420197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56"/>
          <p:cNvSpPr txBox="1">
            <a:spLocks noGrp="1"/>
          </p:cNvSpPr>
          <p:nvPr>
            <p:ph type="title"/>
          </p:nvPr>
        </p:nvSpPr>
        <p:spPr>
          <a:xfrm>
            <a:off x="2193724" y="178592"/>
            <a:ext cx="7804552" cy="151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6"/>
          <p:cNvSpPr txBox="1">
            <a:spLocks noGrp="1"/>
          </p:cNvSpPr>
          <p:nvPr>
            <p:ph type="body" idx="1"/>
          </p:nvPr>
        </p:nvSpPr>
        <p:spPr>
          <a:xfrm>
            <a:off x="2193724" y="1821655"/>
            <a:ext cx="3750472" cy="442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marL="457200" lvl="0" indent="-40050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2707"/>
              <a:buFont typeface="Helvetica Neue"/>
              <a:buChar char="•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0050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2707"/>
              <a:buFont typeface="Helvetica Neue"/>
              <a:buChar char="•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0050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2707"/>
              <a:buFont typeface="Helvetica Neue"/>
              <a:buChar char="•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0050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2707"/>
              <a:buFont typeface="Helvetica Neue"/>
              <a:buChar char="•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0050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2707"/>
              <a:buFont typeface="Helvetica Neue"/>
              <a:buChar char="•"/>
              <a:defRPr sz="1867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56"/>
          <p:cNvSpPr txBox="1">
            <a:spLocks noGrp="1"/>
          </p:cNvSpPr>
          <p:nvPr>
            <p:ph type="sldNum" idx="12"/>
          </p:nvPr>
        </p:nvSpPr>
        <p:spPr>
          <a:xfrm>
            <a:off x="5983212" y="6536531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項目符號">
  <p:cSld name="項目符號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7"/>
          <p:cNvSpPr txBox="1">
            <a:spLocks noGrp="1"/>
          </p:cNvSpPr>
          <p:nvPr>
            <p:ph type="body" idx="1"/>
          </p:nvPr>
        </p:nvSpPr>
        <p:spPr>
          <a:xfrm>
            <a:off x="2193724" y="892967"/>
            <a:ext cx="7804552" cy="50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marL="457200" lvl="0" indent="-424995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3093"/>
              <a:buFont typeface="Helvetica Neue"/>
              <a:buChar char="•"/>
              <a:defRPr sz="2133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24995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3093"/>
              <a:buFont typeface="Helvetica Neue"/>
              <a:buChar char="•"/>
              <a:defRPr sz="2133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24995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3093"/>
              <a:buFont typeface="Helvetica Neue"/>
              <a:buChar char="•"/>
              <a:defRPr sz="2133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24995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3093"/>
              <a:buFont typeface="Helvetica Neue"/>
              <a:buChar char="•"/>
              <a:defRPr sz="2133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24995" algn="l">
              <a:lnSpc>
                <a:spcPct val="100000"/>
              </a:lnSpc>
              <a:spcBef>
                <a:spcPts val="2933"/>
              </a:spcBef>
              <a:spcAft>
                <a:spcPts val="0"/>
              </a:spcAft>
              <a:buClr>
                <a:srgbClr val="000000"/>
              </a:buClr>
              <a:buSzPts val="3093"/>
              <a:buFont typeface="Helvetica Neue"/>
              <a:buChar char="•"/>
              <a:defRPr sz="2133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57"/>
          <p:cNvSpPr txBox="1">
            <a:spLocks noGrp="1"/>
          </p:cNvSpPr>
          <p:nvPr>
            <p:ph type="sldNum" idx="1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照片 - 一頁三張">
  <p:cSld name="照片 - 一頁三張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8"/>
          <p:cNvSpPr>
            <a:spLocks noGrp="1"/>
          </p:cNvSpPr>
          <p:nvPr>
            <p:ph type="pic" idx="2"/>
          </p:nvPr>
        </p:nvSpPr>
        <p:spPr>
          <a:xfrm>
            <a:off x="6247804" y="3580803"/>
            <a:ext cx="3750472" cy="265212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58"/>
          <p:cNvSpPr>
            <a:spLocks noGrp="1"/>
          </p:cNvSpPr>
          <p:nvPr>
            <p:ph type="pic" idx="3"/>
          </p:nvPr>
        </p:nvSpPr>
        <p:spPr>
          <a:xfrm>
            <a:off x="6247804" y="625077"/>
            <a:ext cx="3750472" cy="265212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58"/>
          <p:cNvSpPr>
            <a:spLocks noGrp="1"/>
          </p:cNvSpPr>
          <p:nvPr>
            <p:ph type="pic" idx="4"/>
          </p:nvPr>
        </p:nvSpPr>
        <p:spPr>
          <a:xfrm>
            <a:off x="2193724" y="625078"/>
            <a:ext cx="3750472" cy="560784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58"/>
          <p:cNvSpPr txBox="1">
            <a:spLocks noGrp="1"/>
          </p:cNvSpPr>
          <p:nvPr>
            <p:ph type="sldNum" idx="1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名言語錄">
  <p:cSld name="名言語錄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9"/>
          <p:cNvSpPr txBox="1">
            <a:spLocks noGrp="1"/>
          </p:cNvSpPr>
          <p:nvPr>
            <p:ph type="body" idx="1"/>
          </p:nvPr>
        </p:nvSpPr>
        <p:spPr>
          <a:xfrm>
            <a:off x="2416967" y="4473773"/>
            <a:ext cx="7358067" cy="359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9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Helvetica Neue"/>
              <a:buChar char="◆"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988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Helvetica Neue"/>
              <a:buChar char="◆"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0987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Helvetica Neue"/>
              <a:buChar char="◆"/>
              <a:defRPr sz="1600" i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59"/>
          <p:cNvSpPr txBox="1">
            <a:spLocks noGrp="1"/>
          </p:cNvSpPr>
          <p:nvPr>
            <p:ph type="body" idx="2"/>
          </p:nvPr>
        </p:nvSpPr>
        <p:spPr>
          <a:xfrm>
            <a:off x="2416968" y="2992700"/>
            <a:ext cx="7358065" cy="44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59"/>
          <p:cNvSpPr txBox="1">
            <a:spLocks noGrp="1"/>
          </p:cNvSpPr>
          <p:nvPr>
            <p:ph type="sldNum" idx="1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照片">
  <p:cSld name="照片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0"/>
          <p:cNvSpPr>
            <a:spLocks noGrp="1"/>
          </p:cNvSpPr>
          <p:nvPr>
            <p:ph type="pic" idx="2"/>
          </p:nvPr>
        </p:nvSpPr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60"/>
          <p:cNvSpPr txBox="1">
            <a:spLocks noGrp="1"/>
          </p:cNvSpPr>
          <p:nvPr>
            <p:ph type="sldNum" idx="12"/>
          </p:nvPr>
        </p:nvSpPr>
        <p:spPr>
          <a:xfrm>
            <a:off x="5983212" y="6536532"/>
            <a:ext cx="220812" cy="21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spcBef>
                <a:spcPts val="0"/>
              </a:spcBef>
              <a:buNone/>
              <a:defRPr sz="1067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61" descr="圖片 7"/>
          <p:cNvPicPr preferRelativeResize="0"/>
          <p:nvPr/>
        </p:nvPicPr>
        <p:blipFill rotWithShape="1">
          <a:blip r:embed="rId2">
            <a:alphaModFix/>
          </a:blip>
          <a:srcRect r="4297"/>
          <a:stretch/>
        </p:blipFill>
        <p:spPr>
          <a:xfrm>
            <a:off x="527418" y="6370845"/>
            <a:ext cx="11664617" cy="31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1" descr="圖片 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" y="0"/>
            <a:ext cx="12188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1"/>
          <p:cNvSpPr txBox="1">
            <a:spLocks noGrp="1"/>
          </p:cNvSpPr>
          <p:nvPr>
            <p:ph type="title"/>
          </p:nvPr>
        </p:nvSpPr>
        <p:spPr>
          <a:xfrm>
            <a:off x="1103444" y="2821448"/>
            <a:ext cx="10465165" cy="101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1"/>
          <p:cNvSpPr txBox="1">
            <a:spLocks noGrp="1"/>
          </p:cNvSpPr>
          <p:nvPr>
            <p:ph type="body" idx="1"/>
          </p:nvPr>
        </p:nvSpPr>
        <p:spPr>
          <a:xfrm>
            <a:off x="1103444" y="3507347"/>
            <a:ext cx="10465165" cy="694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808080"/>
              </a:buClr>
              <a:buSzPts val="2667"/>
              <a:buFont typeface="Calibri"/>
              <a:buNone/>
              <a:defRPr>
                <a:solidFill>
                  <a:srgbClr val="808080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808080"/>
              </a:buClr>
              <a:buSzPts val="2667"/>
              <a:buFont typeface="Calibri"/>
              <a:buNone/>
              <a:defRPr>
                <a:solidFill>
                  <a:srgbClr val="808080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808080"/>
              </a:buClr>
              <a:buSzPts val="2667"/>
              <a:buFont typeface="Calibri"/>
              <a:buNone/>
              <a:defRPr>
                <a:solidFill>
                  <a:srgbClr val="808080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808080"/>
              </a:buClr>
              <a:buSzPts val="2667"/>
              <a:buFont typeface="Calibri"/>
              <a:buNone/>
              <a:defRPr>
                <a:solidFill>
                  <a:srgbClr val="808080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808080"/>
              </a:buClr>
              <a:buSzPts val="2667"/>
              <a:buFont typeface="Calibri"/>
              <a:buNone/>
              <a:defRPr>
                <a:solidFill>
                  <a:srgbClr val="808080"/>
                </a:solidFill>
              </a:defRPr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61"/>
          <p:cNvSpPr txBox="1">
            <a:spLocks noGrp="1"/>
          </p:cNvSpPr>
          <p:nvPr>
            <p:ph type="sldNum" idx="12"/>
          </p:nvPr>
        </p:nvSpPr>
        <p:spPr>
          <a:xfrm>
            <a:off x="8737600" y="6171707"/>
            <a:ext cx="364799" cy="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章節標題">
  <p:cSld name="1_章節標題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2" descr="圖片 7"/>
          <p:cNvPicPr preferRelativeResize="0"/>
          <p:nvPr/>
        </p:nvPicPr>
        <p:blipFill rotWithShape="1">
          <a:blip r:embed="rId2">
            <a:alphaModFix/>
          </a:blip>
          <a:srcRect r="4297"/>
          <a:stretch/>
        </p:blipFill>
        <p:spPr>
          <a:xfrm>
            <a:off x="527418" y="6370845"/>
            <a:ext cx="11664617" cy="31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2" descr="圖片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" y="23"/>
            <a:ext cx="1218838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62"/>
          <p:cNvSpPr txBox="1">
            <a:spLocks noGrp="1"/>
          </p:cNvSpPr>
          <p:nvPr>
            <p:ph type="title"/>
          </p:nvPr>
        </p:nvSpPr>
        <p:spPr>
          <a:xfrm>
            <a:off x="1100703" y="2263045"/>
            <a:ext cx="10467908" cy="101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2"/>
          <p:cNvSpPr txBox="1">
            <a:spLocks noGrp="1"/>
          </p:cNvSpPr>
          <p:nvPr>
            <p:ph type="body" idx="1"/>
          </p:nvPr>
        </p:nvSpPr>
        <p:spPr>
          <a:xfrm>
            <a:off x="1100737" y="3465577"/>
            <a:ext cx="7299555" cy="178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just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just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320039" algn="just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40"/>
              <a:buChar char="◆"/>
              <a:defRPr/>
            </a:lvl4pPr>
            <a:lvl5pPr marL="2286000" lvl="4" indent="-320039" algn="just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1440"/>
              <a:buChar char="◆"/>
              <a:defRPr/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2"/>
          <p:cNvSpPr txBox="1">
            <a:spLocks noGrp="1"/>
          </p:cNvSpPr>
          <p:nvPr>
            <p:ph type="sldNum" idx="12"/>
          </p:nvPr>
        </p:nvSpPr>
        <p:spPr>
          <a:xfrm>
            <a:off x="8737600" y="6171707"/>
            <a:ext cx="364799" cy="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兩項物件">
  <p:cSld name="1_兩項物件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63" descr="圖片 7"/>
          <p:cNvPicPr preferRelativeResize="0"/>
          <p:nvPr/>
        </p:nvPicPr>
        <p:blipFill rotWithShape="1">
          <a:blip r:embed="rId2">
            <a:alphaModFix/>
          </a:blip>
          <a:srcRect r="4297"/>
          <a:stretch/>
        </p:blipFill>
        <p:spPr>
          <a:xfrm>
            <a:off x="527418" y="6370845"/>
            <a:ext cx="11664617" cy="31884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3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3"/>
          <p:cNvSpPr txBox="1">
            <a:spLocks noGrp="1"/>
          </p:cNvSpPr>
          <p:nvPr>
            <p:ph type="body" idx="1"/>
          </p:nvPr>
        </p:nvSpPr>
        <p:spPr>
          <a:xfrm>
            <a:off x="527410" y="1220755"/>
            <a:ext cx="5467195" cy="470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8" name="Google Shape;238;p63" descr="圖片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81" y="841624"/>
            <a:ext cx="12000003" cy="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3"/>
          <p:cNvSpPr txBox="1">
            <a:spLocks noGrp="1"/>
          </p:cNvSpPr>
          <p:nvPr>
            <p:ph type="sldNum" idx="12"/>
          </p:nvPr>
        </p:nvSpPr>
        <p:spPr>
          <a:xfrm>
            <a:off x="11659712" y="6294677"/>
            <a:ext cx="364799" cy="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標題及物件">
  <p:cSld name="2_標題及物件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64" descr="圖片 7"/>
          <p:cNvPicPr preferRelativeResize="0"/>
          <p:nvPr/>
        </p:nvPicPr>
        <p:blipFill rotWithShape="1">
          <a:blip r:embed="rId2">
            <a:alphaModFix/>
          </a:blip>
          <a:srcRect r="4297"/>
          <a:stretch/>
        </p:blipFill>
        <p:spPr>
          <a:xfrm>
            <a:off x="527418" y="6370845"/>
            <a:ext cx="11664617" cy="31884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4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4"/>
          <p:cNvSpPr txBox="1">
            <a:spLocks noGrp="1"/>
          </p:cNvSpPr>
          <p:nvPr>
            <p:ph type="body" idx="1"/>
          </p:nvPr>
        </p:nvSpPr>
        <p:spPr>
          <a:xfrm>
            <a:off x="527415" y="1220787"/>
            <a:ext cx="11133627" cy="225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3pPr>
            <a:lvl4pPr marL="1828800" lvl="3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4pPr>
            <a:lvl5pPr marL="2286000" lvl="4" indent="-320039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440"/>
              <a:buChar char="◆"/>
              <a:defRPr/>
            </a:lvl5pPr>
            <a:lvl6pPr marL="2743200" lvl="5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4" name="Google Shape;244;p64" descr="圖片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381" y="841624"/>
            <a:ext cx="12000003" cy="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4"/>
          <p:cNvSpPr txBox="1">
            <a:spLocks noGrp="1"/>
          </p:cNvSpPr>
          <p:nvPr>
            <p:ph type="sldNum" idx="12"/>
          </p:nvPr>
        </p:nvSpPr>
        <p:spPr>
          <a:xfrm>
            <a:off x="11659712" y="6294677"/>
            <a:ext cx="364799" cy="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標語頁">
  <p:cSld name="結尾標語頁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" y="0"/>
            <a:ext cx="12188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0"/>
          <p:cNvSpPr txBox="1">
            <a:spLocks noGrp="1"/>
          </p:cNvSpPr>
          <p:nvPr>
            <p:ph type="ctrTitle"/>
          </p:nvPr>
        </p:nvSpPr>
        <p:spPr>
          <a:xfrm>
            <a:off x="1100703" y="2263015"/>
            <a:ext cx="10467905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兩項物件">
  <p:cSld name="1_兩項物件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5467191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6193817" y="1220755"/>
            <a:ext cx="5467191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38" name="Google Shape;3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對">
  <p:cSld name="1_比對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5470801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527382" y="1860517"/>
            <a:ext cx="5470801" cy="40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90204" y="1220755"/>
            <a:ext cx="547080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1pPr>
            <a:lvl2pPr marL="914400" lvl="1" indent="-228600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  <a:defRPr sz="2667" b="1"/>
            </a:lvl2pPr>
            <a:lvl3pPr marL="1371600" lvl="2" indent="-2286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4pPr>
            <a:lvl5pPr marL="2286000" lvl="4" indent="-228600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90204" y="1860517"/>
            <a:ext cx="5470803" cy="406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64045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2133"/>
              <a:buChar char="●"/>
              <a:defRPr sz="2133"/>
            </a:lvl2pPr>
            <a:lvl3pPr marL="1371600" lvl="2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章節標題">
  <p:cSld name="1_章節標題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6" y="1"/>
            <a:ext cx="1218838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9"/>
          <p:cNvSpPr txBox="1">
            <a:spLocks noGrp="1"/>
          </p:cNvSpPr>
          <p:nvPr>
            <p:ph type="ctrTitle"/>
          </p:nvPr>
        </p:nvSpPr>
        <p:spPr>
          <a:xfrm>
            <a:off x="1100703" y="2263015"/>
            <a:ext cx="10467905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body" idx="1"/>
          </p:nvPr>
        </p:nvSpPr>
        <p:spPr>
          <a:xfrm>
            <a:off x="1100704" y="3465579"/>
            <a:ext cx="7299553" cy="178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Font typeface="Calibri"/>
              <a:buNone/>
              <a:defRPr sz="2667"/>
            </a:lvl1pPr>
            <a:lvl2pPr marL="914400" lvl="1" indent="-228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marL="1371600" lvl="2" indent="-228600" algn="just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706"/>
              <a:buFont typeface="Calibri"/>
              <a:buNone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標題及物件">
  <p:cSld name="2_標題及物件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527382" y="1220756"/>
            <a:ext cx="11133625" cy="225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527382" y="3669031"/>
            <a:ext cx="5470797" cy="22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3"/>
          </p:nvPr>
        </p:nvSpPr>
        <p:spPr>
          <a:xfrm>
            <a:off x="6190205" y="3669028"/>
            <a:ext cx="5470801" cy="225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59" name="Google Shape;5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題及物件">
  <p:cSld name="3_標題及物件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527382" y="3669028"/>
            <a:ext cx="11133625" cy="225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23443" algn="just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SzPts val="1494"/>
              <a:buChar char="◆"/>
              <a:defRPr sz="1867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body" idx="2"/>
          </p:nvPr>
        </p:nvSpPr>
        <p:spPr>
          <a:xfrm>
            <a:off x="527382" y="1220755"/>
            <a:ext cx="5470797" cy="22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3"/>
          </p:nvPr>
        </p:nvSpPr>
        <p:spPr>
          <a:xfrm>
            <a:off x="6190205" y="1220755"/>
            <a:ext cx="5470801" cy="225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just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Char char="■"/>
              <a:defRPr sz="2667"/>
            </a:lvl1pPr>
            <a:lvl2pPr marL="914400" lvl="1" indent="-38100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36956" algn="just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SzPts val="1706"/>
              <a:buChar char="◆"/>
              <a:defRPr sz="2133"/>
            </a:lvl3pPr>
            <a:lvl4pPr marL="1828800" lvl="3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4pPr>
            <a:lvl5pPr marL="2286000" lvl="4" indent="-309879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pic>
        <p:nvPicPr>
          <p:cNvPr id="67" name="Google Shape;6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7381" y="841625"/>
            <a:ext cx="12000000" cy="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1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2338950" y="6287300"/>
            <a:ext cx="5088565" cy="38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6"/>
          <p:cNvPicPr preferRelativeResize="0"/>
          <p:nvPr/>
        </p:nvPicPr>
        <p:blipFill rotWithShape="1">
          <a:blip r:embed="rId21">
            <a:alphaModFix/>
          </a:blip>
          <a:srcRect r="4297"/>
          <a:stretch/>
        </p:blipFill>
        <p:spPr>
          <a:xfrm>
            <a:off x="527384" y="6370842"/>
            <a:ext cx="11664617" cy="318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None/>
              <a:defRPr sz="373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body" idx="1"/>
          </p:nvPr>
        </p:nvSpPr>
        <p:spPr>
          <a:xfrm>
            <a:off x="527384" y="1220756"/>
            <a:ext cx="11055017" cy="490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795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Noto Sans Symbols"/>
              <a:buChar char="■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956" algn="just" rtl="0">
              <a:lnSpc>
                <a:spcPct val="15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706"/>
              <a:buFont typeface="Noto Sans Symbols"/>
              <a:buChar char="◆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443" algn="just" rtl="0">
              <a:lnSpc>
                <a:spcPct val="15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94"/>
              <a:buFont typeface="Noto Sans Symbols"/>
              <a:buChar char="◆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◆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ldNum" idx="12"/>
          </p:nvPr>
        </p:nvSpPr>
        <p:spPr>
          <a:xfrm>
            <a:off x="11659711" y="6287297"/>
            <a:ext cx="527381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3" descr="圖片 7"/>
          <p:cNvPicPr preferRelativeResize="0"/>
          <p:nvPr/>
        </p:nvPicPr>
        <p:blipFill rotWithShape="1">
          <a:blip r:embed="rId20">
            <a:alphaModFix/>
          </a:blip>
          <a:srcRect r="4297"/>
          <a:stretch/>
        </p:blipFill>
        <p:spPr>
          <a:xfrm>
            <a:off x="527418" y="6370845"/>
            <a:ext cx="11664617" cy="31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3" descr="圖片 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27381" y="840000"/>
            <a:ext cx="12000003" cy="6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Calibri"/>
              <a:buNone/>
              <a:defRPr sz="3733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>
            <a:off x="527415" y="1220755"/>
            <a:ext cx="11133627" cy="4704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marR="0" lvl="0" indent="-39795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Calibri"/>
              <a:buChar char="■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795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Calibri"/>
              <a:buChar char="●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4083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4"/>
              <a:buFont typeface="Calibri"/>
              <a:buChar char="◆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4083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4"/>
              <a:buFont typeface="Calibri"/>
              <a:buChar char="◆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4083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134"/>
              <a:buFont typeface="Calibri"/>
              <a:buChar char="◆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95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Calibri"/>
              <a:buChar char="•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95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Calibri"/>
              <a:buChar char="•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95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Calibri"/>
              <a:buChar char="•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95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Calibri"/>
              <a:buChar char="•"/>
              <a:defRPr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11661007" y="6307239"/>
            <a:ext cx="364799" cy="36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5" Type="http://schemas.openxmlformats.org/officeDocument/2006/relationships/image" Target="../media/image39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11" Type="http://schemas.openxmlformats.org/officeDocument/2006/relationships/image" Target="../media/image38.png"/><Relationship Id="rId5" Type="http://schemas.openxmlformats.org/officeDocument/2006/relationships/image" Target="../media/image22.png"/><Relationship Id="rId15" Type="http://schemas.openxmlformats.org/officeDocument/2006/relationships/image" Target="../media/image34.jp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 txBox="1">
            <a:spLocks noGrp="1"/>
          </p:cNvSpPr>
          <p:nvPr>
            <p:ph type="ctrTitle"/>
          </p:nvPr>
        </p:nvSpPr>
        <p:spPr>
          <a:xfrm>
            <a:off x="1193369" y="2252706"/>
            <a:ext cx="9846573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HPE Ezmeral PoC Proposal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Accelerate the implementation of AI Projects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 txBox="1">
            <a:spLocks noGrp="1"/>
          </p:cNvSpPr>
          <p:nvPr>
            <p:ph type="subTitle" idx="1"/>
          </p:nvPr>
        </p:nvSpPr>
        <p:spPr>
          <a:xfrm>
            <a:off x="5213268" y="3726690"/>
            <a:ext cx="4521576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Victor Huang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dirty="0" smtClean="0">
                <a:latin typeface="Arial"/>
                <a:ea typeface="Arial"/>
                <a:cs typeface="Arial"/>
                <a:sym typeface="Arial"/>
              </a:rPr>
              <a:t>2022/11/29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0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115"/>
              <a:buFont typeface="Calibri"/>
              <a:buNone/>
            </a:pPr>
            <a:r>
              <a:rPr lang="en-US"/>
              <a:t>計算層 candidate: HPE Ezmeral Software Portfolio</a:t>
            </a:r>
            <a:endParaRPr/>
          </a:p>
        </p:txBody>
      </p:sp>
      <p:pic>
        <p:nvPicPr>
          <p:cNvPr id="467" name="Google Shape;4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537" y="1147762"/>
            <a:ext cx="89249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1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115"/>
              <a:buFont typeface="Calibri"/>
              <a:buNone/>
            </a:pPr>
            <a:r>
              <a:rPr lang="en-US"/>
              <a:t>MLOps Concepts</a:t>
            </a:r>
            <a:endParaRPr/>
          </a:p>
        </p:txBody>
      </p:sp>
      <p:pic>
        <p:nvPicPr>
          <p:cNvPr id="473" name="Google Shape;473;p11" descr="https://docs.containerplatform.hpe.com/54/images/5.2/01_unversal_concepts/ml_ops_lifecycle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8162" y="1424781"/>
            <a:ext cx="85725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2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115"/>
              <a:buFont typeface="Calibri"/>
              <a:buNone/>
            </a:pPr>
            <a:r>
              <a:rPr lang="en-US"/>
              <a:t>HPE Ezmeral Machine Learning Ops Platform Architecture</a:t>
            </a:r>
            <a:endParaRPr/>
          </a:p>
        </p:txBody>
      </p:sp>
      <p:pic>
        <p:nvPicPr>
          <p:cNvPr id="479" name="Google Shape;479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11598" y="1220788"/>
            <a:ext cx="8365628" cy="470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3"/>
          <p:cNvSpPr txBox="1">
            <a:spLocks noGrp="1"/>
          </p:cNvSpPr>
          <p:nvPr>
            <p:ph type="ctrTitle"/>
          </p:nvPr>
        </p:nvSpPr>
        <p:spPr>
          <a:xfrm>
            <a:off x="1100703" y="2263015"/>
            <a:ext cx="10467905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US"/>
              <a:t>POC主題一：雲地整合MLOps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4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lang="en-US" sz="4000"/>
              <a:t>雲地整合 MLOps Concept – 雲端開發，地端營運</a:t>
            </a:r>
            <a:endParaRPr sz="4000"/>
          </a:p>
        </p:txBody>
      </p:sp>
      <p:cxnSp>
        <p:nvCxnSpPr>
          <p:cNvPr id="491" name="Google Shape;491;p14"/>
          <p:cNvCxnSpPr/>
          <p:nvPr/>
        </p:nvCxnSpPr>
        <p:spPr>
          <a:xfrm>
            <a:off x="547105" y="3661263"/>
            <a:ext cx="10738631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92" name="Google Shape;492;p14"/>
          <p:cNvSpPr/>
          <p:nvPr/>
        </p:nvSpPr>
        <p:spPr>
          <a:xfrm>
            <a:off x="472609" y="2848486"/>
            <a:ext cx="769328" cy="551351"/>
          </a:xfrm>
          <a:prstGeom prst="can">
            <a:avLst>
              <a:gd name="adj" fmla="val 25000"/>
            </a:avLst>
          </a:prstGeom>
          <a:solidFill>
            <a:srgbClr val="3E3E3E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Offline</a:t>
            </a:r>
            <a:b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14"/>
          <p:cNvSpPr/>
          <p:nvPr/>
        </p:nvSpPr>
        <p:spPr>
          <a:xfrm>
            <a:off x="1790700" y="1660352"/>
            <a:ext cx="5443958" cy="1150104"/>
          </a:xfrm>
          <a:prstGeom prst="roundRect">
            <a:avLst>
              <a:gd name="adj" fmla="val 16667"/>
            </a:avLst>
          </a:prstGeom>
          <a:solidFill>
            <a:srgbClr val="99D9FE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Orchestrated experiment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14"/>
          <p:cNvSpPr/>
          <p:nvPr/>
        </p:nvSpPr>
        <p:spPr>
          <a:xfrm>
            <a:off x="472610" y="1945259"/>
            <a:ext cx="769327" cy="5802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analysis</a:t>
            </a:r>
            <a:endParaRPr sz="9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14"/>
          <p:cNvSpPr/>
          <p:nvPr/>
        </p:nvSpPr>
        <p:spPr>
          <a:xfrm>
            <a:off x="1970209" y="1830855"/>
            <a:ext cx="769327" cy="5714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validation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6" name="Google Shape;496;p14"/>
          <p:cNvSpPr/>
          <p:nvPr/>
        </p:nvSpPr>
        <p:spPr>
          <a:xfrm>
            <a:off x="3054594" y="1830855"/>
            <a:ext cx="803128" cy="571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preparation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7" name="Google Shape;497;p14"/>
          <p:cNvSpPr/>
          <p:nvPr/>
        </p:nvSpPr>
        <p:spPr>
          <a:xfrm>
            <a:off x="5242413" y="2938678"/>
            <a:ext cx="769327" cy="5802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analysis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8" name="Google Shape;498;p14"/>
          <p:cNvSpPr/>
          <p:nvPr/>
        </p:nvSpPr>
        <p:spPr>
          <a:xfrm>
            <a:off x="4138979" y="1830855"/>
            <a:ext cx="769327" cy="571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14"/>
          <p:cNvSpPr/>
          <p:nvPr/>
        </p:nvSpPr>
        <p:spPr>
          <a:xfrm>
            <a:off x="5223364" y="1830855"/>
            <a:ext cx="769327" cy="571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evaluation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0" name="Google Shape;500;p14"/>
          <p:cNvSpPr/>
          <p:nvPr/>
        </p:nvSpPr>
        <p:spPr>
          <a:xfrm>
            <a:off x="6307748" y="1830855"/>
            <a:ext cx="769327" cy="571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validation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1" name="Google Shape;501;p14"/>
          <p:cNvCxnSpPr>
            <a:stCxn id="500" idx="2"/>
            <a:endCxn id="497" idx="3"/>
          </p:cNvCxnSpPr>
          <p:nvPr/>
        </p:nvCxnSpPr>
        <p:spPr>
          <a:xfrm rot="5400000">
            <a:off x="5938812" y="2475252"/>
            <a:ext cx="826500" cy="680700"/>
          </a:xfrm>
          <a:prstGeom prst="bentConnector2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2" name="Google Shape;502;p14"/>
          <p:cNvCxnSpPr>
            <a:stCxn id="497" idx="1"/>
            <a:endCxn id="498" idx="2"/>
          </p:cNvCxnSpPr>
          <p:nvPr/>
        </p:nvCxnSpPr>
        <p:spPr>
          <a:xfrm rot="10800000">
            <a:off x="4523613" y="2402324"/>
            <a:ext cx="718800" cy="826500"/>
          </a:xfrm>
          <a:prstGeom prst="bentConnector2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3" name="Google Shape;503;p14"/>
          <p:cNvSpPr/>
          <p:nvPr/>
        </p:nvSpPr>
        <p:spPr>
          <a:xfrm>
            <a:off x="8474702" y="2922629"/>
            <a:ext cx="769328" cy="59634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repository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7490623" y="2922628"/>
            <a:ext cx="719684" cy="596341"/>
          </a:xfrm>
          <a:prstGeom prst="flowChartDocumen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code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p14"/>
          <p:cNvSpPr/>
          <p:nvPr/>
        </p:nvSpPr>
        <p:spPr>
          <a:xfrm>
            <a:off x="10571153" y="4701724"/>
            <a:ext cx="852566" cy="1145048"/>
          </a:xfrm>
          <a:prstGeom prst="can">
            <a:avLst>
              <a:gd name="adj" fmla="val 25000"/>
            </a:avLst>
          </a:prstGeom>
          <a:solidFill>
            <a:srgbClr val="3E3E3E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store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6" name="Google Shape;506;p14"/>
          <p:cNvSpPr/>
          <p:nvPr/>
        </p:nvSpPr>
        <p:spPr>
          <a:xfrm>
            <a:off x="10734020" y="5035348"/>
            <a:ext cx="507782" cy="399710"/>
          </a:xfrm>
          <a:prstGeom prst="flowChartDocument">
            <a:avLst/>
          </a:prstGeom>
          <a:solidFill>
            <a:srgbClr val="66C7FF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7" name="Google Shape;507;p14"/>
          <p:cNvSpPr/>
          <p:nvPr/>
        </p:nvSpPr>
        <p:spPr>
          <a:xfrm>
            <a:off x="9452465" y="4841942"/>
            <a:ext cx="884303" cy="8646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prediction /</a:t>
            </a:r>
            <a:b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online prediction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8" name="Google Shape;508;p14"/>
          <p:cNvCxnSpPr>
            <a:stCxn id="507" idx="3"/>
            <a:endCxn id="505" idx="2"/>
          </p:cNvCxnSpPr>
          <p:nvPr/>
        </p:nvCxnSpPr>
        <p:spPr>
          <a:xfrm>
            <a:off x="10336768" y="5274248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9" name="Google Shape;509;p14"/>
          <p:cNvSpPr/>
          <p:nvPr/>
        </p:nvSpPr>
        <p:spPr>
          <a:xfrm>
            <a:off x="4715399" y="2494150"/>
            <a:ext cx="1823356" cy="23170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 metadata store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p14"/>
          <p:cNvSpPr/>
          <p:nvPr/>
        </p:nvSpPr>
        <p:spPr>
          <a:xfrm>
            <a:off x="2902402" y="4699196"/>
            <a:ext cx="5485460" cy="1150104"/>
          </a:xfrm>
          <a:prstGeom prst="roundRect">
            <a:avLst>
              <a:gd name="adj" fmla="val 16667"/>
            </a:avLst>
          </a:prstGeom>
          <a:solidFill>
            <a:srgbClr val="99D9FE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Automated pipeline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1" name="Google Shape;511;p14"/>
          <p:cNvSpPr/>
          <p:nvPr/>
        </p:nvSpPr>
        <p:spPr>
          <a:xfrm>
            <a:off x="3071445" y="4875919"/>
            <a:ext cx="769327" cy="5714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validation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14"/>
          <p:cNvSpPr/>
          <p:nvPr/>
        </p:nvSpPr>
        <p:spPr>
          <a:xfrm>
            <a:off x="4155830" y="4869698"/>
            <a:ext cx="803128" cy="571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preparation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14"/>
          <p:cNvSpPr/>
          <p:nvPr/>
        </p:nvSpPr>
        <p:spPr>
          <a:xfrm>
            <a:off x="5240215" y="4869699"/>
            <a:ext cx="769327" cy="571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14"/>
          <p:cNvSpPr/>
          <p:nvPr/>
        </p:nvSpPr>
        <p:spPr>
          <a:xfrm>
            <a:off x="6324600" y="4869700"/>
            <a:ext cx="769327" cy="571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evaluation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14"/>
          <p:cNvSpPr/>
          <p:nvPr/>
        </p:nvSpPr>
        <p:spPr>
          <a:xfrm>
            <a:off x="7408984" y="4869701"/>
            <a:ext cx="769327" cy="57149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validation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14"/>
          <p:cNvSpPr/>
          <p:nvPr/>
        </p:nvSpPr>
        <p:spPr>
          <a:xfrm>
            <a:off x="1970208" y="4869701"/>
            <a:ext cx="769327" cy="5714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extraction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7" name="Google Shape;517;p14"/>
          <p:cNvCxnSpPr>
            <a:stCxn id="516" idx="3"/>
            <a:endCxn id="511" idx="1"/>
          </p:cNvCxnSpPr>
          <p:nvPr/>
        </p:nvCxnSpPr>
        <p:spPr>
          <a:xfrm>
            <a:off x="2739535" y="5155449"/>
            <a:ext cx="331800" cy="63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8" name="Google Shape;518;p14"/>
          <p:cNvCxnSpPr>
            <a:stCxn id="511" idx="3"/>
            <a:endCxn id="512" idx="1"/>
          </p:cNvCxnSpPr>
          <p:nvPr/>
        </p:nvCxnSpPr>
        <p:spPr>
          <a:xfrm rot="10800000" flipH="1">
            <a:off x="3840772" y="5155367"/>
            <a:ext cx="315000" cy="63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9" name="Google Shape;519;p14"/>
          <p:cNvCxnSpPr>
            <a:stCxn id="512" idx="3"/>
            <a:endCxn id="513" idx="1"/>
          </p:cNvCxnSpPr>
          <p:nvPr/>
        </p:nvCxnSpPr>
        <p:spPr>
          <a:xfrm>
            <a:off x="4958958" y="5155447"/>
            <a:ext cx="2814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0" name="Google Shape;520;p14"/>
          <p:cNvCxnSpPr>
            <a:stCxn id="513" idx="3"/>
            <a:endCxn id="514" idx="1"/>
          </p:cNvCxnSpPr>
          <p:nvPr/>
        </p:nvCxnSpPr>
        <p:spPr>
          <a:xfrm>
            <a:off x="6009542" y="5155448"/>
            <a:ext cx="3150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1" name="Google Shape;521;p14"/>
          <p:cNvCxnSpPr>
            <a:stCxn id="514" idx="3"/>
            <a:endCxn id="515" idx="1"/>
          </p:cNvCxnSpPr>
          <p:nvPr/>
        </p:nvCxnSpPr>
        <p:spPr>
          <a:xfrm>
            <a:off x="7093927" y="5155449"/>
            <a:ext cx="3150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2" name="Google Shape;522;p14"/>
          <p:cNvCxnSpPr>
            <a:stCxn id="494" idx="3"/>
            <a:endCxn id="493" idx="1"/>
          </p:cNvCxnSpPr>
          <p:nvPr/>
        </p:nvCxnSpPr>
        <p:spPr>
          <a:xfrm>
            <a:off x="1241937" y="2235405"/>
            <a:ext cx="5487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3" name="Google Shape;523;p14"/>
          <p:cNvCxnSpPr>
            <a:stCxn id="495" idx="3"/>
            <a:endCxn id="496" idx="1"/>
          </p:cNvCxnSpPr>
          <p:nvPr/>
        </p:nvCxnSpPr>
        <p:spPr>
          <a:xfrm>
            <a:off x="2739536" y="2116603"/>
            <a:ext cx="3150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4" name="Google Shape;524;p14"/>
          <p:cNvCxnSpPr>
            <a:stCxn id="496" idx="3"/>
            <a:endCxn id="498" idx="1"/>
          </p:cNvCxnSpPr>
          <p:nvPr/>
        </p:nvCxnSpPr>
        <p:spPr>
          <a:xfrm>
            <a:off x="3857722" y="2116604"/>
            <a:ext cx="2814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5" name="Google Shape;525;p14"/>
          <p:cNvCxnSpPr>
            <a:stCxn id="498" idx="3"/>
            <a:endCxn id="499" idx="1"/>
          </p:cNvCxnSpPr>
          <p:nvPr/>
        </p:nvCxnSpPr>
        <p:spPr>
          <a:xfrm>
            <a:off x="4908306" y="2116604"/>
            <a:ext cx="3150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6" name="Google Shape;526;p14"/>
          <p:cNvCxnSpPr>
            <a:stCxn id="499" idx="3"/>
            <a:endCxn id="500" idx="1"/>
          </p:cNvCxnSpPr>
          <p:nvPr/>
        </p:nvCxnSpPr>
        <p:spPr>
          <a:xfrm>
            <a:off x="5992691" y="2116604"/>
            <a:ext cx="3150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7" name="Google Shape;527;p14"/>
          <p:cNvCxnSpPr>
            <a:stCxn id="492" idx="1"/>
            <a:endCxn id="494" idx="2"/>
          </p:cNvCxnSpPr>
          <p:nvPr/>
        </p:nvCxnSpPr>
        <p:spPr>
          <a:xfrm rot="10800000">
            <a:off x="857273" y="2525686"/>
            <a:ext cx="0" cy="3228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8" name="Google Shape;528;p14"/>
          <p:cNvSpPr/>
          <p:nvPr/>
        </p:nvSpPr>
        <p:spPr>
          <a:xfrm>
            <a:off x="5780733" y="5528704"/>
            <a:ext cx="1823356" cy="23170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 metadata store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9" name="Google Shape;529;p14"/>
          <p:cNvSpPr/>
          <p:nvPr/>
        </p:nvSpPr>
        <p:spPr>
          <a:xfrm>
            <a:off x="9509953" y="3991957"/>
            <a:ext cx="769328" cy="59634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registry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0" name="Google Shape;530;p14"/>
          <p:cNvSpPr/>
          <p:nvPr/>
        </p:nvSpPr>
        <p:spPr>
          <a:xfrm>
            <a:off x="5202980" y="4101727"/>
            <a:ext cx="884303" cy="3870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Package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1" name="Google Shape;531;p14"/>
          <p:cNvSpPr/>
          <p:nvPr/>
        </p:nvSpPr>
        <p:spPr>
          <a:xfrm>
            <a:off x="9452463" y="5950722"/>
            <a:ext cx="884303" cy="5802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monitoring 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2" name="Google Shape;532;p14"/>
          <p:cNvSpPr/>
          <p:nvPr/>
        </p:nvSpPr>
        <p:spPr>
          <a:xfrm>
            <a:off x="7433805" y="3971630"/>
            <a:ext cx="719684" cy="596341"/>
          </a:xfrm>
          <a:prstGeom prst="flowChartDocumen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Trained model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33" name="Google Shape;533;p14"/>
          <p:cNvCxnSpPr>
            <a:stCxn id="515" idx="0"/>
            <a:endCxn id="532" idx="2"/>
          </p:cNvCxnSpPr>
          <p:nvPr/>
        </p:nvCxnSpPr>
        <p:spPr>
          <a:xfrm rot="10800000">
            <a:off x="7793648" y="4528601"/>
            <a:ext cx="0" cy="3411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4" name="Google Shape;534;p14"/>
          <p:cNvCxnSpPr>
            <a:stCxn id="532" idx="3"/>
            <a:endCxn id="529" idx="2"/>
          </p:cNvCxnSpPr>
          <p:nvPr/>
        </p:nvCxnSpPr>
        <p:spPr>
          <a:xfrm>
            <a:off x="8153489" y="4269801"/>
            <a:ext cx="1356600" cy="204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5" name="Google Shape;535;p14"/>
          <p:cNvCxnSpPr>
            <a:stCxn id="529" idx="3"/>
            <a:endCxn id="507" idx="0"/>
          </p:cNvCxnSpPr>
          <p:nvPr/>
        </p:nvCxnSpPr>
        <p:spPr>
          <a:xfrm>
            <a:off x="9894617" y="4588297"/>
            <a:ext cx="0" cy="2535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6" name="Google Shape;536;p14"/>
          <p:cNvCxnSpPr>
            <a:stCxn id="507" idx="2"/>
            <a:endCxn id="531" idx="0"/>
          </p:cNvCxnSpPr>
          <p:nvPr/>
        </p:nvCxnSpPr>
        <p:spPr>
          <a:xfrm>
            <a:off x="9894617" y="5706554"/>
            <a:ext cx="0" cy="2442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7" name="Google Shape;537;p14"/>
          <p:cNvSpPr/>
          <p:nvPr/>
        </p:nvSpPr>
        <p:spPr>
          <a:xfrm>
            <a:off x="7433805" y="5970850"/>
            <a:ext cx="776502" cy="54003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Trigger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38" name="Google Shape;538;p14"/>
          <p:cNvCxnSpPr>
            <a:stCxn id="531" idx="1"/>
            <a:endCxn id="537" idx="6"/>
          </p:cNvCxnSpPr>
          <p:nvPr/>
        </p:nvCxnSpPr>
        <p:spPr>
          <a:xfrm rot="10800000">
            <a:off x="8210163" y="6240868"/>
            <a:ext cx="12423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9" name="Google Shape;539;p14"/>
          <p:cNvCxnSpPr>
            <a:stCxn id="537" idx="2"/>
            <a:endCxn id="510" idx="2"/>
          </p:cNvCxnSpPr>
          <p:nvPr/>
        </p:nvCxnSpPr>
        <p:spPr>
          <a:xfrm rot="10800000">
            <a:off x="5645205" y="5849367"/>
            <a:ext cx="1788600" cy="391500"/>
          </a:xfrm>
          <a:prstGeom prst="bentConnector2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40" name="Google Shape;540;p14" descr="Built-in Connecto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36" y="4674303"/>
            <a:ext cx="965687" cy="962293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14"/>
          <p:cNvSpPr txBox="1"/>
          <p:nvPr/>
        </p:nvSpPr>
        <p:spPr>
          <a:xfrm>
            <a:off x="523170" y="5347153"/>
            <a:ext cx="669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lake</a:t>
            </a:r>
            <a:endParaRPr sz="9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2" name="Google Shape;542;p14"/>
          <p:cNvSpPr txBox="1"/>
          <p:nvPr/>
        </p:nvSpPr>
        <p:spPr>
          <a:xfrm>
            <a:off x="1515696" y="3271167"/>
            <a:ext cx="157248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Cloud: Build / Train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Google Shape;543;p14"/>
          <p:cNvSpPr txBox="1"/>
          <p:nvPr/>
        </p:nvSpPr>
        <p:spPr>
          <a:xfrm>
            <a:off x="1515696" y="3743583"/>
            <a:ext cx="255230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premise: Deploy / Monitor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4" name="Google Shape;544;p14"/>
          <p:cNvSpPr txBox="1"/>
          <p:nvPr/>
        </p:nvSpPr>
        <p:spPr>
          <a:xfrm>
            <a:off x="522365" y="4898440"/>
            <a:ext cx="66981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EDW</a:t>
            </a:r>
            <a:endParaRPr sz="9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45" name="Google Shape;545;p14"/>
          <p:cNvCxnSpPr>
            <a:stCxn id="540" idx="0"/>
            <a:endCxn id="492" idx="3"/>
          </p:cNvCxnSpPr>
          <p:nvPr/>
        </p:nvCxnSpPr>
        <p:spPr>
          <a:xfrm rot="10800000">
            <a:off x="857380" y="3399903"/>
            <a:ext cx="600" cy="12744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6" name="Google Shape;546;p14"/>
          <p:cNvSpPr/>
          <p:nvPr/>
        </p:nvSpPr>
        <p:spPr>
          <a:xfrm>
            <a:off x="8474702" y="1937234"/>
            <a:ext cx="769328" cy="59634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registry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p14"/>
          <p:cNvSpPr/>
          <p:nvPr/>
        </p:nvSpPr>
        <p:spPr>
          <a:xfrm>
            <a:off x="7490623" y="1937234"/>
            <a:ext cx="719684" cy="596341"/>
          </a:xfrm>
          <a:prstGeom prst="flowChartDocumen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Trained model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" name="Google Shape;548;p14"/>
          <p:cNvSpPr/>
          <p:nvPr/>
        </p:nvSpPr>
        <p:spPr>
          <a:xfrm>
            <a:off x="10592732" y="1937234"/>
            <a:ext cx="719684" cy="596341"/>
          </a:xfrm>
          <a:prstGeom prst="flowChartDocument">
            <a:avLst/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9" name="Google Shape;549;p14"/>
          <p:cNvSpPr/>
          <p:nvPr/>
        </p:nvSpPr>
        <p:spPr>
          <a:xfrm>
            <a:off x="9452464" y="1919690"/>
            <a:ext cx="884303" cy="6314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prediction</a:t>
            </a:r>
            <a:endParaRPr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50" name="Google Shape;550;p14"/>
          <p:cNvCxnSpPr>
            <a:stCxn id="493" idx="3"/>
            <a:endCxn id="504" idx="1"/>
          </p:cNvCxnSpPr>
          <p:nvPr/>
        </p:nvCxnSpPr>
        <p:spPr>
          <a:xfrm>
            <a:off x="7234658" y="2235404"/>
            <a:ext cx="255900" cy="985500"/>
          </a:xfrm>
          <a:prstGeom prst="bentConnector3">
            <a:avLst>
              <a:gd name="adj1" fmla="val 42645"/>
            </a:avLst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1" name="Google Shape;551;p14"/>
          <p:cNvCxnSpPr>
            <a:stCxn id="493" idx="3"/>
            <a:endCxn id="547" idx="1"/>
          </p:cNvCxnSpPr>
          <p:nvPr/>
        </p:nvCxnSpPr>
        <p:spPr>
          <a:xfrm>
            <a:off x="7234658" y="2235404"/>
            <a:ext cx="2559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2" name="Google Shape;552;p14"/>
          <p:cNvCxnSpPr>
            <a:stCxn id="547" idx="3"/>
            <a:endCxn id="546" idx="2"/>
          </p:cNvCxnSpPr>
          <p:nvPr/>
        </p:nvCxnSpPr>
        <p:spPr>
          <a:xfrm>
            <a:off x="8210307" y="2235405"/>
            <a:ext cx="2643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3" name="Google Shape;553;p14"/>
          <p:cNvCxnSpPr>
            <a:stCxn id="546" idx="4"/>
            <a:endCxn id="549" idx="1"/>
          </p:cNvCxnSpPr>
          <p:nvPr/>
        </p:nvCxnSpPr>
        <p:spPr>
          <a:xfrm>
            <a:off x="9244030" y="2235404"/>
            <a:ext cx="2085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4" name="Google Shape;554;p14"/>
          <p:cNvCxnSpPr>
            <a:stCxn id="549" idx="3"/>
            <a:endCxn id="548" idx="1"/>
          </p:cNvCxnSpPr>
          <p:nvPr/>
        </p:nvCxnSpPr>
        <p:spPr>
          <a:xfrm>
            <a:off x="10336767" y="2235405"/>
            <a:ext cx="2559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5" name="Google Shape;555;p14"/>
          <p:cNvCxnSpPr>
            <a:stCxn id="504" idx="3"/>
            <a:endCxn id="503" idx="2"/>
          </p:cNvCxnSpPr>
          <p:nvPr/>
        </p:nvCxnSpPr>
        <p:spPr>
          <a:xfrm>
            <a:off x="8210307" y="3220799"/>
            <a:ext cx="2643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6" name="Google Shape;556;p14"/>
          <p:cNvCxnSpPr/>
          <p:nvPr/>
        </p:nvCxnSpPr>
        <p:spPr>
          <a:xfrm rot="10800000">
            <a:off x="471315" y="2235313"/>
            <a:ext cx="9423300" cy="4295700"/>
          </a:xfrm>
          <a:prstGeom prst="bentConnector4">
            <a:avLst>
              <a:gd name="adj1" fmla="val 0"/>
              <a:gd name="adj2" fmla="val 0"/>
            </a:avLst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7" name="Google Shape;557;p14"/>
          <p:cNvCxnSpPr>
            <a:stCxn id="530" idx="2"/>
            <a:endCxn id="510" idx="0"/>
          </p:cNvCxnSpPr>
          <p:nvPr/>
        </p:nvCxnSpPr>
        <p:spPr>
          <a:xfrm>
            <a:off x="5645132" y="4488756"/>
            <a:ext cx="0" cy="2103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8" name="Google Shape;558;p14"/>
          <p:cNvCxnSpPr>
            <a:stCxn id="503" idx="3"/>
            <a:endCxn id="530" idx="0"/>
          </p:cNvCxnSpPr>
          <p:nvPr/>
        </p:nvCxnSpPr>
        <p:spPr>
          <a:xfrm rot="5400000">
            <a:off x="6960816" y="2203319"/>
            <a:ext cx="582900" cy="321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59" name="Google Shape;559;p14"/>
          <p:cNvCxnSpPr>
            <a:stCxn id="548" idx="2"/>
            <a:endCxn id="505" idx="1"/>
          </p:cNvCxnSpPr>
          <p:nvPr/>
        </p:nvCxnSpPr>
        <p:spPr>
          <a:xfrm>
            <a:off x="10952574" y="2494150"/>
            <a:ext cx="45000" cy="22077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0" name="Google Shape;560;p14"/>
          <p:cNvCxnSpPr>
            <a:stCxn id="540" idx="3"/>
            <a:endCxn id="516" idx="1"/>
          </p:cNvCxnSpPr>
          <p:nvPr/>
        </p:nvCxnSpPr>
        <p:spPr>
          <a:xfrm>
            <a:off x="1340823" y="5155450"/>
            <a:ext cx="6294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5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/>
              <a:t>地端建立類雲端的AI Platform，讓雲端的成果更易遷回地端營運</a:t>
            </a:r>
            <a:endParaRPr/>
          </a:p>
        </p:txBody>
      </p:sp>
      <p:pic>
        <p:nvPicPr>
          <p:cNvPr id="566" name="Google Shape;5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440" y="1295400"/>
            <a:ext cx="9860116" cy="480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6"/>
          <p:cNvSpPr txBox="1">
            <a:spLocks noGrp="1"/>
          </p:cNvSpPr>
          <p:nvPr>
            <p:ph type="ctrTitle"/>
          </p:nvPr>
        </p:nvSpPr>
        <p:spPr>
          <a:xfrm>
            <a:off x="1100703" y="2263015"/>
            <a:ext cx="10467905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/>
              <a:t>POC主題二：彈性打包 Lab tools 上架至計算層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5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115"/>
              <a:buFont typeface="Calibri"/>
              <a:buNone/>
            </a:pPr>
            <a:r>
              <a:rPr lang="en-US"/>
              <a:t>Data Science Apps Selection</a:t>
            </a:r>
            <a:endParaRPr/>
          </a:p>
        </p:txBody>
      </p:sp>
      <p:pic>
        <p:nvPicPr>
          <p:cNvPr id="980" name="Google Shape;980;p25" descr="App Stor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0712" y="1159232"/>
            <a:ext cx="7590344" cy="470376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981" name="Google Shape;981;p25"/>
          <p:cNvSpPr/>
          <p:nvPr/>
        </p:nvSpPr>
        <p:spPr>
          <a:xfrm>
            <a:off x="9363456" y="6066378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Project App Screen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2" name="Google Shape;98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3642" y="4362997"/>
            <a:ext cx="3207367" cy="1499997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983" name="Google Shape;983;p25"/>
          <p:cNvSpPr txBox="1"/>
          <p:nvPr/>
        </p:nvSpPr>
        <p:spPr>
          <a:xfrm>
            <a:off x="2933705" y="6050709"/>
            <a:ext cx="2002119" cy="26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App Store Screen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4" name="Google Shape;984;p25" descr="Data Clipart Administrator - System Administrator Clipart, HD Png Downlo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0047" y="1799277"/>
            <a:ext cx="2234555" cy="133553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25"/>
          <p:cNvSpPr/>
          <p:nvPr/>
        </p:nvSpPr>
        <p:spPr>
          <a:xfrm>
            <a:off x="9142924" y="1341187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Platform Administrator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6" name="Google Shape;986;p25"/>
          <p:cNvSpPr/>
          <p:nvPr/>
        </p:nvSpPr>
        <p:spPr>
          <a:xfrm>
            <a:off x="8155540" y="2214948"/>
            <a:ext cx="604412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7" name="Google Shape;987;p25"/>
          <p:cNvSpPr/>
          <p:nvPr/>
        </p:nvSpPr>
        <p:spPr>
          <a:xfrm>
            <a:off x="9815008" y="3255901"/>
            <a:ext cx="484632" cy="9784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509e70a5cd_2_0"/>
          <p:cNvSpPr txBox="1">
            <a:spLocks noGrp="1"/>
          </p:cNvSpPr>
          <p:nvPr>
            <p:ph type="title"/>
          </p:nvPr>
        </p:nvSpPr>
        <p:spPr>
          <a:xfrm>
            <a:off x="527383" y="22210"/>
            <a:ext cx="1113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Before - 以個人為基礎的虛擬機研發孤島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g1509e70a5cd_2_0"/>
          <p:cNvCxnSpPr/>
          <p:nvPr/>
        </p:nvCxnSpPr>
        <p:spPr>
          <a:xfrm>
            <a:off x="335360" y="3525011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79" name="Google Shape;579;g1509e70a5cd_2_0"/>
          <p:cNvSpPr txBox="1"/>
          <p:nvPr/>
        </p:nvSpPr>
        <p:spPr>
          <a:xfrm>
            <a:off x="195362" y="2039224"/>
            <a:ext cx="11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sz="2400" b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1509e70a5cd_2_0"/>
          <p:cNvSpPr txBox="1"/>
          <p:nvPr/>
        </p:nvSpPr>
        <p:spPr>
          <a:xfrm>
            <a:off x="1473070" y="1057381"/>
            <a:ext cx="1935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探索機孤島</a:t>
            </a:r>
            <a:endParaRPr/>
          </a:p>
        </p:txBody>
      </p:sp>
      <p:sp>
        <p:nvSpPr>
          <p:cNvPr id="581" name="Google Shape;581;g1509e70a5cd_2_0"/>
          <p:cNvSpPr txBox="1"/>
          <p:nvPr/>
        </p:nvSpPr>
        <p:spPr>
          <a:xfrm>
            <a:off x="3850213" y="1057381"/>
            <a:ext cx="27576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個人研發環境孤島</a:t>
            </a:r>
            <a:endParaRPr/>
          </a:p>
        </p:txBody>
      </p:sp>
      <p:sp>
        <p:nvSpPr>
          <p:cNvPr id="582" name="Google Shape;582;g1509e70a5cd_2_0"/>
          <p:cNvSpPr txBox="1"/>
          <p:nvPr/>
        </p:nvSpPr>
        <p:spPr>
          <a:xfrm>
            <a:off x="6955717" y="1057381"/>
            <a:ext cx="2209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交接流程繁瑣</a:t>
            </a:r>
            <a:endParaRPr/>
          </a:p>
        </p:txBody>
      </p:sp>
      <p:sp>
        <p:nvSpPr>
          <p:cNvPr id="583" name="Google Shape;583;g1509e70a5cd_2_0"/>
          <p:cNvSpPr txBox="1"/>
          <p:nvPr/>
        </p:nvSpPr>
        <p:spPr>
          <a:xfrm>
            <a:off x="9248629" y="1065511"/>
            <a:ext cx="27576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缺乏模型管理機制</a:t>
            </a:r>
            <a:endParaRPr/>
          </a:p>
        </p:txBody>
      </p:sp>
      <p:pic>
        <p:nvPicPr>
          <p:cNvPr id="584" name="Google Shape;584;g1509e70a5cd_2_0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457" y="1952531"/>
            <a:ext cx="1148630" cy="8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g1509e70a5cd_2_0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383" y="1952531"/>
            <a:ext cx="1148630" cy="8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1509e70a5cd_2_0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079" y="1952531"/>
            <a:ext cx="1148630" cy="815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g1509e70a5cd_2_0"/>
          <p:cNvGrpSpPr/>
          <p:nvPr/>
        </p:nvGrpSpPr>
        <p:grpSpPr>
          <a:xfrm>
            <a:off x="4472639" y="1742098"/>
            <a:ext cx="918777" cy="441589"/>
            <a:chOff x="3233105" y="1266316"/>
            <a:chExt cx="689100" cy="331200"/>
          </a:xfrm>
        </p:grpSpPr>
        <p:sp>
          <p:nvSpPr>
            <p:cNvPr id="588" name="Google Shape;588;g1509e70a5cd_2_0"/>
            <p:cNvSpPr/>
            <p:nvPr/>
          </p:nvSpPr>
          <p:spPr>
            <a:xfrm>
              <a:off x="3233105" y="1266316"/>
              <a:ext cx="689100" cy="33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g1509e70a5cd_2_0"/>
            <p:cNvSpPr txBox="1"/>
            <p:nvPr/>
          </p:nvSpPr>
          <p:spPr>
            <a:xfrm>
              <a:off x="3253516" y="1289726"/>
              <a:ext cx="6207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A專案</a:t>
              </a:r>
              <a:endParaRPr/>
            </a:p>
          </p:txBody>
        </p:sp>
      </p:grpSp>
      <p:pic>
        <p:nvPicPr>
          <p:cNvPr id="590" name="Google Shape;590;g1509e70a5cd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9217" y="1700808"/>
            <a:ext cx="420811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1509e70a5cd_2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33481" y="2588477"/>
            <a:ext cx="440593" cy="552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g1509e70a5cd_2_0"/>
          <p:cNvCxnSpPr/>
          <p:nvPr/>
        </p:nvCxnSpPr>
        <p:spPr>
          <a:xfrm>
            <a:off x="8242548" y="2196872"/>
            <a:ext cx="0" cy="4404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93" name="Google Shape;593;g1509e70a5cd_2_0"/>
          <p:cNvSpPr txBox="1"/>
          <p:nvPr/>
        </p:nvSpPr>
        <p:spPr>
          <a:xfrm>
            <a:off x="8207489" y="2168473"/>
            <a:ext cx="141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複製程式碼與套件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重新建立研發環境</a:t>
            </a:r>
            <a:endParaRPr/>
          </a:p>
        </p:txBody>
      </p:sp>
      <p:grpSp>
        <p:nvGrpSpPr>
          <p:cNvPr id="594" name="Google Shape;594;g1509e70a5cd_2_0"/>
          <p:cNvGrpSpPr/>
          <p:nvPr/>
        </p:nvGrpSpPr>
        <p:grpSpPr>
          <a:xfrm>
            <a:off x="5465013" y="1742098"/>
            <a:ext cx="918777" cy="441589"/>
            <a:chOff x="3233105" y="1266316"/>
            <a:chExt cx="689100" cy="331200"/>
          </a:xfrm>
        </p:grpSpPr>
        <p:sp>
          <p:nvSpPr>
            <p:cNvPr id="595" name="Google Shape;595;g1509e70a5cd_2_0"/>
            <p:cNvSpPr/>
            <p:nvPr/>
          </p:nvSpPr>
          <p:spPr>
            <a:xfrm>
              <a:off x="3233105" y="1266316"/>
              <a:ext cx="689100" cy="33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g1509e70a5cd_2_0"/>
            <p:cNvSpPr txBox="1"/>
            <p:nvPr/>
          </p:nvSpPr>
          <p:spPr>
            <a:xfrm>
              <a:off x="3253516" y="1289726"/>
              <a:ext cx="607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B專案</a:t>
              </a:r>
              <a:endParaRPr/>
            </a:p>
          </p:txBody>
        </p:sp>
      </p:grpSp>
      <p:grpSp>
        <p:nvGrpSpPr>
          <p:cNvPr id="597" name="Google Shape;597;g1509e70a5cd_2_0"/>
          <p:cNvGrpSpPr/>
          <p:nvPr/>
        </p:nvGrpSpPr>
        <p:grpSpPr>
          <a:xfrm>
            <a:off x="4472637" y="2630491"/>
            <a:ext cx="918777" cy="441589"/>
            <a:chOff x="3233105" y="1266316"/>
            <a:chExt cx="689100" cy="331200"/>
          </a:xfrm>
        </p:grpSpPr>
        <p:sp>
          <p:nvSpPr>
            <p:cNvPr id="598" name="Google Shape;598;g1509e70a5cd_2_0"/>
            <p:cNvSpPr/>
            <p:nvPr/>
          </p:nvSpPr>
          <p:spPr>
            <a:xfrm>
              <a:off x="3233105" y="1266316"/>
              <a:ext cx="689100" cy="33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1509e70a5cd_2_0"/>
            <p:cNvSpPr txBox="1"/>
            <p:nvPr/>
          </p:nvSpPr>
          <p:spPr>
            <a:xfrm>
              <a:off x="3253516" y="1289726"/>
              <a:ext cx="6171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C專案</a:t>
              </a:r>
              <a:endParaRPr/>
            </a:p>
          </p:txBody>
        </p:sp>
      </p:grpSp>
      <p:grpSp>
        <p:nvGrpSpPr>
          <p:cNvPr id="600" name="Google Shape;600;g1509e70a5cd_2_0"/>
          <p:cNvGrpSpPr/>
          <p:nvPr/>
        </p:nvGrpSpPr>
        <p:grpSpPr>
          <a:xfrm>
            <a:off x="7211223" y="1742098"/>
            <a:ext cx="918777" cy="441589"/>
            <a:chOff x="3233105" y="1266316"/>
            <a:chExt cx="689100" cy="331200"/>
          </a:xfrm>
        </p:grpSpPr>
        <p:sp>
          <p:nvSpPr>
            <p:cNvPr id="601" name="Google Shape;601;g1509e70a5cd_2_0"/>
            <p:cNvSpPr/>
            <p:nvPr/>
          </p:nvSpPr>
          <p:spPr>
            <a:xfrm>
              <a:off x="3233105" y="1266316"/>
              <a:ext cx="689100" cy="33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g1509e70a5cd_2_0"/>
            <p:cNvSpPr txBox="1"/>
            <p:nvPr/>
          </p:nvSpPr>
          <p:spPr>
            <a:xfrm>
              <a:off x="3253516" y="1289726"/>
              <a:ext cx="6207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A專案</a:t>
              </a:r>
              <a:endParaRPr/>
            </a:p>
          </p:txBody>
        </p:sp>
      </p:grpSp>
      <p:pic>
        <p:nvPicPr>
          <p:cNvPr id="603" name="Google Shape;603;g1509e70a5cd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7801" y="1700808"/>
            <a:ext cx="420811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1509e70a5cd_2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72065" y="2588477"/>
            <a:ext cx="440593" cy="552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g1509e70a5cd_2_0"/>
          <p:cNvGrpSpPr/>
          <p:nvPr/>
        </p:nvGrpSpPr>
        <p:grpSpPr>
          <a:xfrm>
            <a:off x="8203597" y="1742098"/>
            <a:ext cx="918777" cy="441589"/>
            <a:chOff x="3233105" y="1266316"/>
            <a:chExt cx="689100" cy="331200"/>
          </a:xfrm>
        </p:grpSpPr>
        <p:sp>
          <p:nvSpPr>
            <p:cNvPr id="606" name="Google Shape;606;g1509e70a5cd_2_0"/>
            <p:cNvSpPr/>
            <p:nvPr/>
          </p:nvSpPr>
          <p:spPr>
            <a:xfrm>
              <a:off x="3233105" y="1266316"/>
              <a:ext cx="689100" cy="33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g1509e70a5cd_2_0"/>
            <p:cNvSpPr txBox="1"/>
            <p:nvPr/>
          </p:nvSpPr>
          <p:spPr>
            <a:xfrm>
              <a:off x="3253516" y="1289726"/>
              <a:ext cx="607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B專案</a:t>
              </a:r>
              <a:endParaRPr/>
            </a:p>
          </p:txBody>
        </p:sp>
      </p:grpSp>
      <p:grpSp>
        <p:nvGrpSpPr>
          <p:cNvPr id="608" name="Google Shape;608;g1509e70a5cd_2_0"/>
          <p:cNvGrpSpPr/>
          <p:nvPr/>
        </p:nvGrpSpPr>
        <p:grpSpPr>
          <a:xfrm>
            <a:off x="7211221" y="2630491"/>
            <a:ext cx="918777" cy="441589"/>
            <a:chOff x="3233105" y="1266316"/>
            <a:chExt cx="689100" cy="331200"/>
          </a:xfrm>
        </p:grpSpPr>
        <p:sp>
          <p:nvSpPr>
            <p:cNvPr id="609" name="Google Shape;609;g1509e70a5cd_2_0"/>
            <p:cNvSpPr/>
            <p:nvPr/>
          </p:nvSpPr>
          <p:spPr>
            <a:xfrm>
              <a:off x="3233105" y="1266316"/>
              <a:ext cx="689100" cy="33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1509e70a5cd_2_0"/>
            <p:cNvSpPr txBox="1"/>
            <p:nvPr/>
          </p:nvSpPr>
          <p:spPr>
            <a:xfrm>
              <a:off x="3253516" y="1289726"/>
              <a:ext cx="6171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C專案</a:t>
              </a:r>
              <a:endParaRPr/>
            </a:p>
          </p:txBody>
        </p:sp>
      </p:grpSp>
      <p:grpSp>
        <p:nvGrpSpPr>
          <p:cNvPr id="611" name="Google Shape;611;g1509e70a5cd_2_0"/>
          <p:cNvGrpSpPr/>
          <p:nvPr/>
        </p:nvGrpSpPr>
        <p:grpSpPr>
          <a:xfrm>
            <a:off x="8230115" y="2625386"/>
            <a:ext cx="918777" cy="441589"/>
            <a:chOff x="3233105" y="1266316"/>
            <a:chExt cx="689100" cy="331200"/>
          </a:xfrm>
        </p:grpSpPr>
        <p:sp>
          <p:nvSpPr>
            <p:cNvPr id="612" name="Google Shape;612;g1509e70a5cd_2_0"/>
            <p:cNvSpPr/>
            <p:nvPr/>
          </p:nvSpPr>
          <p:spPr>
            <a:xfrm>
              <a:off x="3233105" y="1266316"/>
              <a:ext cx="689100" cy="3312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1509e70a5cd_2_0"/>
            <p:cNvSpPr txBox="1"/>
            <p:nvPr/>
          </p:nvSpPr>
          <p:spPr>
            <a:xfrm>
              <a:off x="3253516" y="1289726"/>
              <a:ext cx="6075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B專案</a:t>
              </a:r>
              <a:endParaRPr/>
            </a:p>
          </p:txBody>
        </p:sp>
      </p:grpSp>
      <p:sp>
        <p:nvSpPr>
          <p:cNvPr id="614" name="Google Shape;614;g1509e70a5cd_2_0"/>
          <p:cNvSpPr/>
          <p:nvPr/>
        </p:nvSpPr>
        <p:spPr>
          <a:xfrm>
            <a:off x="8172706" y="1663166"/>
            <a:ext cx="1046400" cy="5469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5" name="Google Shape;615;g1509e70a5cd_2_0"/>
          <p:cNvSpPr/>
          <p:nvPr/>
        </p:nvSpPr>
        <p:spPr>
          <a:xfrm>
            <a:off x="10032438" y="1909601"/>
            <a:ext cx="1079700" cy="29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509e70a5cd_2_0"/>
          <p:cNvSpPr/>
          <p:nvPr/>
        </p:nvSpPr>
        <p:spPr>
          <a:xfrm>
            <a:off x="10032438" y="2310414"/>
            <a:ext cx="1079700" cy="29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509e70a5cd_2_0"/>
          <p:cNvSpPr/>
          <p:nvPr/>
        </p:nvSpPr>
        <p:spPr>
          <a:xfrm>
            <a:off x="10032438" y="2711227"/>
            <a:ext cx="1079700" cy="29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1509e70a5cd_2_0"/>
          <p:cNvSpPr/>
          <p:nvPr/>
        </p:nvSpPr>
        <p:spPr>
          <a:xfrm>
            <a:off x="10032438" y="3112041"/>
            <a:ext cx="1079700" cy="29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1509e70a5cd_2_0"/>
          <p:cNvSpPr/>
          <p:nvPr/>
        </p:nvSpPr>
        <p:spPr>
          <a:xfrm>
            <a:off x="10032438" y="1508787"/>
            <a:ext cx="1079700" cy="294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0" name="Google Shape;620;g1509e70a5cd_2_0"/>
          <p:cNvCxnSpPr>
            <a:stCxn id="617" idx="2"/>
            <a:endCxn id="618" idx="0"/>
          </p:cNvCxnSpPr>
          <p:nvPr/>
        </p:nvCxnSpPr>
        <p:spPr>
          <a:xfrm>
            <a:off x="10572288" y="3005227"/>
            <a:ext cx="0" cy="1068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1" name="Google Shape;621;g1509e70a5cd_2_0"/>
          <p:cNvCxnSpPr/>
          <p:nvPr/>
        </p:nvCxnSpPr>
        <p:spPr>
          <a:xfrm>
            <a:off x="10572272" y="2604434"/>
            <a:ext cx="0" cy="1068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2" name="Google Shape;622;g1509e70a5cd_2_0"/>
          <p:cNvCxnSpPr/>
          <p:nvPr/>
        </p:nvCxnSpPr>
        <p:spPr>
          <a:xfrm>
            <a:off x="10572272" y="2203621"/>
            <a:ext cx="0" cy="1068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3" name="Google Shape;623;g1509e70a5cd_2_0"/>
          <p:cNvCxnSpPr/>
          <p:nvPr/>
        </p:nvCxnSpPr>
        <p:spPr>
          <a:xfrm>
            <a:off x="10572272" y="1802808"/>
            <a:ext cx="0" cy="1068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4" name="Google Shape;624;g1509e70a5cd_2_0"/>
          <p:cNvCxnSpPr>
            <a:stCxn id="618" idx="3"/>
          </p:cNvCxnSpPr>
          <p:nvPr/>
        </p:nvCxnSpPr>
        <p:spPr>
          <a:xfrm>
            <a:off x="11112138" y="3259041"/>
            <a:ext cx="1485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5" name="Google Shape;625;g1509e70a5cd_2_0"/>
          <p:cNvCxnSpPr/>
          <p:nvPr/>
        </p:nvCxnSpPr>
        <p:spPr>
          <a:xfrm rot="10800000">
            <a:off x="11260605" y="1663133"/>
            <a:ext cx="0" cy="16050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6" name="Google Shape;626;g1509e70a5cd_2_0"/>
          <p:cNvCxnSpPr>
            <a:endCxn id="619" idx="3"/>
          </p:cNvCxnSpPr>
          <p:nvPr/>
        </p:nvCxnSpPr>
        <p:spPr>
          <a:xfrm rot="10800000">
            <a:off x="11112138" y="1655787"/>
            <a:ext cx="1485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7" name="Google Shape;627;g1509e70a5cd_2_0"/>
          <p:cNvSpPr txBox="1"/>
          <p:nvPr/>
        </p:nvSpPr>
        <p:spPr>
          <a:xfrm>
            <a:off x="11276165" y="2303535"/>
            <a:ext cx="678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509e70a5cd_2_0"/>
          <p:cNvSpPr/>
          <p:nvPr/>
        </p:nvSpPr>
        <p:spPr>
          <a:xfrm>
            <a:off x="9790249" y="1466264"/>
            <a:ext cx="2126400" cy="19935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17" descr="简单了解一下K8S，并搭建自己的集群- 知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6341" y="3602110"/>
            <a:ext cx="1984019" cy="1041609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17"/>
          <p:cNvSpPr txBox="1">
            <a:spLocks noGrp="1"/>
          </p:cNvSpPr>
          <p:nvPr>
            <p:ph type="title"/>
          </p:nvPr>
        </p:nvSpPr>
        <p:spPr>
          <a:xfrm>
            <a:off x="527383" y="22210"/>
            <a:ext cx="11133624" cy="81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Need - 彈性整合人員、工具、數據至資料科學專案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7"/>
          <p:cNvSpPr/>
          <p:nvPr/>
        </p:nvSpPr>
        <p:spPr>
          <a:xfrm>
            <a:off x="719403" y="1220755"/>
            <a:ext cx="9025003" cy="489654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7" name="Google Shape;637;p17" descr="Python 入門＆基本教學介紹！ | 快樂學程式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3008" y="1530485"/>
            <a:ext cx="1728192" cy="81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17" descr="Jupyter - 維基百科，自由的百科全書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5787" y="1422554"/>
            <a:ext cx="830461" cy="96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17" descr="Apache Spark - 维基百科，自由的百科全书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52797" y="1480298"/>
            <a:ext cx="1519268" cy="79128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7"/>
          <p:cNvSpPr/>
          <p:nvPr/>
        </p:nvSpPr>
        <p:spPr>
          <a:xfrm>
            <a:off x="2686460" y="2704927"/>
            <a:ext cx="1035520" cy="57606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7"/>
          <p:cNvSpPr/>
          <p:nvPr/>
        </p:nvSpPr>
        <p:spPr>
          <a:xfrm>
            <a:off x="3846366" y="2704927"/>
            <a:ext cx="1146988" cy="57606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Whale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7"/>
          <p:cNvSpPr/>
          <p:nvPr/>
        </p:nvSpPr>
        <p:spPr>
          <a:xfrm>
            <a:off x="5116615" y="2704927"/>
            <a:ext cx="1503397" cy="57606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Automlab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7"/>
          <p:cNvSpPr/>
          <p:nvPr/>
        </p:nvSpPr>
        <p:spPr>
          <a:xfrm>
            <a:off x="6743274" y="2704927"/>
            <a:ext cx="1786289" cy="57606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Tumblebug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7"/>
          <p:cNvSpPr/>
          <p:nvPr/>
        </p:nvSpPr>
        <p:spPr>
          <a:xfrm>
            <a:off x="8652824" y="2704927"/>
            <a:ext cx="853360" cy="57606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1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7"/>
          <p:cNvSpPr txBox="1"/>
          <p:nvPr/>
        </p:nvSpPr>
        <p:spPr>
          <a:xfrm>
            <a:off x="1300614" y="2649301"/>
            <a:ext cx="1281120" cy="74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研發產品</a:t>
            </a:r>
            <a:endParaRPr/>
          </a:p>
        </p:txBody>
      </p:sp>
      <p:sp>
        <p:nvSpPr>
          <p:cNvPr id="646" name="Google Shape;646;p17"/>
          <p:cNvSpPr txBox="1"/>
          <p:nvPr/>
        </p:nvSpPr>
        <p:spPr>
          <a:xfrm>
            <a:off x="1140527" y="4006235"/>
            <a:ext cx="155523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容器化平台</a:t>
            </a:r>
            <a:endParaRPr/>
          </a:p>
        </p:txBody>
      </p:sp>
      <p:sp>
        <p:nvSpPr>
          <p:cNvPr id="647" name="Google Shape;647;p17"/>
          <p:cNvSpPr/>
          <p:nvPr/>
        </p:nvSpPr>
        <p:spPr>
          <a:xfrm>
            <a:off x="961236" y="4846020"/>
            <a:ext cx="8544949" cy="951624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8" name="Google Shape;648;p17"/>
          <p:cNvSpPr txBox="1"/>
          <p:nvPr/>
        </p:nvSpPr>
        <p:spPr>
          <a:xfrm>
            <a:off x="889443" y="4924986"/>
            <a:ext cx="2103460" cy="74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容器化</a:t>
            </a:r>
            <a:endParaRPr sz="2133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專案型研發環境</a:t>
            </a:r>
            <a:endParaRPr/>
          </a:p>
        </p:txBody>
      </p:sp>
      <p:sp>
        <p:nvSpPr>
          <p:cNvPr id="649" name="Google Shape;649;p17"/>
          <p:cNvSpPr txBox="1"/>
          <p:nvPr/>
        </p:nvSpPr>
        <p:spPr>
          <a:xfrm>
            <a:off x="1300614" y="1593184"/>
            <a:ext cx="1281120" cy="74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開發工具</a:t>
            </a:r>
            <a:endParaRPr sz="2133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版本</a:t>
            </a:r>
            <a:endParaRPr/>
          </a:p>
        </p:txBody>
      </p:sp>
      <p:sp>
        <p:nvSpPr>
          <p:cNvPr id="650" name="Google Shape;650;p17"/>
          <p:cNvSpPr txBox="1"/>
          <p:nvPr/>
        </p:nvSpPr>
        <p:spPr>
          <a:xfrm>
            <a:off x="9796799" y="2180862"/>
            <a:ext cx="2214068" cy="304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研發面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隨選開發工具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組合研發框架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專案研發環境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marR="0" lvl="0" indent="-24554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管理面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容器管理平台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專案權限隔離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lang="en-US" sz="21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縮短開發時程</a:t>
            </a:r>
            <a:endParaRPr sz="2133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1" name="Google Shape;651;p17"/>
          <p:cNvSpPr/>
          <p:nvPr/>
        </p:nvSpPr>
        <p:spPr>
          <a:xfrm>
            <a:off x="3173367" y="5201604"/>
            <a:ext cx="1345997" cy="54749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7"/>
          <p:cNvSpPr txBox="1"/>
          <p:nvPr/>
        </p:nvSpPr>
        <p:spPr>
          <a:xfrm>
            <a:off x="3414410" y="4869160"/>
            <a:ext cx="824265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A專案</a:t>
            </a:r>
            <a:endParaRPr sz="18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3" name="Google Shape;653;p17"/>
          <p:cNvSpPr/>
          <p:nvPr/>
        </p:nvSpPr>
        <p:spPr>
          <a:xfrm>
            <a:off x="4657928" y="5201604"/>
            <a:ext cx="1345997" cy="54749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7"/>
          <p:cNvSpPr txBox="1"/>
          <p:nvPr/>
        </p:nvSpPr>
        <p:spPr>
          <a:xfrm>
            <a:off x="4898972" y="4869160"/>
            <a:ext cx="813043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B專案</a:t>
            </a:r>
            <a:endParaRPr sz="18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17"/>
          <p:cNvSpPr/>
          <p:nvPr/>
        </p:nvSpPr>
        <p:spPr>
          <a:xfrm>
            <a:off x="6142490" y="5201604"/>
            <a:ext cx="1345997" cy="54749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7"/>
          <p:cNvSpPr txBox="1"/>
          <p:nvPr/>
        </p:nvSpPr>
        <p:spPr>
          <a:xfrm>
            <a:off x="6383533" y="4869160"/>
            <a:ext cx="813043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C專案</a:t>
            </a:r>
            <a:endParaRPr sz="18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7" name="Google Shape;657;p17"/>
          <p:cNvSpPr/>
          <p:nvPr/>
        </p:nvSpPr>
        <p:spPr>
          <a:xfrm>
            <a:off x="7637663" y="5201604"/>
            <a:ext cx="1345997" cy="54749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7"/>
          <p:cNvSpPr txBox="1"/>
          <p:nvPr/>
        </p:nvSpPr>
        <p:spPr>
          <a:xfrm>
            <a:off x="7878706" y="4869160"/>
            <a:ext cx="824265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D專案</a:t>
            </a:r>
            <a:endParaRPr sz="18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59" name="Google Shape;659;p17" descr="Apache Airflow：工作流程管理控制台. 上一篇「淺談Cloud Dataflow &amp; Apache Beam… | by Terrence  Toh | Hahow Tech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1341" y="1674042"/>
            <a:ext cx="1406895" cy="54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17" descr="輕鬆擴展你的機器學習能力： Kubeflow 原薦- 台部落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33400" y="1402141"/>
            <a:ext cx="1030952" cy="103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26774" y="3602980"/>
            <a:ext cx="2449543" cy="104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11133625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189" lvl="0" indent="-45718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新世代數據架構規劃</a:t>
            </a:r>
            <a:endParaRPr dirty="0"/>
          </a:p>
          <a:p>
            <a:pPr marL="457189" lvl="0" indent="-457189" algn="just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計算層概念</a:t>
            </a:r>
            <a:endParaRPr dirty="0"/>
          </a:p>
          <a:p>
            <a:pPr marL="457189" lvl="0" indent="-457189" algn="just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HPE </a:t>
            </a:r>
            <a:r>
              <a:rPr lang="en-US" dirty="0" err="1"/>
              <a:t>Ezmeral</a:t>
            </a:r>
            <a:r>
              <a:rPr lang="en-US" dirty="0"/>
              <a:t> </a:t>
            </a:r>
            <a:r>
              <a:rPr lang="en-US" dirty="0" err="1"/>
              <a:t>MLOps</a:t>
            </a:r>
            <a:r>
              <a:rPr lang="en-US" dirty="0"/>
              <a:t> </a:t>
            </a:r>
            <a:r>
              <a:rPr lang="en-US" dirty="0" err="1"/>
              <a:t>簡介</a:t>
            </a:r>
            <a:endParaRPr dirty="0"/>
          </a:p>
          <a:p>
            <a:pPr marL="457189" lvl="0" indent="-457189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POC主題一：</a:t>
            </a:r>
            <a:r>
              <a:rPr lang="en-US" sz="2800" dirty="0" err="1"/>
              <a:t>雲地整合MLOps</a:t>
            </a:r>
            <a:endParaRPr dirty="0"/>
          </a:p>
          <a:p>
            <a:pPr marL="457189" lvl="0" indent="-457189" algn="just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POC主題二：彈性打包</a:t>
            </a:r>
            <a:r>
              <a:rPr lang="en-US" dirty="0"/>
              <a:t> Lab tools </a:t>
            </a:r>
            <a:r>
              <a:rPr lang="en-US" dirty="0" err="1"/>
              <a:t>上架計算層</a:t>
            </a:r>
            <a:endParaRPr dirty="0"/>
          </a:p>
          <a:p>
            <a:pPr marL="457189" lvl="0" indent="-457189" algn="just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投入資源與時程</a:t>
            </a:r>
            <a:endParaRPr dirty="0"/>
          </a:p>
          <a:p>
            <a:pPr marL="457189" lvl="0" indent="-28783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 dirty="0"/>
          </a:p>
          <a:p>
            <a:pPr marL="457189" lvl="0" indent="-28783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509e70a5cd_1_0"/>
          <p:cNvSpPr txBox="1">
            <a:spLocks noGrp="1"/>
          </p:cNvSpPr>
          <p:nvPr>
            <p:ph type="title"/>
          </p:nvPr>
        </p:nvSpPr>
        <p:spPr>
          <a:xfrm>
            <a:off x="527383" y="22209"/>
            <a:ext cx="1113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- 彈性自由/隨選組合的開發環境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8" name="Google Shape;668;g1509e70a5cd_1_0"/>
          <p:cNvGrpSpPr/>
          <p:nvPr/>
        </p:nvGrpSpPr>
        <p:grpSpPr>
          <a:xfrm>
            <a:off x="1029496" y="1173383"/>
            <a:ext cx="3140721" cy="559986"/>
            <a:chOff x="850978" y="868598"/>
            <a:chExt cx="2355600" cy="420000"/>
          </a:xfrm>
        </p:grpSpPr>
        <p:sp>
          <p:nvSpPr>
            <p:cNvPr id="669" name="Google Shape;669;g1509e70a5cd_1_0"/>
            <p:cNvSpPr/>
            <p:nvPr/>
          </p:nvSpPr>
          <p:spPr>
            <a:xfrm>
              <a:off x="850978" y="868598"/>
              <a:ext cx="2355600" cy="420000"/>
            </a:xfrm>
            <a:prstGeom prst="roundRect">
              <a:avLst>
                <a:gd name="adj" fmla="val 50000"/>
              </a:avLst>
            </a:prstGeom>
            <a:solidFill>
              <a:srgbClr val="26BDD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1509e70a5cd_1_0"/>
            <p:cNvSpPr txBox="1"/>
            <p:nvPr/>
          </p:nvSpPr>
          <p:spPr>
            <a:xfrm>
              <a:off x="1255446" y="915676"/>
              <a:ext cx="16611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Quattrocento Sans"/>
                <a:buNone/>
              </a:pPr>
              <a:r>
                <a:rPr lang="en-US" sz="21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Resources</a:t>
              </a:r>
              <a:endParaRPr sz="21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671" name="Google Shape;671;g1509e70a5cd_1_0"/>
            <p:cNvGrpSpPr/>
            <p:nvPr/>
          </p:nvGrpSpPr>
          <p:grpSpPr>
            <a:xfrm>
              <a:off x="1377752" y="960862"/>
              <a:ext cx="190995" cy="217741"/>
              <a:chOff x="3001055" y="1298803"/>
              <a:chExt cx="190995" cy="217741"/>
            </a:xfrm>
          </p:grpSpPr>
          <p:sp>
            <p:nvSpPr>
              <p:cNvPr id="672" name="Google Shape;672;g1509e70a5cd_1_0"/>
              <p:cNvSpPr/>
              <p:nvPr/>
            </p:nvSpPr>
            <p:spPr>
              <a:xfrm>
                <a:off x="3037615" y="1333828"/>
                <a:ext cx="118505" cy="172499"/>
              </a:xfrm>
              <a:custGeom>
                <a:avLst/>
                <a:gdLst/>
                <a:ahLst/>
                <a:cxnLst/>
                <a:rect l="l" t="t" r="r" b="b"/>
                <a:pathLst>
                  <a:path w="118505" h="172499" extrusionOk="0">
                    <a:moveTo>
                      <a:pt x="118506" y="60117"/>
                    </a:moveTo>
                    <a:cubicBezTo>
                      <a:pt x="118506" y="25636"/>
                      <a:pt x="90140" y="-1821"/>
                      <a:pt x="56101" y="94"/>
                    </a:cubicBezTo>
                    <a:cubicBezTo>
                      <a:pt x="25214" y="2010"/>
                      <a:pt x="0" y="28190"/>
                      <a:pt x="0" y="60117"/>
                    </a:cubicBezTo>
                    <a:cubicBezTo>
                      <a:pt x="0" y="75442"/>
                      <a:pt x="5673" y="89490"/>
                      <a:pt x="15128" y="100345"/>
                    </a:cubicBezTo>
                    <a:cubicBezTo>
                      <a:pt x="25844" y="112477"/>
                      <a:pt x="32148" y="128440"/>
                      <a:pt x="32148" y="145042"/>
                    </a:cubicBezTo>
                    <a:lnTo>
                      <a:pt x="32148" y="159729"/>
                    </a:lnTo>
                    <a:cubicBezTo>
                      <a:pt x="32148" y="168030"/>
                      <a:pt x="36560" y="172500"/>
                      <a:pt x="42233" y="172500"/>
                    </a:cubicBezTo>
                    <a:lnTo>
                      <a:pt x="76272" y="172500"/>
                    </a:lnTo>
                    <a:cubicBezTo>
                      <a:pt x="81945" y="172500"/>
                      <a:pt x="86358" y="168030"/>
                      <a:pt x="86358" y="162283"/>
                    </a:cubicBezTo>
                    <a:lnTo>
                      <a:pt x="86358" y="145681"/>
                    </a:lnTo>
                    <a:cubicBezTo>
                      <a:pt x="86358" y="129079"/>
                      <a:pt x="92661" y="113116"/>
                      <a:pt x="103377" y="100983"/>
                    </a:cubicBezTo>
                    <a:cubicBezTo>
                      <a:pt x="112833" y="89490"/>
                      <a:pt x="118506" y="75442"/>
                      <a:pt x="118506" y="60117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g1509e70a5cd_1_0"/>
              <p:cNvSpPr/>
              <p:nvPr/>
            </p:nvSpPr>
            <p:spPr>
              <a:xfrm>
                <a:off x="3083000" y="1506328"/>
                <a:ext cx="27105" cy="10216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10216" extrusionOk="0">
                    <a:moveTo>
                      <a:pt x="17650" y="10217"/>
                    </a:moveTo>
                    <a:lnTo>
                      <a:pt x="8825" y="10217"/>
                    </a:lnTo>
                    <a:cubicBezTo>
                      <a:pt x="3782" y="10217"/>
                      <a:pt x="0" y="6385"/>
                      <a:pt x="0" y="1277"/>
                    </a:cubicBezTo>
                    <a:lnTo>
                      <a:pt x="0" y="0"/>
                    </a:lnTo>
                    <a:lnTo>
                      <a:pt x="27105" y="0"/>
                    </a:lnTo>
                    <a:lnTo>
                      <a:pt x="27105" y="1277"/>
                    </a:lnTo>
                    <a:cubicBezTo>
                      <a:pt x="27105" y="6385"/>
                      <a:pt x="22693" y="10217"/>
                      <a:pt x="17650" y="10217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g1509e70a5cd_1_0"/>
              <p:cNvSpPr/>
              <p:nvPr/>
            </p:nvSpPr>
            <p:spPr>
              <a:xfrm>
                <a:off x="3069132" y="1478871"/>
                <a:ext cx="54840" cy="6385"/>
              </a:xfrm>
              <a:custGeom>
                <a:avLst/>
                <a:gdLst/>
                <a:ahLst/>
                <a:cxnLst/>
                <a:rect l="l" t="t" r="r" b="b"/>
                <a:pathLst>
                  <a:path w="54840" h="6385" extrusionOk="0">
                    <a:moveTo>
                      <a:pt x="0" y="0"/>
                    </a:moveTo>
                    <a:lnTo>
                      <a:pt x="54840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1509e70a5cd_1_0"/>
              <p:cNvSpPr/>
              <p:nvPr/>
            </p:nvSpPr>
            <p:spPr>
              <a:xfrm>
                <a:off x="3069132" y="1492280"/>
                <a:ext cx="54840" cy="6385"/>
              </a:xfrm>
              <a:custGeom>
                <a:avLst/>
                <a:gdLst/>
                <a:ahLst/>
                <a:cxnLst/>
                <a:rect l="l" t="t" r="r" b="b"/>
                <a:pathLst>
                  <a:path w="54840" h="6385" extrusionOk="0">
                    <a:moveTo>
                      <a:pt x="0" y="0"/>
                    </a:moveTo>
                    <a:lnTo>
                      <a:pt x="54840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g1509e70a5cd_1_0"/>
              <p:cNvGrpSpPr/>
              <p:nvPr/>
            </p:nvGrpSpPr>
            <p:grpSpPr>
              <a:xfrm>
                <a:off x="3001055" y="1395222"/>
                <a:ext cx="190995" cy="6385"/>
                <a:chOff x="3001055" y="1395222"/>
                <a:chExt cx="190995" cy="6385"/>
              </a:xfrm>
            </p:grpSpPr>
            <p:sp>
              <p:nvSpPr>
                <p:cNvPr id="677" name="Google Shape;677;g1509e70a5cd_1_0"/>
                <p:cNvSpPr/>
                <p:nvPr/>
              </p:nvSpPr>
              <p:spPr>
                <a:xfrm>
                  <a:off x="3001055" y="1395222"/>
                  <a:ext cx="18280" cy="6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0" h="6385" extrusionOk="0">
                      <a:moveTo>
                        <a:pt x="1828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g1509e70a5cd_1_0"/>
                <p:cNvSpPr/>
                <p:nvPr/>
              </p:nvSpPr>
              <p:spPr>
                <a:xfrm>
                  <a:off x="3172510" y="1395222"/>
                  <a:ext cx="19540" cy="6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0" h="6385" extrusionOk="0">
                      <a:moveTo>
                        <a:pt x="1954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9" name="Google Shape;679;g1509e70a5cd_1_0"/>
              <p:cNvGrpSpPr/>
              <p:nvPr/>
            </p:nvGrpSpPr>
            <p:grpSpPr>
              <a:xfrm>
                <a:off x="3013662" y="1347332"/>
                <a:ext cx="165151" cy="96419"/>
                <a:chOff x="3013662" y="1347332"/>
                <a:chExt cx="165151" cy="96419"/>
              </a:xfrm>
            </p:grpSpPr>
            <p:sp>
              <p:nvSpPr>
                <p:cNvPr id="680" name="Google Shape;680;g1509e70a5cd_1_0"/>
                <p:cNvSpPr/>
                <p:nvPr/>
              </p:nvSpPr>
              <p:spPr>
                <a:xfrm>
                  <a:off x="3013662" y="1434812"/>
                  <a:ext cx="15128" cy="8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8" h="8939" extrusionOk="0">
                      <a:moveTo>
                        <a:pt x="15128" y="0"/>
                      </a:moveTo>
                      <a:lnTo>
                        <a:pt x="0" y="8940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g1509e70a5cd_1_0"/>
                <p:cNvSpPr/>
                <p:nvPr/>
              </p:nvSpPr>
              <p:spPr>
                <a:xfrm>
                  <a:off x="3162424" y="1347332"/>
                  <a:ext cx="16389" cy="9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9578" extrusionOk="0">
                      <a:moveTo>
                        <a:pt x="16389" y="0"/>
                      </a:moveTo>
                      <a:lnTo>
                        <a:pt x="0" y="9578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2" name="Google Shape;682;g1509e70a5cd_1_0"/>
              <p:cNvSpPr/>
              <p:nvPr/>
            </p:nvSpPr>
            <p:spPr>
              <a:xfrm>
                <a:off x="3135319" y="1311574"/>
                <a:ext cx="8824" cy="15324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15324" extrusionOk="0">
                    <a:moveTo>
                      <a:pt x="8825" y="0"/>
                    </a:moveTo>
                    <a:lnTo>
                      <a:pt x="0" y="15325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g1509e70a5cd_1_0"/>
              <p:cNvSpPr/>
              <p:nvPr/>
            </p:nvSpPr>
            <p:spPr>
              <a:xfrm>
                <a:off x="3096237" y="1298803"/>
                <a:ext cx="6303" cy="17240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7240" extrusionOk="0">
                    <a:moveTo>
                      <a:pt x="0" y="0"/>
                    </a:moveTo>
                    <a:lnTo>
                      <a:pt x="0" y="1724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g1509e70a5cd_1_0"/>
              <p:cNvSpPr/>
              <p:nvPr/>
            </p:nvSpPr>
            <p:spPr>
              <a:xfrm>
                <a:off x="3048961" y="1311574"/>
                <a:ext cx="8194" cy="15324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15324" extrusionOk="0">
                    <a:moveTo>
                      <a:pt x="0" y="0"/>
                    </a:moveTo>
                    <a:lnTo>
                      <a:pt x="8195" y="15325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5" name="Google Shape;685;g1509e70a5cd_1_0"/>
              <p:cNvGrpSpPr/>
              <p:nvPr/>
            </p:nvGrpSpPr>
            <p:grpSpPr>
              <a:xfrm>
                <a:off x="3013662" y="1347332"/>
                <a:ext cx="165151" cy="96419"/>
                <a:chOff x="3013662" y="1347332"/>
                <a:chExt cx="165151" cy="96419"/>
              </a:xfrm>
            </p:grpSpPr>
            <p:sp>
              <p:nvSpPr>
                <p:cNvPr id="686" name="Google Shape;686;g1509e70a5cd_1_0"/>
                <p:cNvSpPr/>
                <p:nvPr/>
              </p:nvSpPr>
              <p:spPr>
                <a:xfrm>
                  <a:off x="3162424" y="1434173"/>
                  <a:ext cx="16389" cy="9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9578" extrusionOk="0">
                      <a:moveTo>
                        <a:pt x="0" y="0"/>
                      </a:moveTo>
                      <a:lnTo>
                        <a:pt x="16389" y="9578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g1509e70a5cd_1_0"/>
                <p:cNvSpPr/>
                <p:nvPr/>
              </p:nvSpPr>
              <p:spPr>
                <a:xfrm>
                  <a:off x="3013662" y="1347332"/>
                  <a:ext cx="16389" cy="9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9578" extrusionOk="0">
                      <a:moveTo>
                        <a:pt x="0" y="0"/>
                      </a:moveTo>
                      <a:lnTo>
                        <a:pt x="16389" y="9578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8" name="Google Shape;688;g1509e70a5cd_1_0"/>
              <p:cNvSpPr/>
              <p:nvPr/>
            </p:nvSpPr>
            <p:spPr>
              <a:xfrm>
                <a:off x="3074094" y="1417874"/>
                <a:ext cx="44917" cy="60996"/>
              </a:xfrm>
              <a:custGeom>
                <a:avLst/>
                <a:gdLst/>
                <a:ahLst/>
                <a:cxnLst/>
                <a:rect l="l" t="t" r="r" b="b"/>
                <a:pathLst>
                  <a:path w="44917" h="60996" extrusionOk="0">
                    <a:moveTo>
                      <a:pt x="13949" y="60997"/>
                    </a:moveTo>
                    <a:lnTo>
                      <a:pt x="81" y="4806"/>
                    </a:lnTo>
                    <a:cubicBezTo>
                      <a:pt x="-549" y="1613"/>
                      <a:pt x="2603" y="-941"/>
                      <a:pt x="5754" y="336"/>
                    </a:cubicBezTo>
                    <a:lnTo>
                      <a:pt x="17731" y="6083"/>
                    </a:lnTo>
                    <a:cubicBezTo>
                      <a:pt x="20883" y="7360"/>
                      <a:pt x="24034" y="7360"/>
                      <a:pt x="27186" y="6083"/>
                    </a:cubicBezTo>
                    <a:lnTo>
                      <a:pt x="39163" y="336"/>
                    </a:lnTo>
                    <a:cubicBezTo>
                      <a:pt x="42315" y="-941"/>
                      <a:pt x="45466" y="1613"/>
                      <a:pt x="44836" y="4806"/>
                    </a:cubicBezTo>
                    <a:lnTo>
                      <a:pt x="30968" y="60358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89" name="Google Shape;689;g1509e70a5c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3240" y="2421256"/>
            <a:ext cx="528223" cy="52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1509e70a5c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157" y="2421256"/>
            <a:ext cx="420810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g1509e70a5cd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5828" y="2396988"/>
            <a:ext cx="440593" cy="55249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1509e70a5cd_1_0"/>
          <p:cNvSpPr txBox="1"/>
          <p:nvPr/>
        </p:nvSpPr>
        <p:spPr>
          <a:xfrm>
            <a:off x="694477" y="1896892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團隊人員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1509e70a5cd_1_0"/>
          <p:cNvSpPr txBox="1"/>
          <p:nvPr/>
        </p:nvSpPr>
        <p:spPr>
          <a:xfrm>
            <a:off x="694477" y="3188661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開發工具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1509e70a5cd_1_0"/>
          <p:cNvSpPr txBox="1"/>
          <p:nvPr/>
        </p:nvSpPr>
        <p:spPr>
          <a:xfrm>
            <a:off x="694477" y="4677139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資料來源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5" name="Google Shape;695;g1509e70a5cd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7105" y="2421256"/>
            <a:ext cx="528223" cy="52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g1509e70a5cd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2023" y="2421256"/>
            <a:ext cx="420810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g1509e70a5cd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9693" y="2396988"/>
            <a:ext cx="440593" cy="55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1509e70a5cd_1_0" descr="Teradata - 代理產品- 邑泰科技股份有限公司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6419" y="5061181"/>
            <a:ext cx="1656894" cy="53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g1509e70a5cd_1_0" descr="File:Hadoop logo.svg - 維基百科，自由的百科全書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1311" y="5569397"/>
            <a:ext cx="1669785" cy="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g1509e70a5cd_1_0" descr="Kafka：大量數據搜集與應用的核心技術平台- AI與MarTech研究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57277" y="4989967"/>
            <a:ext cx="1364481" cy="76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g1509e70a5cd_1_0" descr="Jupyter - 維基百科，自由的百科全書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29239" y="3587991"/>
            <a:ext cx="430324" cy="49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g1509e70a5cd_1_0" descr="Apache Spark - 维基百科，自由的百科全书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96441" y="3609933"/>
            <a:ext cx="799861" cy="41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g1509e70a5cd_1_0" descr="R語言】RStudio Cheat Sheets 常用函數資料表- 資訊工作者的工作筆記網站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49723" y="4182491"/>
            <a:ext cx="505425" cy="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g1509e70a5cd_1_0" descr="R-Studio軟體安裝，跨入R語言大數據第一步！ | 緯育TibaMe Blo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334663" y="4118911"/>
            <a:ext cx="1270661" cy="44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g1509e70a5cd_1_0" descr="Apache Airflow：工作流程管理控制台. 上一篇「淺談Cloud Dataflow &amp; Apache Beam… | by Terrence  Toh | Hahow Tech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488000" y="4243668"/>
            <a:ext cx="934752" cy="36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g1509e70a5cd_1_0" descr="輕鬆擴展你的機器學習能力： Kubeflow 原薦- 台部落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18353" y="3469172"/>
            <a:ext cx="694544" cy="69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g1509e70a5cd_1_0" descr="PYTHON 入門實作班- 中央大學企業資源規劃暨大數據分析中心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1811" y="3655284"/>
            <a:ext cx="955481" cy="955481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g1509e70a5cd_1_0"/>
          <p:cNvSpPr/>
          <p:nvPr/>
        </p:nvSpPr>
        <p:spPr>
          <a:xfrm>
            <a:off x="3848239" y="3576893"/>
            <a:ext cx="748500" cy="222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BCE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1509e70a5cd_1_0"/>
          <p:cNvSpPr/>
          <p:nvPr/>
        </p:nvSpPr>
        <p:spPr>
          <a:xfrm>
            <a:off x="3848239" y="3878960"/>
            <a:ext cx="748500" cy="222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BCE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Whale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509e70a5cd_1_47"/>
          <p:cNvSpPr/>
          <p:nvPr/>
        </p:nvSpPr>
        <p:spPr>
          <a:xfrm>
            <a:off x="3848239" y="3576893"/>
            <a:ext cx="748500" cy="222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BCE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509e70a5cd_1_47"/>
          <p:cNvSpPr/>
          <p:nvPr/>
        </p:nvSpPr>
        <p:spPr>
          <a:xfrm>
            <a:off x="3848239" y="3878960"/>
            <a:ext cx="748500" cy="222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BCE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Whale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Google Shape;717;g1509e70a5cd_1_47" descr="PYTHON 入門實作班- 中央大學企業資源規劃暨大數據分析中心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11" y="3655284"/>
            <a:ext cx="955481" cy="95548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1509e70a5cd_1_47"/>
          <p:cNvSpPr txBox="1">
            <a:spLocks noGrp="1"/>
          </p:cNvSpPr>
          <p:nvPr>
            <p:ph type="title"/>
          </p:nvPr>
        </p:nvSpPr>
        <p:spPr>
          <a:xfrm>
            <a:off x="527383" y="22209"/>
            <a:ext cx="11133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- 彈性自由/隨選組合的開發環境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9" name="Google Shape;719;g1509e70a5cd_1_47"/>
          <p:cNvGrpSpPr/>
          <p:nvPr/>
        </p:nvGrpSpPr>
        <p:grpSpPr>
          <a:xfrm>
            <a:off x="9167695" y="3138917"/>
            <a:ext cx="2488700" cy="3207502"/>
            <a:chOff x="242682" y="2377180"/>
            <a:chExt cx="2051352" cy="2835236"/>
          </a:xfrm>
        </p:grpSpPr>
        <p:sp>
          <p:nvSpPr>
            <p:cNvPr id="720" name="Google Shape;720;g1509e70a5cd_1_47"/>
            <p:cNvSpPr/>
            <p:nvPr/>
          </p:nvSpPr>
          <p:spPr>
            <a:xfrm>
              <a:off x="1015383" y="3553502"/>
              <a:ext cx="230695" cy="126352"/>
            </a:xfrm>
            <a:custGeom>
              <a:avLst/>
              <a:gdLst/>
              <a:ahLst/>
              <a:cxnLst/>
              <a:rect l="l" t="t" r="r" b="b"/>
              <a:pathLst>
                <a:path w="230695" h="126352" extrusionOk="0">
                  <a:moveTo>
                    <a:pt x="220487" y="73018"/>
                  </a:moveTo>
                  <a:cubicBezTo>
                    <a:pt x="182364" y="82386"/>
                    <a:pt x="101438" y="114506"/>
                    <a:pt x="84049" y="124543"/>
                  </a:cubicBezTo>
                  <a:cubicBezTo>
                    <a:pt x="65991" y="134580"/>
                    <a:pt x="22518" y="101123"/>
                    <a:pt x="11817" y="66996"/>
                  </a:cubicBezTo>
                  <a:cubicBezTo>
                    <a:pt x="4460" y="44244"/>
                    <a:pt x="-5572" y="22162"/>
                    <a:pt x="3791" y="12794"/>
                  </a:cubicBezTo>
                  <a:cubicBezTo>
                    <a:pt x="9142" y="8110"/>
                    <a:pt x="13154" y="2088"/>
                    <a:pt x="23187" y="749"/>
                  </a:cubicBezTo>
                  <a:cubicBezTo>
                    <a:pt x="51946" y="-1927"/>
                    <a:pt x="177683" y="3426"/>
                    <a:pt x="177683" y="3426"/>
                  </a:cubicBezTo>
                  <a:cubicBezTo>
                    <a:pt x="177683" y="3426"/>
                    <a:pt x="258609" y="63650"/>
                    <a:pt x="220487" y="73018"/>
                  </a:cubicBezTo>
                  <a:close/>
                </a:path>
              </a:pathLst>
            </a:custGeom>
            <a:solidFill>
              <a:srgbClr val="D98A7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g1509e70a5cd_1_47"/>
            <p:cNvSpPr/>
            <p:nvPr/>
          </p:nvSpPr>
          <p:spPr>
            <a:xfrm>
              <a:off x="878028" y="3557597"/>
              <a:ext cx="176592" cy="142530"/>
            </a:xfrm>
            <a:custGeom>
              <a:avLst/>
              <a:gdLst/>
              <a:ahLst/>
              <a:cxnLst/>
              <a:rect l="l" t="t" r="r" b="b"/>
              <a:pathLst>
                <a:path w="176592" h="142530" extrusionOk="0">
                  <a:moveTo>
                    <a:pt x="63563" y="42157"/>
                  </a:moveTo>
                  <a:lnTo>
                    <a:pt x="150509" y="0"/>
                  </a:lnTo>
                  <a:lnTo>
                    <a:pt x="149171" y="50856"/>
                  </a:lnTo>
                  <a:lnTo>
                    <a:pt x="176593" y="121786"/>
                  </a:lnTo>
                  <a:lnTo>
                    <a:pt x="113055" y="142530"/>
                  </a:lnTo>
                  <a:cubicBezTo>
                    <a:pt x="113055" y="142530"/>
                    <a:pt x="19422" y="138515"/>
                    <a:pt x="1364" y="107065"/>
                  </a:cubicBezTo>
                  <a:cubicBezTo>
                    <a:pt x="-10675" y="84983"/>
                    <a:pt x="60888" y="44164"/>
                    <a:pt x="63563" y="42157"/>
                  </a:cubicBezTo>
                  <a:close/>
                </a:path>
              </a:pathLst>
            </a:custGeom>
            <a:solidFill>
              <a:srgbClr val="D98A7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g1509e70a5cd_1_47"/>
            <p:cNvSpPr/>
            <p:nvPr/>
          </p:nvSpPr>
          <p:spPr>
            <a:xfrm>
              <a:off x="1408782" y="2377180"/>
              <a:ext cx="885252" cy="1261941"/>
            </a:xfrm>
            <a:custGeom>
              <a:avLst/>
              <a:gdLst/>
              <a:ahLst/>
              <a:cxnLst/>
              <a:rect l="l" t="t" r="r" b="b"/>
              <a:pathLst>
                <a:path w="885252" h="1261941" extrusionOk="0">
                  <a:moveTo>
                    <a:pt x="731991" y="1260716"/>
                  </a:moveTo>
                  <a:cubicBezTo>
                    <a:pt x="788840" y="1268746"/>
                    <a:pt x="848365" y="1236627"/>
                    <a:pt x="873111" y="1184433"/>
                  </a:cubicBezTo>
                  <a:cubicBezTo>
                    <a:pt x="896519" y="1134915"/>
                    <a:pt x="885150" y="1070677"/>
                    <a:pt x="847027" y="1031866"/>
                  </a:cubicBezTo>
                  <a:cubicBezTo>
                    <a:pt x="844352" y="1029189"/>
                    <a:pt x="843683" y="1024505"/>
                    <a:pt x="845690" y="1021159"/>
                  </a:cubicBezTo>
                  <a:cubicBezTo>
                    <a:pt x="882474" y="950229"/>
                    <a:pt x="852378" y="851863"/>
                    <a:pt x="782821" y="813052"/>
                  </a:cubicBezTo>
                  <a:cubicBezTo>
                    <a:pt x="778140" y="810375"/>
                    <a:pt x="776133" y="805691"/>
                    <a:pt x="778140" y="801007"/>
                  </a:cubicBezTo>
                  <a:cubicBezTo>
                    <a:pt x="802217" y="744129"/>
                    <a:pt x="776133" y="669853"/>
                    <a:pt x="721959" y="640410"/>
                  </a:cubicBezTo>
                  <a:cubicBezTo>
                    <a:pt x="715940" y="637064"/>
                    <a:pt x="715271" y="629704"/>
                    <a:pt x="719953" y="625020"/>
                  </a:cubicBezTo>
                  <a:cubicBezTo>
                    <a:pt x="782821" y="566803"/>
                    <a:pt x="770783" y="445017"/>
                    <a:pt x="697213" y="400853"/>
                  </a:cubicBezTo>
                  <a:cubicBezTo>
                    <a:pt x="691862" y="397507"/>
                    <a:pt x="691194" y="390815"/>
                    <a:pt x="695207" y="386131"/>
                  </a:cubicBezTo>
                  <a:cubicBezTo>
                    <a:pt x="737342" y="339960"/>
                    <a:pt x="760082" y="273044"/>
                    <a:pt x="742023" y="212820"/>
                  </a:cubicBezTo>
                  <a:cubicBezTo>
                    <a:pt x="724634" y="154604"/>
                    <a:pt x="661766" y="110440"/>
                    <a:pt x="603579" y="119808"/>
                  </a:cubicBezTo>
                  <a:cubicBezTo>
                    <a:pt x="596891" y="121146"/>
                    <a:pt x="591540" y="115124"/>
                    <a:pt x="592878" y="108432"/>
                  </a:cubicBezTo>
                  <a:cubicBezTo>
                    <a:pt x="602242" y="63599"/>
                    <a:pt x="544055" y="17427"/>
                    <a:pt x="494563" y="25457"/>
                  </a:cubicBezTo>
                  <a:cubicBezTo>
                    <a:pt x="445070" y="32818"/>
                    <a:pt x="406279" y="68952"/>
                    <a:pt x="366819" y="100402"/>
                  </a:cubicBezTo>
                  <a:cubicBezTo>
                    <a:pt x="360800" y="105086"/>
                    <a:pt x="352105" y="101741"/>
                    <a:pt x="351437" y="94380"/>
                  </a:cubicBezTo>
                  <a:cubicBezTo>
                    <a:pt x="345417" y="43524"/>
                    <a:pt x="297931" y="-1309"/>
                    <a:pt x="245764" y="29"/>
                  </a:cubicBezTo>
                  <a:cubicBezTo>
                    <a:pt x="193597" y="2037"/>
                    <a:pt x="148786" y="50216"/>
                    <a:pt x="146111" y="101741"/>
                  </a:cubicBezTo>
                  <a:cubicBezTo>
                    <a:pt x="146111" y="109101"/>
                    <a:pt x="138085" y="113785"/>
                    <a:pt x="132066" y="109771"/>
                  </a:cubicBezTo>
                  <a:cubicBezTo>
                    <a:pt x="115345" y="100402"/>
                    <a:pt x="87255" y="91703"/>
                    <a:pt x="71873" y="97057"/>
                  </a:cubicBezTo>
                  <a:cubicBezTo>
                    <a:pt x="44451" y="107094"/>
                    <a:pt x="41107" y="115793"/>
                    <a:pt x="33750" y="125830"/>
                  </a:cubicBezTo>
                  <a:cubicBezTo>
                    <a:pt x="12348" y="154604"/>
                    <a:pt x="17030" y="201445"/>
                    <a:pt x="42445" y="226873"/>
                  </a:cubicBezTo>
                  <a:cubicBezTo>
                    <a:pt x="55821" y="240256"/>
                    <a:pt x="71873" y="252300"/>
                    <a:pt x="85249" y="265684"/>
                  </a:cubicBezTo>
                  <a:cubicBezTo>
                    <a:pt x="87924" y="268360"/>
                    <a:pt x="90599" y="271037"/>
                    <a:pt x="91268" y="275052"/>
                  </a:cubicBezTo>
                  <a:cubicBezTo>
                    <a:pt x="93275" y="283751"/>
                    <a:pt x="84580" y="291111"/>
                    <a:pt x="77223" y="296465"/>
                  </a:cubicBezTo>
                  <a:cubicBezTo>
                    <a:pt x="46458" y="320554"/>
                    <a:pt x="29068" y="360034"/>
                    <a:pt x="31744" y="398845"/>
                  </a:cubicBezTo>
                  <a:cubicBezTo>
                    <a:pt x="33750" y="427619"/>
                    <a:pt x="47126" y="455054"/>
                    <a:pt x="67191" y="475798"/>
                  </a:cubicBezTo>
                  <a:cubicBezTo>
                    <a:pt x="72541" y="481151"/>
                    <a:pt x="69866" y="489181"/>
                    <a:pt x="62509" y="491189"/>
                  </a:cubicBezTo>
                  <a:cubicBezTo>
                    <a:pt x="52477" y="493865"/>
                    <a:pt x="43114" y="500557"/>
                    <a:pt x="37094" y="509256"/>
                  </a:cubicBezTo>
                  <a:cubicBezTo>
                    <a:pt x="25056" y="525985"/>
                    <a:pt x="23718" y="548067"/>
                    <a:pt x="25724" y="568811"/>
                  </a:cubicBezTo>
                  <a:cubicBezTo>
                    <a:pt x="27731" y="590224"/>
                    <a:pt x="33081" y="611636"/>
                    <a:pt x="47795" y="627696"/>
                  </a:cubicBezTo>
                  <a:cubicBezTo>
                    <a:pt x="61840" y="643087"/>
                    <a:pt x="86586" y="651117"/>
                    <a:pt x="105313" y="641079"/>
                  </a:cubicBezTo>
                  <a:cubicBezTo>
                    <a:pt x="42445" y="637064"/>
                    <a:pt x="-13736" y="705318"/>
                    <a:pt x="2985" y="766211"/>
                  </a:cubicBezTo>
                  <a:cubicBezTo>
                    <a:pt x="6329" y="778256"/>
                    <a:pt x="11679" y="790301"/>
                    <a:pt x="21712" y="797662"/>
                  </a:cubicBezTo>
                  <a:cubicBezTo>
                    <a:pt x="29737" y="803684"/>
                    <a:pt x="39770" y="807030"/>
                    <a:pt x="49802" y="809037"/>
                  </a:cubicBezTo>
                  <a:cubicBezTo>
                    <a:pt x="97287" y="820413"/>
                    <a:pt x="147448" y="822420"/>
                    <a:pt x="195603" y="815059"/>
                  </a:cubicBezTo>
                  <a:cubicBezTo>
                    <a:pt x="188915" y="805691"/>
                    <a:pt x="177545" y="799669"/>
                    <a:pt x="166175" y="79900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g1509e70a5cd_1_47"/>
            <p:cNvSpPr/>
            <p:nvPr/>
          </p:nvSpPr>
          <p:spPr>
            <a:xfrm>
              <a:off x="380457" y="3855377"/>
              <a:ext cx="1485434" cy="1310868"/>
            </a:xfrm>
            <a:custGeom>
              <a:avLst/>
              <a:gdLst/>
              <a:ahLst/>
              <a:cxnLst/>
              <a:rect l="l" t="t" r="r" b="b"/>
              <a:pathLst>
                <a:path w="1485434" h="1310868" extrusionOk="0">
                  <a:moveTo>
                    <a:pt x="1205870" y="102375"/>
                  </a:moveTo>
                  <a:lnTo>
                    <a:pt x="636042" y="6017"/>
                  </a:lnTo>
                  <a:cubicBezTo>
                    <a:pt x="636042" y="6017"/>
                    <a:pt x="454124" y="-39486"/>
                    <a:pt x="418008" y="119773"/>
                  </a:cubicBezTo>
                  <a:cubicBezTo>
                    <a:pt x="375873" y="305129"/>
                    <a:pt x="284915" y="1129528"/>
                    <a:pt x="284915" y="1129528"/>
                  </a:cubicBezTo>
                  <a:lnTo>
                    <a:pt x="278895" y="1169007"/>
                  </a:lnTo>
                  <a:lnTo>
                    <a:pt x="0" y="1310868"/>
                  </a:lnTo>
                  <a:lnTo>
                    <a:pt x="424028" y="1310868"/>
                  </a:lnTo>
                  <a:lnTo>
                    <a:pt x="393931" y="1186406"/>
                  </a:lnTo>
                  <a:lnTo>
                    <a:pt x="648749" y="346617"/>
                  </a:lnTo>
                  <a:cubicBezTo>
                    <a:pt x="648749" y="346617"/>
                    <a:pt x="1085484" y="465726"/>
                    <a:pt x="1230617" y="465726"/>
                  </a:cubicBezTo>
                  <a:cubicBezTo>
                    <a:pt x="1375749" y="465726"/>
                    <a:pt x="1485435" y="414870"/>
                    <a:pt x="1485435" y="392119"/>
                  </a:cubicBezTo>
                  <a:cubicBezTo>
                    <a:pt x="1484766" y="368699"/>
                    <a:pt x="1309537" y="91000"/>
                    <a:pt x="1205870" y="102375"/>
                  </a:cubicBezTo>
                  <a:close/>
                </a:path>
              </a:pathLst>
            </a:custGeom>
            <a:solidFill>
              <a:srgbClr val="105F7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4" name="Google Shape;724;g1509e70a5cd_1_47"/>
            <p:cNvGrpSpPr/>
            <p:nvPr/>
          </p:nvGrpSpPr>
          <p:grpSpPr>
            <a:xfrm>
              <a:off x="1119496" y="3441059"/>
              <a:ext cx="1138207" cy="1751283"/>
              <a:chOff x="1119496" y="3441059"/>
              <a:chExt cx="1138207" cy="1751283"/>
            </a:xfrm>
          </p:grpSpPr>
          <p:sp>
            <p:nvSpPr>
              <p:cNvPr id="725" name="Google Shape;725;g1509e70a5cd_1_47"/>
              <p:cNvSpPr/>
              <p:nvPr/>
            </p:nvSpPr>
            <p:spPr>
              <a:xfrm>
                <a:off x="2055955" y="3628528"/>
                <a:ext cx="201748" cy="879269"/>
              </a:xfrm>
              <a:custGeom>
                <a:avLst/>
                <a:gdLst/>
                <a:ahLst/>
                <a:cxnLst/>
                <a:rect l="l" t="t" r="r" b="b"/>
                <a:pathLst>
                  <a:path w="201748" h="879269" extrusionOk="0">
                    <a:moveTo>
                      <a:pt x="44021" y="879269"/>
                    </a:moveTo>
                    <a:cubicBezTo>
                      <a:pt x="68099" y="879269"/>
                      <a:pt x="106221" y="873916"/>
                      <a:pt x="138993" y="847150"/>
                    </a:cubicBezTo>
                    <a:cubicBezTo>
                      <a:pt x="186479" y="808339"/>
                      <a:pt x="207212" y="739416"/>
                      <a:pt x="200524" y="641719"/>
                    </a:cubicBezTo>
                    <a:cubicBezTo>
                      <a:pt x="195842" y="576142"/>
                      <a:pt x="168421" y="509227"/>
                      <a:pt x="138993" y="438965"/>
                    </a:cubicBezTo>
                    <a:cubicBezTo>
                      <a:pt x="89501" y="320525"/>
                      <a:pt x="33989" y="186025"/>
                      <a:pt x="62748" y="8030"/>
                    </a:cubicBezTo>
                    <a:lnTo>
                      <a:pt x="8574" y="0"/>
                    </a:lnTo>
                    <a:cubicBezTo>
                      <a:pt x="-22860" y="191378"/>
                      <a:pt x="38671" y="338592"/>
                      <a:pt x="87494" y="457033"/>
                    </a:cubicBezTo>
                    <a:cubicBezTo>
                      <a:pt x="116253" y="526625"/>
                      <a:pt x="141668" y="586849"/>
                      <a:pt x="145681" y="644396"/>
                    </a:cubicBezTo>
                    <a:cubicBezTo>
                      <a:pt x="151032" y="723356"/>
                      <a:pt x="136986" y="779565"/>
                      <a:pt x="103546" y="807000"/>
                    </a:cubicBezTo>
                    <a:cubicBezTo>
                      <a:pt x="72111" y="833097"/>
                      <a:pt x="32652" y="826406"/>
                      <a:pt x="30645" y="826406"/>
                    </a:cubicBezTo>
                    <a:lnTo>
                      <a:pt x="19944" y="876593"/>
                    </a:lnTo>
                    <a:cubicBezTo>
                      <a:pt x="20613" y="877262"/>
                      <a:pt x="29976" y="879269"/>
                      <a:pt x="44021" y="879269"/>
                    </a:cubicBezTo>
                    <a:close/>
                  </a:path>
                </a:pathLst>
              </a:custGeom>
              <a:solidFill>
                <a:srgbClr val="13243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6" name="Google Shape;726;g1509e70a5cd_1_47"/>
              <p:cNvGrpSpPr/>
              <p:nvPr/>
            </p:nvGrpSpPr>
            <p:grpSpPr>
              <a:xfrm>
                <a:off x="1156281" y="4672409"/>
                <a:ext cx="889521" cy="519933"/>
                <a:chOff x="1156281" y="4672409"/>
                <a:chExt cx="889521" cy="519933"/>
              </a:xfrm>
            </p:grpSpPr>
            <p:sp>
              <p:nvSpPr>
                <p:cNvPr id="727" name="Google Shape;727;g1509e70a5cd_1_47"/>
                <p:cNvSpPr/>
                <p:nvPr/>
              </p:nvSpPr>
              <p:spPr>
                <a:xfrm>
                  <a:off x="1592347" y="4672409"/>
                  <a:ext cx="93633" cy="32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33" h="328554" extrusionOk="0">
                      <a:moveTo>
                        <a:pt x="0" y="0"/>
                      </a:moveTo>
                      <a:lnTo>
                        <a:pt x="93634" y="0"/>
                      </a:lnTo>
                      <a:lnTo>
                        <a:pt x="93634" y="328555"/>
                      </a:lnTo>
                      <a:lnTo>
                        <a:pt x="0" y="328555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28" name="Google Shape;728;g1509e70a5cd_1_47"/>
                <p:cNvGrpSpPr/>
                <p:nvPr/>
              </p:nvGrpSpPr>
              <p:grpSpPr>
                <a:xfrm>
                  <a:off x="1250810" y="4931372"/>
                  <a:ext cx="776708" cy="201415"/>
                  <a:chOff x="1250810" y="4931372"/>
                  <a:chExt cx="776708" cy="201415"/>
                </a:xfrm>
              </p:grpSpPr>
              <p:sp>
                <p:nvSpPr>
                  <p:cNvPr id="729" name="Google Shape;729;g1509e70a5cd_1_47"/>
                  <p:cNvSpPr/>
                  <p:nvPr/>
                </p:nvSpPr>
                <p:spPr>
                  <a:xfrm>
                    <a:off x="1639833" y="4931372"/>
                    <a:ext cx="387685" cy="2014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7685" h="201415" extrusionOk="0">
                        <a:moveTo>
                          <a:pt x="45479" y="0"/>
                        </a:moveTo>
                        <a:lnTo>
                          <a:pt x="0" y="72938"/>
                        </a:lnTo>
                        <a:lnTo>
                          <a:pt x="384568" y="201415"/>
                        </a:lnTo>
                        <a:cubicBezTo>
                          <a:pt x="384568" y="201415"/>
                          <a:pt x="409983" y="175988"/>
                          <a:pt x="315680" y="124463"/>
                        </a:cubicBezTo>
                        <a:cubicBezTo>
                          <a:pt x="205326" y="64239"/>
                          <a:pt x="45479" y="0"/>
                          <a:pt x="45479" y="0"/>
                        </a:cubicBezTo>
                        <a:close/>
                      </a:path>
                    </a:pathLst>
                  </a:custGeom>
                  <a:solidFill>
                    <a:srgbClr val="13243A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g1509e70a5cd_1_47"/>
                  <p:cNvSpPr/>
                  <p:nvPr/>
                </p:nvSpPr>
                <p:spPr>
                  <a:xfrm>
                    <a:off x="1250810" y="4931372"/>
                    <a:ext cx="387685" cy="2014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7685" h="201415" extrusionOk="0">
                        <a:moveTo>
                          <a:pt x="342206" y="0"/>
                        </a:moveTo>
                        <a:lnTo>
                          <a:pt x="387685" y="72938"/>
                        </a:lnTo>
                        <a:lnTo>
                          <a:pt x="3117" y="201415"/>
                        </a:lnTo>
                        <a:cubicBezTo>
                          <a:pt x="3117" y="201415"/>
                          <a:pt x="-22297" y="175988"/>
                          <a:pt x="72005" y="124463"/>
                        </a:cubicBezTo>
                        <a:cubicBezTo>
                          <a:pt x="182359" y="64239"/>
                          <a:pt x="342206" y="0"/>
                          <a:pt x="342206" y="0"/>
                        </a:cubicBezTo>
                        <a:close/>
                      </a:path>
                    </a:pathLst>
                  </a:custGeom>
                  <a:solidFill>
                    <a:srgbClr val="13243A"/>
                  </a:solidFill>
                  <a:ln>
                    <a:noFill/>
                  </a:ln>
                </p:spPr>
                <p:txBody>
                  <a:bodyPr spcFirstLastPara="1" wrap="square" lIns="121900" tIns="60925" rIns="121900" bIns="609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1" name="Google Shape;731;g1509e70a5cd_1_47"/>
                <p:cNvSpPr/>
                <p:nvPr/>
              </p:nvSpPr>
              <p:spPr>
                <a:xfrm>
                  <a:off x="1980259" y="5130780"/>
                  <a:ext cx="65543" cy="61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43" h="61562" extrusionOk="0">
                      <a:moveTo>
                        <a:pt x="0" y="30781"/>
                      </a:moveTo>
                      <a:cubicBezTo>
                        <a:pt x="0" y="47510"/>
                        <a:pt x="14714" y="61562"/>
                        <a:pt x="32772" y="61562"/>
                      </a:cubicBezTo>
                      <a:cubicBezTo>
                        <a:pt x="50830" y="61562"/>
                        <a:pt x="65544" y="48179"/>
                        <a:pt x="65544" y="30781"/>
                      </a:cubicBezTo>
                      <a:cubicBezTo>
                        <a:pt x="65544" y="14052"/>
                        <a:pt x="50830" y="0"/>
                        <a:pt x="32772" y="0"/>
                      </a:cubicBezTo>
                      <a:cubicBezTo>
                        <a:pt x="14714" y="0"/>
                        <a:pt x="0" y="14052"/>
                        <a:pt x="0" y="30781"/>
                      </a:cubicBezTo>
                      <a:close/>
                    </a:path>
                  </a:pathLst>
                </a:custGeom>
                <a:solidFill>
                  <a:srgbClr val="13243A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g1509e70a5cd_1_47"/>
                <p:cNvSpPr/>
                <p:nvPr/>
              </p:nvSpPr>
              <p:spPr>
                <a:xfrm>
                  <a:off x="1235200" y="5130780"/>
                  <a:ext cx="65543" cy="61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43" h="61562" extrusionOk="0">
                      <a:moveTo>
                        <a:pt x="0" y="30781"/>
                      </a:moveTo>
                      <a:cubicBezTo>
                        <a:pt x="0" y="47510"/>
                        <a:pt x="14714" y="61562"/>
                        <a:pt x="32772" y="61562"/>
                      </a:cubicBezTo>
                      <a:cubicBezTo>
                        <a:pt x="50830" y="61562"/>
                        <a:pt x="65544" y="48179"/>
                        <a:pt x="65544" y="30781"/>
                      </a:cubicBezTo>
                      <a:cubicBezTo>
                        <a:pt x="65544" y="14052"/>
                        <a:pt x="50830" y="0"/>
                        <a:pt x="32772" y="0"/>
                      </a:cubicBezTo>
                      <a:cubicBezTo>
                        <a:pt x="14714" y="0"/>
                        <a:pt x="0" y="14052"/>
                        <a:pt x="0" y="30781"/>
                      </a:cubicBezTo>
                      <a:close/>
                    </a:path>
                  </a:pathLst>
                </a:custGeom>
                <a:solidFill>
                  <a:srgbClr val="124E73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g1509e70a5cd_1_47"/>
                <p:cNvSpPr/>
                <p:nvPr/>
              </p:nvSpPr>
              <p:spPr>
                <a:xfrm>
                  <a:off x="1156281" y="5130780"/>
                  <a:ext cx="65543" cy="61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43" h="61562" extrusionOk="0">
                      <a:moveTo>
                        <a:pt x="0" y="30781"/>
                      </a:moveTo>
                      <a:cubicBezTo>
                        <a:pt x="0" y="47510"/>
                        <a:pt x="14714" y="61562"/>
                        <a:pt x="32772" y="61562"/>
                      </a:cubicBezTo>
                      <a:cubicBezTo>
                        <a:pt x="50830" y="61562"/>
                        <a:pt x="65544" y="48179"/>
                        <a:pt x="65544" y="30781"/>
                      </a:cubicBezTo>
                      <a:cubicBezTo>
                        <a:pt x="65544" y="14052"/>
                        <a:pt x="50830" y="0"/>
                        <a:pt x="32772" y="0"/>
                      </a:cubicBezTo>
                      <a:cubicBezTo>
                        <a:pt x="14714" y="0"/>
                        <a:pt x="0" y="14052"/>
                        <a:pt x="0" y="30781"/>
                      </a:cubicBezTo>
                      <a:close/>
                    </a:path>
                  </a:pathLst>
                </a:custGeom>
                <a:solidFill>
                  <a:srgbClr val="1F80BD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34" name="Google Shape;734;g1509e70a5cd_1_47"/>
              <p:cNvSpPr/>
              <p:nvPr/>
            </p:nvSpPr>
            <p:spPr>
              <a:xfrm>
                <a:off x="1605723" y="4574043"/>
                <a:ext cx="68887" cy="112417"/>
              </a:xfrm>
              <a:custGeom>
                <a:avLst/>
                <a:gdLst/>
                <a:ahLst/>
                <a:cxnLst/>
                <a:rect l="l" t="t" r="r" b="b"/>
                <a:pathLst>
                  <a:path w="68887" h="112417" extrusionOk="0">
                    <a:moveTo>
                      <a:pt x="0" y="0"/>
                    </a:moveTo>
                    <a:lnTo>
                      <a:pt x="68888" y="0"/>
                    </a:lnTo>
                    <a:lnTo>
                      <a:pt x="68888" y="112418"/>
                    </a:lnTo>
                    <a:lnTo>
                      <a:pt x="0" y="112418"/>
                    </a:lnTo>
                    <a:close/>
                  </a:path>
                </a:pathLst>
              </a:custGeom>
              <a:solidFill>
                <a:srgbClr val="13243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1509e70a5cd_1_47"/>
              <p:cNvSpPr/>
              <p:nvPr/>
            </p:nvSpPr>
            <p:spPr>
              <a:xfrm>
                <a:off x="1554225" y="4451588"/>
                <a:ext cx="171216" cy="125800"/>
              </a:xfrm>
              <a:custGeom>
                <a:avLst/>
                <a:gdLst/>
                <a:ahLst/>
                <a:cxnLst/>
                <a:rect l="l" t="t" r="r" b="b"/>
                <a:pathLst>
                  <a:path w="171216" h="125800" extrusionOk="0">
                    <a:moveTo>
                      <a:pt x="0" y="62900"/>
                    </a:moveTo>
                    <a:cubicBezTo>
                      <a:pt x="0" y="97697"/>
                      <a:pt x="30097" y="125801"/>
                      <a:pt x="66881" y="125801"/>
                    </a:cubicBezTo>
                    <a:lnTo>
                      <a:pt x="104335" y="125801"/>
                    </a:lnTo>
                    <a:cubicBezTo>
                      <a:pt x="141120" y="125801"/>
                      <a:pt x="171216" y="97697"/>
                      <a:pt x="171216" y="62900"/>
                    </a:cubicBezTo>
                    <a:lnTo>
                      <a:pt x="171216" y="62900"/>
                    </a:lnTo>
                    <a:cubicBezTo>
                      <a:pt x="171216" y="28105"/>
                      <a:pt x="141120" y="0"/>
                      <a:pt x="104335" y="0"/>
                    </a:cubicBezTo>
                    <a:lnTo>
                      <a:pt x="66881" y="0"/>
                    </a:lnTo>
                    <a:cubicBezTo>
                      <a:pt x="30097" y="0"/>
                      <a:pt x="0" y="28105"/>
                      <a:pt x="0" y="62900"/>
                    </a:cubicBezTo>
                    <a:lnTo>
                      <a:pt x="0" y="62900"/>
                    </a:lnTo>
                    <a:close/>
                  </a:path>
                </a:pathLst>
              </a:custGeom>
              <a:solidFill>
                <a:srgbClr val="13243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1509e70a5cd_1_47"/>
              <p:cNvSpPr/>
              <p:nvPr/>
            </p:nvSpPr>
            <p:spPr>
              <a:xfrm>
                <a:off x="1127522" y="4303705"/>
                <a:ext cx="1025959" cy="153236"/>
              </a:xfrm>
              <a:custGeom>
                <a:avLst/>
                <a:gdLst/>
                <a:ahLst/>
                <a:cxnLst/>
                <a:rect l="l" t="t" r="r" b="b"/>
                <a:pathLst>
                  <a:path w="1025959" h="153236" extrusionOk="0">
                    <a:moveTo>
                      <a:pt x="2675" y="153236"/>
                    </a:moveTo>
                    <a:cubicBezTo>
                      <a:pt x="1338" y="145876"/>
                      <a:pt x="0" y="99704"/>
                      <a:pt x="0" y="91674"/>
                    </a:cubicBezTo>
                    <a:cubicBezTo>
                      <a:pt x="0" y="40818"/>
                      <a:pt x="34778" y="0"/>
                      <a:pt x="78251" y="0"/>
                    </a:cubicBezTo>
                    <a:lnTo>
                      <a:pt x="947709" y="0"/>
                    </a:lnTo>
                    <a:cubicBezTo>
                      <a:pt x="990513" y="0"/>
                      <a:pt x="1025960" y="40818"/>
                      <a:pt x="1025960" y="91674"/>
                    </a:cubicBezTo>
                    <a:cubicBezTo>
                      <a:pt x="1025960" y="99704"/>
                      <a:pt x="1025291" y="145876"/>
                      <a:pt x="1023284" y="153236"/>
                    </a:cubicBezTo>
                    <a:lnTo>
                      <a:pt x="2675" y="153236"/>
                    </a:lnTo>
                    <a:close/>
                  </a:path>
                </a:pathLst>
              </a:custGeom>
              <a:solidFill>
                <a:srgbClr val="13243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1509e70a5cd_1_47"/>
              <p:cNvSpPr/>
              <p:nvPr/>
            </p:nvSpPr>
            <p:spPr>
              <a:xfrm>
                <a:off x="1119496" y="4453595"/>
                <a:ext cx="1041342" cy="56209"/>
              </a:xfrm>
              <a:custGeom>
                <a:avLst/>
                <a:gdLst/>
                <a:ahLst/>
                <a:cxnLst/>
                <a:rect l="l" t="t" r="r" b="b"/>
                <a:pathLst>
                  <a:path w="1041342" h="56209" extrusionOk="0">
                    <a:moveTo>
                      <a:pt x="1041342" y="28105"/>
                    </a:moveTo>
                    <a:cubicBezTo>
                      <a:pt x="1041342" y="43495"/>
                      <a:pt x="1031979" y="56209"/>
                      <a:pt x="1019940" y="56209"/>
                    </a:cubicBezTo>
                    <a:lnTo>
                      <a:pt x="21402" y="56209"/>
                    </a:lnTo>
                    <a:cubicBezTo>
                      <a:pt x="9363" y="56209"/>
                      <a:pt x="0" y="43495"/>
                      <a:pt x="0" y="28105"/>
                    </a:cubicBezTo>
                    <a:lnTo>
                      <a:pt x="0" y="28105"/>
                    </a:lnTo>
                    <a:cubicBezTo>
                      <a:pt x="0" y="12714"/>
                      <a:pt x="9363" y="0"/>
                      <a:pt x="21402" y="0"/>
                    </a:cubicBezTo>
                    <a:lnTo>
                      <a:pt x="1019940" y="0"/>
                    </a:lnTo>
                    <a:cubicBezTo>
                      <a:pt x="1031979" y="0"/>
                      <a:pt x="1041342" y="12714"/>
                      <a:pt x="1041342" y="28105"/>
                    </a:cubicBezTo>
                    <a:lnTo>
                      <a:pt x="1041342" y="28105"/>
                    </a:lnTo>
                    <a:close/>
                  </a:path>
                </a:pathLst>
              </a:custGeom>
              <a:solidFill>
                <a:srgbClr val="13243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8" name="Google Shape;738;g1509e70a5cd_1_47"/>
              <p:cNvGrpSpPr/>
              <p:nvPr/>
            </p:nvGrpSpPr>
            <p:grpSpPr>
              <a:xfrm>
                <a:off x="1623399" y="3441059"/>
                <a:ext cx="535661" cy="550257"/>
                <a:chOff x="1623399" y="3441059"/>
                <a:chExt cx="535661" cy="550257"/>
              </a:xfrm>
            </p:grpSpPr>
            <p:sp>
              <p:nvSpPr>
                <p:cNvPr id="739" name="Google Shape;739;g1509e70a5cd_1_47"/>
                <p:cNvSpPr/>
                <p:nvPr/>
              </p:nvSpPr>
              <p:spPr>
                <a:xfrm>
                  <a:off x="1623399" y="3441059"/>
                  <a:ext cx="492628" cy="550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28" h="550257" extrusionOk="0">
                      <a:moveTo>
                        <a:pt x="489285" y="546136"/>
                      </a:moveTo>
                      <a:cubicBezTo>
                        <a:pt x="467883" y="547474"/>
                        <a:pt x="331445" y="550151"/>
                        <a:pt x="308036" y="550151"/>
                      </a:cubicBezTo>
                      <a:cubicBezTo>
                        <a:pt x="158891" y="552159"/>
                        <a:pt x="30479" y="525392"/>
                        <a:pt x="23122" y="491265"/>
                      </a:cubicBezTo>
                      <a:cubicBezTo>
                        <a:pt x="-6306" y="348066"/>
                        <a:pt x="-7644" y="201522"/>
                        <a:pt x="19109" y="58991"/>
                      </a:cubicBezTo>
                      <a:cubicBezTo>
                        <a:pt x="25797" y="24865"/>
                        <a:pt x="156216" y="-1901"/>
                        <a:pt x="308036" y="106"/>
                      </a:cubicBezTo>
                      <a:cubicBezTo>
                        <a:pt x="332114" y="106"/>
                        <a:pt x="471227" y="2783"/>
                        <a:pt x="492629" y="4121"/>
                      </a:cubicBezTo>
                      <a:cubicBezTo>
                        <a:pt x="446481" y="182116"/>
                        <a:pt x="445143" y="368141"/>
                        <a:pt x="489285" y="546136"/>
                      </a:cubicBezTo>
                      <a:close/>
                    </a:path>
                  </a:pathLst>
                </a:custGeom>
                <a:solidFill>
                  <a:srgbClr val="13243A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g1509e70a5cd_1_47"/>
                <p:cNvSpPr/>
                <p:nvPr/>
              </p:nvSpPr>
              <p:spPr>
                <a:xfrm>
                  <a:off x="2066426" y="3445137"/>
                  <a:ext cx="92634" cy="542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34" h="542726" extrusionOk="0">
                      <a:moveTo>
                        <a:pt x="66322" y="42"/>
                      </a:moveTo>
                      <a:cubicBezTo>
                        <a:pt x="83042" y="42"/>
                        <a:pt x="94412" y="7403"/>
                        <a:pt x="92406" y="16771"/>
                      </a:cubicBezTo>
                      <a:cubicBezTo>
                        <a:pt x="50939" y="184060"/>
                        <a:pt x="49602" y="358040"/>
                        <a:pt x="87724" y="525998"/>
                      </a:cubicBezTo>
                      <a:cubicBezTo>
                        <a:pt x="89730" y="534697"/>
                        <a:pt x="78361" y="542727"/>
                        <a:pt x="61640" y="542727"/>
                      </a:cubicBezTo>
                      <a:lnTo>
                        <a:pt x="61640" y="542727"/>
                      </a:lnTo>
                      <a:cubicBezTo>
                        <a:pt x="45589" y="542727"/>
                        <a:pt x="30206" y="536035"/>
                        <a:pt x="28200" y="526667"/>
                      </a:cubicBezTo>
                      <a:cubicBezTo>
                        <a:pt x="-10592" y="358709"/>
                        <a:pt x="-9254" y="184060"/>
                        <a:pt x="31544" y="16102"/>
                      </a:cubicBezTo>
                      <a:cubicBezTo>
                        <a:pt x="34219" y="6734"/>
                        <a:pt x="49602" y="-627"/>
                        <a:pt x="66322" y="42"/>
                      </a:cubicBezTo>
                      <a:lnTo>
                        <a:pt x="66322" y="42"/>
                      </a:lnTo>
                      <a:close/>
                    </a:path>
                  </a:pathLst>
                </a:custGeom>
                <a:solidFill>
                  <a:srgbClr val="13243A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g1509e70a5cd_1_47"/>
                <p:cNvSpPr/>
                <p:nvPr/>
              </p:nvSpPr>
              <p:spPr>
                <a:xfrm>
                  <a:off x="2008169" y="3443829"/>
                  <a:ext cx="135948" cy="546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48" h="546054" extrusionOk="0">
                      <a:moveTo>
                        <a:pt x="131267" y="543366"/>
                      </a:moveTo>
                      <a:cubicBezTo>
                        <a:pt x="126585" y="544704"/>
                        <a:pt x="97157" y="546042"/>
                        <a:pt x="91807" y="546042"/>
                      </a:cubicBezTo>
                      <a:cubicBezTo>
                        <a:pt x="59035" y="546712"/>
                        <a:pt x="25594" y="519276"/>
                        <a:pt x="19575" y="485819"/>
                      </a:cubicBezTo>
                      <a:cubicBezTo>
                        <a:pt x="-7178" y="345296"/>
                        <a:pt x="-6509" y="200759"/>
                        <a:pt x="21582" y="60236"/>
                      </a:cubicBezTo>
                      <a:cubicBezTo>
                        <a:pt x="28270" y="26109"/>
                        <a:pt x="62379" y="-657"/>
                        <a:pt x="95820" y="12"/>
                      </a:cubicBezTo>
                      <a:cubicBezTo>
                        <a:pt x="101170" y="12"/>
                        <a:pt x="131267" y="1351"/>
                        <a:pt x="135948" y="2689"/>
                      </a:cubicBezTo>
                      <a:cubicBezTo>
                        <a:pt x="89132" y="179346"/>
                        <a:pt x="87794" y="364702"/>
                        <a:pt x="131267" y="543366"/>
                      </a:cubicBezTo>
                      <a:close/>
                    </a:path>
                  </a:pathLst>
                </a:custGeom>
                <a:solidFill>
                  <a:srgbClr val="13243A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42" name="Google Shape;742;g1509e70a5cd_1_47"/>
            <p:cNvSpPr/>
            <p:nvPr/>
          </p:nvSpPr>
          <p:spPr>
            <a:xfrm>
              <a:off x="1678624" y="2821527"/>
              <a:ext cx="199975" cy="297036"/>
            </a:xfrm>
            <a:custGeom>
              <a:avLst/>
              <a:gdLst/>
              <a:ahLst/>
              <a:cxnLst/>
              <a:rect l="l" t="t" r="r" b="b"/>
              <a:pathLst>
                <a:path w="199975" h="297036" extrusionOk="0">
                  <a:moveTo>
                    <a:pt x="199975" y="0"/>
                  </a:moveTo>
                  <a:cubicBezTo>
                    <a:pt x="199975" y="0"/>
                    <a:pt x="191281" y="177995"/>
                    <a:pt x="186599" y="259632"/>
                  </a:cubicBezTo>
                  <a:cubicBezTo>
                    <a:pt x="181917" y="332570"/>
                    <a:pt x="0" y="276361"/>
                    <a:pt x="0" y="276361"/>
                  </a:cubicBezTo>
                  <a:cubicBezTo>
                    <a:pt x="0" y="276361"/>
                    <a:pt x="9363" y="119110"/>
                    <a:pt x="13376" y="84983"/>
                  </a:cubicBezTo>
                  <a:cubicBezTo>
                    <a:pt x="18058" y="51525"/>
                    <a:pt x="199975" y="0"/>
                    <a:pt x="199975" y="0"/>
                  </a:cubicBezTo>
                  <a:close/>
                </a:path>
              </a:pathLst>
            </a:custGeom>
            <a:solidFill>
              <a:srgbClr val="D98A7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3" name="Google Shape;743;g1509e70a5cd_1_47"/>
            <p:cNvGrpSpPr/>
            <p:nvPr/>
          </p:nvGrpSpPr>
          <p:grpSpPr>
            <a:xfrm>
              <a:off x="1574448" y="2660930"/>
              <a:ext cx="332822" cy="310785"/>
              <a:chOff x="1574448" y="2660930"/>
              <a:chExt cx="332822" cy="310785"/>
            </a:xfrm>
          </p:grpSpPr>
          <p:sp>
            <p:nvSpPr>
              <p:cNvPr id="744" name="Google Shape;744;g1509e70a5cd_1_47"/>
              <p:cNvSpPr/>
              <p:nvPr/>
            </p:nvSpPr>
            <p:spPr>
              <a:xfrm>
                <a:off x="1684643" y="2841602"/>
                <a:ext cx="129749" cy="130113"/>
              </a:xfrm>
              <a:custGeom>
                <a:avLst/>
                <a:gdLst/>
                <a:ahLst/>
                <a:cxnLst/>
                <a:rect l="l" t="t" r="r" b="b"/>
                <a:pathLst>
                  <a:path w="129749" h="130113" extrusionOk="0">
                    <a:moveTo>
                      <a:pt x="6688" y="40149"/>
                    </a:moveTo>
                    <a:cubicBezTo>
                      <a:pt x="10701" y="8699"/>
                      <a:pt x="129750" y="0"/>
                      <a:pt x="129750" y="0"/>
                    </a:cubicBezTo>
                    <a:cubicBezTo>
                      <a:pt x="127743" y="2677"/>
                      <a:pt x="93634" y="123794"/>
                      <a:pt x="15383" y="129816"/>
                    </a:cubicBezTo>
                    <a:cubicBezTo>
                      <a:pt x="9363" y="130485"/>
                      <a:pt x="4682" y="129816"/>
                      <a:pt x="0" y="129816"/>
                    </a:cubicBezTo>
                    <a:cubicBezTo>
                      <a:pt x="2006" y="93013"/>
                      <a:pt x="4682" y="54871"/>
                      <a:pt x="6688" y="4014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1509e70a5cd_1_47"/>
              <p:cNvSpPr/>
              <p:nvPr/>
            </p:nvSpPr>
            <p:spPr>
              <a:xfrm>
                <a:off x="1574448" y="2660930"/>
                <a:ext cx="332822" cy="285369"/>
              </a:xfrm>
              <a:custGeom>
                <a:avLst/>
                <a:gdLst/>
                <a:ahLst/>
                <a:cxnLst/>
                <a:rect l="l" t="t" r="r" b="b"/>
                <a:pathLst>
                  <a:path w="332822" h="285369" extrusionOk="0">
                    <a:moveTo>
                      <a:pt x="3854" y="0"/>
                    </a:moveTo>
                    <a:cubicBezTo>
                      <a:pt x="3854" y="0"/>
                      <a:pt x="-8853" y="159928"/>
                      <a:pt x="11880" y="206769"/>
                    </a:cubicBezTo>
                    <a:cubicBezTo>
                      <a:pt x="32613" y="253610"/>
                      <a:pt x="41308" y="289075"/>
                      <a:pt x="91469" y="285060"/>
                    </a:cubicBezTo>
                    <a:cubicBezTo>
                      <a:pt x="141630" y="281045"/>
                      <a:pt x="203161" y="258294"/>
                      <a:pt x="249309" y="231528"/>
                    </a:cubicBezTo>
                    <a:cubicBezTo>
                      <a:pt x="295457" y="204092"/>
                      <a:pt x="346287" y="125132"/>
                      <a:pt x="329566" y="86321"/>
                    </a:cubicBezTo>
                    <a:cubicBezTo>
                      <a:pt x="312846" y="47510"/>
                      <a:pt x="292113" y="78291"/>
                      <a:pt x="292113" y="90336"/>
                    </a:cubicBezTo>
                    <a:cubicBezTo>
                      <a:pt x="292113" y="102381"/>
                      <a:pt x="163032" y="121786"/>
                      <a:pt x="62710" y="62901"/>
                    </a:cubicBezTo>
                    <a:cubicBezTo>
                      <a:pt x="37295" y="48179"/>
                      <a:pt x="-159" y="23420"/>
                      <a:pt x="3854" y="0"/>
                    </a:cubicBezTo>
                    <a:close/>
                  </a:path>
                </a:pathLst>
              </a:custGeom>
              <a:solidFill>
                <a:srgbClr val="D98A7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6" name="Google Shape;746;g1509e70a5cd_1_47"/>
            <p:cNvSpPr/>
            <p:nvPr/>
          </p:nvSpPr>
          <p:spPr>
            <a:xfrm>
              <a:off x="1147242" y="3556259"/>
              <a:ext cx="583611" cy="330593"/>
            </a:xfrm>
            <a:custGeom>
              <a:avLst/>
              <a:gdLst/>
              <a:ahLst/>
              <a:cxnLst/>
              <a:rect l="l" t="t" r="r" b="b"/>
              <a:pathLst>
                <a:path w="583611" h="330593" extrusionOk="0">
                  <a:moveTo>
                    <a:pt x="552115" y="212122"/>
                  </a:moveTo>
                  <a:lnTo>
                    <a:pt x="45155" y="0"/>
                  </a:lnTo>
                  <a:cubicBezTo>
                    <a:pt x="45155" y="0"/>
                    <a:pt x="-33765" y="29443"/>
                    <a:pt x="17064" y="67584"/>
                  </a:cubicBezTo>
                  <a:cubicBezTo>
                    <a:pt x="67894" y="106396"/>
                    <a:pt x="392269" y="325209"/>
                    <a:pt x="392269" y="325209"/>
                  </a:cubicBezTo>
                  <a:cubicBezTo>
                    <a:pt x="392269" y="325209"/>
                    <a:pt x="676514" y="368035"/>
                    <a:pt x="552115" y="212122"/>
                  </a:cubicBezTo>
                  <a:close/>
                </a:path>
              </a:pathLst>
            </a:custGeom>
            <a:solidFill>
              <a:srgbClr val="D98A7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g1509e70a5cd_1_47"/>
            <p:cNvSpPr/>
            <p:nvPr/>
          </p:nvSpPr>
          <p:spPr>
            <a:xfrm>
              <a:off x="1096756" y="4998475"/>
              <a:ext cx="297193" cy="193197"/>
            </a:xfrm>
            <a:custGeom>
              <a:avLst/>
              <a:gdLst/>
              <a:ahLst/>
              <a:cxnLst/>
              <a:rect l="l" t="t" r="r" b="b"/>
              <a:pathLst>
                <a:path w="297193" h="193197" extrusionOk="0">
                  <a:moveTo>
                    <a:pt x="39460" y="27247"/>
                  </a:moveTo>
                  <a:cubicBezTo>
                    <a:pt x="39460" y="27247"/>
                    <a:pt x="45479" y="82787"/>
                    <a:pt x="45479" y="99516"/>
                  </a:cubicBezTo>
                  <a:cubicBezTo>
                    <a:pt x="45479" y="116245"/>
                    <a:pt x="6019" y="164424"/>
                    <a:pt x="3344" y="179146"/>
                  </a:cubicBezTo>
                  <a:cubicBezTo>
                    <a:pt x="0" y="193198"/>
                    <a:pt x="0" y="193198"/>
                    <a:pt x="0" y="193198"/>
                  </a:cubicBezTo>
                  <a:lnTo>
                    <a:pt x="296953" y="193198"/>
                  </a:lnTo>
                  <a:cubicBezTo>
                    <a:pt x="296953" y="193198"/>
                    <a:pt x="302972" y="165093"/>
                    <a:pt x="254818" y="128290"/>
                  </a:cubicBezTo>
                  <a:cubicBezTo>
                    <a:pt x="205995" y="91486"/>
                    <a:pt x="191281" y="66058"/>
                    <a:pt x="185261" y="19217"/>
                  </a:cubicBezTo>
                  <a:cubicBezTo>
                    <a:pt x="178573" y="-28292"/>
                    <a:pt x="39460" y="27247"/>
                    <a:pt x="39460" y="27247"/>
                  </a:cubicBezTo>
                  <a:close/>
                </a:path>
              </a:pathLst>
            </a:custGeom>
            <a:solidFill>
              <a:srgbClr val="13243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g1509e70a5cd_1_47"/>
            <p:cNvSpPr/>
            <p:nvPr/>
          </p:nvSpPr>
          <p:spPr>
            <a:xfrm>
              <a:off x="1453999" y="3093873"/>
              <a:ext cx="210872" cy="225566"/>
            </a:xfrm>
            <a:custGeom>
              <a:avLst/>
              <a:gdLst/>
              <a:ahLst/>
              <a:cxnLst/>
              <a:rect l="l" t="t" r="r" b="b"/>
              <a:pathLst>
                <a:path w="210872" h="225566" extrusionOk="0">
                  <a:moveTo>
                    <a:pt x="210580" y="0"/>
                  </a:moveTo>
                  <a:cubicBezTo>
                    <a:pt x="210580" y="0"/>
                    <a:pt x="38026" y="25428"/>
                    <a:pt x="15286" y="89667"/>
                  </a:cubicBezTo>
                  <a:cubicBezTo>
                    <a:pt x="-7454" y="153236"/>
                    <a:pt x="1910" y="192047"/>
                    <a:pt x="1910" y="221490"/>
                  </a:cubicBezTo>
                  <a:cubicBezTo>
                    <a:pt x="1910" y="250933"/>
                    <a:pt x="219943" y="115094"/>
                    <a:pt x="210580" y="0"/>
                  </a:cubicBezTo>
                  <a:close/>
                </a:path>
              </a:pathLst>
            </a:custGeom>
            <a:solidFill>
              <a:srgbClr val="FF7B9B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g1509e70a5cd_1_47"/>
            <p:cNvSpPr/>
            <p:nvPr/>
          </p:nvSpPr>
          <p:spPr>
            <a:xfrm>
              <a:off x="1414287" y="3081160"/>
              <a:ext cx="606693" cy="830718"/>
            </a:xfrm>
            <a:custGeom>
              <a:avLst/>
              <a:gdLst/>
              <a:ahLst/>
              <a:cxnLst/>
              <a:rect l="l" t="t" r="r" b="b"/>
              <a:pathLst>
                <a:path w="606693" h="830718" extrusionOk="0">
                  <a:moveTo>
                    <a:pt x="450267" y="0"/>
                  </a:moveTo>
                  <a:lnTo>
                    <a:pt x="250292" y="12714"/>
                  </a:lnTo>
                  <a:cubicBezTo>
                    <a:pt x="250292" y="12714"/>
                    <a:pt x="67037" y="177995"/>
                    <a:pt x="23564" y="270338"/>
                  </a:cubicBezTo>
                  <a:cubicBezTo>
                    <a:pt x="4169" y="312495"/>
                    <a:pt x="11526" y="699936"/>
                    <a:pt x="156" y="762836"/>
                  </a:cubicBezTo>
                  <a:cubicBezTo>
                    <a:pt x="-5863" y="796963"/>
                    <a:pt x="164015" y="812354"/>
                    <a:pt x="254974" y="825068"/>
                  </a:cubicBezTo>
                  <a:cubicBezTo>
                    <a:pt x="345932" y="837781"/>
                    <a:pt x="473007" y="825068"/>
                    <a:pt x="473007" y="825068"/>
                  </a:cubicBezTo>
                  <a:cubicBezTo>
                    <a:pt x="473007" y="825068"/>
                    <a:pt x="427528" y="689229"/>
                    <a:pt x="459631" y="548707"/>
                  </a:cubicBezTo>
                  <a:cubicBezTo>
                    <a:pt x="491734" y="408184"/>
                    <a:pt x="632185" y="301789"/>
                    <a:pt x="600750" y="204092"/>
                  </a:cubicBezTo>
                  <a:cubicBezTo>
                    <a:pt x="582692" y="149221"/>
                    <a:pt x="622152" y="88997"/>
                    <a:pt x="599413" y="66915"/>
                  </a:cubicBezTo>
                  <a:cubicBezTo>
                    <a:pt x="568647" y="37472"/>
                    <a:pt x="548583" y="50856"/>
                    <a:pt x="450267" y="0"/>
                  </a:cubicBezTo>
                  <a:close/>
                </a:path>
              </a:pathLst>
            </a:custGeom>
            <a:solidFill>
              <a:srgbClr val="FF7B9B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g1509e70a5cd_1_47"/>
            <p:cNvSpPr/>
            <p:nvPr/>
          </p:nvSpPr>
          <p:spPr>
            <a:xfrm>
              <a:off x="1931435" y="3127786"/>
              <a:ext cx="273022" cy="785995"/>
            </a:xfrm>
            <a:custGeom>
              <a:avLst/>
              <a:gdLst/>
              <a:ahLst/>
              <a:cxnLst/>
              <a:rect l="l" t="t" r="r" b="b"/>
              <a:pathLst>
                <a:path w="273022" h="785995" extrusionOk="0">
                  <a:moveTo>
                    <a:pt x="0" y="13597"/>
                  </a:moveTo>
                  <a:cubicBezTo>
                    <a:pt x="0" y="13597"/>
                    <a:pt x="2006" y="191592"/>
                    <a:pt x="10701" y="276575"/>
                  </a:cubicBezTo>
                  <a:cubicBezTo>
                    <a:pt x="20064" y="361558"/>
                    <a:pt x="78920" y="605799"/>
                    <a:pt x="78920" y="605799"/>
                  </a:cubicBezTo>
                  <a:cubicBezTo>
                    <a:pt x="78920" y="605799"/>
                    <a:pt x="101660" y="812568"/>
                    <a:pt x="205994" y="783125"/>
                  </a:cubicBezTo>
                  <a:cubicBezTo>
                    <a:pt x="310329" y="753013"/>
                    <a:pt x="282908" y="544906"/>
                    <a:pt x="191950" y="206983"/>
                  </a:cubicBezTo>
                  <a:cubicBezTo>
                    <a:pt x="143126" y="24973"/>
                    <a:pt x="31434" y="-28559"/>
                    <a:pt x="0" y="13597"/>
                  </a:cubicBezTo>
                  <a:close/>
                </a:path>
              </a:pathLst>
            </a:custGeom>
            <a:solidFill>
              <a:srgbClr val="FF7B9B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g1509e70a5cd_1_47"/>
            <p:cNvSpPr/>
            <p:nvPr/>
          </p:nvSpPr>
          <p:spPr>
            <a:xfrm>
              <a:off x="1438671" y="3507116"/>
              <a:ext cx="751594" cy="402456"/>
            </a:xfrm>
            <a:custGeom>
              <a:avLst/>
              <a:gdLst/>
              <a:ahLst/>
              <a:cxnLst/>
              <a:rect l="l" t="t" r="r" b="b"/>
              <a:pathLst>
                <a:path w="751594" h="402456" extrusionOk="0">
                  <a:moveTo>
                    <a:pt x="751595" y="319481"/>
                  </a:moveTo>
                  <a:cubicBezTo>
                    <a:pt x="751595" y="319481"/>
                    <a:pt x="746913" y="368330"/>
                    <a:pt x="746913" y="379036"/>
                  </a:cubicBezTo>
                  <a:cubicBezTo>
                    <a:pt x="746913" y="389743"/>
                    <a:pt x="696752" y="402457"/>
                    <a:pt x="644585" y="402457"/>
                  </a:cubicBezTo>
                  <a:cubicBezTo>
                    <a:pt x="592417" y="402457"/>
                    <a:pt x="205843" y="193680"/>
                    <a:pt x="169727" y="178959"/>
                  </a:cubicBezTo>
                  <a:cubicBezTo>
                    <a:pt x="133611" y="164238"/>
                    <a:pt x="49341" y="142825"/>
                    <a:pt x="28607" y="140817"/>
                  </a:cubicBezTo>
                  <a:cubicBezTo>
                    <a:pt x="7874" y="138810"/>
                    <a:pt x="-7509" y="85277"/>
                    <a:pt x="3861" y="51150"/>
                  </a:cubicBezTo>
                  <a:cubicBezTo>
                    <a:pt x="11218" y="28399"/>
                    <a:pt x="18575" y="8994"/>
                    <a:pt x="30614" y="2302"/>
                  </a:cubicBezTo>
                  <a:cubicBezTo>
                    <a:pt x="36633" y="-1044"/>
                    <a:pt x="43321" y="-1044"/>
                    <a:pt x="52016" y="4310"/>
                  </a:cubicBezTo>
                  <a:cubicBezTo>
                    <a:pt x="76762" y="19031"/>
                    <a:pt x="177084" y="99999"/>
                    <a:pt x="177084" y="99999"/>
                  </a:cubicBezTo>
                  <a:cubicBezTo>
                    <a:pt x="177084" y="99999"/>
                    <a:pt x="411169" y="140148"/>
                    <a:pt x="504134" y="178959"/>
                  </a:cubicBezTo>
                  <a:cubicBezTo>
                    <a:pt x="597099" y="217101"/>
                    <a:pt x="706115" y="263942"/>
                    <a:pt x="751595" y="319481"/>
                  </a:cubicBezTo>
                  <a:close/>
                </a:path>
              </a:pathLst>
            </a:custGeom>
            <a:solidFill>
              <a:srgbClr val="D98A7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g1509e70a5cd_1_47"/>
            <p:cNvSpPr/>
            <p:nvPr/>
          </p:nvSpPr>
          <p:spPr>
            <a:xfrm>
              <a:off x="1342204" y="3509418"/>
              <a:ext cx="126412" cy="133830"/>
            </a:xfrm>
            <a:custGeom>
              <a:avLst/>
              <a:gdLst/>
              <a:ahLst/>
              <a:cxnLst/>
              <a:rect l="l" t="t" r="r" b="b"/>
              <a:pathLst>
                <a:path w="126412" h="133830" extrusionOk="0">
                  <a:moveTo>
                    <a:pt x="6695" y="14721"/>
                  </a:moveTo>
                  <a:lnTo>
                    <a:pt x="126413" y="0"/>
                  </a:lnTo>
                  <a:lnTo>
                    <a:pt x="99660" y="48848"/>
                  </a:lnTo>
                  <a:lnTo>
                    <a:pt x="115712" y="123124"/>
                  </a:lnTo>
                  <a:lnTo>
                    <a:pt x="49499" y="133831"/>
                  </a:lnTo>
                  <a:cubicBezTo>
                    <a:pt x="49499" y="133831"/>
                    <a:pt x="6026" y="70261"/>
                    <a:pt x="4020" y="63570"/>
                  </a:cubicBezTo>
                  <a:cubicBezTo>
                    <a:pt x="2013" y="56878"/>
                    <a:pt x="-2668" y="48848"/>
                    <a:pt x="2013" y="42157"/>
                  </a:cubicBezTo>
                  <a:cubicBezTo>
                    <a:pt x="6695" y="36134"/>
                    <a:pt x="7" y="19405"/>
                    <a:pt x="6695" y="14721"/>
                  </a:cubicBezTo>
                  <a:close/>
                </a:path>
              </a:pathLst>
            </a:custGeom>
            <a:solidFill>
              <a:srgbClr val="D98A7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g1509e70a5cd_1_47"/>
            <p:cNvSpPr/>
            <p:nvPr/>
          </p:nvSpPr>
          <p:spPr>
            <a:xfrm>
              <a:off x="836101" y="3765290"/>
              <a:ext cx="1137543" cy="1275822"/>
            </a:xfrm>
            <a:custGeom>
              <a:avLst/>
              <a:gdLst/>
              <a:ahLst/>
              <a:cxnLst/>
              <a:rect l="l" t="t" r="r" b="b"/>
              <a:pathLst>
                <a:path w="1137543" h="1275822" extrusionOk="0">
                  <a:moveTo>
                    <a:pt x="1051193" y="141606"/>
                  </a:moveTo>
                  <a:lnTo>
                    <a:pt x="833160" y="141606"/>
                  </a:lnTo>
                  <a:lnTo>
                    <a:pt x="199125" y="11121"/>
                  </a:lnTo>
                  <a:cubicBezTo>
                    <a:pt x="199125" y="11121"/>
                    <a:pt x="-55693" y="-51111"/>
                    <a:pt x="11188" y="118855"/>
                  </a:cubicBezTo>
                  <a:cubicBezTo>
                    <a:pt x="78070" y="288820"/>
                    <a:pt x="301453" y="1275823"/>
                    <a:pt x="301453" y="1275823"/>
                  </a:cubicBezTo>
                  <a:lnTo>
                    <a:pt x="445248" y="1251733"/>
                  </a:lnTo>
                  <a:cubicBezTo>
                    <a:pt x="445248" y="1251733"/>
                    <a:pt x="421171" y="589270"/>
                    <a:pt x="354289" y="481536"/>
                  </a:cubicBezTo>
                  <a:cubicBezTo>
                    <a:pt x="287408" y="373802"/>
                    <a:pt x="281389" y="339676"/>
                    <a:pt x="281389" y="339676"/>
                  </a:cubicBezTo>
                  <a:cubicBezTo>
                    <a:pt x="281389" y="339676"/>
                    <a:pt x="724143" y="561166"/>
                    <a:pt x="905392" y="549790"/>
                  </a:cubicBezTo>
                  <a:cubicBezTo>
                    <a:pt x="1087978" y="538414"/>
                    <a:pt x="1239130" y="407929"/>
                    <a:pt x="1051193" y="141606"/>
                  </a:cubicBezTo>
                  <a:close/>
                </a:path>
              </a:pathLst>
            </a:custGeom>
            <a:solidFill>
              <a:srgbClr val="105F7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g1509e70a5cd_1_47"/>
            <p:cNvSpPr/>
            <p:nvPr/>
          </p:nvSpPr>
          <p:spPr>
            <a:xfrm>
              <a:off x="847289" y="3884145"/>
              <a:ext cx="8025" cy="21412"/>
            </a:xfrm>
            <a:custGeom>
              <a:avLst/>
              <a:gdLst/>
              <a:ahLst/>
              <a:cxnLst/>
              <a:rect l="l" t="t" r="r" b="b"/>
              <a:pathLst>
                <a:path w="8025" h="21412" extrusionOk="0">
                  <a:moveTo>
                    <a:pt x="0" y="0"/>
                  </a:moveTo>
                  <a:cubicBezTo>
                    <a:pt x="2675" y="6022"/>
                    <a:pt x="4682" y="13383"/>
                    <a:pt x="8026" y="21413"/>
                  </a:cubicBezTo>
                </a:path>
              </a:pathLst>
            </a:custGeom>
            <a:noFill/>
            <a:ln w="9525" cap="flat" cmpd="sng">
              <a:solidFill>
                <a:srgbClr val="1554A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g1509e70a5cd_1_47"/>
            <p:cNvSpPr/>
            <p:nvPr/>
          </p:nvSpPr>
          <p:spPr>
            <a:xfrm>
              <a:off x="1117489" y="4104966"/>
              <a:ext cx="401288" cy="167288"/>
            </a:xfrm>
            <a:custGeom>
              <a:avLst/>
              <a:gdLst/>
              <a:ahLst/>
              <a:cxnLst/>
              <a:rect l="l" t="t" r="r" b="b"/>
              <a:pathLst>
                <a:path w="401288" h="167288" extrusionOk="0">
                  <a:moveTo>
                    <a:pt x="72901" y="141861"/>
                  </a:moveTo>
                  <a:cubicBezTo>
                    <a:pt x="6019" y="34127"/>
                    <a:pt x="0" y="0"/>
                    <a:pt x="0" y="0"/>
                  </a:cubicBezTo>
                  <a:cubicBezTo>
                    <a:pt x="0" y="0"/>
                    <a:pt x="210676" y="105726"/>
                    <a:pt x="401288" y="167289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g1509e70a5cd_1_47"/>
            <p:cNvSpPr/>
            <p:nvPr/>
          </p:nvSpPr>
          <p:spPr>
            <a:xfrm>
              <a:off x="855315" y="3905558"/>
              <a:ext cx="123730" cy="461716"/>
            </a:xfrm>
            <a:custGeom>
              <a:avLst/>
              <a:gdLst/>
              <a:ahLst/>
              <a:cxnLst/>
              <a:rect l="l" t="t" r="r" b="b"/>
              <a:pathLst>
                <a:path w="123730" h="461716" extrusionOk="0">
                  <a:moveTo>
                    <a:pt x="0" y="0"/>
                  </a:moveTo>
                  <a:cubicBezTo>
                    <a:pt x="28090" y="82975"/>
                    <a:pt x="75576" y="266324"/>
                    <a:pt x="123730" y="461717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7" name="Google Shape;757;g1509e70a5cd_1_47"/>
            <p:cNvGrpSpPr/>
            <p:nvPr/>
          </p:nvGrpSpPr>
          <p:grpSpPr>
            <a:xfrm>
              <a:off x="242682" y="3627859"/>
              <a:ext cx="1414539" cy="1584557"/>
              <a:chOff x="242682" y="3627859"/>
              <a:chExt cx="1414539" cy="1584557"/>
            </a:xfrm>
          </p:grpSpPr>
          <p:sp>
            <p:nvSpPr>
              <p:cNvPr id="758" name="Google Shape;758;g1509e70a5cd_1_47"/>
              <p:cNvSpPr/>
              <p:nvPr/>
            </p:nvSpPr>
            <p:spPr>
              <a:xfrm>
                <a:off x="242682" y="3677376"/>
                <a:ext cx="318355" cy="1535040"/>
              </a:xfrm>
              <a:custGeom>
                <a:avLst/>
                <a:gdLst/>
                <a:ahLst/>
                <a:cxnLst/>
                <a:rect l="l" t="t" r="r" b="b"/>
                <a:pathLst>
                  <a:path w="318355" h="1535040" extrusionOk="0">
                    <a:moveTo>
                      <a:pt x="102328" y="1535041"/>
                    </a:moveTo>
                    <a:lnTo>
                      <a:pt x="0" y="1535041"/>
                    </a:lnTo>
                    <a:lnTo>
                      <a:pt x="169210" y="0"/>
                    </a:lnTo>
                    <a:lnTo>
                      <a:pt x="318355" y="0"/>
                    </a:lnTo>
                    <a:close/>
                  </a:path>
                </a:pathLst>
              </a:custGeom>
              <a:solidFill>
                <a:srgbClr val="13243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1509e70a5cd_1_47"/>
              <p:cNvSpPr/>
              <p:nvPr/>
            </p:nvSpPr>
            <p:spPr>
              <a:xfrm>
                <a:off x="1279342" y="3677376"/>
                <a:ext cx="318355" cy="1535040"/>
              </a:xfrm>
              <a:custGeom>
                <a:avLst/>
                <a:gdLst/>
                <a:ahLst/>
                <a:cxnLst/>
                <a:rect l="l" t="t" r="r" b="b"/>
                <a:pathLst>
                  <a:path w="318355" h="1535040" extrusionOk="0">
                    <a:moveTo>
                      <a:pt x="215358" y="1535041"/>
                    </a:moveTo>
                    <a:lnTo>
                      <a:pt x="318355" y="1535041"/>
                    </a:lnTo>
                    <a:lnTo>
                      <a:pt x="1491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243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1509e70a5cd_1_47"/>
              <p:cNvSpPr/>
              <p:nvPr/>
            </p:nvSpPr>
            <p:spPr>
              <a:xfrm>
                <a:off x="290836" y="3627859"/>
                <a:ext cx="1366385" cy="89666"/>
              </a:xfrm>
              <a:custGeom>
                <a:avLst/>
                <a:gdLst/>
                <a:ahLst/>
                <a:cxnLst/>
                <a:rect l="l" t="t" r="r" b="b"/>
                <a:pathLst>
                  <a:path w="1366385" h="89666" extrusionOk="0">
                    <a:moveTo>
                      <a:pt x="0" y="0"/>
                    </a:moveTo>
                    <a:lnTo>
                      <a:pt x="1366386" y="0"/>
                    </a:lnTo>
                    <a:lnTo>
                      <a:pt x="1366386" y="89667"/>
                    </a:lnTo>
                    <a:lnTo>
                      <a:pt x="0" y="89667"/>
                    </a:lnTo>
                    <a:close/>
                  </a:path>
                </a:pathLst>
              </a:custGeom>
              <a:solidFill>
                <a:srgbClr val="13243A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1" name="Google Shape;761;g1509e70a5cd_1_47"/>
            <p:cNvSpPr/>
            <p:nvPr/>
          </p:nvSpPr>
          <p:spPr>
            <a:xfrm>
              <a:off x="1345555" y="3533508"/>
              <a:ext cx="80926" cy="17398"/>
            </a:xfrm>
            <a:custGeom>
              <a:avLst/>
              <a:gdLst/>
              <a:ahLst/>
              <a:cxnLst/>
              <a:rect l="l" t="t" r="r" b="b"/>
              <a:pathLst>
                <a:path w="80926" h="17398" extrusionOk="0">
                  <a:moveTo>
                    <a:pt x="0" y="17398"/>
                  </a:moveTo>
                  <a:lnTo>
                    <a:pt x="8092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g1509e70a5cd_1_47"/>
            <p:cNvSpPr/>
            <p:nvPr/>
          </p:nvSpPr>
          <p:spPr>
            <a:xfrm>
              <a:off x="1358262" y="3562951"/>
              <a:ext cx="89620" cy="22751"/>
            </a:xfrm>
            <a:custGeom>
              <a:avLst/>
              <a:gdLst/>
              <a:ahLst/>
              <a:cxnLst/>
              <a:rect l="l" t="t" r="r" b="b"/>
              <a:pathLst>
                <a:path w="89620" h="22751" extrusionOk="0">
                  <a:moveTo>
                    <a:pt x="0" y="22751"/>
                  </a:moveTo>
                  <a:lnTo>
                    <a:pt x="896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g1509e70a5cd_1_47"/>
            <p:cNvSpPr/>
            <p:nvPr/>
          </p:nvSpPr>
          <p:spPr>
            <a:xfrm>
              <a:off x="1376989" y="3597747"/>
              <a:ext cx="73569" cy="23420"/>
            </a:xfrm>
            <a:custGeom>
              <a:avLst/>
              <a:gdLst/>
              <a:ahLst/>
              <a:cxnLst/>
              <a:rect l="l" t="t" r="r" b="b"/>
              <a:pathLst>
                <a:path w="73569" h="23420" extrusionOk="0">
                  <a:moveTo>
                    <a:pt x="0" y="23420"/>
                  </a:moveTo>
                  <a:lnTo>
                    <a:pt x="7357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g1509e70a5cd_1_47"/>
            <p:cNvSpPr/>
            <p:nvPr/>
          </p:nvSpPr>
          <p:spPr>
            <a:xfrm>
              <a:off x="1455909" y="3240418"/>
              <a:ext cx="63537" cy="74945"/>
            </a:xfrm>
            <a:custGeom>
              <a:avLst/>
              <a:gdLst/>
              <a:ahLst/>
              <a:cxnLst/>
              <a:rect l="l" t="t" r="r" b="b"/>
              <a:pathLst>
                <a:path w="63537" h="74945" extrusionOk="0">
                  <a:moveTo>
                    <a:pt x="63537" y="0"/>
                  </a:moveTo>
                  <a:lnTo>
                    <a:pt x="0" y="7494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g1509e70a5cd_1_47"/>
            <p:cNvSpPr/>
            <p:nvPr/>
          </p:nvSpPr>
          <p:spPr>
            <a:xfrm>
              <a:off x="1931435" y="3334769"/>
              <a:ext cx="18726" cy="135838"/>
            </a:xfrm>
            <a:custGeom>
              <a:avLst/>
              <a:gdLst/>
              <a:ahLst/>
              <a:cxnLst/>
              <a:rect l="l" t="t" r="r" b="b"/>
              <a:pathLst>
                <a:path w="18726" h="135838" extrusionOk="0">
                  <a:moveTo>
                    <a:pt x="0" y="0"/>
                  </a:moveTo>
                  <a:cubicBezTo>
                    <a:pt x="0" y="0"/>
                    <a:pt x="12707" y="82306"/>
                    <a:pt x="18727" y="135838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6" name="Google Shape;766;g1509e70a5cd_1_47"/>
            <p:cNvGrpSpPr/>
            <p:nvPr/>
          </p:nvGrpSpPr>
          <p:grpSpPr>
            <a:xfrm>
              <a:off x="290744" y="3093204"/>
              <a:ext cx="1129049" cy="535323"/>
              <a:chOff x="290744" y="3093204"/>
              <a:chExt cx="1129049" cy="535323"/>
            </a:xfrm>
          </p:grpSpPr>
          <p:sp>
            <p:nvSpPr>
              <p:cNvPr id="767" name="Google Shape;767;g1509e70a5cd_1_47"/>
              <p:cNvSpPr/>
              <p:nvPr/>
            </p:nvSpPr>
            <p:spPr>
              <a:xfrm>
                <a:off x="416573" y="3577672"/>
                <a:ext cx="1003220" cy="50855"/>
              </a:xfrm>
              <a:custGeom>
                <a:avLst/>
                <a:gdLst/>
                <a:ahLst/>
                <a:cxnLst/>
                <a:rect l="l" t="t" r="r" b="b"/>
                <a:pathLst>
                  <a:path w="1003220" h="50855" extrusionOk="0">
                    <a:moveTo>
                      <a:pt x="1002551" y="23420"/>
                    </a:moveTo>
                    <a:cubicBezTo>
                      <a:pt x="1002551" y="23420"/>
                      <a:pt x="1002551" y="22751"/>
                      <a:pt x="1003220" y="22751"/>
                    </a:cubicBezTo>
                    <a:lnTo>
                      <a:pt x="1002551" y="0"/>
                    </a:lnTo>
                    <a:lnTo>
                      <a:pt x="0" y="0"/>
                    </a:lnTo>
                    <a:lnTo>
                      <a:pt x="0" y="22751"/>
                    </a:lnTo>
                    <a:cubicBezTo>
                      <a:pt x="0" y="22751"/>
                      <a:pt x="0" y="23420"/>
                      <a:pt x="0" y="23420"/>
                    </a:cubicBezTo>
                    <a:lnTo>
                      <a:pt x="2675" y="27435"/>
                    </a:lnTo>
                    <a:cubicBezTo>
                      <a:pt x="15383" y="46841"/>
                      <a:pt x="38791" y="50856"/>
                      <a:pt x="64875" y="50856"/>
                    </a:cubicBezTo>
                    <a:lnTo>
                      <a:pt x="937008" y="50856"/>
                    </a:lnTo>
                    <a:cubicBezTo>
                      <a:pt x="963760" y="50856"/>
                      <a:pt x="986500" y="47510"/>
                      <a:pt x="999207" y="27435"/>
                    </a:cubicBezTo>
                    <a:lnTo>
                      <a:pt x="1002551" y="23420"/>
                    </a:lnTo>
                    <a:close/>
                  </a:path>
                </a:pathLst>
              </a:custGeom>
              <a:solidFill>
                <a:srgbClr val="CCDDDF"/>
              </a:solidFill>
              <a:ln>
                <a:noFill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8" name="Google Shape;768;g1509e70a5cd_1_47"/>
              <p:cNvGrpSpPr/>
              <p:nvPr/>
            </p:nvGrpSpPr>
            <p:grpSpPr>
              <a:xfrm>
                <a:off x="290744" y="3093204"/>
                <a:ext cx="880918" cy="483129"/>
                <a:chOff x="290744" y="3093204"/>
                <a:chExt cx="880918" cy="483129"/>
              </a:xfrm>
            </p:grpSpPr>
            <p:sp>
              <p:nvSpPr>
                <p:cNvPr id="769" name="Google Shape;769;g1509e70a5cd_1_47"/>
                <p:cNvSpPr/>
                <p:nvPr/>
              </p:nvSpPr>
              <p:spPr>
                <a:xfrm>
                  <a:off x="290744" y="3093204"/>
                  <a:ext cx="880918" cy="483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918" h="483129" extrusionOk="0">
                      <a:moveTo>
                        <a:pt x="880919" y="483130"/>
                      </a:moveTo>
                      <a:lnTo>
                        <a:pt x="751169" y="22082"/>
                      </a:lnTo>
                      <a:cubicBezTo>
                        <a:pt x="747825" y="10037"/>
                        <a:pt x="734449" y="0"/>
                        <a:pt x="721741" y="0"/>
                      </a:cubicBezTo>
                      <a:lnTo>
                        <a:pt x="18150" y="0"/>
                      </a:lnTo>
                      <a:cubicBezTo>
                        <a:pt x="5442" y="0"/>
                        <a:pt x="-2584" y="10037"/>
                        <a:pt x="760" y="22082"/>
                      </a:cubicBezTo>
                      <a:lnTo>
                        <a:pt x="130510" y="483130"/>
                      </a:lnTo>
                      <a:lnTo>
                        <a:pt x="880919" y="483130"/>
                      </a:lnTo>
                      <a:close/>
                    </a:path>
                  </a:pathLst>
                </a:custGeom>
                <a:solidFill>
                  <a:srgbClr val="CCDDDF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g1509e70a5cd_1_47"/>
                <p:cNvSpPr/>
                <p:nvPr/>
              </p:nvSpPr>
              <p:spPr>
                <a:xfrm>
                  <a:off x="681819" y="3291943"/>
                  <a:ext cx="94136" cy="85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36" h="85651" extrusionOk="0">
                      <a:moveTo>
                        <a:pt x="92570" y="42826"/>
                      </a:moveTo>
                      <a:cubicBezTo>
                        <a:pt x="99258" y="66246"/>
                        <a:pt x="83875" y="85652"/>
                        <a:pt x="59129" y="85652"/>
                      </a:cubicBezTo>
                      <a:cubicBezTo>
                        <a:pt x="33714" y="85652"/>
                        <a:pt x="8299" y="66246"/>
                        <a:pt x="1611" y="42826"/>
                      </a:cubicBezTo>
                      <a:cubicBezTo>
                        <a:pt x="-5077" y="19405"/>
                        <a:pt x="9637" y="0"/>
                        <a:pt x="35052" y="0"/>
                      </a:cubicBezTo>
                      <a:cubicBezTo>
                        <a:pt x="59798" y="669"/>
                        <a:pt x="85881" y="19405"/>
                        <a:pt x="92570" y="42826"/>
                      </a:cubicBezTo>
                      <a:close/>
                    </a:path>
                  </a:pathLst>
                </a:custGeom>
                <a:solidFill>
                  <a:srgbClr val="FF9349"/>
                </a:solidFill>
                <a:ln>
                  <a:noFill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71" name="Google Shape;771;g1509e70a5cd_1_47"/>
            <p:cNvSpPr/>
            <p:nvPr/>
          </p:nvSpPr>
          <p:spPr>
            <a:xfrm>
              <a:off x="380457" y="5024384"/>
              <a:ext cx="424027" cy="141860"/>
            </a:xfrm>
            <a:custGeom>
              <a:avLst/>
              <a:gdLst/>
              <a:ahLst/>
              <a:cxnLst/>
              <a:rect l="l" t="t" r="r" b="b"/>
              <a:pathLst>
                <a:path w="424027" h="141860" extrusionOk="0">
                  <a:moveTo>
                    <a:pt x="424028" y="141861"/>
                  </a:moveTo>
                  <a:lnTo>
                    <a:pt x="393931" y="16729"/>
                  </a:lnTo>
                  <a:lnTo>
                    <a:pt x="278895" y="0"/>
                  </a:lnTo>
                  <a:lnTo>
                    <a:pt x="0" y="141861"/>
                  </a:lnTo>
                  <a:close/>
                </a:path>
              </a:pathLst>
            </a:custGeom>
            <a:solidFill>
              <a:srgbClr val="13243A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g1509e70a5cd_1_47"/>
          <p:cNvGrpSpPr/>
          <p:nvPr/>
        </p:nvGrpSpPr>
        <p:grpSpPr>
          <a:xfrm>
            <a:off x="1029496" y="1173383"/>
            <a:ext cx="3140721" cy="559986"/>
            <a:chOff x="850978" y="868598"/>
            <a:chExt cx="2355600" cy="420000"/>
          </a:xfrm>
        </p:grpSpPr>
        <p:sp>
          <p:nvSpPr>
            <p:cNvPr id="773" name="Google Shape;773;g1509e70a5cd_1_47"/>
            <p:cNvSpPr/>
            <p:nvPr/>
          </p:nvSpPr>
          <p:spPr>
            <a:xfrm>
              <a:off x="850978" y="868598"/>
              <a:ext cx="2355600" cy="420000"/>
            </a:xfrm>
            <a:prstGeom prst="roundRect">
              <a:avLst>
                <a:gd name="adj" fmla="val 50000"/>
              </a:avLst>
            </a:prstGeom>
            <a:solidFill>
              <a:srgbClr val="26BDD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g1509e70a5cd_1_47"/>
            <p:cNvSpPr txBox="1"/>
            <p:nvPr/>
          </p:nvSpPr>
          <p:spPr>
            <a:xfrm>
              <a:off x="1255446" y="915676"/>
              <a:ext cx="16611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Quattrocento Sans"/>
                <a:buNone/>
              </a:pPr>
              <a:r>
                <a:rPr lang="en-US" sz="21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Resources</a:t>
              </a:r>
              <a:endParaRPr sz="21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775" name="Google Shape;775;g1509e70a5cd_1_47"/>
            <p:cNvGrpSpPr/>
            <p:nvPr/>
          </p:nvGrpSpPr>
          <p:grpSpPr>
            <a:xfrm>
              <a:off x="1377752" y="960862"/>
              <a:ext cx="190995" cy="217741"/>
              <a:chOff x="3001055" y="1298803"/>
              <a:chExt cx="190995" cy="217741"/>
            </a:xfrm>
          </p:grpSpPr>
          <p:sp>
            <p:nvSpPr>
              <p:cNvPr id="776" name="Google Shape;776;g1509e70a5cd_1_47"/>
              <p:cNvSpPr/>
              <p:nvPr/>
            </p:nvSpPr>
            <p:spPr>
              <a:xfrm>
                <a:off x="3037615" y="1333828"/>
                <a:ext cx="118505" cy="172499"/>
              </a:xfrm>
              <a:custGeom>
                <a:avLst/>
                <a:gdLst/>
                <a:ahLst/>
                <a:cxnLst/>
                <a:rect l="l" t="t" r="r" b="b"/>
                <a:pathLst>
                  <a:path w="118505" h="172499" extrusionOk="0">
                    <a:moveTo>
                      <a:pt x="118506" y="60117"/>
                    </a:moveTo>
                    <a:cubicBezTo>
                      <a:pt x="118506" y="25636"/>
                      <a:pt x="90140" y="-1821"/>
                      <a:pt x="56101" y="94"/>
                    </a:cubicBezTo>
                    <a:cubicBezTo>
                      <a:pt x="25214" y="2010"/>
                      <a:pt x="0" y="28190"/>
                      <a:pt x="0" y="60117"/>
                    </a:cubicBezTo>
                    <a:cubicBezTo>
                      <a:pt x="0" y="75442"/>
                      <a:pt x="5673" y="89490"/>
                      <a:pt x="15128" y="100345"/>
                    </a:cubicBezTo>
                    <a:cubicBezTo>
                      <a:pt x="25844" y="112477"/>
                      <a:pt x="32148" y="128440"/>
                      <a:pt x="32148" y="145042"/>
                    </a:cubicBezTo>
                    <a:lnTo>
                      <a:pt x="32148" y="159729"/>
                    </a:lnTo>
                    <a:cubicBezTo>
                      <a:pt x="32148" y="168030"/>
                      <a:pt x="36560" y="172500"/>
                      <a:pt x="42233" y="172500"/>
                    </a:cubicBezTo>
                    <a:lnTo>
                      <a:pt x="76272" y="172500"/>
                    </a:lnTo>
                    <a:cubicBezTo>
                      <a:pt x="81945" y="172500"/>
                      <a:pt x="86358" y="168030"/>
                      <a:pt x="86358" y="162283"/>
                    </a:cubicBezTo>
                    <a:lnTo>
                      <a:pt x="86358" y="145681"/>
                    </a:lnTo>
                    <a:cubicBezTo>
                      <a:pt x="86358" y="129079"/>
                      <a:pt x="92661" y="113116"/>
                      <a:pt x="103377" y="100983"/>
                    </a:cubicBezTo>
                    <a:cubicBezTo>
                      <a:pt x="112833" y="89490"/>
                      <a:pt x="118506" y="75442"/>
                      <a:pt x="118506" y="60117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g1509e70a5cd_1_47"/>
              <p:cNvSpPr/>
              <p:nvPr/>
            </p:nvSpPr>
            <p:spPr>
              <a:xfrm>
                <a:off x="3083000" y="1506328"/>
                <a:ext cx="27105" cy="10216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10216" extrusionOk="0">
                    <a:moveTo>
                      <a:pt x="17650" y="10217"/>
                    </a:moveTo>
                    <a:lnTo>
                      <a:pt x="8825" y="10217"/>
                    </a:lnTo>
                    <a:cubicBezTo>
                      <a:pt x="3782" y="10217"/>
                      <a:pt x="0" y="6385"/>
                      <a:pt x="0" y="1277"/>
                    </a:cubicBezTo>
                    <a:lnTo>
                      <a:pt x="0" y="0"/>
                    </a:lnTo>
                    <a:lnTo>
                      <a:pt x="27105" y="0"/>
                    </a:lnTo>
                    <a:lnTo>
                      <a:pt x="27105" y="1277"/>
                    </a:lnTo>
                    <a:cubicBezTo>
                      <a:pt x="27105" y="6385"/>
                      <a:pt x="22693" y="10217"/>
                      <a:pt x="17650" y="10217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g1509e70a5cd_1_47"/>
              <p:cNvSpPr/>
              <p:nvPr/>
            </p:nvSpPr>
            <p:spPr>
              <a:xfrm>
                <a:off x="3069132" y="1478871"/>
                <a:ext cx="54840" cy="6385"/>
              </a:xfrm>
              <a:custGeom>
                <a:avLst/>
                <a:gdLst/>
                <a:ahLst/>
                <a:cxnLst/>
                <a:rect l="l" t="t" r="r" b="b"/>
                <a:pathLst>
                  <a:path w="54840" h="6385" extrusionOk="0">
                    <a:moveTo>
                      <a:pt x="0" y="0"/>
                    </a:moveTo>
                    <a:lnTo>
                      <a:pt x="54840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g1509e70a5cd_1_47"/>
              <p:cNvSpPr/>
              <p:nvPr/>
            </p:nvSpPr>
            <p:spPr>
              <a:xfrm>
                <a:off x="3069132" y="1492280"/>
                <a:ext cx="54840" cy="6385"/>
              </a:xfrm>
              <a:custGeom>
                <a:avLst/>
                <a:gdLst/>
                <a:ahLst/>
                <a:cxnLst/>
                <a:rect l="l" t="t" r="r" b="b"/>
                <a:pathLst>
                  <a:path w="54840" h="6385" extrusionOk="0">
                    <a:moveTo>
                      <a:pt x="0" y="0"/>
                    </a:moveTo>
                    <a:lnTo>
                      <a:pt x="54840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0" name="Google Shape;780;g1509e70a5cd_1_47"/>
              <p:cNvGrpSpPr/>
              <p:nvPr/>
            </p:nvGrpSpPr>
            <p:grpSpPr>
              <a:xfrm>
                <a:off x="3001055" y="1395222"/>
                <a:ext cx="190995" cy="6385"/>
                <a:chOff x="3001055" y="1395222"/>
                <a:chExt cx="190995" cy="6385"/>
              </a:xfrm>
            </p:grpSpPr>
            <p:sp>
              <p:nvSpPr>
                <p:cNvPr id="781" name="Google Shape;781;g1509e70a5cd_1_47"/>
                <p:cNvSpPr/>
                <p:nvPr/>
              </p:nvSpPr>
              <p:spPr>
                <a:xfrm>
                  <a:off x="3001055" y="1395222"/>
                  <a:ext cx="18280" cy="6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0" h="6385" extrusionOk="0">
                      <a:moveTo>
                        <a:pt x="1828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g1509e70a5cd_1_47"/>
                <p:cNvSpPr/>
                <p:nvPr/>
              </p:nvSpPr>
              <p:spPr>
                <a:xfrm>
                  <a:off x="3172510" y="1395222"/>
                  <a:ext cx="19540" cy="6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0" h="6385" extrusionOk="0">
                      <a:moveTo>
                        <a:pt x="19541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3" name="Google Shape;783;g1509e70a5cd_1_47"/>
              <p:cNvGrpSpPr/>
              <p:nvPr/>
            </p:nvGrpSpPr>
            <p:grpSpPr>
              <a:xfrm>
                <a:off x="3013662" y="1347332"/>
                <a:ext cx="165151" cy="96419"/>
                <a:chOff x="3013662" y="1347332"/>
                <a:chExt cx="165151" cy="96419"/>
              </a:xfrm>
            </p:grpSpPr>
            <p:sp>
              <p:nvSpPr>
                <p:cNvPr id="784" name="Google Shape;784;g1509e70a5cd_1_47"/>
                <p:cNvSpPr/>
                <p:nvPr/>
              </p:nvSpPr>
              <p:spPr>
                <a:xfrm>
                  <a:off x="3013662" y="1434812"/>
                  <a:ext cx="15128" cy="8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8" h="8939" extrusionOk="0">
                      <a:moveTo>
                        <a:pt x="15128" y="0"/>
                      </a:moveTo>
                      <a:lnTo>
                        <a:pt x="0" y="8940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g1509e70a5cd_1_47"/>
                <p:cNvSpPr/>
                <p:nvPr/>
              </p:nvSpPr>
              <p:spPr>
                <a:xfrm>
                  <a:off x="3162424" y="1347332"/>
                  <a:ext cx="16389" cy="9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9578" extrusionOk="0">
                      <a:moveTo>
                        <a:pt x="16389" y="0"/>
                      </a:moveTo>
                      <a:lnTo>
                        <a:pt x="0" y="9578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86" name="Google Shape;786;g1509e70a5cd_1_47"/>
              <p:cNvSpPr/>
              <p:nvPr/>
            </p:nvSpPr>
            <p:spPr>
              <a:xfrm>
                <a:off x="3135319" y="1311574"/>
                <a:ext cx="8824" cy="15324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15324" extrusionOk="0">
                    <a:moveTo>
                      <a:pt x="8825" y="0"/>
                    </a:moveTo>
                    <a:lnTo>
                      <a:pt x="0" y="15325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g1509e70a5cd_1_47"/>
              <p:cNvSpPr/>
              <p:nvPr/>
            </p:nvSpPr>
            <p:spPr>
              <a:xfrm>
                <a:off x="3096237" y="1298803"/>
                <a:ext cx="6303" cy="17240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17240" extrusionOk="0">
                    <a:moveTo>
                      <a:pt x="0" y="0"/>
                    </a:moveTo>
                    <a:lnTo>
                      <a:pt x="0" y="1724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g1509e70a5cd_1_47"/>
              <p:cNvSpPr/>
              <p:nvPr/>
            </p:nvSpPr>
            <p:spPr>
              <a:xfrm>
                <a:off x="3048961" y="1311574"/>
                <a:ext cx="8194" cy="15324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15324" extrusionOk="0">
                    <a:moveTo>
                      <a:pt x="0" y="0"/>
                    </a:moveTo>
                    <a:lnTo>
                      <a:pt x="8195" y="15325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9" name="Google Shape;789;g1509e70a5cd_1_47"/>
              <p:cNvGrpSpPr/>
              <p:nvPr/>
            </p:nvGrpSpPr>
            <p:grpSpPr>
              <a:xfrm>
                <a:off x="3013662" y="1347332"/>
                <a:ext cx="165151" cy="96419"/>
                <a:chOff x="3013662" y="1347332"/>
                <a:chExt cx="165151" cy="96419"/>
              </a:xfrm>
            </p:grpSpPr>
            <p:sp>
              <p:nvSpPr>
                <p:cNvPr id="790" name="Google Shape;790;g1509e70a5cd_1_47"/>
                <p:cNvSpPr/>
                <p:nvPr/>
              </p:nvSpPr>
              <p:spPr>
                <a:xfrm>
                  <a:off x="3162424" y="1434173"/>
                  <a:ext cx="16389" cy="9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9578" extrusionOk="0">
                      <a:moveTo>
                        <a:pt x="0" y="0"/>
                      </a:moveTo>
                      <a:lnTo>
                        <a:pt x="16389" y="9578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1509e70a5cd_1_47"/>
                <p:cNvSpPr/>
                <p:nvPr/>
              </p:nvSpPr>
              <p:spPr>
                <a:xfrm>
                  <a:off x="3013662" y="1347332"/>
                  <a:ext cx="16389" cy="9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9578" extrusionOk="0">
                      <a:moveTo>
                        <a:pt x="0" y="0"/>
                      </a:moveTo>
                      <a:lnTo>
                        <a:pt x="16389" y="9578"/>
                      </a:lnTo>
                    </a:path>
                  </a:pathLst>
                </a:custGeom>
                <a:noFill/>
                <a:ln w="127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25" rIns="121900" bIns="609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endParaRPr sz="24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92" name="Google Shape;792;g1509e70a5cd_1_47"/>
              <p:cNvSpPr/>
              <p:nvPr/>
            </p:nvSpPr>
            <p:spPr>
              <a:xfrm>
                <a:off x="3074094" y="1417874"/>
                <a:ext cx="44917" cy="60996"/>
              </a:xfrm>
              <a:custGeom>
                <a:avLst/>
                <a:gdLst/>
                <a:ahLst/>
                <a:cxnLst/>
                <a:rect l="l" t="t" r="r" b="b"/>
                <a:pathLst>
                  <a:path w="44917" h="60996" extrusionOk="0">
                    <a:moveTo>
                      <a:pt x="13949" y="60997"/>
                    </a:moveTo>
                    <a:lnTo>
                      <a:pt x="81" y="4806"/>
                    </a:lnTo>
                    <a:cubicBezTo>
                      <a:pt x="-549" y="1613"/>
                      <a:pt x="2603" y="-941"/>
                      <a:pt x="5754" y="336"/>
                    </a:cubicBezTo>
                    <a:lnTo>
                      <a:pt x="17731" y="6083"/>
                    </a:lnTo>
                    <a:cubicBezTo>
                      <a:pt x="20883" y="7360"/>
                      <a:pt x="24034" y="7360"/>
                      <a:pt x="27186" y="6083"/>
                    </a:cubicBezTo>
                    <a:lnTo>
                      <a:pt x="39163" y="336"/>
                    </a:lnTo>
                    <a:cubicBezTo>
                      <a:pt x="42315" y="-941"/>
                      <a:pt x="45466" y="1613"/>
                      <a:pt x="44836" y="4806"/>
                    </a:cubicBezTo>
                    <a:lnTo>
                      <a:pt x="30968" y="60358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3" name="Google Shape;793;g1509e70a5cd_1_47"/>
          <p:cNvGrpSpPr/>
          <p:nvPr/>
        </p:nvGrpSpPr>
        <p:grpSpPr>
          <a:xfrm>
            <a:off x="4751653" y="1187902"/>
            <a:ext cx="3962301" cy="5164314"/>
            <a:chOff x="5920680" y="868599"/>
            <a:chExt cx="2971800" cy="3873332"/>
          </a:xfrm>
        </p:grpSpPr>
        <p:sp>
          <p:nvSpPr>
            <p:cNvPr id="794" name="Google Shape;794;g1509e70a5cd_1_47"/>
            <p:cNvSpPr/>
            <p:nvPr/>
          </p:nvSpPr>
          <p:spPr>
            <a:xfrm>
              <a:off x="5920680" y="1110431"/>
              <a:ext cx="2971800" cy="3631500"/>
            </a:xfrm>
            <a:prstGeom prst="roundRect">
              <a:avLst>
                <a:gd name="adj" fmla="val 1106"/>
              </a:avLst>
            </a:prstGeom>
            <a:solidFill>
              <a:srgbClr val="EAF1F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g1509e70a5cd_1_47"/>
            <p:cNvSpPr/>
            <p:nvPr/>
          </p:nvSpPr>
          <p:spPr>
            <a:xfrm>
              <a:off x="6228184" y="868599"/>
              <a:ext cx="2355600" cy="420000"/>
            </a:xfrm>
            <a:prstGeom prst="roundRect">
              <a:avLst>
                <a:gd name="adj" fmla="val 50000"/>
              </a:avLst>
            </a:prstGeom>
            <a:solidFill>
              <a:srgbClr val="FF9349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g1509e70a5cd_1_47"/>
            <p:cNvSpPr txBox="1"/>
            <p:nvPr/>
          </p:nvSpPr>
          <p:spPr>
            <a:xfrm>
              <a:off x="6674569" y="915677"/>
              <a:ext cx="1661100" cy="3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00"/>
                <a:buFont typeface="Quattrocento Sans"/>
                <a:buNone/>
              </a:pPr>
              <a:r>
                <a:rPr lang="en-US" sz="21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Project</a:t>
              </a:r>
              <a:endParaRPr sz="21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797" name="Google Shape;797;g1509e70a5cd_1_47"/>
            <p:cNvGrpSpPr/>
            <p:nvPr/>
          </p:nvGrpSpPr>
          <p:grpSpPr>
            <a:xfrm>
              <a:off x="6710931" y="997480"/>
              <a:ext cx="181979" cy="181171"/>
              <a:chOff x="6132997" y="1296352"/>
              <a:chExt cx="227417" cy="226407"/>
            </a:xfrm>
          </p:grpSpPr>
          <p:sp>
            <p:nvSpPr>
              <p:cNvPr id="798" name="Google Shape;798;g1509e70a5cd_1_47"/>
              <p:cNvSpPr/>
              <p:nvPr/>
            </p:nvSpPr>
            <p:spPr>
              <a:xfrm>
                <a:off x="6263558" y="1425903"/>
                <a:ext cx="96856" cy="96856"/>
              </a:xfrm>
              <a:custGeom>
                <a:avLst/>
                <a:gdLst/>
                <a:ahLst/>
                <a:cxnLst/>
                <a:rect l="l" t="t" r="r" b="b"/>
                <a:pathLst>
                  <a:path w="96856" h="96856" extrusionOk="0">
                    <a:moveTo>
                      <a:pt x="10807" y="2001"/>
                    </a:moveTo>
                    <a:cubicBezTo>
                      <a:pt x="18146" y="-1669"/>
                      <a:pt x="27687" y="-201"/>
                      <a:pt x="33558" y="5670"/>
                    </a:cubicBezTo>
                    <a:lnTo>
                      <a:pt x="90802" y="62914"/>
                    </a:lnTo>
                    <a:cubicBezTo>
                      <a:pt x="98875" y="70987"/>
                      <a:pt x="98875" y="83463"/>
                      <a:pt x="90802" y="90802"/>
                    </a:cubicBezTo>
                    <a:lnTo>
                      <a:pt x="90802" y="90802"/>
                    </a:lnTo>
                    <a:cubicBezTo>
                      <a:pt x="82729" y="98875"/>
                      <a:pt x="70253" y="98875"/>
                      <a:pt x="62914" y="90802"/>
                    </a:cubicBezTo>
                    <a:lnTo>
                      <a:pt x="5670" y="33558"/>
                    </a:lnTo>
                    <a:cubicBezTo>
                      <a:pt x="-201" y="27687"/>
                      <a:pt x="-1669" y="18146"/>
                      <a:pt x="2001" y="10807"/>
                    </a:cubicBez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g1509e70a5cd_1_47"/>
              <p:cNvSpPr/>
              <p:nvPr/>
            </p:nvSpPr>
            <p:spPr>
              <a:xfrm>
                <a:off x="6254550" y="1417629"/>
                <a:ext cx="21466" cy="21466"/>
              </a:xfrm>
              <a:custGeom>
                <a:avLst/>
                <a:gdLst/>
                <a:ahLst/>
                <a:cxnLst/>
                <a:rect l="l" t="t" r="r" b="b"/>
                <a:pathLst>
                  <a:path w="21466" h="21466" extrusionOk="0">
                    <a:moveTo>
                      <a:pt x="9541" y="0"/>
                    </a:moveTo>
                    <a:lnTo>
                      <a:pt x="19815" y="10275"/>
                    </a:lnTo>
                    <a:cubicBezTo>
                      <a:pt x="22017" y="12476"/>
                      <a:pt x="22017" y="15412"/>
                      <a:pt x="19815" y="17614"/>
                    </a:cubicBezTo>
                    <a:lnTo>
                      <a:pt x="17614" y="19815"/>
                    </a:lnTo>
                    <a:cubicBezTo>
                      <a:pt x="15412" y="22017"/>
                      <a:pt x="12476" y="22017"/>
                      <a:pt x="10275" y="19815"/>
                    </a:cubicBezTo>
                    <a:lnTo>
                      <a:pt x="0" y="954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g1509e70a5cd_1_47"/>
              <p:cNvSpPr/>
              <p:nvPr/>
            </p:nvSpPr>
            <p:spPr>
              <a:xfrm>
                <a:off x="6132997" y="1296352"/>
                <a:ext cx="148706" cy="148156"/>
              </a:xfrm>
              <a:custGeom>
                <a:avLst/>
                <a:gdLst/>
                <a:ahLst/>
                <a:cxnLst/>
                <a:rect l="l" t="t" r="r" b="b"/>
                <a:pathLst>
                  <a:path w="148706" h="148156" extrusionOk="0">
                    <a:moveTo>
                      <a:pt x="126690" y="21466"/>
                    </a:moveTo>
                    <a:cubicBezTo>
                      <a:pt x="98068" y="-7155"/>
                      <a:pt x="51098" y="-7155"/>
                      <a:pt x="21743" y="21466"/>
                    </a:cubicBezTo>
                    <a:cubicBezTo>
                      <a:pt x="-7613" y="50088"/>
                      <a:pt x="-6879" y="97058"/>
                      <a:pt x="21743" y="126414"/>
                    </a:cubicBezTo>
                    <a:cubicBezTo>
                      <a:pt x="50365" y="155770"/>
                      <a:pt x="97334" y="155036"/>
                      <a:pt x="126690" y="126414"/>
                    </a:cubicBezTo>
                    <a:cubicBezTo>
                      <a:pt x="156046" y="97792"/>
                      <a:pt x="156046" y="50088"/>
                      <a:pt x="126690" y="21466"/>
                    </a:cubicBezTo>
                    <a:close/>
                    <a:moveTo>
                      <a:pt x="74583" y="131551"/>
                    </a:moveTo>
                    <a:cubicBezTo>
                      <a:pt x="43026" y="131551"/>
                      <a:pt x="16605" y="105865"/>
                      <a:pt x="16605" y="73573"/>
                    </a:cubicBezTo>
                    <a:cubicBezTo>
                      <a:pt x="16605" y="42016"/>
                      <a:pt x="42292" y="15595"/>
                      <a:pt x="74583" y="15595"/>
                    </a:cubicBezTo>
                    <a:cubicBezTo>
                      <a:pt x="106141" y="15595"/>
                      <a:pt x="132561" y="41282"/>
                      <a:pt x="132561" y="73573"/>
                    </a:cubicBezTo>
                    <a:cubicBezTo>
                      <a:pt x="132561" y="105131"/>
                      <a:pt x="106141" y="131551"/>
                      <a:pt x="74583" y="131551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60925" rIns="121900" bIns="609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01" name="Google Shape;801;g1509e70a5cd_1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240" y="2421256"/>
            <a:ext cx="528223" cy="52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g1509e70a5cd_1_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157" y="2421256"/>
            <a:ext cx="420810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g1509e70a5cd_1_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5828" y="2396988"/>
            <a:ext cx="440593" cy="55249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1509e70a5cd_1_47"/>
          <p:cNvSpPr txBox="1"/>
          <p:nvPr/>
        </p:nvSpPr>
        <p:spPr>
          <a:xfrm>
            <a:off x="694477" y="1896892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團隊人員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509e70a5cd_1_47"/>
          <p:cNvSpPr txBox="1"/>
          <p:nvPr/>
        </p:nvSpPr>
        <p:spPr>
          <a:xfrm>
            <a:off x="694477" y="3188661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開發工具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1509e70a5cd_1_47"/>
          <p:cNvSpPr txBox="1"/>
          <p:nvPr/>
        </p:nvSpPr>
        <p:spPr>
          <a:xfrm>
            <a:off x="694477" y="4677139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資料來源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7" name="Google Shape;807;g1509e70a5cd_1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7105" y="2421256"/>
            <a:ext cx="528223" cy="52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g1509e70a5cd_1_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2023" y="2421256"/>
            <a:ext cx="420810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g1509e70a5cd_1_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39693" y="2396988"/>
            <a:ext cx="440593" cy="55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g1509e70a5cd_1_47" descr="Jupyter - 維基百科，自由的百科全書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9239" y="3587991"/>
            <a:ext cx="430324" cy="49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g1509e70a5cd_1_47" descr="Apache Spark - 维基百科，自由的百科全书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96441" y="3609933"/>
            <a:ext cx="799861" cy="41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g1509e70a5cd_1_47" descr="R語言】RStudio Cheat Sheets 常用函數資料表- 資訊工作者的工作筆記網站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9723" y="4182491"/>
            <a:ext cx="505425" cy="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g1509e70a5cd_1_47" descr="R-Studio軟體安裝，跨入R語言大數據第一步！ | 緯育TibaMe Blo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34663" y="4118911"/>
            <a:ext cx="1270661" cy="44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1509e70a5cd_1_47" descr="Apache Airflow：工作流程管理控制台. 上一篇「淺談Cloud Dataflow &amp; Apache Beam… | by Terrence  Toh | Hahow Tech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88000" y="4243668"/>
            <a:ext cx="934752" cy="36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g1509e70a5cd_1_47" descr="輕鬆擴展你的機器學習能力： Kubeflow 原薦- 台部落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18353" y="3469172"/>
            <a:ext cx="694544" cy="69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g1509e70a5cd_1_47" descr="Teradata - 代理產品- 邑泰科技股份有限公司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6419" y="5061181"/>
            <a:ext cx="1656894" cy="53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g1509e70a5cd_1_47" descr="File:Hadoop logo.svg - 維基百科，自由的百科全書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91311" y="5569397"/>
            <a:ext cx="1669785" cy="43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8" name="Google Shape;818;g1509e70a5cd_1_47"/>
          <p:cNvGrpSpPr/>
          <p:nvPr/>
        </p:nvGrpSpPr>
        <p:grpSpPr>
          <a:xfrm>
            <a:off x="4826293" y="1892782"/>
            <a:ext cx="1269568" cy="415590"/>
            <a:chOff x="3619810" y="1419622"/>
            <a:chExt cx="952200" cy="311700"/>
          </a:xfrm>
        </p:grpSpPr>
        <p:sp>
          <p:nvSpPr>
            <p:cNvPr id="819" name="Google Shape;819;g1509e70a5cd_1_47"/>
            <p:cNvSpPr txBox="1"/>
            <p:nvPr/>
          </p:nvSpPr>
          <p:spPr>
            <a:xfrm>
              <a:off x="3619810" y="1419622"/>
              <a:ext cx="9522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人員彈性</a:t>
              </a:r>
              <a:endParaRPr sz="1900"/>
            </a:p>
          </p:txBody>
        </p:sp>
        <p:sp>
          <p:nvSpPr>
            <p:cNvPr id="820" name="Google Shape;820;g1509e70a5cd_1_47"/>
            <p:cNvSpPr/>
            <p:nvPr/>
          </p:nvSpPr>
          <p:spPr>
            <a:xfrm>
              <a:off x="3619810" y="1419622"/>
              <a:ext cx="952200" cy="3102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1" name="Google Shape;821;g1509e70a5cd_1_47" descr="Kafka：大量數據搜集與應用的核心技術平台- AI與MarTech研究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857277" y="4989967"/>
            <a:ext cx="1364481" cy="767521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g1509e70a5cd_1_47"/>
          <p:cNvSpPr/>
          <p:nvPr/>
        </p:nvSpPr>
        <p:spPr>
          <a:xfrm>
            <a:off x="635824" y="1796819"/>
            <a:ext cx="4025700" cy="4406100"/>
          </a:xfrm>
          <a:prstGeom prst="rect">
            <a:avLst/>
          </a:prstGeom>
          <a:solidFill>
            <a:schemeClr val="lt1">
              <a:alpha val="69800"/>
            </a:scheme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3" name="Google Shape;823;g1509e70a5cd_1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4948" y="2421256"/>
            <a:ext cx="528223" cy="52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g1509e70a5cd_1_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9865" y="2421256"/>
            <a:ext cx="420811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g1509e70a5cd_1_47" descr="Jupyter - 維基百科，自由的百科全書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040907" y="3714769"/>
            <a:ext cx="694522" cy="805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g1509e70a5cd_1_47" descr="Apache Spark - 维基百科，自由的百科全书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58805" y="4063893"/>
            <a:ext cx="799861" cy="41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g1509e70a5cd_1_47" descr="輕鬆擴展你的機器學習能力： Kubeflow 原薦- 台部落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82755" y="3620188"/>
            <a:ext cx="950533" cy="95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g1509e70a5cd_1_47" descr="PYTHON 入門實作班- 中央大學企業資源規劃暨大數據分析中心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9524" y="3641169"/>
            <a:ext cx="955481" cy="95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g1509e70a5cd_1_47" descr="Teradata - 代理產品- 邑泰科技股份有限公司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56285" y="5172657"/>
            <a:ext cx="1656894" cy="53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g1509e70a5cd_1_47" descr="File:Hadoop logo.svg - 維基百科，自由的百科全書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421177" y="5680873"/>
            <a:ext cx="1669785" cy="43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1" name="Google Shape;831;g1509e70a5cd_1_47"/>
          <p:cNvCxnSpPr>
            <a:stCxn id="769" idx="3"/>
          </p:cNvCxnSpPr>
          <p:nvPr/>
        </p:nvCxnSpPr>
        <p:spPr>
          <a:xfrm rot="10800000">
            <a:off x="8712804" y="1510349"/>
            <a:ext cx="535200" cy="2438700"/>
          </a:xfrm>
          <a:prstGeom prst="straightConnector1">
            <a:avLst/>
          </a:prstGeom>
          <a:noFill/>
          <a:ln w="9525" cap="flat" cmpd="sng">
            <a:solidFill>
              <a:srgbClr val="CDE0E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2" name="Google Shape;832;g1509e70a5cd_1_47"/>
          <p:cNvCxnSpPr>
            <a:stCxn id="760" idx="0"/>
          </p:cNvCxnSpPr>
          <p:nvPr/>
        </p:nvCxnSpPr>
        <p:spPr>
          <a:xfrm flipH="1">
            <a:off x="8743697" y="4553921"/>
            <a:ext cx="482400" cy="1769100"/>
          </a:xfrm>
          <a:prstGeom prst="straightConnector1">
            <a:avLst/>
          </a:prstGeom>
          <a:noFill/>
          <a:ln w="9525" cap="flat" cmpd="sng">
            <a:solidFill>
              <a:srgbClr val="CDE0E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3" name="Google Shape;833;g1509e70a5cd_1_47"/>
          <p:cNvSpPr/>
          <p:nvPr/>
        </p:nvSpPr>
        <p:spPr>
          <a:xfrm>
            <a:off x="6899759" y="3766785"/>
            <a:ext cx="748500" cy="2220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BCE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" name="Google Shape;834;g1509e70a5cd_1_47"/>
          <p:cNvGrpSpPr/>
          <p:nvPr/>
        </p:nvGrpSpPr>
        <p:grpSpPr>
          <a:xfrm>
            <a:off x="4826293" y="3164130"/>
            <a:ext cx="1269568" cy="415590"/>
            <a:chOff x="3619810" y="1419622"/>
            <a:chExt cx="952200" cy="311700"/>
          </a:xfrm>
        </p:grpSpPr>
        <p:sp>
          <p:nvSpPr>
            <p:cNvPr id="835" name="Google Shape;835;g1509e70a5cd_1_47"/>
            <p:cNvSpPr txBox="1"/>
            <p:nvPr/>
          </p:nvSpPr>
          <p:spPr>
            <a:xfrm>
              <a:off x="3619810" y="1419622"/>
              <a:ext cx="9522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工具彈性</a:t>
              </a:r>
              <a:endParaRPr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g1509e70a5cd_1_47"/>
            <p:cNvSpPr/>
            <p:nvPr/>
          </p:nvSpPr>
          <p:spPr>
            <a:xfrm>
              <a:off x="3619810" y="1419622"/>
              <a:ext cx="952200" cy="3102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g1509e70a5cd_1_47"/>
          <p:cNvGrpSpPr/>
          <p:nvPr/>
        </p:nvGrpSpPr>
        <p:grpSpPr>
          <a:xfrm>
            <a:off x="4826293" y="4683819"/>
            <a:ext cx="1269568" cy="415590"/>
            <a:chOff x="3619810" y="1419622"/>
            <a:chExt cx="952200" cy="311700"/>
          </a:xfrm>
        </p:grpSpPr>
        <p:sp>
          <p:nvSpPr>
            <p:cNvPr id="838" name="Google Shape;838;g1509e70a5cd_1_47"/>
            <p:cNvSpPr txBox="1"/>
            <p:nvPr/>
          </p:nvSpPr>
          <p:spPr>
            <a:xfrm>
              <a:off x="3619810" y="1419622"/>
              <a:ext cx="952200" cy="3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資料彈性</a:t>
              </a:r>
              <a:endParaRPr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g1509e70a5cd_1_47"/>
            <p:cNvSpPr/>
            <p:nvPr/>
          </p:nvSpPr>
          <p:spPr>
            <a:xfrm>
              <a:off x="3619810" y="1419622"/>
              <a:ext cx="952200" cy="3102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8"/>
          <p:cNvSpPr txBox="1">
            <a:spLocks noGrp="1"/>
          </p:cNvSpPr>
          <p:nvPr>
            <p:ph type="title"/>
          </p:nvPr>
        </p:nvSpPr>
        <p:spPr>
          <a:xfrm>
            <a:off x="527383" y="22210"/>
            <a:ext cx="11133624" cy="81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-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以專案為基礎的容器化協作環境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p18"/>
          <p:cNvCxnSpPr/>
          <p:nvPr/>
        </p:nvCxnSpPr>
        <p:spPr>
          <a:xfrm>
            <a:off x="335360" y="3525011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47" name="Google Shape;847;p18"/>
          <p:cNvSpPr txBox="1"/>
          <p:nvPr/>
        </p:nvSpPr>
        <p:spPr>
          <a:xfrm>
            <a:off x="195362" y="2039224"/>
            <a:ext cx="11608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sz="2400" b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8"/>
          <p:cNvSpPr txBox="1"/>
          <p:nvPr/>
        </p:nvSpPr>
        <p:spPr>
          <a:xfrm>
            <a:off x="323601" y="4735537"/>
            <a:ext cx="9044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8"/>
          <p:cNvSpPr txBox="1"/>
          <p:nvPr/>
        </p:nvSpPr>
        <p:spPr>
          <a:xfrm>
            <a:off x="4398652" y="3643385"/>
            <a:ext cx="1555234" cy="74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統一管理</a:t>
            </a:r>
            <a:endParaRPr sz="2133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專案與文件</a:t>
            </a:r>
            <a:endParaRPr/>
          </a:p>
        </p:txBody>
      </p:sp>
      <p:sp>
        <p:nvSpPr>
          <p:cNvPr id="850" name="Google Shape;850;p18"/>
          <p:cNvSpPr txBox="1"/>
          <p:nvPr/>
        </p:nvSpPr>
        <p:spPr>
          <a:xfrm>
            <a:off x="1473070" y="1057381"/>
            <a:ext cx="1935145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探索機孤島</a:t>
            </a:r>
            <a:endParaRPr/>
          </a:p>
        </p:txBody>
      </p:sp>
      <p:sp>
        <p:nvSpPr>
          <p:cNvPr id="851" name="Google Shape;851;p18"/>
          <p:cNvSpPr txBox="1"/>
          <p:nvPr/>
        </p:nvSpPr>
        <p:spPr>
          <a:xfrm>
            <a:off x="3850213" y="1057381"/>
            <a:ext cx="2757485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個人研發環境孤島</a:t>
            </a:r>
            <a:endParaRPr/>
          </a:p>
        </p:txBody>
      </p:sp>
      <p:sp>
        <p:nvSpPr>
          <p:cNvPr id="852" name="Google Shape;852;p18"/>
          <p:cNvSpPr txBox="1"/>
          <p:nvPr/>
        </p:nvSpPr>
        <p:spPr>
          <a:xfrm>
            <a:off x="6955717" y="1057381"/>
            <a:ext cx="2209259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交接流程繁瑣</a:t>
            </a:r>
            <a:endParaRPr/>
          </a:p>
        </p:txBody>
      </p:sp>
      <p:sp>
        <p:nvSpPr>
          <p:cNvPr id="853" name="Google Shape;853;p18"/>
          <p:cNvSpPr txBox="1"/>
          <p:nvPr/>
        </p:nvSpPr>
        <p:spPr>
          <a:xfrm>
            <a:off x="1842561" y="3643385"/>
            <a:ext cx="1281120" cy="74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統一管理</a:t>
            </a:r>
            <a:endParaRPr sz="2133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運算資源</a:t>
            </a:r>
            <a:endParaRPr/>
          </a:p>
        </p:txBody>
      </p:sp>
      <p:sp>
        <p:nvSpPr>
          <p:cNvPr id="854" name="Google Shape;854;p18"/>
          <p:cNvSpPr txBox="1"/>
          <p:nvPr/>
        </p:nvSpPr>
        <p:spPr>
          <a:xfrm>
            <a:off x="7298697" y="3623994"/>
            <a:ext cx="1555234" cy="74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統一管理</a:t>
            </a:r>
            <a:endParaRPr sz="2133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人員與協作</a:t>
            </a:r>
            <a:endParaRPr/>
          </a:p>
        </p:txBody>
      </p:sp>
      <p:sp>
        <p:nvSpPr>
          <p:cNvPr id="855" name="Google Shape;855;p18"/>
          <p:cNvSpPr txBox="1"/>
          <p:nvPr/>
        </p:nvSpPr>
        <p:spPr>
          <a:xfrm>
            <a:off x="9248629" y="1065511"/>
            <a:ext cx="2757485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缺乏模型管理機制</a:t>
            </a:r>
            <a:endParaRPr/>
          </a:p>
        </p:txBody>
      </p:sp>
      <p:sp>
        <p:nvSpPr>
          <p:cNvPr id="856" name="Google Shape;856;p18"/>
          <p:cNvSpPr txBox="1"/>
          <p:nvPr/>
        </p:nvSpPr>
        <p:spPr>
          <a:xfrm>
            <a:off x="9849752" y="3638056"/>
            <a:ext cx="1555234" cy="74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統一管理</a:t>
            </a:r>
            <a:endParaRPr sz="2133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模型與流程</a:t>
            </a:r>
            <a:endParaRPr/>
          </a:p>
        </p:txBody>
      </p:sp>
      <p:pic>
        <p:nvPicPr>
          <p:cNvPr id="857" name="Google Shape;857;p18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457" y="1952531"/>
            <a:ext cx="1148631" cy="8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18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383" y="1952531"/>
            <a:ext cx="1148631" cy="8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18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079" y="1952531"/>
            <a:ext cx="1148631" cy="8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18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457" y="5445225"/>
            <a:ext cx="1148631" cy="8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18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383" y="5445225"/>
            <a:ext cx="1148631" cy="81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8" descr="ThinkSystem ST50 | 直立型伺服器| Lenovo Taiwa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079" y="5445225"/>
            <a:ext cx="1148631" cy="815924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18"/>
          <p:cNvSpPr/>
          <p:nvPr/>
        </p:nvSpPr>
        <p:spPr>
          <a:xfrm>
            <a:off x="1423496" y="4784678"/>
            <a:ext cx="2112235" cy="57692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容器化</a:t>
            </a:r>
            <a:endParaRPr sz="18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開發平台</a:t>
            </a:r>
            <a:endParaRPr/>
          </a:p>
        </p:txBody>
      </p:sp>
      <p:sp>
        <p:nvSpPr>
          <p:cNvPr id="864" name="Google Shape;864;p18"/>
          <p:cNvSpPr/>
          <p:nvPr/>
        </p:nvSpPr>
        <p:spPr>
          <a:xfrm>
            <a:off x="1423496" y="5361604"/>
            <a:ext cx="2112235" cy="918409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5" name="Google Shape;865;p18" descr="简单了解一下K8S，并搭建自己的集群- 知乎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497" y="4403675"/>
            <a:ext cx="725719" cy="381003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18"/>
          <p:cNvSpPr txBox="1"/>
          <p:nvPr/>
        </p:nvSpPr>
        <p:spPr>
          <a:xfrm>
            <a:off x="4090327" y="4417755"/>
            <a:ext cx="2101685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</a:t>
            </a:r>
            <a:endParaRPr/>
          </a:p>
        </p:txBody>
      </p:sp>
      <p:sp>
        <p:nvSpPr>
          <p:cNvPr id="867" name="Google Shape;867;p18"/>
          <p:cNvSpPr/>
          <p:nvPr/>
        </p:nvSpPr>
        <p:spPr>
          <a:xfrm>
            <a:off x="4090327" y="4450880"/>
            <a:ext cx="2101684" cy="202165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8" name="Google Shape;86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0596" y="5892206"/>
            <a:ext cx="499849" cy="499849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18"/>
          <p:cNvSpPr txBox="1"/>
          <p:nvPr/>
        </p:nvSpPr>
        <p:spPr>
          <a:xfrm>
            <a:off x="4311785" y="5556274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</a:t>
            </a:r>
            <a:endParaRPr sz="16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70" name="Google Shape;87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55512" y="5863832"/>
            <a:ext cx="420811" cy="51970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18"/>
          <p:cNvSpPr txBox="1"/>
          <p:nvPr/>
        </p:nvSpPr>
        <p:spPr>
          <a:xfrm>
            <a:off x="4876578" y="5542571"/>
            <a:ext cx="4635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DS</a:t>
            </a:r>
            <a:endParaRPr sz="16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872" name="Google Shape;872;p18"/>
          <p:cNvGrpSpPr/>
          <p:nvPr/>
        </p:nvGrpSpPr>
        <p:grpSpPr>
          <a:xfrm>
            <a:off x="5384005" y="5536683"/>
            <a:ext cx="554960" cy="866164"/>
            <a:chOff x="4225098" y="4132795"/>
            <a:chExt cx="416220" cy="649623"/>
          </a:xfrm>
        </p:grpSpPr>
        <p:pic>
          <p:nvPicPr>
            <p:cNvPr id="873" name="Google Shape;873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286323" y="4368050"/>
              <a:ext cx="330445" cy="4143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4" name="Google Shape;874;p18"/>
            <p:cNvSpPr txBox="1"/>
            <p:nvPr/>
          </p:nvSpPr>
          <p:spPr>
            <a:xfrm>
              <a:off x="4225098" y="4132795"/>
              <a:ext cx="416220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SRE</a:t>
              </a:r>
              <a:endParaRPr sz="1600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875" name="Google Shape;875;p18"/>
          <p:cNvSpPr txBox="1"/>
          <p:nvPr/>
        </p:nvSpPr>
        <p:spPr>
          <a:xfrm>
            <a:off x="5149537" y="4856850"/>
            <a:ext cx="699230" cy="297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模型檔</a:t>
            </a:r>
            <a:endParaRPr/>
          </a:p>
        </p:txBody>
      </p:sp>
      <p:sp>
        <p:nvSpPr>
          <p:cNvPr id="876" name="Google Shape;876;p18"/>
          <p:cNvSpPr txBox="1"/>
          <p:nvPr/>
        </p:nvSpPr>
        <p:spPr>
          <a:xfrm>
            <a:off x="4187465" y="5212940"/>
            <a:ext cx="870751" cy="297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專案文件</a:t>
            </a:r>
            <a:endParaRPr/>
          </a:p>
        </p:txBody>
      </p:sp>
      <p:sp>
        <p:nvSpPr>
          <p:cNvPr id="877" name="Google Shape;877;p18"/>
          <p:cNvSpPr txBox="1"/>
          <p:nvPr/>
        </p:nvSpPr>
        <p:spPr>
          <a:xfrm>
            <a:off x="4354520" y="4856850"/>
            <a:ext cx="699230" cy="297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  <a:endParaRPr/>
          </a:p>
        </p:txBody>
      </p:sp>
      <p:grpSp>
        <p:nvGrpSpPr>
          <p:cNvPr id="878" name="Google Shape;878;p18"/>
          <p:cNvGrpSpPr/>
          <p:nvPr/>
        </p:nvGrpSpPr>
        <p:grpSpPr>
          <a:xfrm>
            <a:off x="4472747" y="1742140"/>
            <a:ext cx="918912" cy="441584"/>
            <a:chOff x="3233105" y="1266316"/>
            <a:chExt cx="689184" cy="331188"/>
          </a:xfrm>
        </p:grpSpPr>
        <p:sp>
          <p:nvSpPr>
            <p:cNvPr id="879" name="Google Shape;879;p18"/>
            <p:cNvSpPr/>
            <p:nvPr/>
          </p:nvSpPr>
          <p:spPr>
            <a:xfrm>
              <a:off x="3233105" y="1266316"/>
              <a:ext cx="689184" cy="3311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8"/>
            <p:cNvSpPr txBox="1"/>
            <p:nvPr/>
          </p:nvSpPr>
          <p:spPr>
            <a:xfrm>
              <a:off x="3253516" y="1289726"/>
              <a:ext cx="620603" cy="28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A專案</a:t>
              </a:r>
              <a:endParaRPr/>
            </a:p>
          </p:txBody>
        </p:sp>
      </p:grpSp>
      <p:pic>
        <p:nvPicPr>
          <p:cNvPr id="881" name="Google Shape;88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9217" y="1700808"/>
            <a:ext cx="420811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33481" y="2588477"/>
            <a:ext cx="440593" cy="552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3" name="Google Shape;883;p18"/>
          <p:cNvCxnSpPr/>
          <p:nvPr/>
        </p:nvCxnSpPr>
        <p:spPr>
          <a:xfrm>
            <a:off x="8242548" y="2196872"/>
            <a:ext cx="0" cy="440405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84" name="Google Shape;88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75456" y="4886602"/>
            <a:ext cx="420811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55674" y="5667139"/>
            <a:ext cx="440593" cy="552491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18"/>
          <p:cNvSpPr txBox="1"/>
          <p:nvPr/>
        </p:nvSpPr>
        <p:spPr>
          <a:xfrm>
            <a:off x="6828463" y="4408301"/>
            <a:ext cx="1887699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B專案</a:t>
            </a:r>
            <a:endParaRPr/>
          </a:p>
        </p:txBody>
      </p:sp>
      <p:sp>
        <p:nvSpPr>
          <p:cNvPr id="887" name="Google Shape;887;p18"/>
          <p:cNvSpPr/>
          <p:nvPr/>
        </p:nvSpPr>
        <p:spPr>
          <a:xfrm>
            <a:off x="6828465" y="4441427"/>
            <a:ext cx="1887696" cy="202165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18"/>
          <p:cNvSpPr txBox="1"/>
          <p:nvPr/>
        </p:nvSpPr>
        <p:spPr>
          <a:xfrm>
            <a:off x="5150616" y="5215994"/>
            <a:ext cx="870751" cy="297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研發環境</a:t>
            </a:r>
            <a:endParaRPr/>
          </a:p>
        </p:txBody>
      </p:sp>
      <p:sp>
        <p:nvSpPr>
          <p:cNvPr id="889" name="Google Shape;889;p18"/>
          <p:cNvSpPr txBox="1"/>
          <p:nvPr/>
        </p:nvSpPr>
        <p:spPr>
          <a:xfrm>
            <a:off x="8207489" y="2168473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複製程式碼與套件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重新建立研發環境</a:t>
            </a:r>
            <a:endParaRPr/>
          </a:p>
        </p:txBody>
      </p:sp>
      <p:pic>
        <p:nvPicPr>
          <p:cNvPr id="890" name="Google Shape;89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21213" y="4869160"/>
            <a:ext cx="420811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01432" y="5667139"/>
            <a:ext cx="440593" cy="552491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18"/>
          <p:cNvSpPr txBox="1"/>
          <p:nvPr/>
        </p:nvSpPr>
        <p:spPr>
          <a:xfrm>
            <a:off x="7065009" y="4856850"/>
            <a:ext cx="699230" cy="297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程式碼</a:t>
            </a:r>
            <a:endParaRPr/>
          </a:p>
        </p:txBody>
      </p:sp>
      <p:sp>
        <p:nvSpPr>
          <p:cNvPr id="893" name="Google Shape;893;p18"/>
          <p:cNvSpPr txBox="1"/>
          <p:nvPr/>
        </p:nvSpPr>
        <p:spPr>
          <a:xfrm>
            <a:off x="7065008" y="5227979"/>
            <a:ext cx="699230" cy="297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模型檔</a:t>
            </a:r>
            <a:endParaRPr/>
          </a:p>
        </p:txBody>
      </p:sp>
      <p:sp>
        <p:nvSpPr>
          <p:cNvPr id="894" name="Google Shape;894;p18"/>
          <p:cNvSpPr txBox="1"/>
          <p:nvPr/>
        </p:nvSpPr>
        <p:spPr>
          <a:xfrm>
            <a:off x="6979514" y="5608694"/>
            <a:ext cx="870751" cy="297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專案文件</a:t>
            </a:r>
            <a:endParaRPr/>
          </a:p>
        </p:txBody>
      </p:sp>
      <p:sp>
        <p:nvSpPr>
          <p:cNvPr id="895" name="Google Shape;895;p18"/>
          <p:cNvSpPr txBox="1"/>
          <p:nvPr/>
        </p:nvSpPr>
        <p:spPr>
          <a:xfrm>
            <a:off x="6979514" y="5992054"/>
            <a:ext cx="870751" cy="297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研發環境</a:t>
            </a:r>
            <a:endParaRPr/>
          </a:p>
        </p:txBody>
      </p:sp>
      <p:sp>
        <p:nvSpPr>
          <p:cNvPr id="896" name="Google Shape;896;p18"/>
          <p:cNvSpPr/>
          <p:nvPr/>
        </p:nvSpPr>
        <p:spPr>
          <a:xfrm>
            <a:off x="8033662" y="4859474"/>
            <a:ext cx="477273" cy="546829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7" name="Google Shape;897;p18"/>
          <p:cNvSpPr/>
          <p:nvPr/>
        </p:nvSpPr>
        <p:spPr>
          <a:xfrm>
            <a:off x="8883090" y="5667139"/>
            <a:ext cx="477273" cy="546829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8" name="Google Shape;898;p18"/>
          <p:cNvCxnSpPr>
            <a:stCxn id="896" idx="3"/>
            <a:endCxn id="890" idx="1"/>
          </p:cNvCxnSpPr>
          <p:nvPr/>
        </p:nvCxnSpPr>
        <p:spPr>
          <a:xfrm rot="10800000" flipH="1">
            <a:off x="8510935" y="5128989"/>
            <a:ext cx="410400" cy="39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9" name="Google Shape;899;p18"/>
          <p:cNvCxnSpPr>
            <a:stCxn id="897" idx="1"/>
            <a:endCxn id="885" idx="3"/>
          </p:cNvCxnSpPr>
          <p:nvPr/>
        </p:nvCxnSpPr>
        <p:spPr>
          <a:xfrm flipH="1">
            <a:off x="8496390" y="5940554"/>
            <a:ext cx="386700" cy="27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0" name="Google Shape;900;p18"/>
          <p:cNvSpPr/>
          <p:nvPr/>
        </p:nvSpPr>
        <p:spPr>
          <a:xfrm>
            <a:off x="9593250" y="4450880"/>
            <a:ext cx="2101684" cy="202165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18"/>
          <p:cNvSpPr txBox="1"/>
          <p:nvPr/>
        </p:nvSpPr>
        <p:spPr>
          <a:xfrm>
            <a:off x="9593250" y="4435922"/>
            <a:ext cx="21016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 Registry</a:t>
            </a:r>
            <a:endParaRPr sz="1600" b="1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902" name="Google Shape;902;p18"/>
          <p:cNvGrpSpPr/>
          <p:nvPr/>
        </p:nvGrpSpPr>
        <p:grpSpPr>
          <a:xfrm>
            <a:off x="5465121" y="1742140"/>
            <a:ext cx="918912" cy="441584"/>
            <a:chOff x="3233105" y="1266316"/>
            <a:chExt cx="689184" cy="331188"/>
          </a:xfrm>
        </p:grpSpPr>
        <p:sp>
          <p:nvSpPr>
            <p:cNvPr id="903" name="Google Shape;903;p18"/>
            <p:cNvSpPr/>
            <p:nvPr/>
          </p:nvSpPr>
          <p:spPr>
            <a:xfrm>
              <a:off x="3233105" y="1266316"/>
              <a:ext cx="689184" cy="3311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8"/>
            <p:cNvSpPr txBox="1"/>
            <p:nvPr/>
          </p:nvSpPr>
          <p:spPr>
            <a:xfrm>
              <a:off x="3253516" y="1289726"/>
              <a:ext cx="6073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B專案</a:t>
              </a:r>
              <a:endParaRPr/>
            </a:p>
          </p:txBody>
        </p:sp>
      </p:grpSp>
      <p:grpSp>
        <p:nvGrpSpPr>
          <p:cNvPr id="905" name="Google Shape;905;p18"/>
          <p:cNvGrpSpPr/>
          <p:nvPr/>
        </p:nvGrpSpPr>
        <p:grpSpPr>
          <a:xfrm>
            <a:off x="4472745" y="2630533"/>
            <a:ext cx="918912" cy="441584"/>
            <a:chOff x="3233105" y="1266316"/>
            <a:chExt cx="689184" cy="331188"/>
          </a:xfrm>
        </p:grpSpPr>
        <p:sp>
          <p:nvSpPr>
            <p:cNvPr id="906" name="Google Shape;906;p18"/>
            <p:cNvSpPr/>
            <p:nvPr/>
          </p:nvSpPr>
          <p:spPr>
            <a:xfrm>
              <a:off x="3233105" y="1266316"/>
              <a:ext cx="689184" cy="3311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8"/>
            <p:cNvSpPr txBox="1"/>
            <p:nvPr/>
          </p:nvSpPr>
          <p:spPr>
            <a:xfrm>
              <a:off x="3253516" y="1289726"/>
              <a:ext cx="616996" cy="28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C專案</a:t>
              </a:r>
              <a:endParaRPr/>
            </a:p>
          </p:txBody>
        </p:sp>
      </p:grpSp>
      <p:grpSp>
        <p:nvGrpSpPr>
          <p:cNvPr id="908" name="Google Shape;908;p18"/>
          <p:cNvGrpSpPr/>
          <p:nvPr/>
        </p:nvGrpSpPr>
        <p:grpSpPr>
          <a:xfrm>
            <a:off x="7211331" y="1742140"/>
            <a:ext cx="918912" cy="441584"/>
            <a:chOff x="3233105" y="1266316"/>
            <a:chExt cx="689184" cy="331188"/>
          </a:xfrm>
        </p:grpSpPr>
        <p:sp>
          <p:nvSpPr>
            <p:cNvPr id="909" name="Google Shape;909;p18"/>
            <p:cNvSpPr/>
            <p:nvPr/>
          </p:nvSpPr>
          <p:spPr>
            <a:xfrm>
              <a:off x="3233105" y="1266316"/>
              <a:ext cx="689184" cy="3311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8"/>
            <p:cNvSpPr txBox="1"/>
            <p:nvPr/>
          </p:nvSpPr>
          <p:spPr>
            <a:xfrm>
              <a:off x="3253516" y="1289726"/>
              <a:ext cx="620603" cy="28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A專案</a:t>
              </a:r>
              <a:endParaRPr/>
            </a:p>
          </p:txBody>
        </p:sp>
      </p:grpSp>
      <p:pic>
        <p:nvPicPr>
          <p:cNvPr id="911" name="Google Shape;91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97801" y="1700808"/>
            <a:ext cx="420811" cy="5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72065" y="2588477"/>
            <a:ext cx="440593" cy="552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3" name="Google Shape;913;p18"/>
          <p:cNvGrpSpPr/>
          <p:nvPr/>
        </p:nvGrpSpPr>
        <p:grpSpPr>
          <a:xfrm>
            <a:off x="8203705" y="1742140"/>
            <a:ext cx="918912" cy="441584"/>
            <a:chOff x="3233105" y="1266316"/>
            <a:chExt cx="689184" cy="331188"/>
          </a:xfrm>
        </p:grpSpPr>
        <p:sp>
          <p:nvSpPr>
            <p:cNvPr id="914" name="Google Shape;914;p18"/>
            <p:cNvSpPr/>
            <p:nvPr/>
          </p:nvSpPr>
          <p:spPr>
            <a:xfrm>
              <a:off x="3233105" y="1266316"/>
              <a:ext cx="689184" cy="3311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8"/>
            <p:cNvSpPr txBox="1"/>
            <p:nvPr/>
          </p:nvSpPr>
          <p:spPr>
            <a:xfrm>
              <a:off x="3253516" y="1289726"/>
              <a:ext cx="6073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B專案</a:t>
              </a:r>
              <a:endParaRPr/>
            </a:p>
          </p:txBody>
        </p:sp>
      </p:grpSp>
      <p:grpSp>
        <p:nvGrpSpPr>
          <p:cNvPr id="916" name="Google Shape;916;p18"/>
          <p:cNvGrpSpPr/>
          <p:nvPr/>
        </p:nvGrpSpPr>
        <p:grpSpPr>
          <a:xfrm>
            <a:off x="7211329" y="2630533"/>
            <a:ext cx="918912" cy="441584"/>
            <a:chOff x="3233105" y="1266316"/>
            <a:chExt cx="689184" cy="331188"/>
          </a:xfrm>
        </p:grpSpPr>
        <p:sp>
          <p:nvSpPr>
            <p:cNvPr id="917" name="Google Shape;917;p18"/>
            <p:cNvSpPr/>
            <p:nvPr/>
          </p:nvSpPr>
          <p:spPr>
            <a:xfrm>
              <a:off x="3233105" y="1266316"/>
              <a:ext cx="689184" cy="3311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8"/>
            <p:cNvSpPr txBox="1"/>
            <p:nvPr/>
          </p:nvSpPr>
          <p:spPr>
            <a:xfrm>
              <a:off x="3253516" y="1289726"/>
              <a:ext cx="616996" cy="28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C專案</a:t>
              </a:r>
              <a:endParaRPr/>
            </a:p>
          </p:txBody>
        </p:sp>
      </p:grpSp>
      <p:grpSp>
        <p:nvGrpSpPr>
          <p:cNvPr id="919" name="Google Shape;919;p18"/>
          <p:cNvGrpSpPr/>
          <p:nvPr/>
        </p:nvGrpSpPr>
        <p:grpSpPr>
          <a:xfrm>
            <a:off x="8230223" y="2625428"/>
            <a:ext cx="918912" cy="441584"/>
            <a:chOff x="3233105" y="1266316"/>
            <a:chExt cx="689184" cy="331188"/>
          </a:xfrm>
        </p:grpSpPr>
        <p:sp>
          <p:nvSpPr>
            <p:cNvPr id="920" name="Google Shape;920;p18"/>
            <p:cNvSpPr/>
            <p:nvPr/>
          </p:nvSpPr>
          <p:spPr>
            <a:xfrm>
              <a:off x="3233105" y="1266316"/>
              <a:ext cx="689184" cy="331188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8"/>
            <p:cNvSpPr txBox="1"/>
            <p:nvPr/>
          </p:nvSpPr>
          <p:spPr>
            <a:xfrm>
              <a:off x="3253516" y="1289726"/>
              <a:ext cx="607378" cy="284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67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B專案</a:t>
              </a:r>
              <a:endParaRPr/>
            </a:p>
          </p:txBody>
        </p:sp>
      </p:grpSp>
      <p:sp>
        <p:nvSpPr>
          <p:cNvPr id="922" name="Google Shape;922;p18"/>
          <p:cNvSpPr/>
          <p:nvPr/>
        </p:nvSpPr>
        <p:spPr>
          <a:xfrm>
            <a:off x="8172706" y="1663166"/>
            <a:ext cx="1046413" cy="546829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23" name="Google Shape;92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71292" y="5667139"/>
            <a:ext cx="344315" cy="34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72573" y="5683241"/>
            <a:ext cx="288032" cy="361183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8"/>
          <p:cNvSpPr txBox="1"/>
          <p:nvPr/>
        </p:nvSpPr>
        <p:spPr>
          <a:xfrm>
            <a:off x="9722502" y="6006594"/>
            <a:ext cx="8418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Scientists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8"/>
          <p:cNvSpPr txBox="1"/>
          <p:nvPr/>
        </p:nvSpPr>
        <p:spPr>
          <a:xfrm>
            <a:off x="10626429" y="6007545"/>
            <a:ext cx="10021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7" name="Google Shape;927;p18"/>
          <p:cNvCxnSpPr/>
          <p:nvPr/>
        </p:nvCxnSpPr>
        <p:spPr>
          <a:xfrm>
            <a:off x="10408298" y="5839295"/>
            <a:ext cx="471585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28" name="Google Shape;928;p18" descr="MLOps - get start to build production AI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65102" y="4742059"/>
            <a:ext cx="1724535" cy="875816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8"/>
          <p:cNvSpPr/>
          <p:nvPr/>
        </p:nvSpPr>
        <p:spPr>
          <a:xfrm>
            <a:off x="10032438" y="1909601"/>
            <a:ext cx="1079668" cy="29402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8"/>
          <p:cNvSpPr/>
          <p:nvPr/>
        </p:nvSpPr>
        <p:spPr>
          <a:xfrm>
            <a:off x="10032438" y="2310414"/>
            <a:ext cx="1079668" cy="29402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8"/>
          <p:cNvSpPr/>
          <p:nvPr/>
        </p:nvSpPr>
        <p:spPr>
          <a:xfrm>
            <a:off x="10032438" y="2711227"/>
            <a:ext cx="1079668" cy="29402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8"/>
          <p:cNvSpPr/>
          <p:nvPr/>
        </p:nvSpPr>
        <p:spPr>
          <a:xfrm>
            <a:off x="10032438" y="3112041"/>
            <a:ext cx="1079668" cy="29402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18"/>
          <p:cNvSpPr/>
          <p:nvPr/>
        </p:nvSpPr>
        <p:spPr>
          <a:xfrm>
            <a:off x="10032438" y="1508787"/>
            <a:ext cx="1079668" cy="29402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4" name="Google Shape;934;p18"/>
          <p:cNvCxnSpPr>
            <a:stCxn id="931" idx="2"/>
            <a:endCxn id="932" idx="0"/>
          </p:cNvCxnSpPr>
          <p:nvPr/>
        </p:nvCxnSpPr>
        <p:spPr>
          <a:xfrm>
            <a:off x="10572272" y="3005247"/>
            <a:ext cx="0" cy="10680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5" name="Google Shape;935;p18"/>
          <p:cNvCxnSpPr/>
          <p:nvPr/>
        </p:nvCxnSpPr>
        <p:spPr>
          <a:xfrm>
            <a:off x="10572272" y="2604434"/>
            <a:ext cx="0" cy="106793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6" name="Google Shape;936;p18"/>
          <p:cNvCxnSpPr/>
          <p:nvPr/>
        </p:nvCxnSpPr>
        <p:spPr>
          <a:xfrm>
            <a:off x="10572272" y="2203621"/>
            <a:ext cx="0" cy="106793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7" name="Google Shape;937;p18"/>
          <p:cNvCxnSpPr/>
          <p:nvPr/>
        </p:nvCxnSpPr>
        <p:spPr>
          <a:xfrm>
            <a:off x="10572272" y="1802808"/>
            <a:ext cx="0" cy="106793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8" name="Google Shape;938;p18"/>
          <p:cNvCxnSpPr>
            <a:stCxn id="932" idx="3"/>
          </p:cNvCxnSpPr>
          <p:nvPr/>
        </p:nvCxnSpPr>
        <p:spPr>
          <a:xfrm>
            <a:off x="11112106" y="3259051"/>
            <a:ext cx="1485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9" name="Google Shape;939;p18"/>
          <p:cNvCxnSpPr/>
          <p:nvPr/>
        </p:nvCxnSpPr>
        <p:spPr>
          <a:xfrm rot="10800000">
            <a:off x="11260605" y="1663165"/>
            <a:ext cx="0" cy="1604968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0" name="Google Shape;940;p18"/>
          <p:cNvCxnSpPr>
            <a:endCxn id="933" idx="3"/>
          </p:cNvCxnSpPr>
          <p:nvPr/>
        </p:nvCxnSpPr>
        <p:spPr>
          <a:xfrm rot="10800000">
            <a:off x="11112106" y="1655797"/>
            <a:ext cx="148500" cy="0"/>
          </a:xfrm>
          <a:prstGeom prst="straightConnector1">
            <a:avLst/>
          </a:prstGeom>
          <a:noFill/>
          <a:ln w="9525" cap="flat" cmpd="sng">
            <a:solidFill>
              <a:srgbClr val="009F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1" name="Google Shape;941;p18"/>
          <p:cNvSpPr txBox="1"/>
          <p:nvPr/>
        </p:nvSpPr>
        <p:spPr>
          <a:xfrm>
            <a:off x="11276165" y="2303535"/>
            <a:ext cx="67839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8"/>
          <p:cNvSpPr/>
          <p:nvPr/>
        </p:nvSpPr>
        <p:spPr>
          <a:xfrm>
            <a:off x="9790249" y="1466264"/>
            <a:ext cx="2126257" cy="1993381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1"/>
          <p:cNvSpPr txBox="1">
            <a:spLocks noGrp="1"/>
          </p:cNvSpPr>
          <p:nvPr>
            <p:ph type="ctrTitle"/>
          </p:nvPr>
        </p:nvSpPr>
        <p:spPr>
          <a:xfrm>
            <a:off x="1100703" y="2263015"/>
            <a:ext cx="10467905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</a:pPr>
            <a:r>
              <a:rPr lang="en-US"/>
              <a:t>投入資源與時程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2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115"/>
              <a:buFont typeface="Calibri"/>
              <a:buNone/>
            </a:pPr>
            <a:r>
              <a:rPr lang="en-US"/>
              <a:t>硬體資源</a:t>
            </a:r>
            <a:endParaRPr/>
          </a:p>
        </p:txBody>
      </p:sp>
      <p:graphicFrame>
        <p:nvGraphicFramePr>
          <p:cNvPr id="953" name="Google Shape;953;p22"/>
          <p:cNvGraphicFramePr/>
          <p:nvPr/>
        </p:nvGraphicFramePr>
        <p:xfrm>
          <a:off x="527050" y="1220788"/>
          <a:ext cx="10631525" cy="3799920"/>
        </p:xfrm>
        <a:graphic>
          <a:graphicData uri="http://schemas.openxmlformats.org/drawingml/2006/table">
            <a:tbl>
              <a:tblPr firstRow="1" bandRow="1">
                <a:noFill/>
                <a:tableStyleId>{653CD9B6-B8E0-434D-8A3C-0A37786E98AA}</a:tableStyleId>
              </a:tblPr>
              <a:tblGrid>
                <a:gridCol w="211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Component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Count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OS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CPU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Memory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OS Disk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Data Disk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ECP Controller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CentOS/RHEL 7.9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96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ECP Gateway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CentOS/RHEL 7.9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32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ECP K8s Master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RHEL 8.1-8.4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64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ECP K8s Worker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3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RHEL 8.1-8.4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32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96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Data Fabric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RHEL 8.1-8.4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32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64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Platform Support VM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CentOS/RHEL 7.9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16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64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500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Total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8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192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608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4000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 u="none" strike="noStrike" cap="none"/>
                        <a:t>3000 GB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54" name="Google Shape;954;p22"/>
          <p:cNvSpPr txBox="1"/>
          <p:nvPr/>
        </p:nvSpPr>
        <p:spPr>
          <a:xfrm>
            <a:off x="7281975" y="5404750"/>
            <a:ext cx="387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List Price (NTD):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HPE License:  35,000 / vcore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Openshift License: 44,000 / vcore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3d884e8b7_0_0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00" cy="562200"/>
          </a:xfrm>
          <a:prstGeom prst="rect">
            <a:avLst/>
          </a:prstGeom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參與人員</a:t>
            </a:r>
            <a:endParaRPr dirty="0"/>
          </a:p>
        </p:txBody>
      </p:sp>
      <p:sp>
        <p:nvSpPr>
          <p:cNvPr id="961" name="Google Shape;961;g153d884e8b7_0_0"/>
          <p:cNvSpPr txBox="1">
            <a:spLocks noGrp="1"/>
          </p:cNvSpPr>
          <p:nvPr>
            <p:ph type="body" idx="1"/>
          </p:nvPr>
        </p:nvSpPr>
        <p:spPr>
          <a:xfrm>
            <a:off x="527412" y="1214579"/>
            <a:ext cx="11133600" cy="4704600"/>
          </a:xfrm>
          <a:prstGeom prst="rect">
            <a:avLst/>
          </a:prstGeom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57200" lvl="0" indent="-39795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Char char="●"/>
            </a:pPr>
            <a:r>
              <a:rPr lang="en-US" dirty="0" err="1" smtClean="0">
                <a:solidFill>
                  <a:schemeClr val="dk1"/>
                </a:solidFill>
              </a:rPr>
              <a:t>參與人員</a:t>
            </a:r>
            <a:endParaRPr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Char char="○"/>
            </a:pPr>
            <a:r>
              <a:rPr lang="en-US" dirty="0">
                <a:solidFill>
                  <a:schemeClr val="dk1"/>
                </a:solidFill>
              </a:rPr>
              <a:t>TD: </a:t>
            </a:r>
            <a:r>
              <a:rPr lang="en-US" altLang="zh-TW" dirty="0" err="1">
                <a:solidFill>
                  <a:schemeClr val="dk1"/>
                </a:solidFill>
              </a:rPr>
              <a:t>文昱</a:t>
            </a:r>
            <a:r>
              <a:rPr lang="en-US" altLang="zh-TW" dirty="0">
                <a:solidFill>
                  <a:schemeClr val="dk1"/>
                </a:solidFill>
              </a:rPr>
              <a:t>, </a:t>
            </a:r>
            <a:r>
              <a:rPr lang="en-US" dirty="0" smtClean="0">
                <a:solidFill>
                  <a:schemeClr val="dk1"/>
                </a:solidFill>
              </a:rPr>
              <a:t>Miles, </a:t>
            </a:r>
            <a:r>
              <a:rPr lang="zh-TW" altLang="en-US" dirty="0" smtClean="0">
                <a:solidFill>
                  <a:schemeClr val="dk1"/>
                </a:solidFill>
              </a:rPr>
              <a:t>顯漁</a:t>
            </a:r>
            <a:r>
              <a:rPr lang="en-US" altLang="zh-TW" dirty="0" smtClean="0">
                <a:solidFill>
                  <a:schemeClr val="dk1"/>
                </a:solidFill>
              </a:rPr>
              <a:t>, </a:t>
            </a:r>
            <a:r>
              <a:rPr lang="en-US" altLang="zh-TW" dirty="0">
                <a:solidFill>
                  <a:schemeClr val="dk1"/>
                </a:solidFill>
              </a:rPr>
              <a:t>Jimmy, </a:t>
            </a:r>
            <a:r>
              <a:rPr lang="en-US" altLang="zh-TW" dirty="0" smtClean="0">
                <a:solidFill>
                  <a:schemeClr val="dk1"/>
                </a:solidFill>
              </a:rPr>
              <a:t>Victor</a:t>
            </a:r>
            <a:endParaRPr dirty="0">
              <a:solidFill>
                <a:schemeClr val="dk1"/>
              </a:solidFill>
            </a:endParaRPr>
          </a:p>
          <a:p>
            <a:pPr marL="914400" lvl="1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 smtClean="0">
                <a:solidFill>
                  <a:schemeClr val="dk1"/>
                </a:solidFill>
              </a:rPr>
              <a:t>Lab: </a:t>
            </a:r>
            <a:r>
              <a:rPr lang="zh-TW" altLang="en-US" dirty="0" smtClean="0">
                <a:solidFill>
                  <a:schemeClr val="dk1"/>
                </a:solidFill>
              </a:rPr>
              <a:t>麒瑋、劉澤</a:t>
            </a:r>
            <a:endParaRPr lang="en-US" altLang="zh-TW" dirty="0" smtClean="0">
              <a:solidFill>
                <a:schemeClr val="dk1"/>
              </a:solidFill>
            </a:endParaRPr>
          </a:p>
          <a:p>
            <a:pPr lvl="2" indent="-381000">
              <a:spcBef>
                <a:spcPts val="0"/>
              </a:spcBef>
              <a:buClr>
                <a:schemeClr val="dk1"/>
              </a:buClr>
              <a:buSzPts val="2400"/>
              <a:buChar char="○"/>
            </a:pPr>
            <a:r>
              <a:rPr lang="en-US" dirty="0" smtClean="0">
                <a:solidFill>
                  <a:schemeClr val="dk1"/>
                </a:solidFill>
              </a:rPr>
              <a:t>Mole, Beaver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3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115"/>
              <a:buFont typeface="Calibri"/>
              <a:buNone/>
            </a:pPr>
            <a:r>
              <a:rPr lang="en-US"/>
              <a:t>時程</a:t>
            </a:r>
            <a:endParaRPr/>
          </a:p>
        </p:txBody>
      </p:sp>
      <p:sp>
        <p:nvSpPr>
          <p:cNvPr id="967" name="Google Shape;967;p23"/>
          <p:cNvSpPr txBox="1">
            <a:spLocks noGrp="1"/>
          </p:cNvSpPr>
          <p:nvPr>
            <p:ph type="body" idx="1"/>
          </p:nvPr>
        </p:nvSpPr>
        <p:spPr>
          <a:xfrm>
            <a:off x="527412" y="1220757"/>
            <a:ext cx="11133625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56926" lvl="0" indent="-2875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7"/>
              <a:buFont typeface="Calibri"/>
              <a:buNone/>
            </a:pPr>
            <a:r>
              <a:rPr lang="en-US" dirty="0" err="1"/>
              <a:t>NDA簽署</a:t>
            </a:r>
            <a:r>
              <a:rPr lang="en-US" dirty="0"/>
              <a:t>, </a:t>
            </a:r>
            <a:r>
              <a:rPr lang="en-US" dirty="0" err="1"/>
              <a:t>POC簽呈</a:t>
            </a:r>
            <a:r>
              <a:rPr lang="en-US" dirty="0"/>
              <a:t>:  2022/9</a:t>
            </a:r>
            <a:endParaRPr dirty="0"/>
          </a:p>
          <a:p>
            <a:pPr marL="456926" lvl="0" indent="-2875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7"/>
              <a:buFont typeface="Calibri"/>
              <a:buNone/>
            </a:pPr>
            <a:r>
              <a:rPr lang="en-US" dirty="0" err="1"/>
              <a:t>硬體設定</a:t>
            </a:r>
            <a:r>
              <a:rPr lang="en-US" dirty="0"/>
              <a:t>: </a:t>
            </a:r>
            <a:r>
              <a:rPr lang="en-US" dirty="0" smtClean="0"/>
              <a:t>2022/11 </a:t>
            </a:r>
            <a:r>
              <a:rPr lang="en-US" dirty="0" err="1"/>
              <a:t>上旬</a:t>
            </a:r>
            <a:endParaRPr dirty="0"/>
          </a:p>
          <a:p>
            <a:pPr marL="456926" lvl="0" indent="-2875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7"/>
              <a:buFont typeface="Calibri"/>
              <a:buNone/>
            </a:pPr>
            <a:r>
              <a:rPr lang="en-US" dirty="0" err="1"/>
              <a:t>軟體安裝</a:t>
            </a:r>
            <a:r>
              <a:rPr lang="en-US" dirty="0"/>
              <a:t>: </a:t>
            </a:r>
            <a:r>
              <a:rPr lang="en-US" dirty="0" smtClean="0"/>
              <a:t>2022/11 </a:t>
            </a:r>
            <a:r>
              <a:rPr lang="en-US" dirty="0" err="1"/>
              <a:t>下旬</a:t>
            </a:r>
            <a:endParaRPr dirty="0"/>
          </a:p>
          <a:p>
            <a:pPr marL="456926" lvl="0" indent="-2875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7"/>
              <a:buFont typeface="Calibri"/>
              <a:buNone/>
            </a:pPr>
            <a:r>
              <a:rPr lang="en-US" dirty="0" err="1"/>
              <a:t>POC進行</a:t>
            </a:r>
            <a:r>
              <a:rPr lang="en-US" dirty="0"/>
              <a:t>: </a:t>
            </a:r>
            <a:r>
              <a:rPr lang="en-US" dirty="0" smtClean="0"/>
              <a:t>2022/12</a:t>
            </a:r>
            <a:endParaRPr dirty="0"/>
          </a:p>
          <a:p>
            <a:pPr marL="456926" lvl="0" indent="-2875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7"/>
              <a:buFont typeface="Calibri"/>
              <a:buNone/>
            </a:pPr>
            <a:r>
              <a:rPr lang="en-US" dirty="0" err="1"/>
              <a:t>結案報告</a:t>
            </a:r>
            <a:r>
              <a:rPr lang="en-US" dirty="0"/>
              <a:t>: </a:t>
            </a:r>
            <a:r>
              <a:rPr lang="en-US" dirty="0" smtClean="0"/>
              <a:t>2023/1</a:t>
            </a:r>
            <a:endParaRPr dirty="0"/>
          </a:p>
          <a:p>
            <a:pPr marL="456927" lvl="0" indent="-28757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67"/>
              <a:buFont typeface="Calibri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24"/>
          <p:cNvSpPr txBox="1">
            <a:spLocks noGrp="1"/>
          </p:cNvSpPr>
          <p:nvPr>
            <p:ph type="title"/>
          </p:nvPr>
        </p:nvSpPr>
        <p:spPr>
          <a:xfrm>
            <a:off x="527384" y="274672"/>
            <a:ext cx="11133625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115"/>
              <a:buFont typeface="Calibri"/>
              <a:buNone/>
            </a:pPr>
            <a:r>
              <a:rPr lang="en-US"/>
              <a:t>End</a:t>
            </a:r>
            <a:endParaRPr/>
          </a:p>
        </p:txBody>
      </p:sp>
      <p:pic>
        <p:nvPicPr>
          <p:cNvPr id="973" name="Google Shape;97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2850" y="2204720"/>
            <a:ext cx="4889500" cy="3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1145" y="1694498"/>
            <a:ext cx="3960362" cy="39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b="1"/>
              <a:t>新世代數據架構規劃 - 雲地整合數據平台</a:t>
            </a:r>
            <a:endParaRPr b="1"/>
          </a:p>
        </p:txBody>
      </p:sp>
      <p:sp>
        <p:nvSpPr>
          <p:cNvPr id="265" name="Google Shape;265;p3"/>
          <p:cNvSpPr txBox="1">
            <a:spLocks noGrp="1"/>
          </p:cNvSpPr>
          <p:nvPr>
            <p:ph type="sldNum" idx="4294967295"/>
          </p:nvPr>
        </p:nvSpPr>
        <p:spPr>
          <a:xfrm>
            <a:off x="11812587" y="6064922"/>
            <a:ext cx="380920" cy="460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66" name="Google Shape;266;p3"/>
          <p:cNvSpPr/>
          <p:nvPr/>
        </p:nvSpPr>
        <p:spPr>
          <a:xfrm>
            <a:off x="565844" y="4472417"/>
            <a:ext cx="4921527" cy="1786664"/>
          </a:xfrm>
          <a:prstGeom prst="rect">
            <a:avLst/>
          </a:prstGeom>
          <a:solidFill>
            <a:srgbClr val="3F3F3F"/>
          </a:solidFill>
          <a:ln w="9525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On-Premises</a:t>
            </a:r>
            <a:endParaRPr sz="1800" b="1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713441" y="5512793"/>
            <a:ext cx="2548478" cy="66730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地端計算層</a:t>
            </a:r>
            <a:endParaRPr/>
          </a:p>
        </p:txBody>
      </p:sp>
      <p:sp>
        <p:nvSpPr>
          <p:cNvPr id="268" name="Google Shape;268;p3"/>
          <p:cNvSpPr/>
          <p:nvPr/>
        </p:nvSpPr>
        <p:spPr>
          <a:xfrm>
            <a:off x="3363933" y="4802750"/>
            <a:ext cx="1944405" cy="13916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地端儲存層</a:t>
            </a:r>
            <a:endParaRPr/>
          </a:p>
        </p:txBody>
      </p:sp>
      <p:sp>
        <p:nvSpPr>
          <p:cNvPr id="269" name="Google Shape;269;p3"/>
          <p:cNvSpPr/>
          <p:nvPr/>
        </p:nvSpPr>
        <p:spPr>
          <a:xfrm>
            <a:off x="793404" y="5809426"/>
            <a:ext cx="2390753" cy="313475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Spark, Notebooks, Workflow …</a:t>
            </a:r>
            <a:endParaRPr sz="1100" b="1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3687063" y="5091424"/>
            <a:ext cx="1298143" cy="25443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Hadoop</a:t>
            </a:r>
            <a:endParaRPr sz="1100" b="1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565844" y="1034397"/>
            <a:ext cx="4921527" cy="3137609"/>
          </a:xfrm>
          <a:prstGeom prst="rect">
            <a:avLst/>
          </a:prstGeom>
          <a:solidFill>
            <a:srgbClr val="145258"/>
          </a:solidFill>
          <a:ln w="9525" cap="flat" cmpd="sng">
            <a:solidFill>
              <a:srgbClr val="3B8EA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Cloud</a:t>
            </a:r>
            <a:endParaRPr sz="1800" b="1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2" name="Google Shape;272;p3"/>
          <p:cNvSpPr/>
          <p:nvPr/>
        </p:nvSpPr>
        <p:spPr>
          <a:xfrm>
            <a:off x="3060084" y="1838291"/>
            <a:ext cx="2248569" cy="1279955"/>
          </a:xfrm>
          <a:prstGeom prst="rect">
            <a:avLst/>
          </a:prstGeom>
          <a:solidFill>
            <a:srgbClr val="3B8E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BI Platform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D0CEC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/>
            </a:r>
            <a:br>
              <a:rPr lang="en-US" sz="1100" b="0" i="0" u="none" strike="noStrike" cap="none">
                <a:solidFill>
                  <a:srgbClr val="D0CECE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endParaRPr sz="1100" b="0" i="0" u="none" strike="noStrike" cap="none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3" name="Google Shape;273;p3"/>
          <p:cNvSpPr/>
          <p:nvPr/>
        </p:nvSpPr>
        <p:spPr>
          <a:xfrm>
            <a:off x="753585" y="3209465"/>
            <a:ext cx="4554753" cy="716196"/>
          </a:xfrm>
          <a:prstGeom prst="rect">
            <a:avLst/>
          </a:prstGeom>
          <a:solidFill>
            <a:srgbClr val="3B8E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雲端儲存層</a:t>
            </a:r>
            <a:endParaRPr sz="1000" b="1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4" name="Google Shape;274;p3"/>
          <p:cNvSpPr/>
          <p:nvPr/>
        </p:nvSpPr>
        <p:spPr>
          <a:xfrm>
            <a:off x="723239" y="4802749"/>
            <a:ext cx="2548478" cy="6310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個資去識別化</a:t>
            </a:r>
            <a:endParaRPr dirty="0"/>
          </a:p>
        </p:txBody>
      </p:sp>
      <p:sp>
        <p:nvSpPr>
          <p:cNvPr id="275" name="Google Shape;275;p3"/>
          <p:cNvSpPr/>
          <p:nvPr/>
        </p:nvSpPr>
        <p:spPr>
          <a:xfrm>
            <a:off x="793404" y="5099244"/>
            <a:ext cx="1186621" cy="24661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結構化資料</a:t>
            </a:r>
            <a:endParaRPr/>
          </a:p>
        </p:txBody>
      </p:sp>
      <p:sp>
        <p:nvSpPr>
          <p:cNvPr id="276" name="Google Shape;276;p3"/>
          <p:cNvSpPr/>
          <p:nvPr/>
        </p:nvSpPr>
        <p:spPr>
          <a:xfrm>
            <a:off x="2050174" y="5099244"/>
            <a:ext cx="1133982" cy="24661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非結構化資料</a:t>
            </a:r>
            <a:endParaRPr/>
          </a:p>
        </p:txBody>
      </p:sp>
      <p:sp>
        <p:nvSpPr>
          <p:cNvPr id="277" name="Google Shape;277;p3"/>
          <p:cNvSpPr/>
          <p:nvPr/>
        </p:nvSpPr>
        <p:spPr>
          <a:xfrm>
            <a:off x="3184157" y="3534555"/>
            <a:ext cx="1997332" cy="297382"/>
          </a:xfrm>
          <a:prstGeom prst="rect">
            <a:avLst/>
          </a:prstGeom>
          <a:solidFill>
            <a:srgbClr val="2C6D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BigQuery Storage</a:t>
            </a:r>
            <a:endParaRPr sz="1100" b="1" i="0" u="none" strike="noStrike" cap="none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8" name="Google Shape;278;p3"/>
          <p:cNvSpPr/>
          <p:nvPr/>
        </p:nvSpPr>
        <p:spPr>
          <a:xfrm rot="10800000">
            <a:off x="1689914" y="3976887"/>
            <a:ext cx="282138" cy="59831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9" name="Google Shape;279;p3"/>
          <p:cNvSpPr/>
          <p:nvPr/>
        </p:nvSpPr>
        <p:spPr>
          <a:xfrm rot="10800000">
            <a:off x="4142164" y="3976887"/>
            <a:ext cx="282138" cy="5871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0" name="Google Shape;280;p3"/>
          <p:cNvSpPr/>
          <p:nvPr/>
        </p:nvSpPr>
        <p:spPr>
          <a:xfrm>
            <a:off x="855657" y="3537060"/>
            <a:ext cx="2204427" cy="297382"/>
          </a:xfrm>
          <a:prstGeom prst="rect">
            <a:avLst/>
          </a:prstGeom>
          <a:solidFill>
            <a:srgbClr val="2C6D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Google Cloud Storage</a:t>
            </a:r>
            <a:endParaRPr sz="1100" b="1" i="0" u="none" strike="noStrike" cap="none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1" name="Google Shape;281;p3"/>
          <p:cNvSpPr/>
          <p:nvPr/>
        </p:nvSpPr>
        <p:spPr>
          <a:xfrm>
            <a:off x="753305" y="2787323"/>
            <a:ext cx="2223477" cy="323376"/>
          </a:xfrm>
          <a:prstGeom prst="rect">
            <a:avLst/>
          </a:prstGeom>
          <a:solidFill>
            <a:srgbClr val="3B8EA7"/>
          </a:solidFill>
          <a:ln w="19050" cap="flat" cmpd="sng">
            <a:solidFill>
              <a:srgbClr val="FFFF00"/>
            </a:solidFill>
            <a:prstDash val="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Orchestration</a:t>
            </a:r>
            <a:endParaRPr sz="1100" b="1" i="0" u="none" strike="noStrike" cap="none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2" name="Google Shape;282;p3"/>
          <p:cNvSpPr/>
          <p:nvPr/>
        </p:nvSpPr>
        <p:spPr>
          <a:xfrm>
            <a:off x="769864" y="1838291"/>
            <a:ext cx="2206918" cy="830761"/>
          </a:xfrm>
          <a:prstGeom prst="rect">
            <a:avLst/>
          </a:prstGeom>
          <a:solidFill>
            <a:srgbClr val="3B8E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AI Platform</a:t>
            </a:r>
            <a:endParaRPr/>
          </a:p>
        </p:txBody>
      </p:sp>
      <p:sp>
        <p:nvSpPr>
          <p:cNvPr id="283" name="Google Shape;283;p3"/>
          <p:cNvSpPr txBox="1"/>
          <p:nvPr/>
        </p:nvSpPr>
        <p:spPr>
          <a:xfrm>
            <a:off x="845870" y="4190523"/>
            <a:ext cx="11323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4472C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Streaming</a:t>
            </a:r>
            <a:endParaRPr sz="1200">
              <a:solidFill>
                <a:srgbClr val="4472C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4" name="Google Shape;284;p3"/>
          <p:cNvSpPr txBox="1"/>
          <p:nvPr/>
        </p:nvSpPr>
        <p:spPr>
          <a:xfrm>
            <a:off x="4362640" y="4190523"/>
            <a:ext cx="8787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72C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Batch</a:t>
            </a:r>
            <a:endParaRPr sz="1200">
              <a:solidFill>
                <a:srgbClr val="4472C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5" name="Google Shape;285;p3"/>
          <p:cNvSpPr/>
          <p:nvPr/>
        </p:nvSpPr>
        <p:spPr>
          <a:xfrm>
            <a:off x="3186567" y="2145954"/>
            <a:ext cx="1992793" cy="267330"/>
          </a:xfrm>
          <a:prstGeom prst="rect">
            <a:avLst/>
          </a:prstGeom>
          <a:solidFill>
            <a:srgbClr val="2C6D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BigQuery</a:t>
            </a:r>
            <a:endParaRPr sz="1100" b="1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6" name="Google Shape;286;p3"/>
          <p:cNvSpPr/>
          <p:nvPr/>
        </p:nvSpPr>
        <p:spPr>
          <a:xfrm>
            <a:off x="3191188" y="2464604"/>
            <a:ext cx="1992793" cy="267330"/>
          </a:xfrm>
          <a:prstGeom prst="rect">
            <a:avLst/>
          </a:prstGeom>
          <a:solidFill>
            <a:srgbClr val="2C6D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Analytic Hub</a:t>
            </a:r>
            <a:endParaRPr sz="1100" b="1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7" name="Google Shape;287;p3"/>
          <p:cNvSpPr/>
          <p:nvPr/>
        </p:nvSpPr>
        <p:spPr>
          <a:xfrm>
            <a:off x="3191188" y="2795018"/>
            <a:ext cx="1992793" cy="267330"/>
          </a:xfrm>
          <a:prstGeom prst="rect">
            <a:avLst/>
          </a:prstGeom>
          <a:solidFill>
            <a:srgbClr val="2C6D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Looker</a:t>
            </a:r>
            <a:endParaRPr sz="1100" b="1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8" name="Google Shape;288;p3"/>
          <p:cNvSpPr/>
          <p:nvPr/>
        </p:nvSpPr>
        <p:spPr>
          <a:xfrm>
            <a:off x="874129" y="2145955"/>
            <a:ext cx="1992793" cy="413821"/>
          </a:xfrm>
          <a:prstGeom prst="rect">
            <a:avLst/>
          </a:prstGeom>
          <a:solidFill>
            <a:srgbClr val="2C6D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2F2F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VertexAI</a:t>
            </a:r>
            <a:endParaRPr sz="1100" b="1">
              <a:solidFill>
                <a:srgbClr val="F2F2F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0" name="Google Shape;290;p3"/>
          <p:cNvSpPr/>
          <p:nvPr/>
        </p:nvSpPr>
        <p:spPr>
          <a:xfrm>
            <a:off x="3687063" y="5478300"/>
            <a:ext cx="1298143" cy="25443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Teradata</a:t>
            </a:r>
            <a:endParaRPr sz="1100"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1" name="Google Shape;291;p3"/>
          <p:cNvSpPr/>
          <p:nvPr/>
        </p:nvSpPr>
        <p:spPr>
          <a:xfrm>
            <a:off x="3687063" y="5865176"/>
            <a:ext cx="1298143" cy="25443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rgbClr val="FFF766"/>
            </a:solidFill>
            <a:prstDash val="dash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Object Storage</a:t>
            </a:r>
            <a:endParaRPr sz="1100"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2" name="Google Shape;292;p3"/>
          <p:cNvSpPr txBox="1"/>
          <p:nvPr/>
        </p:nvSpPr>
        <p:spPr>
          <a:xfrm>
            <a:off x="5982245" y="1220755"/>
            <a:ext cx="5830342" cy="470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9" marR="0" lvl="0" indent="-45718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Noto Sans Symbols"/>
              <a:buChar char="■"/>
            </a:pPr>
            <a:r>
              <a:rPr lang="en-US" sz="2667" b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類雲端</a:t>
            </a:r>
            <a:r>
              <a:rPr lang="en-US" sz="2667" b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計算儲存環境</a:t>
            </a:r>
            <a:endParaRPr sz="2667" b="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90575" marR="0" lvl="1" indent="-38099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 sz="24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隨選計算層</a:t>
            </a:r>
            <a:endParaRPr sz="2400" b="1" i="0" u="none" strike="noStrike" cap="non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90575" marR="0" lvl="1" indent="-38099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Object Storage</a:t>
            </a:r>
            <a:endParaRPr/>
          </a:p>
          <a:p>
            <a:pPr marL="457189" marR="0" lvl="0" indent="-457189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Noto Sans Symbols"/>
              <a:buChar char="■"/>
            </a:pPr>
            <a:r>
              <a:rPr lang="en-US" sz="2667" b="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Local performance for remote data</a:t>
            </a:r>
            <a:endParaRPr/>
          </a:p>
          <a:p>
            <a:pPr marL="990575" marR="0" lvl="1" indent="-38099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Orchestration (Ex. Alluxio)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marR="0" lvl="0" indent="-287834" algn="just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Noto Sans Symbols"/>
              <a:buNone/>
            </a:pPr>
            <a:endParaRPr sz="2667" b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62" y="991694"/>
            <a:ext cx="863233" cy="86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"/>
          <p:cNvSpPr txBox="1">
            <a:spLocks noGrp="1"/>
          </p:cNvSpPr>
          <p:nvPr>
            <p:ph type="ctrTitle"/>
          </p:nvPr>
        </p:nvSpPr>
        <p:spPr>
          <a:xfrm>
            <a:off x="1100703" y="2263015"/>
            <a:ext cx="10467905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計算層概念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/>
              <a:t>計算儲存分離</a:t>
            </a:r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527382" y="1220755"/>
            <a:ext cx="5467191" cy="1277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189" lvl="0" indent="-45718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計算與儲存需同步擴充，不易同時兼顧計算與儲存的利用率</a:t>
            </a:r>
            <a:endParaRPr sz="2000"/>
          </a:p>
        </p:txBody>
      </p:sp>
      <p:sp>
        <p:nvSpPr>
          <p:cNvPr id="304" name="Google Shape;304;p5"/>
          <p:cNvSpPr txBox="1">
            <a:spLocks noGrp="1"/>
          </p:cNvSpPr>
          <p:nvPr>
            <p:ph type="body" idx="2"/>
          </p:nvPr>
        </p:nvSpPr>
        <p:spPr>
          <a:xfrm>
            <a:off x="6193817" y="1220755"/>
            <a:ext cx="5467191" cy="106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189" lvl="0" indent="-45718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計算與儲存可彈性擴充，避免過度配置，提高資源利用率</a:t>
            </a:r>
            <a:endParaRPr sz="2000"/>
          </a:p>
        </p:txBody>
      </p:sp>
      <p:pic>
        <p:nvPicPr>
          <p:cNvPr id="305" name="Google Shape;305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2667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" descr="Chip fre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224" y="3560898"/>
            <a:ext cx="524740" cy="52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6430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5" descr="Chip fre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5987" y="3560898"/>
            <a:ext cx="524740" cy="52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0193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" descr="Chip fre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9750" y="3560898"/>
            <a:ext cx="524740" cy="52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3956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7720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" descr="Chip fre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1411" y="3960948"/>
            <a:ext cx="524740" cy="52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617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" descr="Chip fre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5174" y="3960948"/>
            <a:ext cx="524740" cy="52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380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" descr="Chip fre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937" y="3960948"/>
            <a:ext cx="524740" cy="52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3143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" descr="Chip free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2700" y="3960948"/>
            <a:ext cx="524740" cy="52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" descr="https://cdn-icons-png.flaticon.com/512/901/90150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906" y="4396909"/>
            <a:ext cx="774048" cy="7740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"/>
          <p:cNvSpPr/>
          <p:nvPr/>
        </p:nvSpPr>
        <p:spPr>
          <a:xfrm>
            <a:off x="11150600" y="4667249"/>
            <a:ext cx="386468" cy="358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10311844" y="3643768"/>
            <a:ext cx="386468" cy="358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5"/>
          <p:cNvSpPr/>
          <p:nvPr/>
        </p:nvSpPr>
        <p:spPr>
          <a:xfrm>
            <a:off x="4795513" y="4337048"/>
            <a:ext cx="386468" cy="358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"/>
          <p:cNvSpPr/>
          <p:nvPr/>
        </p:nvSpPr>
        <p:spPr>
          <a:xfrm flipH="1">
            <a:off x="977801" y="4337047"/>
            <a:ext cx="401870" cy="358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"/>
          <p:cNvSpPr/>
          <p:nvPr/>
        </p:nvSpPr>
        <p:spPr>
          <a:xfrm flipH="1">
            <a:off x="7419989" y="3643768"/>
            <a:ext cx="401870" cy="358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"/>
          <p:cNvSpPr/>
          <p:nvPr/>
        </p:nvSpPr>
        <p:spPr>
          <a:xfrm flipH="1">
            <a:off x="6661965" y="4667248"/>
            <a:ext cx="401870" cy="3589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6661965" y="3217961"/>
            <a:ext cx="4875103" cy="992089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獨立的計算層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5"/>
          <p:cNvSpPr/>
          <p:nvPr/>
        </p:nvSpPr>
        <p:spPr>
          <a:xfrm>
            <a:off x="1330705" y="5301734"/>
            <a:ext cx="38605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and compute coupled together</a:t>
            </a:r>
            <a:endParaRPr/>
          </a:p>
        </p:txBody>
      </p:sp>
      <p:sp>
        <p:nvSpPr>
          <p:cNvPr id="329" name="Google Shape;329;p5"/>
          <p:cNvSpPr/>
          <p:nvPr/>
        </p:nvSpPr>
        <p:spPr>
          <a:xfrm>
            <a:off x="7455578" y="5300245"/>
            <a:ext cx="33032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and compute de-coupled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"/>
          <p:cNvSpPr/>
          <p:nvPr/>
        </p:nvSpPr>
        <p:spPr>
          <a:xfrm>
            <a:off x="5452007" y="1124744"/>
            <a:ext cx="6020591" cy="5280587"/>
          </a:xfrm>
          <a:prstGeom prst="roundRect">
            <a:avLst>
              <a:gd name="adj" fmla="val 16667"/>
            </a:avLst>
          </a:prstGeom>
          <a:solidFill>
            <a:srgbClr val="F4D4D9"/>
          </a:solidFill>
          <a:ln w="25400" cap="flat" cmpd="sng">
            <a:solidFill>
              <a:srgbClr val="F4D4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6"/>
          <p:cNvSpPr/>
          <p:nvPr/>
        </p:nvSpPr>
        <p:spPr>
          <a:xfrm>
            <a:off x="857122" y="1124744"/>
            <a:ext cx="4470793" cy="5280587"/>
          </a:xfrm>
          <a:prstGeom prst="roundRect">
            <a:avLst>
              <a:gd name="adj" fmla="val 16667"/>
            </a:avLst>
          </a:prstGeom>
          <a:solidFill>
            <a:srgbClr val="FFFCCC"/>
          </a:solidFill>
          <a:ln w="25400" cap="flat" cmpd="sng">
            <a:solidFill>
              <a:srgbClr val="FFF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6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HPE 計算層定位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2259984" y="4907533"/>
            <a:ext cx="2880320" cy="836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儲存層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HAP探索環境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5825047" y="4907532"/>
            <a:ext cx="2880320" cy="8364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儲存層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HDL營運環境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"/>
          <p:cNvSpPr txBox="1"/>
          <p:nvPr/>
        </p:nvSpPr>
        <p:spPr>
          <a:xfrm>
            <a:off x="2186606" y="4907532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暗碼</a:t>
            </a:r>
            <a:endParaRPr/>
          </a:p>
        </p:txBody>
      </p:sp>
      <p:sp>
        <p:nvSpPr>
          <p:cNvPr id="341" name="Google Shape;341;p6"/>
          <p:cNvSpPr txBox="1"/>
          <p:nvPr/>
        </p:nvSpPr>
        <p:spPr>
          <a:xfrm>
            <a:off x="8860901" y="5646271"/>
            <a:ext cx="9813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明碼ETL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"/>
          <p:cNvSpPr txBox="1"/>
          <p:nvPr/>
        </p:nvSpPr>
        <p:spPr>
          <a:xfrm>
            <a:off x="1025757" y="4965171"/>
            <a:ext cx="1140056" cy="66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867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探索環境</a:t>
            </a:r>
            <a:endParaRPr/>
          </a:p>
        </p:txBody>
      </p:sp>
      <p:cxnSp>
        <p:nvCxnSpPr>
          <p:cNvPr id="343" name="Google Shape;343;p6"/>
          <p:cNvCxnSpPr/>
          <p:nvPr/>
        </p:nvCxnSpPr>
        <p:spPr>
          <a:xfrm rot="10800000" flipH="1">
            <a:off x="8688288" y="5061182"/>
            <a:ext cx="1209960" cy="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6"/>
          <p:cNvCxnSpPr/>
          <p:nvPr/>
        </p:nvCxnSpPr>
        <p:spPr>
          <a:xfrm rot="10800000">
            <a:off x="8688288" y="5637245"/>
            <a:ext cx="121634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5" name="Google Shape;345;p6"/>
          <p:cNvSpPr/>
          <p:nvPr/>
        </p:nvSpPr>
        <p:spPr>
          <a:xfrm>
            <a:off x="9936427" y="4774983"/>
            <a:ext cx="1371796" cy="5429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外部系統</a:t>
            </a:r>
            <a:endParaRPr/>
          </a:p>
        </p:txBody>
      </p:sp>
      <p:sp>
        <p:nvSpPr>
          <p:cNvPr id="346" name="Google Shape;346;p6"/>
          <p:cNvSpPr/>
          <p:nvPr/>
        </p:nvSpPr>
        <p:spPr>
          <a:xfrm>
            <a:off x="9936427" y="5376911"/>
            <a:ext cx="1371796" cy="5429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資料倉儲</a:t>
            </a:r>
            <a:endParaRPr/>
          </a:p>
        </p:txBody>
      </p:sp>
      <p:cxnSp>
        <p:nvCxnSpPr>
          <p:cNvPr id="347" name="Google Shape;347;p6"/>
          <p:cNvCxnSpPr/>
          <p:nvPr/>
        </p:nvCxnSpPr>
        <p:spPr>
          <a:xfrm rot="10800000">
            <a:off x="5060408" y="5637245"/>
            <a:ext cx="7475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8" name="Google Shape;348;p6"/>
          <p:cNvSpPr txBox="1"/>
          <p:nvPr/>
        </p:nvSpPr>
        <p:spPr>
          <a:xfrm>
            <a:off x="4940658" y="5641540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資料加密</a:t>
            </a:r>
            <a:endParaRPr/>
          </a:p>
        </p:txBody>
      </p:sp>
      <p:cxnSp>
        <p:nvCxnSpPr>
          <p:cNvPr id="349" name="Google Shape;349;p6"/>
          <p:cNvCxnSpPr/>
          <p:nvPr/>
        </p:nvCxnSpPr>
        <p:spPr>
          <a:xfrm>
            <a:off x="5103139" y="5061181"/>
            <a:ext cx="759075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0" name="Google Shape;350;p6"/>
          <p:cNvSpPr txBox="1"/>
          <p:nvPr/>
        </p:nvSpPr>
        <p:spPr>
          <a:xfrm>
            <a:off x="2257328" y="1154369"/>
            <a:ext cx="1550424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探索環境</a:t>
            </a:r>
            <a:endParaRPr/>
          </a:p>
        </p:txBody>
      </p:sp>
      <p:sp>
        <p:nvSpPr>
          <p:cNvPr id="351" name="Google Shape;351;p6"/>
          <p:cNvSpPr txBox="1"/>
          <p:nvPr/>
        </p:nvSpPr>
        <p:spPr>
          <a:xfrm>
            <a:off x="7593172" y="1154369"/>
            <a:ext cx="1550424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營運環境</a:t>
            </a:r>
            <a:endParaRPr/>
          </a:p>
        </p:txBody>
      </p:sp>
      <p:sp>
        <p:nvSpPr>
          <p:cNvPr id="352" name="Google Shape;352;p6"/>
          <p:cNvSpPr txBox="1"/>
          <p:nvPr/>
        </p:nvSpPr>
        <p:spPr>
          <a:xfrm>
            <a:off x="245762" y="4866497"/>
            <a:ext cx="4924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現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況</a:t>
            </a:r>
            <a:endParaRPr/>
          </a:p>
        </p:txBody>
      </p:sp>
      <p:sp>
        <p:nvSpPr>
          <p:cNvPr id="353" name="Google Shape;353;p6"/>
          <p:cNvSpPr txBox="1"/>
          <p:nvPr/>
        </p:nvSpPr>
        <p:spPr>
          <a:xfrm>
            <a:off x="5088177" y="4445629"/>
            <a:ext cx="7889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6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"/>
          <p:cNvSpPr txBox="1"/>
          <p:nvPr/>
        </p:nvSpPr>
        <p:spPr>
          <a:xfrm>
            <a:off x="8891154" y="4445629"/>
            <a:ext cx="7537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6"/>
          <p:cNvCxnSpPr/>
          <p:nvPr/>
        </p:nvCxnSpPr>
        <p:spPr>
          <a:xfrm>
            <a:off x="10622324" y="5919830"/>
            <a:ext cx="0" cy="18366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6"/>
          <p:cNvCxnSpPr/>
          <p:nvPr/>
        </p:nvCxnSpPr>
        <p:spPr>
          <a:xfrm rot="10800000">
            <a:off x="4349388" y="6076262"/>
            <a:ext cx="6272936" cy="2723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6"/>
          <p:cNvCxnSpPr/>
          <p:nvPr/>
        </p:nvCxnSpPr>
        <p:spPr>
          <a:xfrm rot="10800000">
            <a:off x="4349387" y="5728271"/>
            <a:ext cx="0" cy="3462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358;p6"/>
          <p:cNvSpPr txBox="1"/>
          <p:nvPr/>
        </p:nvSpPr>
        <p:spPr>
          <a:xfrm>
            <a:off x="6847649" y="6110544"/>
            <a:ext cx="9813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暗碼ETL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"/>
          <p:cNvSpPr txBox="1"/>
          <p:nvPr/>
        </p:nvSpPr>
        <p:spPr>
          <a:xfrm>
            <a:off x="7893234" y="4875864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明暗碼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"/>
          <p:cNvSpPr/>
          <p:nvPr/>
        </p:nvSpPr>
        <p:spPr>
          <a:xfrm>
            <a:off x="5452007" y="1124744"/>
            <a:ext cx="6020591" cy="5280587"/>
          </a:xfrm>
          <a:prstGeom prst="roundRect">
            <a:avLst>
              <a:gd name="adj" fmla="val 16667"/>
            </a:avLst>
          </a:prstGeom>
          <a:solidFill>
            <a:srgbClr val="F4D4D9"/>
          </a:solidFill>
          <a:ln w="25400" cap="flat" cmpd="sng">
            <a:solidFill>
              <a:srgbClr val="F4D4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7"/>
          <p:cNvSpPr/>
          <p:nvPr/>
        </p:nvSpPr>
        <p:spPr>
          <a:xfrm>
            <a:off x="857122" y="1124744"/>
            <a:ext cx="4470793" cy="5280587"/>
          </a:xfrm>
          <a:prstGeom prst="roundRect">
            <a:avLst>
              <a:gd name="adj" fmla="val 16667"/>
            </a:avLst>
          </a:prstGeom>
          <a:solidFill>
            <a:srgbClr val="FFFCCC"/>
          </a:solidFill>
          <a:ln w="25400" cap="flat" cmpd="sng">
            <a:solidFill>
              <a:srgbClr val="FFF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HPE 計算層定位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2259984" y="4907533"/>
            <a:ext cx="2880320" cy="836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儲存層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HAP探索環境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"/>
          <p:cNvSpPr/>
          <p:nvPr/>
        </p:nvSpPr>
        <p:spPr>
          <a:xfrm>
            <a:off x="5825047" y="4907532"/>
            <a:ext cx="2880320" cy="8364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儲存層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HDL營運環境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"/>
          <p:cNvSpPr/>
          <p:nvPr/>
        </p:nvSpPr>
        <p:spPr>
          <a:xfrm>
            <a:off x="2259987" y="3285000"/>
            <a:ext cx="6428301" cy="685987"/>
          </a:xfrm>
          <a:prstGeom prst="rect">
            <a:avLst/>
          </a:prstGeom>
          <a:solidFill>
            <a:srgbClr val="B5D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計算層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HPE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"/>
          <p:cNvSpPr txBox="1"/>
          <p:nvPr/>
        </p:nvSpPr>
        <p:spPr>
          <a:xfrm>
            <a:off x="2186606" y="4907532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暗碼</a:t>
            </a:r>
            <a:endParaRPr/>
          </a:p>
        </p:txBody>
      </p:sp>
      <p:sp>
        <p:nvSpPr>
          <p:cNvPr id="372" name="Google Shape;372;p7"/>
          <p:cNvSpPr txBox="1"/>
          <p:nvPr/>
        </p:nvSpPr>
        <p:spPr>
          <a:xfrm>
            <a:off x="2712154" y="3332990"/>
            <a:ext cx="1850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模型 training 租戶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(資料科學家區)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7"/>
          <p:cNvSpPr txBox="1"/>
          <p:nvPr/>
        </p:nvSpPr>
        <p:spPr>
          <a:xfrm>
            <a:off x="8860901" y="5646271"/>
            <a:ext cx="9813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明碼ETL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7"/>
          <p:cNvCxnSpPr/>
          <p:nvPr/>
        </p:nvCxnSpPr>
        <p:spPr>
          <a:xfrm rot="10800000" flipH="1">
            <a:off x="8688288" y="5061182"/>
            <a:ext cx="1209960" cy="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5" name="Google Shape;375;p7"/>
          <p:cNvCxnSpPr/>
          <p:nvPr/>
        </p:nvCxnSpPr>
        <p:spPr>
          <a:xfrm rot="10800000">
            <a:off x="8688288" y="5637245"/>
            <a:ext cx="121634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6" name="Google Shape;376;p7"/>
          <p:cNvSpPr/>
          <p:nvPr/>
        </p:nvSpPr>
        <p:spPr>
          <a:xfrm>
            <a:off x="9936427" y="4774983"/>
            <a:ext cx="1371796" cy="5429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外部系統</a:t>
            </a:r>
            <a:endParaRPr/>
          </a:p>
        </p:txBody>
      </p:sp>
      <p:sp>
        <p:nvSpPr>
          <p:cNvPr id="377" name="Google Shape;377;p7"/>
          <p:cNvSpPr/>
          <p:nvPr/>
        </p:nvSpPr>
        <p:spPr>
          <a:xfrm>
            <a:off x="9936427" y="5376911"/>
            <a:ext cx="1371796" cy="5429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資料倉儲</a:t>
            </a:r>
            <a:endParaRPr/>
          </a:p>
        </p:txBody>
      </p:sp>
      <p:cxnSp>
        <p:nvCxnSpPr>
          <p:cNvPr id="378" name="Google Shape;378;p7"/>
          <p:cNvCxnSpPr/>
          <p:nvPr/>
        </p:nvCxnSpPr>
        <p:spPr>
          <a:xfrm rot="10800000">
            <a:off x="5060408" y="5637245"/>
            <a:ext cx="7475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9" name="Google Shape;379;p7"/>
          <p:cNvSpPr txBox="1"/>
          <p:nvPr/>
        </p:nvSpPr>
        <p:spPr>
          <a:xfrm>
            <a:off x="4940658" y="5641540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資料加密</a:t>
            </a:r>
            <a:endParaRPr/>
          </a:p>
        </p:txBody>
      </p:sp>
      <p:sp>
        <p:nvSpPr>
          <p:cNvPr id="380" name="Google Shape;380;p7"/>
          <p:cNvSpPr txBox="1"/>
          <p:nvPr/>
        </p:nvSpPr>
        <p:spPr>
          <a:xfrm>
            <a:off x="1025757" y="3228072"/>
            <a:ext cx="1140056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探索</a:t>
            </a: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環境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(容器化)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7"/>
          <p:cNvCxnSpPr/>
          <p:nvPr/>
        </p:nvCxnSpPr>
        <p:spPr>
          <a:xfrm rot="10800000">
            <a:off x="3599723" y="3970987"/>
            <a:ext cx="0" cy="9160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7"/>
          <p:cNvCxnSpPr/>
          <p:nvPr/>
        </p:nvCxnSpPr>
        <p:spPr>
          <a:xfrm>
            <a:off x="5903979" y="3970987"/>
            <a:ext cx="0" cy="95867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3" name="Google Shape;383;p7"/>
          <p:cNvSpPr txBox="1"/>
          <p:nvPr/>
        </p:nvSpPr>
        <p:spPr>
          <a:xfrm>
            <a:off x="2257328" y="1154369"/>
            <a:ext cx="1550424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探索環境</a:t>
            </a:r>
            <a:endParaRPr/>
          </a:p>
        </p:txBody>
      </p:sp>
      <p:sp>
        <p:nvSpPr>
          <p:cNvPr id="384" name="Google Shape;384;p7"/>
          <p:cNvSpPr txBox="1"/>
          <p:nvPr/>
        </p:nvSpPr>
        <p:spPr>
          <a:xfrm>
            <a:off x="7593172" y="1154369"/>
            <a:ext cx="1550424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營運環境</a:t>
            </a:r>
            <a:endParaRPr/>
          </a:p>
        </p:txBody>
      </p:sp>
      <p:sp>
        <p:nvSpPr>
          <p:cNvPr id="385" name="Google Shape;385;p7"/>
          <p:cNvSpPr txBox="1"/>
          <p:nvPr/>
        </p:nvSpPr>
        <p:spPr>
          <a:xfrm>
            <a:off x="2574982" y="3908269"/>
            <a:ext cx="9828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  <a:sym typeface="Arial"/>
              </a:rPr>
              <a:t>Training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  <a:sym typeface="Arial"/>
              </a:rPr>
              <a:t>data</a:t>
            </a:r>
            <a:endParaRPr dirty="0"/>
          </a:p>
        </p:txBody>
      </p:sp>
      <p:cxnSp>
        <p:nvCxnSpPr>
          <p:cNvPr id="386" name="Google Shape;386;p7"/>
          <p:cNvCxnSpPr/>
          <p:nvPr/>
        </p:nvCxnSpPr>
        <p:spPr>
          <a:xfrm>
            <a:off x="334195" y="444562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87" name="Google Shape;387;p7"/>
          <p:cNvSpPr txBox="1"/>
          <p:nvPr/>
        </p:nvSpPr>
        <p:spPr>
          <a:xfrm>
            <a:off x="245762" y="4866497"/>
            <a:ext cx="4924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現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況</a:t>
            </a:r>
            <a:endParaRPr/>
          </a:p>
        </p:txBody>
      </p:sp>
      <p:sp>
        <p:nvSpPr>
          <p:cNvPr id="388" name="Google Shape;388;p7"/>
          <p:cNvSpPr txBox="1"/>
          <p:nvPr/>
        </p:nvSpPr>
        <p:spPr>
          <a:xfrm>
            <a:off x="277846" y="2524991"/>
            <a:ext cx="4924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未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</a:t>
            </a:r>
            <a:endParaRPr/>
          </a:p>
        </p:txBody>
      </p:sp>
      <p:sp>
        <p:nvSpPr>
          <p:cNvPr id="389" name="Google Shape;389;p7"/>
          <p:cNvSpPr txBox="1"/>
          <p:nvPr/>
        </p:nvSpPr>
        <p:spPr>
          <a:xfrm>
            <a:off x="5088177" y="4445629"/>
            <a:ext cx="7889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6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"/>
          <p:cNvSpPr txBox="1"/>
          <p:nvPr/>
        </p:nvSpPr>
        <p:spPr>
          <a:xfrm>
            <a:off x="8891154" y="4445629"/>
            <a:ext cx="7537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7"/>
          <p:cNvCxnSpPr/>
          <p:nvPr/>
        </p:nvCxnSpPr>
        <p:spPr>
          <a:xfrm>
            <a:off x="10622324" y="5919830"/>
            <a:ext cx="0" cy="18366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7"/>
          <p:cNvCxnSpPr/>
          <p:nvPr/>
        </p:nvCxnSpPr>
        <p:spPr>
          <a:xfrm rot="10800000">
            <a:off x="4349388" y="6076262"/>
            <a:ext cx="6272936" cy="2723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7"/>
          <p:cNvCxnSpPr/>
          <p:nvPr/>
        </p:nvCxnSpPr>
        <p:spPr>
          <a:xfrm rot="10800000">
            <a:off x="4349387" y="5728271"/>
            <a:ext cx="0" cy="3462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4" name="Google Shape;394;p7"/>
          <p:cNvSpPr txBox="1"/>
          <p:nvPr/>
        </p:nvSpPr>
        <p:spPr>
          <a:xfrm>
            <a:off x="6847649" y="6110544"/>
            <a:ext cx="9813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暗碼ETL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7"/>
          <p:cNvCxnSpPr/>
          <p:nvPr/>
        </p:nvCxnSpPr>
        <p:spPr>
          <a:xfrm>
            <a:off x="7396192" y="3970987"/>
            <a:ext cx="0" cy="90487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6" name="Google Shape;396;p7"/>
          <p:cNvSpPr txBox="1"/>
          <p:nvPr/>
        </p:nvSpPr>
        <p:spPr>
          <a:xfrm>
            <a:off x="6624615" y="3332990"/>
            <a:ext cx="167206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模型 retrain 租戶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(無人區)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7"/>
          <p:cNvSpPr txBox="1"/>
          <p:nvPr/>
        </p:nvSpPr>
        <p:spPr>
          <a:xfrm>
            <a:off x="7893234" y="4875864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明暗碼</a:t>
            </a:r>
            <a:endParaRPr/>
          </a:p>
        </p:txBody>
      </p:sp>
      <p:sp>
        <p:nvSpPr>
          <p:cNvPr id="398" name="Google Shape;398;p7"/>
          <p:cNvSpPr txBox="1"/>
          <p:nvPr/>
        </p:nvSpPr>
        <p:spPr>
          <a:xfrm>
            <a:off x="6031868" y="3912799"/>
            <a:ext cx="11543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sym typeface="Arial"/>
              </a:rPr>
              <a:t>Validation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sym typeface="Arial"/>
              </a:rPr>
              <a:t>data</a:t>
            </a:r>
            <a:endParaRPr/>
          </a:p>
        </p:txBody>
      </p:sp>
      <p:sp>
        <p:nvSpPr>
          <p:cNvPr id="399" name="Google Shape;399;p7"/>
          <p:cNvSpPr txBox="1"/>
          <p:nvPr/>
        </p:nvSpPr>
        <p:spPr>
          <a:xfrm>
            <a:off x="7478689" y="3906795"/>
            <a:ext cx="8915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sym typeface="Arial"/>
              </a:rPr>
              <a:t>Retrain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sym typeface="Arial"/>
              </a:rPr>
              <a:t>model</a:t>
            </a:r>
            <a:endParaRPr b="1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400" name="Google Shape;400;p7"/>
          <p:cNvCxnSpPr/>
          <p:nvPr/>
        </p:nvCxnSpPr>
        <p:spPr>
          <a:xfrm rot="10800000">
            <a:off x="7182455" y="3970987"/>
            <a:ext cx="0" cy="9160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"/>
          <p:cNvSpPr/>
          <p:nvPr/>
        </p:nvSpPr>
        <p:spPr>
          <a:xfrm>
            <a:off x="5452007" y="1124744"/>
            <a:ext cx="6020591" cy="5280587"/>
          </a:xfrm>
          <a:prstGeom prst="roundRect">
            <a:avLst>
              <a:gd name="adj" fmla="val 16667"/>
            </a:avLst>
          </a:prstGeom>
          <a:solidFill>
            <a:srgbClr val="F4D4D9"/>
          </a:solidFill>
          <a:ln w="25400" cap="flat" cmpd="sng">
            <a:solidFill>
              <a:srgbClr val="F4D4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857122" y="1124744"/>
            <a:ext cx="4470793" cy="5280587"/>
          </a:xfrm>
          <a:prstGeom prst="roundRect">
            <a:avLst>
              <a:gd name="adj" fmla="val 16667"/>
            </a:avLst>
          </a:prstGeom>
          <a:solidFill>
            <a:srgbClr val="FFFCCC"/>
          </a:solidFill>
          <a:ln w="25400" cap="flat" cmpd="sng">
            <a:solidFill>
              <a:srgbClr val="FFF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8"/>
          <p:cNvSpPr txBox="1">
            <a:spLocks noGrp="1"/>
          </p:cNvSpPr>
          <p:nvPr>
            <p:ph type="title"/>
          </p:nvPr>
        </p:nvSpPr>
        <p:spPr>
          <a:xfrm>
            <a:off x="527383" y="274640"/>
            <a:ext cx="11133624" cy="56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HPE 計算層定位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2259984" y="4907533"/>
            <a:ext cx="2880320" cy="836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儲存層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HAP探索環境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8"/>
          <p:cNvSpPr/>
          <p:nvPr/>
        </p:nvSpPr>
        <p:spPr>
          <a:xfrm>
            <a:off x="5825047" y="4907532"/>
            <a:ext cx="2880320" cy="8364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儲存層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HDL營運環境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8"/>
          <p:cNvSpPr/>
          <p:nvPr/>
        </p:nvSpPr>
        <p:spPr>
          <a:xfrm>
            <a:off x="2259987" y="3285000"/>
            <a:ext cx="6428301" cy="685987"/>
          </a:xfrm>
          <a:prstGeom prst="rect">
            <a:avLst/>
          </a:prstGeom>
          <a:solidFill>
            <a:srgbClr val="B5D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計算層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HPE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8"/>
          <p:cNvSpPr txBox="1"/>
          <p:nvPr/>
        </p:nvSpPr>
        <p:spPr>
          <a:xfrm>
            <a:off x="2186606" y="4907532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暗碼</a:t>
            </a:r>
            <a:endParaRPr/>
          </a:p>
        </p:txBody>
      </p:sp>
      <p:sp>
        <p:nvSpPr>
          <p:cNvPr id="413" name="Google Shape;413;p8"/>
          <p:cNvSpPr txBox="1"/>
          <p:nvPr/>
        </p:nvSpPr>
        <p:spPr>
          <a:xfrm>
            <a:off x="2712154" y="3332990"/>
            <a:ext cx="18505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模型 training 租戶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(資料科學家區)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8"/>
          <p:cNvSpPr/>
          <p:nvPr/>
        </p:nvSpPr>
        <p:spPr>
          <a:xfrm>
            <a:off x="5807968" y="1855375"/>
            <a:ext cx="2895461" cy="836397"/>
          </a:xfrm>
          <a:prstGeom prst="rect">
            <a:avLst/>
          </a:prstGeom>
          <a:solidFill>
            <a:srgbClr val="B5D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服務層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數據中台</a:t>
            </a:r>
            <a:endParaRPr/>
          </a:p>
        </p:txBody>
      </p:sp>
      <p:sp>
        <p:nvSpPr>
          <p:cNvPr id="415" name="Google Shape;415;p8"/>
          <p:cNvSpPr txBox="1"/>
          <p:nvPr/>
        </p:nvSpPr>
        <p:spPr>
          <a:xfrm>
            <a:off x="8860901" y="5646271"/>
            <a:ext cx="9813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明碼ETL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8"/>
          <p:cNvCxnSpPr/>
          <p:nvPr/>
        </p:nvCxnSpPr>
        <p:spPr>
          <a:xfrm rot="10800000" flipH="1">
            <a:off x="8688288" y="5061182"/>
            <a:ext cx="1209960" cy="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7" name="Google Shape;417;p8"/>
          <p:cNvCxnSpPr/>
          <p:nvPr/>
        </p:nvCxnSpPr>
        <p:spPr>
          <a:xfrm rot="10800000">
            <a:off x="8688288" y="5637245"/>
            <a:ext cx="121634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8" name="Google Shape;418;p8"/>
          <p:cNvSpPr/>
          <p:nvPr/>
        </p:nvSpPr>
        <p:spPr>
          <a:xfrm>
            <a:off x="9936427" y="4774983"/>
            <a:ext cx="1371796" cy="5429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外部系統</a:t>
            </a:r>
            <a:endParaRPr/>
          </a:p>
        </p:txBody>
      </p:sp>
      <p:sp>
        <p:nvSpPr>
          <p:cNvPr id="419" name="Google Shape;419;p8"/>
          <p:cNvSpPr/>
          <p:nvPr/>
        </p:nvSpPr>
        <p:spPr>
          <a:xfrm>
            <a:off x="9936427" y="5376911"/>
            <a:ext cx="1371796" cy="5429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資料倉儲</a:t>
            </a:r>
            <a:endParaRPr/>
          </a:p>
        </p:txBody>
      </p:sp>
      <p:cxnSp>
        <p:nvCxnSpPr>
          <p:cNvPr id="420" name="Google Shape;420;p8"/>
          <p:cNvCxnSpPr/>
          <p:nvPr/>
        </p:nvCxnSpPr>
        <p:spPr>
          <a:xfrm rot="10800000">
            <a:off x="5060408" y="5637245"/>
            <a:ext cx="7475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1" name="Google Shape;421;p8"/>
          <p:cNvSpPr txBox="1"/>
          <p:nvPr/>
        </p:nvSpPr>
        <p:spPr>
          <a:xfrm>
            <a:off x="4940658" y="5641540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資料加密</a:t>
            </a:r>
            <a:endParaRPr/>
          </a:p>
        </p:txBody>
      </p:sp>
      <p:sp>
        <p:nvSpPr>
          <p:cNvPr id="422" name="Google Shape;422;p8"/>
          <p:cNvSpPr txBox="1"/>
          <p:nvPr/>
        </p:nvSpPr>
        <p:spPr>
          <a:xfrm>
            <a:off x="1025757" y="3228072"/>
            <a:ext cx="1140056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探索</a:t>
            </a: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環境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(容器化)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8"/>
          <p:cNvCxnSpPr/>
          <p:nvPr/>
        </p:nvCxnSpPr>
        <p:spPr>
          <a:xfrm rot="10800000">
            <a:off x="3599723" y="3970987"/>
            <a:ext cx="0" cy="9160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8"/>
          <p:cNvCxnSpPr/>
          <p:nvPr/>
        </p:nvCxnSpPr>
        <p:spPr>
          <a:xfrm>
            <a:off x="5903979" y="3970987"/>
            <a:ext cx="0" cy="958676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8"/>
          <p:cNvSpPr txBox="1"/>
          <p:nvPr/>
        </p:nvSpPr>
        <p:spPr>
          <a:xfrm>
            <a:off x="2257328" y="1154369"/>
            <a:ext cx="1550424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探索環境</a:t>
            </a:r>
            <a:endParaRPr/>
          </a:p>
        </p:txBody>
      </p:sp>
      <p:sp>
        <p:nvSpPr>
          <p:cNvPr id="427" name="Google Shape;427;p8"/>
          <p:cNvSpPr txBox="1"/>
          <p:nvPr/>
        </p:nvSpPr>
        <p:spPr>
          <a:xfrm>
            <a:off x="7593172" y="1154369"/>
            <a:ext cx="1550424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營運環境</a:t>
            </a:r>
            <a:endParaRPr/>
          </a:p>
        </p:txBody>
      </p:sp>
      <p:sp>
        <p:nvSpPr>
          <p:cNvPr id="428" name="Google Shape;428;p8"/>
          <p:cNvSpPr/>
          <p:nvPr/>
        </p:nvSpPr>
        <p:spPr>
          <a:xfrm>
            <a:off x="2259987" y="1844200"/>
            <a:ext cx="2880317" cy="836397"/>
          </a:xfrm>
          <a:prstGeom prst="rect">
            <a:avLst/>
          </a:prstGeom>
          <a:solidFill>
            <a:srgbClr val="B5D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計算層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雲端GCP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8"/>
          <p:cNvSpPr txBox="1"/>
          <p:nvPr/>
        </p:nvSpPr>
        <p:spPr>
          <a:xfrm>
            <a:off x="1028380" y="1769955"/>
            <a:ext cx="1140056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使用者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開發</a:t>
            </a: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環境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(容器化)</a:t>
            </a:r>
            <a:endParaRPr sz="18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8"/>
          <p:cNvCxnSpPr/>
          <p:nvPr/>
        </p:nvCxnSpPr>
        <p:spPr>
          <a:xfrm>
            <a:off x="3599723" y="2740098"/>
            <a:ext cx="0" cy="4968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1" name="Google Shape;431;p8"/>
          <p:cNvSpPr txBox="1"/>
          <p:nvPr/>
        </p:nvSpPr>
        <p:spPr>
          <a:xfrm>
            <a:off x="3706551" y="2679619"/>
            <a:ext cx="98135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 dirty="0"/>
          </a:p>
        </p:txBody>
      </p:sp>
      <p:sp>
        <p:nvSpPr>
          <p:cNvPr id="432" name="Google Shape;432;p8"/>
          <p:cNvSpPr txBox="1"/>
          <p:nvPr/>
        </p:nvSpPr>
        <p:spPr>
          <a:xfrm>
            <a:off x="2574982" y="3908269"/>
            <a:ext cx="9828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  <a:sym typeface="Arial"/>
              </a:rPr>
              <a:t>Training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  <a:sym typeface="Arial"/>
              </a:rPr>
              <a:t>data</a:t>
            </a:r>
            <a:endParaRPr dirty="0"/>
          </a:p>
        </p:txBody>
      </p:sp>
      <p:sp>
        <p:nvSpPr>
          <p:cNvPr id="434" name="Google Shape;434;p8"/>
          <p:cNvSpPr/>
          <p:nvPr/>
        </p:nvSpPr>
        <p:spPr>
          <a:xfrm>
            <a:off x="9936427" y="1990939"/>
            <a:ext cx="1371796" cy="5429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前端系統</a:t>
            </a:r>
            <a:endParaRPr/>
          </a:p>
        </p:txBody>
      </p:sp>
      <p:cxnSp>
        <p:nvCxnSpPr>
          <p:cNvPr id="435" name="Google Shape;435;p8"/>
          <p:cNvCxnSpPr/>
          <p:nvPr/>
        </p:nvCxnSpPr>
        <p:spPr>
          <a:xfrm rot="10800000" flipH="1">
            <a:off x="8688288" y="2180861"/>
            <a:ext cx="1209960" cy="1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6" name="Google Shape;436;p8"/>
          <p:cNvCxnSpPr/>
          <p:nvPr/>
        </p:nvCxnSpPr>
        <p:spPr>
          <a:xfrm rot="10800000">
            <a:off x="8688288" y="2386365"/>
            <a:ext cx="12163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7" name="Google Shape;437;p8"/>
          <p:cNvSpPr txBox="1"/>
          <p:nvPr/>
        </p:nvSpPr>
        <p:spPr>
          <a:xfrm>
            <a:off x="8851023" y="2427082"/>
            <a:ext cx="9925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8"/>
          <p:cNvSpPr txBox="1"/>
          <p:nvPr/>
        </p:nvSpPr>
        <p:spPr>
          <a:xfrm>
            <a:off x="8853084" y="1600979"/>
            <a:ext cx="88036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8"/>
          <p:cNvSpPr/>
          <p:nvPr/>
        </p:nvSpPr>
        <p:spPr>
          <a:xfrm>
            <a:off x="7893234" y="1920528"/>
            <a:ext cx="795055" cy="6976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 sz="13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8"/>
          <p:cNvCxnSpPr/>
          <p:nvPr/>
        </p:nvCxnSpPr>
        <p:spPr>
          <a:xfrm>
            <a:off x="334195" y="444562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41" name="Google Shape;441;p8"/>
          <p:cNvSpPr txBox="1"/>
          <p:nvPr/>
        </p:nvSpPr>
        <p:spPr>
          <a:xfrm>
            <a:off x="245762" y="4866497"/>
            <a:ext cx="4924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現</a:t>
            </a:r>
            <a:endParaRPr sz="24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況</a:t>
            </a:r>
            <a:endParaRPr/>
          </a:p>
        </p:txBody>
      </p:sp>
      <p:sp>
        <p:nvSpPr>
          <p:cNvPr id="442" name="Google Shape;442;p8"/>
          <p:cNvSpPr txBox="1"/>
          <p:nvPr/>
        </p:nvSpPr>
        <p:spPr>
          <a:xfrm>
            <a:off x="277846" y="2524991"/>
            <a:ext cx="49244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未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來</a:t>
            </a:r>
            <a:endParaRPr/>
          </a:p>
        </p:txBody>
      </p:sp>
      <p:sp>
        <p:nvSpPr>
          <p:cNvPr id="443" name="Google Shape;443;p8"/>
          <p:cNvSpPr txBox="1"/>
          <p:nvPr/>
        </p:nvSpPr>
        <p:spPr>
          <a:xfrm>
            <a:off x="5088177" y="4445629"/>
            <a:ext cx="78899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6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 txBox="1"/>
          <p:nvPr/>
        </p:nvSpPr>
        <p:spPr>
          <a:xfrm>
            <a:off x="8891154" y="4445629"/>
            <a:ext cx="75373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Batch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6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8"/>
          <p:cNvCxnSpPr/>
          <p:nvPr/>
        </p:nvCxnSpPr>
        <p:spPr>
          <a:xfrm>
            <a:off x="10622324" y="5919830"/>
            <a:ext cx="0" cy="18366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8"/>
          <p:cNvCxnSpPr/>
          <p:nvPr/>
        </p:nvCxnSpPr>
        <p:spPr>
          <a:xfrm rot="10800000">
            <a:off x="4349388" y="6076262"/>
            <a:ext cx="6272936" cy="27233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8"/>
          <p:cNvCxnSpPr/>
          <p:nvPr/>
        </p:nvCxnSpPr>
        <p:spPr>
          <a:xfrm rot="10800000">
            <a:off x="4349387" y="5728271"/>
            <a:ext cx="0" cy="346268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8"/>
          <p:cNvSpPr txBox="1"/>
          <p:nvPr/>
        </p:nvSpPr>
        <p:spPr>
          <a:xfrm>
            <a:off x="6847649" y="6110544"/>
            <a:ext cx="9813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暗碼ETL</a:t>
            </a:r>
            <a:endParaRPr sz="16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p8"/>
          <p:cNvCxnSpPr/>
          <p:nvPr/>
        </p:nvCxnSpPr>
        <p:spPr>
          <a:xfrm>
            <a:off x="7396192" y="3970987"/>
            <a:ext cx="0" cy="90487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0" name="Google Shape;450;p8"/>
          <p:cNvSpPr txBox="1"/>
          <p:nvPr/>
        </p:nvSpPr>
        <p:spPr>
          <a:xfrm>
            <a:off x="6624615" y="3332990"/>
            <a:ext cx="167206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模型 retrain 租戶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(無人區)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8"/>
          <p:cNvSpPr txBox="1"/>
          <p:nvPr/>
        </p:nvSpPr>
        <p:spPr>
          <a:xfrm>
            <a:off x="7893234" y="4875864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明暗碼</a:t>
            </a:r>
            <a:endParaRPr/>
          </a:p>
        </p:txBody>
      </p:sp>
      <p:sp>
        <p:nvSpPr>
          <p:cNvPr id="452" name="Google Shape;452;p8"/>
          <p:cNvSpPr txBox="1"/>
          <p:nvPr/>
        </p:nvSpPr>
        <p:spPr>
          <a:xfrm>
            <a:off x="6031868" y="3912799"/>
            <a:ext cx="11543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sym typeface="Arial"/>
              </a:rPr>
              <a:t>Validation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sym typeface="Arial"/>
              </a:rPr>
              <a:t>data</a:t>
            </a:r>
            <a:endParaRPr/>
          </a:p>
        </p:txBody>
      </p:sp>
      <p:sp>
        <p:nvSpPr>
          <p:cNvPr id="453" name="Google Shape;453;p8"/>
          <p:cNvSpPr txBox="1"/>
          <p:nvPr/>
        </p:nvSpPr>
        <p:spPr>
          <a:xfrm>
            <a:off x="7478689" y="3906795"/>
            <a:ext cx="8915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sym typeface="Arial"/>
              </a:rPr>
              <a:t>Retrain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sym typeface="Arial"/>
              </a:rPr>
              <a:t>model</a:t>
            </a:r>
            <a:endParaRPr b="1">
              <a:solidFill>
                <a:schemeClr val="dk1"/>
              </a:solidFill>
              <a:sym typeface="Arial"/>
            </a:endParaRPr>
          </a:p>
        </p:txBody>
      </p:sp>
      <p:cxnSp>
        <p:nvCxnSpPr>
          <p:cNvPr id="454" name="Google Shape;454;p8"/>
          <p:cNvCxnSpPr/>
          <p:nvPr/>
        </p:nvCxnSpPr>
        <p:spPr>
          <a:xfrm rot="10800000">
            <a:off x="7396192" y="2729948"/>
            <a:ext cx="0" cy="50703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5" name="Google Shape;455;p8"/>
          <p:cNvCxnSpPr/>
          <p:nvPr/>
        </p:nvCxnSpPr>
        <p:spPr>
          <a:xfrm rot="10800000">
            <a:off x="7182455" y="3970987"/>
            <a:ext cx="0" cy="9160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6" name="Google Shape;456;p8"/>
          <p:cNvSpPr txBox="1"/>
          <p:nvPr/>
        </p:nvSpPr>
        <p:spPr>
          <a:xfrm>
            <a:off x="7371288" y="2672569"/>
            <a:ext cx="110639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"/>
          <p:cNvSpPr txBox="1">
            <a:spLocks noGrp="1"/>
          </p:cNvSpPr>
          <p:nvPr>
            <p:ph type="ctrTitle"/>
          </p:nvPr>
        </p:nvSpPr>
        <p:spPr>
          <a:xfrm>
            <a:off x="1100703" y="2263015"/>
            <a:ext cx="10467905" cy="10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/>
              <a:t>HPE Ezmeral MLOps 簡介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國泰輔助色">
      <a:dk1>
        <a:srgbClr val="000000"/>
      </a:dk1>
      <a:lt1>
        <a:srgbClr val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815</Words>
  <Application>Microsoft Office PowerPoint</Application>
  <PresentationFormat>寬螢幕</PresentationFormat>
  <Paragraphs>420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7" baseType="lpstr">
      <vt:lpstr>Quattrocento Sans</vt:lpstr>
      <vt:lpstr>Arial</vt:lpstr>
      <vt:lpstr>Noto Sans Symbols</vt:lpstr>
      <vt:lpstr>Helvetica Neue Light</vt:lpstr>
      <vt:lpstr>Calibri</vt:lpstr>
      <vt:lpstr>Microsoft JhengHei</vt:lpstr>
      <vt:lpstr>Helvetica Neue</vt:lpstr>
      <vt:lpstr>Microsoft YaHei</vt:lpstr>
      <vt:lpstr>佈景主題1</vt:lpstr>
      <vt:lpstr>1_White</vt:lpstr>
      <vt:lpstr>HPE Ezmeral PoC Proposal  Accelerate the implementation of AI Projects</vt:lpstr>
      <vt:lpstr>Agenda</vt:lpstr>
      <vt:lpstr>新世代數據架構規劃 - 雲地整合數據平台</vt:lpstr>
      <vt:lpstr>計算層概念</vt:lpstr>
      <vt:lpstr>計算儲存分離</vt:lpstr>
      <vt:lpstr>HPE 計算層定位</vt:lpstr>
      <vt:lpstr>HPE 計算層定位</vt:lpstr>
      <vt:lpstr>HPE 計算層定位</vt:lpstr>
      <vt:lpstr>HPE Ezmeral MLOps 簡介</vt:lpstr>
      <vt:lpstr>計算層 candidate: HPE Ezmeral Software Portfolio</vt:lpstr>
      <vt:lpstr>MLOps Concepts</vt:lpstr>
      <vt:lpstr>HPE Ezmeral Machine Learning Ops Platform Architecture</vt:lpstr>
      <vt:lpstr>POC主題一：雲地整合MLOps</vt:lpstr>
      <vt:lpstr>雲地整合 MLOps Concept – 雲端開發，地端營運</vt:lpstr>
      <vt:lpstr>地端建立類雲端的AI Platform，讓雲端的成果更易遷回地端營運</vt:lpstr>
      <vt:lpstr>POC主題二：彈性打包 Lab tools 上架至計算層</vt:lpstr>
      <vt:lpstr>Data Science Apps Selection</vt:lpstr>
      <vt:lpstr>Before - 以個人為基礎的虛擬機研發孤島</vt:lpstr>
      <vt:lpstr>Need - 彈性整合人員、工具、數據至資料科學專案</vt:lpstr>
      <vt:lpstr>Approach - 彈性自由/隨選組合的開發環境</vt:lpstr>
      <vt:lpstr>Approach - 彈性自由/隨選組合的開發環境</vt:lpstr>
      <vt:lpstr>After - 以專案為基礎的容器化協作環境</vt:lpstr>
      <vt:lpstr>投入資源與時程</vt:lpstr>
      <vt:lpstr>硬體資源</vt:lpstr>
      <vt:lpstr>參與人員</vt:lpstr>
      <vt:lpstr>時程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HPE Ezmeral PoC Proposal  Accelerate the implementation of AI Projects</dc:title>
  <dc:creator>Yuning Su</dc:creator>
  <cp:lastModifiedBy>chiyu</cp:lastModifiedBy>
  <cp:revision>16</cp:revision>
  <dcterms:created xsi:type="dcterms:W3CDTF">2019-03-11T01:45:06Z</dcterms:created>
  <dcterms:modified xsi:type="dcterms:W3CDTF">2022-11-29T09:49:15Z</dcterms:modified>
</cp:coreProperties>
</file>