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F1C7-4B9A-42E0-9B9D-28F070A6F5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B427C5-5C1A-4351-999A-804C05C1D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A0FFF-F71B-4A4B-8F9D-7A56F2477533}"/>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5" name="Footer Placeholder 4">
            <a:extLst>
              <a:ext uri="{FF2B5EF4-FFF2-40B4-BE49-F238E27FC236}">
                <a16:creationId xmlns:a16="http://schemas.microsoft.com/office/drawing/2014/main" id="{7ADA75FA-16A4-45C3-A443-0781C7AE3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42C0C-12C1-42F6-9816-77AA33A52E57}"/>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152681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92FC-563F-41A5-9E1F-417E600994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3BA20D-68E5-4A77-BEF9-BB78267EEE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C9E35-717A-45C2-97CB-1E8186783C1C}"/>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5" name="Footer Placeholder 4">
            <a:extLst>
              <a:ext uri="{FF2B5EF4-FFF2-40B4-BE49-F238E27FC236}">
                <a16:creationId xmlns:a16="http://schemas.microsoft.com/office/drawing/2014/main" id="{57C71021-0166-4D7D-8791-5A52D1C7D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F501F-C02D-49A7-B636-6C6868C57C0C}"/>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113554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87BE8-79D7-4034-AF58-4D5C1AE186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8A129-F94D-46A5-B33D-82F4B40D0A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879B7-C7C5-49BA-A346-8B69FDAB690E}"/>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5" name="Footer Placeholder 4">
            <a:extLst>
              <a:ext uri="{FF2B5EF4-FFF2-40B4-BE49-F238E27FC236}">
                <a16:creationId xmlns:a16="http://schemas.microsoft.com/office/drawing/2014/main" id="{22952519-40D3-4AC2-8F11-828390E13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6793B-3C53-4FC8-9E9C-4CAA229F3EC0}"/>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265583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03C6-5E58-4A5B-B1FC-8D81AC6BC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D0CE5-BD05-425C-849C-0292C86D61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3B2B2-5142-4EF6-AB78-DB203FDD0BDD}"/>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5" name="Footer Placeholder 4">
            <a:extLst>
              <a:ext uri="{FF2B5EF4-FFF2-40B4-BE49-F238E27FC236}">
                <a16:creationId xmlns:a16="http://schemas.microsoft.com/office/drawing/2014/main" id="{BFE4C96B-BEB4-4DC9-830E-A530CEFE3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612E9-9C9A-4A0C-96B8-8FD0344E9F41}"/>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308925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9F42-B9F3-4727-8777-3D2D665BCB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72F208-8424-46AE-8BCD-FCE550EF3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E1D99C-D5E5-4FBF-ABE5-A6DE6B0EFBF2}"/>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5" name="Footer Placeholder 4">
            <a:extLst>
              <a:ext uri="{FF2B5EF4-FFF2-40B4-BE49-F238E27FC236}">
                <a16:creationId xmlns:a16="http://schemas.microsoft.com/office/drawing/2014/main" id="{A37F5BB8-269D-45E5-BC2D-7F3459943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8CBDC-741D-4323-9397-9C886188A0E3}"/>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289308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65C7-BE17-4F0E-B2D8-59C6DF0DB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4E35C8-0296-4DA8-95D8-DFE61EE114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240E98-4821-4489-AEEF-898508E442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B83757-CBD2-49AD-AC8E-FD66843A2712}"/>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6" name="Footer Placeholder 5">
            <a:extLst>
              <a:ext uri="{FF2B5EF4-FFF2-40B4-BE49-F238E27FC236}">
                <a16:creationId xmlns:a16="http://schemas.microsoft.com/office/drawing/2014/main" id="{F88305EB-5A96-4513-9BBD-0A9FE980C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DC340-CA88-4244-9BE2-E75E51CA3192}"/>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412024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7276-5D6C-41E5-A0E9-736CDFD881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A8BA28-4D19-4F56-AE77-340594079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4CDAD6-B54E-4FCF-89BE-CA9F1B9F10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8EAFE8-15A7-4C07-B045-6918C4807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5074C9-C904-4E57-B793-8E61332489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D84446-EC95-425F-A99C-FC6D32E9A801}"/>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8" name="Footer Placeholder 7">
            <a:extLst>
              <a:ext uri="{FF2B5EF4-FFF2-40B4-BE49-F238E27FC236}">
                <a16:creationId xmlns:a16="http://schemas.microsoft.com/office/drawing/2014/main" id="{0ABB3631-F751-4607-8477-E29BCA6AD1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D97A25-B8C0-4931-807B-0C2E339E0E4B}"/>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270202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649F-BFA8-4E92-A3A1-F8BBF5F69C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166114-0190-4B2B-8B6D-9762048DE623}"/>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4" name="Footer Placeholder 3">
            <a:extLst>
              <a:ext uri="{FF2B5EF4-FFF2-40B4-BE49-F238E27FC236}">
                <a16:creationId xmlns:a16="http://schemas.microsoft.com/office/drawing/2014/main" id="{43C8E7A4-3605-4265-8486-2994FE02D5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E30902-4765-40A2-B726-61801BEDC8A8}"/>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5299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86D6F-63AB-48A3-BA8B-EB031F16535F}"/>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3" name="Footer Placeholder 2">
            <a:extLst>
              <a:ext uri="{FF2B5EF4-FFF2-40B4-BE49-F238E27FC236}">
                <a16:creationId xmlns:a16="http://schemas.microsoft.com/office/drawing/2014/main" id="{2BD85255-2723-41F0-8384-0ED81C3722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ACDE2-7D44-4DB1-9839-E7A2EA9E8A68}"/>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386864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CA29-9261-4862-8496-C18B79855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2355F6-B646-421D-BB39-DDFB85ECD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DFA4E8-B202-4110-9944-2465B9E34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56A01F-5789-46E0-882E-8E140B7B11CA}"/>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6" name="Footer Placeholder 5">
            <a:extLst>
              <a:ext uri="{FF2B5EF4-FFF2-40B4-BE49-F238E27FC236}">
                <a16:creationId xmlns:a16="http://schemas.microsoft.com/office/drawing/2014/main" id="{0BEF0FF2-5520-4247-A9E0-557211ABB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71211-6054-4075-990B-9C3DF59EE328}"/>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285450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202C-2678-43D5-BA16-B0F8CB9A5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4523D8-2348-428E-A325-315C63227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DE32C-CF41-4498-924B-C7E964010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CF3E9B-4E74-450D-BBC0-05E99CF50F38}"/>
              </a:ext>
            </a:extLst>
          </p:cNvPr>
          <p:cNvSpPr>
            <a:spLocks noGrp="1"/>
          </p:cNvSpPr>
          <p:nvPr>
            <p:ph type="dt" sz="half" idx="10"/>
          </p:nvPr>
        </p:nvSpPr>
        <p:spPr/>
        <p:txBody>
          <a:bodyPr/>
          <a:lstStyle/>
          <a:p>
            <a:fld id="{EAF4793E-5A2C-45A8-A632-2124C7BC377F}" type="datetimeFigureOut">
              <a:rPr lang="en-US" smtClean="0"/>
              <a:t>2/2/2022</a:t>
            </a:fld>
            <a:endParaRPr lang="en-US"/>
          </a:p>
        </p:txBody>
      </p:sp>
      <p:sp>
        <p:nvSpPr>
          <p:cNvPr id="6" name="Footer Placeholder 5">
            <a:extLst>
              <a:ext uri="{FF2B5EF4-FFF2-40B4-BE49-F238E27FC236}">
                <a16:creationId xmlns:a16="http://schemas.microsoft.com/office/drawing/2014/main" id="{4F480C6C-7BFE-4887-9701-6D2C01DCB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1E6C6-EF72-48C3-A3C1-2FD1C8E03DE0}"/>
              </a:ext>
            </a:extLst>
          </p:cNvPr>
          <p:cNvSpPr>
            <a:spLocks noGrp="1"/>
          </p:cNvSpPr>
          <p:nvPr>
            <p:ph type="sldNum" sz="quarter" idx="12"/>
          </p:nvPr>
        </p:nvSpPr>
        <p:spPr/>
        <p:txBody>
          <a:bodyPr/>
          <a:lstStyle/>
          <a:p>
            <a:fld id="{264ABBD7-CD44-4CF2-8331-E6A6C2221A55}" type="slidenum">
              <a:rPr lang="en-US" smtClean="0"/>
              <a:t>‹#›</a:t>
            </a:fld>
            <a:endParaRPr lang="en-US"/>
          </a:p>
        </p:txBody>
      </p:sp>
    </p:spTree>
    <p:extLst>
      <p:ext uri="{BB962C8B-B14F-4D97-AF65-F5344CB8AC3E}">
        <p14:creationId xmlns:p14="http://schemas.microsoft.com/office/powerpoint/2010/main" val="23530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605A5-90E5-4CC5-B92F-24531C3E7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181A34-6D8A-4763-A5E7-E592898A0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E3502-EDD9-4BA8-B10D-9811DED61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4793E-5A2C-45A8-A632-2124C7BC377F}" type="datetimeFigureOut">
              <a:rPr lang="en-US" smtClean="0"/>
              <a:t>2/2/2022</a:t>
            </a:fld>
            <a:endParaRPr lang="en-US"/>
          </a:p>
        </p:txBody>
      </p:sp>
      <p:sp>
        <p:nvSpPr>
          <p:cNvPr id="5" name="Footer Placeholder 4">
            <a:extLst>
              <a:ext uri="{FF2B5EF4-FFF2-40B4-BE49-F238E27FC236}">
                <a16:creationId xmlns:a16="http://schemas.microsoft.com/office/drawing/2014/main" id="{85DD4E3A-449B-4640-8949-CB31264D3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05745B-5A4C-4AD8-9735-062A5D5BA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ABBD7-CD44-4CF2-8331-E6A6C2221A55}" type="slidenum">
              <a:rPr lang="en-US" smtClean="0"/>
              <a:t>‹#›</a:t>
            </a:fld>
            <a:endParaRPr lang="en-US"/>
          </a:p>
        </p:txBody>
      </p:sp>
    </p:spTree>
    <p:extLst>
      <p:ext uri="{BB962C8B-B14F-4D97-AF65-F5344CB8AC3E}">
        <p14:creationId xmlns:p14="http://schemas.microsoft.com/office/powerpoint/2010/main" val="39107604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7D49-A783-4EE4-9995-F13BCB39F68C}"/>
              </a:ext>
            </a:extLst>
          </p:cNvPr>
          <p:cNvSpPr>
            <a:spLocks noGrp="1"/>
          </p:cNvSpPr>
          <p:nvPr>
            <p:ph type="ctrTitle"/>
          </p:nvPr>
        </p:nvSpPr>
        <p:spPr>
          <a:xfrm>
            <a:off x="729241" y="822120"/>
            <a:ext cx="7120058" cy="1152657"/>
          </a:xfrm>
        </p:spPr>
        <p:txBody>
          <a:bodyPr/>
          <a:lstStyle/>
          <a:p>
            <a:pPr algn="l"/>
            <a:r>
              <a:rPr lang="en-US" dirty="0"/>
              <a:t>Victoria Watson</a:t>
            </a:r>
          </a:p>
        </p:txBody>
      </p:sp>
      <p:sp>
        <p:nvSpPr>
          <p:cNvPr id="3" name="Subtitle 2">
            <a:extLst>
              <a:ext uri="{FF2B5EF4-FFF2-40B4-BE49-F238E27FC236}">
                <a16:creationId xmlns:a16="http://schemas.microsoft.com/office/drawing/2014/main" id="{89618CC7-12A5-434C-BD23-44622F4CAACB}"/>
              </a:ext>
            </a:extLst>
          </p:cNvPr>
          <p:cNvSpPr>
            <a:spLocks noGrp="1"/>
          </p:cNvSpPr>
          <p:nvPr>
            <p:ph type="subTitle" idx="1"/>
          </p:nvPr>
        </p:nvSpPr>
        <p:spPr>
          <a:xfrm>
            <a:off x="729241" y="2601119"/>
            <a:ext cx="9144000" cy="1655762"/>
          </a:xfrm>
        </p:spPr>
        <p:txBody>
          <a:bodyPr>
            <a:normAutofit/>
          </a:bodyPr>
          <a:lstStyle/>
          <a:p>
            <a:pPr algn="l"/>
            <a:r>
              <a:rPr lang="en-US" dirty="0"/>
              <a:t>In this project I learned how to display images in different projections. I learned how to apply different projections to a world map in QGIS by searching the EPSG and how to overlay the respective Indicatrix Mapper to analyze the distortion that each projection has.</a:t>
            </a:r>
          </a:p>
        </p:txBody>
      </p:sp>
    </p:spTree>
    <p:extLst>
      <p:ext uri="{BB962C8B-B14F-4D97-AF65-F5344CB8AC3E}">
        <p14:creationId xmlns:p14="http://schemas.microsoft.com/office/powerpoint/2010/main" val="153703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7F2-DB96-48CC-A5F7-4282713E7AA1}"/>
              </a:ext>
            </a:extLst>
          </p:cNvPr>
          <p:cNvSpPr>
            <a:spLocks noGrp="1"/>
          </p:cNvSpPr>
          <p:nvPr>
            <p:ph type="title"/>
          </p:nvPr>
        </p:nvSpPr>
        <p:spPr/>
        <p:txBody>
          <a:bodyPr/>
          <a:lstStyle/>
          <a:p>
            <a:r>
              <a:rPr lang="en-US" b="1" dirty="0"/>
              <a:t>South Pole Azimuthal Equidistant</a:t>
            </a:r>
          </a:p>
        </p:txBody>
      </p:sp>
      <p:pic>
        <p:nvPicPr>
          <p:cNvPr id="6" name="Content Placeholder 5">
            <a:extLst>
              <a:ext uri="{FF2B5EF4-FFF2-40B4-BE49-F238E27FC236}">
                <a16:creationId xmlns:a16="http://schemas.microsoft.com/office/drawing/2014/main" id="{EFEEC7F1-FD96-4D76-B712-D43D2B169E9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850" y="2141537"/>
            <a:ext cx="6154651" cy="4351338"/>
          </a:xfrm>
        </p:spPr>
      </p:pic>
      <p:sp>
        <p:nvSpPr>
          <p:cNvPr id="4" name="Content Placeholder 3">
            <a:extLst>
              <a:ext uri="{FF2B5EF4-FFF2-40B4-BE49-F238E27FC236}">
                <a16:creationId xmlns:a16="http://schemas.microsoft.com/office/drawing/2014/main" id="{3F075F9C-4F9A-42CB-A03A-7882BDDA8AFF}"/>
              </a:ext>
            </a:extLst>
          </p:cNvPr>
          <p:cNvSpPr>
            <a:spLocks noGrp="1"/>
          </p:cNvSpPr>
          <p:nvPr>
            <p:ph sz="half" idx="2"/>
          </p:nvPr>
        </p:nvSpPr>
        <p:spPr/>
        <p:txBody>
          <a:bodyPr>
            <a:normAutofit fontScale="92500" lnSpcReduction="10000"/>
          </a:bodyPr>
          <a:lstStyle/>
          <a:p>
            <a:pPr marL="0" indent="0">
              <a:buNone/>
            </a:pPr>
            <a:endParaRPr lang="en-US" dirty="0"/>
          </a:p>
          <a:p>
            <a:pPr marL="0" indent="0">
              <a:buNone/>
            </a:pPr>
            <a:r>
              <a:rPr lang="en-US" dirty="0"/>
              <a:t>This is an example of an azimuthal projection.</a:t>
            </a:r>
          </a:p>
          <a:p>
            <a:pPr marL="0" indent="0">
              <a:buNone/>
            </a:pPr>
            <a:r>
              <a:rPr lang="en-US" dirty="0"/>
              <a:t>This is the opposite view of the North Pole Azimuthal Equidistant projection. This projection distorts the north pole and retains the area and shape of the south pole and gradually projects larger and more horizontally stretched as distance increases from the south pole (center of map).</a:t>
            </a:r>
          </a:p>
        </p:txBody>
      </p:sp>
    </p:spTree>
    <p:extLst>
      <p:ext uri="{BB962C8B-B14F-4D97-AF65-F5344CB8AC3E}">
        <p14:creationId xmlns:p14="http://schemas.microsoft.com/office/powerpoint/2010/main" val="15163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7F2-DB96-48CC-A5F7-4282713E7AA1}"/>
              </a:ext>
            </a:extLst>
          </p:cNvPr>
          <p:cNvSpPr>
            <a:spLocks noGrp="1"/>
          </p:cNvSpPr>
          <p:nvPr>
            <p:ph type="title"/>
          </p:nvPr>
        </p:nvSpPr>
        <p:spPr/>
        <p:txBody>
          <a:bodyPr/>
          <a:lstStyle/>
          <a:p>
            <a:r>
              <a:rPr lang="en-US" b="1" dirty="0"/>
              <a:t>WGS84 Projection</a:t>
            </a:r>
          </a:p>
        </p:txBody>
      </p:sp>
      <p:pic>
        <p:nvPicPr>
          <p:cNvPr id="6" name="Content Placeholder 5">
            <a:extLst>
              <a:ext uri="{FF2B5EF4-FFF2-40B4-BE49-F238E27FC236}">
                <a16:creationId xmlns:a16="http://schemas.microsoft.com/office/drawing/2014/main" id="{563BCFDF-6566-453E-9FE3-477D3206DC0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5227" y="1976651"/>
            <a:ext cx="5734574" cy="4054344"/>
          </a:xfrm>
        </p:spPr>
      </p:pic>
      <p:sp>
        <p:nvSpPr>
          <p:cNvPr id="4" name="Content Placeholder 3">
            <a:extLst>
              <a:ext uri="{FF2B5EF4-FFF2-40B4-BE49-F238E27FC236}">
                <a16:creationId xmlns:a16="http://schemas.microsoft.com/office/drawing/2014/main" id="{3F075F9C-4F9A-42CB-A03A-7882BDDA8AFF}"/>
              </a:ext>
            </a:extLst>
          </p:cNvPr>
          <p:cNvSpPr>
            <a:spLocks noGrp="1"/>
          </p:cNvSpPr>
          <p:nvPr>
            <p:ph sz="half" idx="2"/>
          </p:nvPr>
        </p:nvSpPr>
        <p:spPr/>
        <p:txBody>
          <a:bodyPr>
            <a:normAutofit lnSpcReduction="10000"/>
          </a:bodyPr>
          <a:lstStyle/>
          <a:p>
            <a:pPr marL="0" indent="0">
              <a:buNone/>
            </a:pPr>
            <a:endParaRPr lang="en-US" dirty="0"/>
          </a:p>
          <a:p>
            <a:pPr marL="0" indent="0">
              <a:buNone/>
            </a:pPr>
            <a:r>
              <a:rPr lang="en-US" dirty="0"/>
              <a:t>This projection distorts area, creating larger looking poles. The circles however, maintain their shape for the most part. This projection maintains shape but distorts size. The poles appear much bigger and a little more squished than in reality.</a:t>
            </a:r>
          </a:p>
          <a:p>
            <a:pPr marL="0" indent="0">
              <a:buNone/>
            </a:pPr>
            <a:r>
              <a:rPr lang="en-US" dirty="0"/>
              <a:t>This is a Mercator map that comes from a cylindrical projection.</a:t>
            </a:r>
          </a:p>
        </p:txBody>
      </p:sp>
    </p:spTree>
    <p:extLst>
      <p:ext uri="{BB962C8B-B14F-4D97-AF65-F5344CB8AC3E}">
        <p14:creationId xmlns:p14="http://schemas.microsoft.com/office/powerpoint/2010/main" val="367818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7F2-DB96-48CC-A5F7-4282713E7AA1}"/>
              </a:ext>
            </a:extLst>
          </p:cNvPr>
          <p:cNvSpPr>
            <a:spLocks noGrp="1"/>
          </p:cNvSpPr>
          <p:nvPr>
            <p:ph type="title"/>
          </p:nvPr>
        </p:nvSpPr>
        <p:spPr/>
        <p:txBody>
          <a:bodyPr/>
          <a:lstStyle/>
          <a:p>
            <a:r>
              <a:rPr lang="en-US" b="1" dirty="0" err="1"/>
              <a:t>Aitoff</a:t>
            </a:r>
            <a:r>
              <a:rPr lang="en-US" b="1" dirty="0"/>
              <a:t> Projection</a:t>
            </a:r>
          </a:p>
        </p:txBody>
      </p:sp>
      <p:pic>
        <p:nvPicPr>
          <p:cNvPr id="6" name="Content Placeholder 5">
            <a:extLst>
              <a:ext uri="{FF2B5EF4-FFF2-40B4-BE49-F238E27FC236}">
                <a16:creationId xmlns:a16="http://schemas.microsoft.com/office/drawing/2014/main" id="{50EB2E01-7953-4C08-AA51-664BB9DAE3C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1637" y="1825625"/>
            <a:ext cx="6257637" cy="4424149"/>
          </a:xfrm>
        </p:spPr>
      </p:pic>
      <p:sp>
        <p:nvSpPr>
          <p:cNvPr id="4" name="Content Placeholder 3">
            <a:extLst>
              <a:ext uri="{FF2B5EF4-FFF2-40B4-BE49-F238E27FC236}">
                <a16:creationId xmlns:a16="http://schemas.microsoft.com/office/drawing/2014/main" id="{3F075F9C-4F9A-42CB-A03A-7882BDDA8AFF}"/>
              </a:ext>
            </a:extLst>
          </p:cNvPr>
          <p:cNvSpPr>
            <a:spLocks noGrp="1"/>
          </p:cNvSpPr>
          <p:nvPr>
            <p:ph sz="half" idx="2"/>
          </p:nvPr>
        </p:nvSpPr>
        <p:spPr/>
        <p:txBody>
          <a:bodyPr/>
          <a:lstStyle/>
          <a:p>
            <a:pPr marL="0" indent="0">
              <a:buNone/>
            </a:pPr>
            <a:endParaRPr lang="en-US" dirty="0"/>
          </a:p>
          <a:p>
            <a:pPr marL="0" indent="0">
              <a:buNone/>
            </a:pPr>
            <a:r>
              <a:rPr lang="en-US" dirty="0"/>
              <a:t>The </a:t>
            </a:r>
            <a:r>
              <a:rPr lang="en-US" dirty="0" err="1"/>
              <a:t>Aitoff</a:t>
            </a:r>
            <a:r>
              <a:rPr lang="en-US" dirty="0"/>
              <a:t> projection is based on an azimuthal map. </a:t>
            </a:r>
          </a:p>
          <a:p>
            <a:pPr marL="0" indent="0">
              <a:buNone/>
            </a:pPr>
            <a:r>
              <a:rPr lang="en-US" dirty="0"/>
              <a:t>As distance grows from the center point of the map, distortion of size and shape increases as well.</a:t>
            </a:r>
          </a:p>
          <a:p>
            <a:pPr marL="0" indent="0">
              <a:buNone/>
            </a:pPr>
            <a:r>
              <a:rPr lang="en-US" dirty="0"/>
              <a:t>The poles are more elongated and larger than normal.</a:t>
            </a:r>
          </a:p>
        </p:txBody>
      </p:sp>
    </p:spTree>
    <p:extLst>
      <p:ext uri="{BB962C8B-B14F-4D97-AF65-F5344CB8AC3E}">
        <p14:creationId xmlns:p14="http://schemas.microsoft.com/office/powerpoint/2010/main" val="37215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7F2-DB96-48CC-A5F7-4282713E7AA1}"/>
              </a:ext>
            </a:extLst>
          </p:cNvPr>
          <p:cNvSpPr>
            <a:spLocks noGrp="1"/>
          </p:cNvSpPr>
          <p:nvPr>
            <p:ph type="title"/>
          </p:nvPr>
        </p:nvSpPr>
        <p:spPr/>
        <p:txBody>
          <a:bodyPr/>
          <a:lstStyle/>
          <a:p>
            <a:r>
              <a:rPr lang="en-US" b="1" dirty="0"/>
              <a:t>WGS84/Pseudo Mercator Projection</a:t>
            </a:r>
          </a:p>
        </p:txBody>
      </p:sp>
      <p:pic>
        <p:nvPicPr>
          <p:cNvPr id="6" name="Content Placeholder 5">
            <a:extLst>
              <a:ext uri="{FF2B5EF4-FFF2-40B4-BE49-F238E27FC236}">
                <a16:creationId xmlns:a16="http://schemas.microsoft.com/office/drawing/2014/main" id="{87468C88-3EB2-421B-A7AA-C7A03DEE78F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9211" y="1690688"/>
            <a:ext cx="6219011" cy="4396841"/>
          </a:xfrm>
        </p:spPr>
      </p:pic>
      <p:sp>
        <p:nvSpPr>
          <p:cNvPr id="4" name="Content Placeholder 3">
            <a:extLst>
              <a:ext uri="{FF2B5EF4-FFF2-40B4-BE49-F238E27FC236}">
                <a16:creationId xmlns:a16="http://schemas.microsoft.com/office/drawing/2014/main" id="{3F075F9C-4F9A-42CB-A03A-7882BDDA8AFF}"/>
              </a:ext>
            </a:extLst>
          </p:cNvPr>
          <p:cNvSpPr>
            <a:spLocks noGrp="1"/>
          </p:cNvSpPr>
          <p:nvPr>
            <p:ph sz="half" idx="2"/>
          </p:nvPr>
        </p:nvSpPr>
        <p:spPr/>
        <p:txBody>
          <a:bodyPr>
            <a:normAutofit lnSpcReduction="10000"/>
          </a:bodyPr>
          <a:lstStyle/>
          <a:p>
            <a:pPr marL="0" indent="0">
              <a:buNone/>
            </a:pPr>
            <a:endParaRPr lang="en-US" dirty="0"/>
          </a:p>
          <a:p>
            <a:pPr marL="0" indent="0">
              <a:buNone/>
            </a:pPr>
            <a:r>
              <a:rPr lang="en-US" dirty="0"/>
              <a:t>Similarly to the WGS 84 projection, this Pseudo Mercator map is a cylindrical projection.</a:t>
            </a:r>
          </a:p>
          <a:p>
            <a:pPr marL="0" indent="0">
              <a:buNone/>
            </a:pPr>
            <a:r>
              <a:rPr lang="en-US" dirty="0"/>
              <a:t>Because the Tissot circles remain circular across the map but differ in size, we know that this projection distorts the poles in area, making them look much bigger than they are, but maintains the shape pretty well.</a:t>
            </a:r>
          </a:p>
        </p:txBody>
      </p:sp>
    </p:spTree>
    <p:extLst>
      <p:ext uri="{BB962C8B-B14F-4D97-AF65-F5344CB8AC3E}">
        <p14:creationId xmlns:p14="http://schemas.microsoft.com/office/powerpoint/2010/main" val="168697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7F2-DB96-48CC-A5F7-4282713E7AA1}"/>
              </a:ext>
            </a:extLst>
          </p:cNvPr>
          <p:cNvSpPr>
            <a:spLocks noGrp="1"/>
          </p:cNvSpPr>
          <p:nvPr>
            <p:ph type="title"/>
          </p:nvPr>
        </p:nvSpPr>
        <p:spPr/>
        <p:txBody>
          <a:bodyPr/>
          <a:lstStyle/>
          <a:p>
            <a:r>
              <a:rPr lang="en-US" b="1" dirty="0"/>
              <a:t>Sphere Winkel I Projection</a:t>
            </a:r>
          </a:p>
        </p:txBody>
      </p:sp>
      <p:pic>
        <p:nvPicPr>
          <p:cNvPr id="9" name="Content Placeholder 8">
            <a:extLst>
              <a:ext uri="{FF2B5EF4-FFF2-40B4-BE49-F238E27FC236}">
                <a16:creationId xmlns:a16="http://schemas.microsoft.com/office/drawing/2014/main" id="{B12C153B-2FFA-4C6A-A2E0-73482AF79A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1092" y="2152820"/>
            <a:ext cx="5784908" cy="4089930"/>
          </a:xfrm>
        </p:spPr>
      </p:pic>
      <p:sp>
        <p:nvSpPr>
          <p:cNvPr id="4" name="Content Placeholder 3">
            <a:extLst>
              <a:ext uri="{FF2B5EF4-FFF2-40B4-BE49-F238E27FC236}">
                <a16:creationId xmlns:a16="http://schemas.microsoft.com/office/drawing/2014/main" id="{3F075F9C-4F9A-42CB-A03A-7882BDDA8AFF}"/>
              </a:ext>
            </a:extLst>
          </p:cNvPr>
          <p:cNvSpPr>
            <a:spLocks noGrp="1"/>
          </p:cNvSpPr>
          <p:nvPr>
            <p:ph sz="half" idx="2"/>
          </p:nvPr>
        </p:nvSpPr>
        <p:spPr/>
        <p:txBody>
          <a:bodyPr/>
          <a:lstStyle/>
          <a:p>
            <a:pPr marL="0" indent="0">
              <a:buNone/>
            </a:pPr>
            <a:endParaRPr lang="en-US" dirty="0"/>
          </a:p>
          <a:p>
            <a:pPr marL="0" indent="0">
              <a:buNone/>
            </a:pPr>
            <a:r>
              <a:rPr lang="en-US" dirty="0"/>
              <a:t>The Winkel I projection seems to balance the distortion between both shape and size. The poles are a bit larger than normal but not as bad as the WGS 84 projection.</a:t>
            </a:r>
          </a:p>
          <a:p>
            <a:pPr marL="0" indent="0">
              <a:buNone/>
            </a:pPr>
            <a:r>
              <a:rPr lang="en-US" dirty="0"/>
              <a:t>This map comes from a pseudo cylindrical projection.</a:t>
            </a:r>
          </a:p>
        </p:txBody>
      </p:sp>
    </p:spTree>
    <p:extLst>
      <p:ext uri="{BB962C8B-B14F-4D97-AF65-F5344CB8AC3E}">
        <p14:creationId xmlns:p14="http://schemas.microsoft.com/office/powerpoint/2010/main" val="265353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7F2-DB96-48CC-A5F7-4282713E7AA1}"/>
              </a:ext>
            </a:extLst>
          </p:cNvPr>
          <p:cNvSpPr>
            <a:spLocks noGrp="1"/>
          </p:cNvSpPr>
          <p:nvPr>
            <p:ph type="title"/>
          </p:nvPr>
        </p:nvSpPr>
        <p:spPr/>
        <p:txBody>
          <a:bodyPr/>
          <a:lstStyle/>
          <a:p>
            <a:r>
              <a:rPr lang="en-US" b="1" dirty="0"/>
              <a:t>World Cylindrical Equal Area Projection</a:t>
            </a:r>
          </a:p>
        </p:txBody>
      </p:sp>
      <p:pic>
        <p:nvPicPr>
          <p:cNvPr id="6" name="Content Placeholder 5">
            <a:extLst>
              <a:ext uri="{FF2B5EF4-FFF2-40B4-BE49-F238E27FC236}">
                <a16:creationId xmlns:a16="http://schemas.microsoft.com/office/drawing/2014/main" id="{29BDA974-D53E-4407-9EF3-A6653CDD9A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7983" y="1917929"/>
            <a:ext cx="5711818" cy="4038255"/>
          </a:xfrm>
        </p:spPr>
      </p:pic>
      <p:sp>
        <p:nvSpPr>
          <p:cNvPr id="4" name="Content Placeholder 3">
            <a:extLst>
              <a:ext uri="{FF2B5EF4-FFF2-40B4-BE49-F238E27FC236}">
                <a16:creationId xmlns:a16="http://schemas.microsoft.com/office/drawing/2014/main" id="{3F075F9C-4F9A-42CB-A03A-7882BDDA8AFF}"/>
              </a:ext>
            </a:extLst>
          </p:cNvPr>
          <p:cNvSpPr>
            <a:spLocks noGrp="1"/>
          </p:cNvSpPr>
          <p:nvPr>
            <p:ph sz="half" idx="2"/>
          </p:nvPr>
        </p:nvSpPr>
        <p:spPr/>
        <p:txBody>
          <a:bodyPr/>
          <a:lstStyle/>
          <a:p>
            <a:pPr marL="0" indent="0">
              <a:buNone/>
            </a:pPr>
            <a:endParaRPr lang="en-US" dirty="0"/>
          </a:p>
          <a:p>
            <a:pPr marL="0" indent="0">
              <a:buNone/>
            </a:pPr>
            <a:r>
              <a:rPr lang="en-US" dirty="0"/>
              <a:t>This projection is a cylindrical projection. One signal of this is that the latitudinal and longitudinal lines are perpendicular to one another. </a:t>
            </a:r>
          </a:p>
          <a:p>
            <a:pPr marL="0" indent="0">
              <a:buNone/>
            </a:pPr>
            <a:r>
              <a:rPr lang="en-US" dirty="0"/>
              <a:t>The poles are larger than usual and horizontally elongated. The center latitudes maintain shape and size pretty well.</a:t>
            </a:r>
          </a:p>
        </p:txBody>
      </p:sp>
    </p:spTree>
    <p:extLst>
      <p:ext uri="{BB962C8B-B14F-4D97-AF65-F5344CB8AC3E}">
        <p14:creationId xmlns:p14="http://schemas.microsoft.com/office/powerpoint/2010/main" val="356700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7F2-DB96-48CC-A5F7-4282713E7AA1}"/>
              </a:ext>
            </a:extLst>
          </p:cNvPr>
          <p:cNvSpPr>
            <a:spLocks noGrp="1"/>
          </p:cNvSpPr>
          <p:nvPr>
            <p:ph type="title"/>
          </p:nvPr>
        </p:nvSpPr>
        <p:spPr/>
        <p:txBody>
          <a:bodyPr/>
          <a:lstStyle/>
          <a:p>
            <a:r>
              <a:rPr lang="en-US" b="1" dirty="0"/>
              <a:t>World Equidistant Conic Projection</a:t>
            </a:r>
          </a:p>
        </p:txBody>
      </p:sp>
      <p:pic>
        <p:nvPicPr>
          <p:cNvPr id="6" name="Content Placeholder 5">
            <a:extLst>
              <a:ext uri="{FF2B5EF4-FFF2-40B4-BE49-F238E27FC236}">
                <a16:creationId xmlns:a16="http://schemas.microsoft.com/office/drawing/2014/main" id="{D771417A-F095-43EC-881E-F05CB1D383B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7382" y="1885692"/>
            <a:ext cx="6837184" cy="4833889"/>
          </a:xfrm>
        </p:spPr>
      </p:pic>
      <p:sp>
        <p:nvSpPr>
          <p:cNvPr id="4" name="Content Placeholder 3">
            <a:extLst>
              <a:ext uri="{FF2B5EF4-FFF2-40B4-BE49-F238E27FC236}">
                <a16:creationId xmlns:a16="http://schemas.microsoft.com/office/drawing/2014/main" id="{3F075F9C-4F9A-42CB-A03A-7882BDDA8AFF}"/>
              </a:ext>
            </a:extLst>
          </p:cNvPr>
          <p:cNvSpPr>
            <a:spLocks noGrp="1"/>
          </p:cNvSpPr>
          <p:nvPr>
            <p:ph sz="half" idx="2"/>
          </p:nvPr>
        </p:nvSpPr>
        <p:spPr/>
        <p:txBody>
          <a:bodyPr/>
          <a:lstStyle/>
          <a:p>
            <a:pPr marL="0" indent="0">
              <a:buNone/>
            </a:pPr>
            <a:endParaRPr lang="en-US" dirty="0"/>
          </a:p>
          <a:p>
            <a:pPr marL="0" indent="0">
              <a:buNone/>
            </a:pPr>
            <a:r>
              <a:rPr lang="en-US" dirty="0"/>
              <a:t>This is a conic projection. All longitudinal lines converge to the center point of the map. As distance increases from that center point, there is noticeable distortion of both size and shape, becoming larger and more elongated.</a:t>
            </a:r>
          </a:p>
        </p:txBody>
      </p:sp>
    </p:spTree>
    <p:extLst>
      <p:ext uri="{BB962C8B-B14F-4D97-AF65-F5344CB8AC3E}">
        <p14:creationId xmlns:p14="http://schemas.microsoft.com/office/powerpoint/2010/main" val="246902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7F2-DB96-48CC-A5F7-4282713E7AA1}"/>
              </a:ext>
            </a:extLst>
          </p:cNvPr>
          <p:cNvSpPr>
            <a:spLocks noGrp="1"/>
          </p:cNvSpPr>
          <p:nvPr>
            <p:ph type="title"/>
          </p:nvPr>
        </p:nvSpPr>
        <p:spPr/>
        <p:txBody>
          <a:bodyPr/>
          <a:lstStyle/>
          <a:p>
            <a:r>
              <a:rPr lang="en-US" b="1" dirty="0"/>
              <a:t>North Pole Azimuthal Equidistant Projection</a:t>
            </a:r>
          </a:p>
        </p:txBody>
      </p:sp>
      <p:pic>
        <p:nvPicPr>
          <p:cNvPr id="6" name="Content Placeholder 5">
            <a:extLst>
              <a:ext uri="{FF2B5EF4-FFF2-40B4-BE49-F238E27FC236}">
                <a16:creationId xmlns:a16="http://schemas.microsoft.com/office/drawing/2014/main" id="{31C7F825-E662-482E-9207-D89E89DDE06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3057" y="2169598"/>
            <a:ext cx="5806743" cy="4105367"/>
          </a:xfrm>
        </p:spPr>
      </p:pic>
      <p:sp>
        <p:nvSpPr>
          <p:cNvPr id="4" name="Content Placeholder 3">
            <a:extLst>
              <a:ext uri="{FF2B5EF4-FFF2-40B4-BE49-F238E27FC236}">
                <a16:creationId xmlns:a16="http://schemas.microsoft.com/office/drawing/2014/main" id="{3F075F9C-4F9A-42CB-A03A-7882BDDA8AFF}"/>
              </a:ext>
            </a:extLst>
          </p:cNvPr>
          <p:cNvSpPr>
            <a:spLocks noGrp="1"/>
          </p:cNvSpPr>
          <p:nvPr>
            <p:ph sz="half" idx="2"/>
          </p:nvPr>
        </p:nvSpPr>
        <p:spPr/>
        <p:txBody>
          <a:bodyPr/>
          <a:lstStyle/>
          <a:p>
            <a:pPr marL="0" indent="0">
              <a:buNone/>
            </a:pPr>
            <a:endParaRPr lang="en-US" dirty="0"/>
          </a:p>
          <a:p>
            <a:pPr marL="0" indent="0">
              <a:buNone/>
            </a:pPr>
            <a:endParaRPr lang="en-US" dirty="0"/>
          </a:p>
          <a:p>
            <a:pPr marL="0" indent="0">
              <a:buNone/>
            </a:pPr>
            <a:r>
              <a:rPr lang="en-US" dirty="0"/>
              <a:t>This is an azimuthal projection. Distortion happens as distance increases from the center of the map. In this case the south pole is very large and very stretched out. The center point represents a pretty accurate projection in terms of area and shape.</a:t>
            </a:r>
          </a:p>
        </p:txBody>
      </p:sp>
    </p:spTree>
    <p:extLst>
      <p:ext uri="{BB962C8B-B14F-4D97-AF65-F5344CB8AC3E}">
        <p14:creationId xmlns:p14="http://schemas.microsoft.com/office/powerpoint/2010/main" val="416804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7F2-DB96-48CC-A5F7-4282713E7AA1}"/>
              </a:ext>
            </a:extLst>
          </p:cNvPr>
          <p:cNvSpPr>
            <a:spLocks noGrp="1"/>
          </p:cNvSpPr>
          <p:nvPr>
            <p:ph type="title"/>
          </p:nvPr>
        </p:nvSpPr>
        <p:spPr/>
        <p:txBody>
          <a:bodyPr/>
          <a:lstStyle/>
          <a:p>
            <a:r>
              <a:rPr lang="en-US" b="1" dirty="0"/>
              <a:t>Sphere </a:t>
            </a:r>
            <a:r>
              <a:rPr lang="en-US" b="1" dirty="0" err="1"/>
              <a:t>Craster</a:t>
            </a:r>
            <a:r>
              <a:rPr lang="en-US" b="1" dirty="0"/>
              <a:t> Parabolic</a:t>
            </a:r>
          </a:p>
        </p:txBody>
      </p:sp>
      <p:pic>
        <p:nvPicPr>
          <p:cNvPr id="6" name="Content Placeholder 5">
            <a:extLst>
              <a:ext uri="{FF2B5EF4-FFF2-40B4-BE49-F238E27FC236}">
                <a16:creationId xmlns:a16="http://schemas.microsoft.com/office/drawing/2014/main" id="{F4B9603E-4E53-44BA-8CAF-E78A13F208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4923" y="2169598"/>
            <a:ext cx="5794877" cy="4096978"/>
          </a:xfrm>
        </p:spPr>
      </p:pic>
      <p:sp>
        <p:nvSpPr>
          <p:cNvPr id="4" name="Content Placeholder 3">
            <a:extLst>
              <a:ext uri="{FF2B5EF4-FFF2-40B4-BE49-F238E27FC236}">
                <a16:creationId xmlns:a16="http://schemas.microsoft.com/office/drawing/2014/main" id="{3F075F9C-4F9A-42CB-A03A-7882BDDA8AFF}"/>
              </a:ext>
            </a:extLst>
          </p:cNvPr>
          <p:cNvSpPr>
            <a:spLocks noGrp="1"/>
          </p:cNvSpPr>
          <p:nvPr>
            <p:ph sz="half" idx="2"/>
          </p:nvPr>
        </p:nvSpPr>
        <p:spPr/>
        <p:txBody>
          <a:bodyPr/>
          <a:lstStyle/>
          <a:p>
            <a:pPr marL="0" indent="0">
              <a:buNone/>
            </a:pPr>
            <a:endParaRPr lang="en-US" dirty="0"/>
          </a:p>
          <a:p>
            <a:pPr marL="0" indent="0">
              <a:buNone/>
            </a:pPr>
            <a:r>
              <a:rPr lang="en-US" dirty="0"/>
              <a:t>This is a pseudo cylindric projection. </a:t>
            </a:r>
          </a:p>
          <a:p>
            <a:pPr marL="0" indent="0">
              <a:buNone/>
            </a:pPr>
            <a:r>
              <a:rPr lang="en-US" dirty="0"/>
              <a:t>This projection behaves similarly to the Mercator projections although there is a bit more distortion of shape in addition to size as you reach the poles rather than just the size.</a:t>
            </a:r>
          </a:p>
        </p:txBody>
      </p:sp>
    </p:spTree>
    <p:extLst>
      <p:ext uri="{BB962C8B-B14F-4D97-AF65-F5344CB8AC3E}">
        <p14:creationId xmlns:p14="http://schemas.microsoft.com/office/powerpoint/2010/main" val="420766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508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Victoria Watson</vt:lpstr>
      <vt:lpstr>WGS84 Projection</vt:lpstr>
      <vt:lpstr>Aitoff Projection</vt:lpstr>
      <vt:lpstr>WGS84/Pseudo Mercator Projection</vt:lpstr>
      <vt:lpstr>Sphere Winkel I Projection</vt:lpstr>
      <vt:lpstr>World Cylindrical Equal Area Projection</vt:lpstr>
      <vt:lpstr>World Equidistant Conic Projection</vt:lpstr>
      <vt:lpstr>North Pole Azimuthal Equidistant Projection</vt:lpstr>
      <vt:lpstr>Sphere Craster Parabolic</vt:lpstr>
      <vt:lpstr>South Pole Azimuthal Equidistant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WGS84 Projection</dc:title>
  <dc:creator>Watson, Victoria Kathleen</dc:creator>
  <cp:lastModifiedBy>Watson, Victoria Kathleen</cp:lastModifiedBy>
  <cp:revision>6</cp:revision>
  <dcterms:created xsi:type="dcterms:W3CDTF">2022-02-02T23:56:04Z</dcterms:created>
  <dcterms:modified xsi:type="dcterms:W3CDTF">2022-02-03T00:47:54Z</dcterms:modified>
</cp:coreProperties>
</file>