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Montserrat Medium"/>
      <p:regular r:id="rId22"/>
      <p:bold r:id="rId23"/>
      <p:italic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i2KGHDAEkdrwEK5qEitV0PDo1x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Medium-regular.fntdata"/><Relationship Id="rId21" Type="http://schemas.openxmlformats.org/officeDocument/2006/relationships/font" Target="fonts/Montserrat-boldItalic.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MontserratMedium-boldItalic.fntdata"/><Relationship Id="rId28" Type="http://customschemas.google.com/relationships/presentationmetadata" Target="meta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_light">
  <p:cSld name="TITLE_1">
    <p:spTree>
      <p:nvGrpSpPr>
        <p:cNvPr id="9" name="Shape 9"/>
        <p:cNvGrpSpPr/>
        <p:nvPr/>
      </p:nvGrpSpPr>
      <p:grpSpPr>
        <a:xfrm>
          <a:off x="0" y="0"/>
          <a:ext cx="0" cy="0"/>
          <a:chOff x="0" y="0"/>
          <a:chExt cx="0" cy="0"/>
        </a:xfrm>
      </p:grpSpPr>
      <p:pic>
        <p:nvPicPr>
          <p:cNvPr descr="logo_wild_code_school (2).png" id="10" name="Google Shape;10;p14"/>
          <p:cNvPicPr preferRelativeResize="0"/>
          <p:nvPr/>
        </p:nvPicPr>
        <p:blipFill rotWithShape="1">
          <a:blip r:embed="rId2">
            <a:alphaModFix/>
          </a:blip>
          <a:srcRect b="0" l="0" r="0" t="0"/>
          <a:stretch/>
        </p:blipFill>
        <p:spPr>
          <a:xfrm>
            <a:off x="2708120" y="1298616"/>
            <a:ext cx="2878072" cy="921802"/>
          </a:xfrm>
          <a:prstGeom prst="rect">
            <a:avLst/>
          </a:prstGeom>
          <a:noFill/>
          <a:ln>
            <a:noFill/>
          </a:ln>
        </p:spPr>
      </p:pic>
      <p:cxnSp>
        <p:nvCxnSpPr>
          <p:cNvPr id="11" name="Google Shape;11;p14"/>
          <p:cNvCxnSpPr/>
          <p:nvPr/>
        </p:nvCxnSpPr>
        <p:spPr>
          <a:xfrm rot="10800000">
            <a:off x="4147155" y="2605314"/>
            <a:ext cx="0" cy="863700"/>
          </a:xfrm>
          <a:prstGeom prst="straightConnector1">
            <a:avLst/>
          </a:prstGeom>
          <a:noFill/>
          <a:ln cap="flat" cmpd="sng" w="25400">
            <a:solidFill>
              <a:srgbClr val="000000"/>
            </a:solidFill>
            <a:prstDash val="solid"/>
            <a:miter lim="400000"/>
            <a:headEnd len="sm" w="sm" type="none"/>
            <a:tailEnd len="sm" w="sm" type="none"/>
          </a:ln>
        </p:spPr>
      </p:cxnSp>
      <p:sp>
        <p:nvSpPr>
          <p:cNvPr id="12" name="Google Shape;12;p14"/>
          <p:cNvSpPr txBox="1"/>
          <p:nvPr>
            <p:ph idx="1" type="subTitle"/>
          </p:nvPr>
        </p:nvSpPr>
        <p:spPr>
          <a:xfrm>
            <a:off x="4234475" y="3504225"/>
            <a:ext cx="2215500" cy="341700"/>
          </a:xfrm>
          <a:prstGeom prst="rect">
            <a:avLst/>
          </a:prstGeom>
          <a:noFill/>
          <a:ln>
            <a:noFill/>
          </a:ln>
        </p:spPr>
        <p:txBody>
          <a:bodyPr anchorCtr="0" anchor="ctr" bIns="91425" lIns="91425" spcFirstLastPara="1" rIns="91425" wrap="square" tIns="91425">
            <a:normAutofit/>
          </a:bodyPr>
          <a:lstStyle>
            <a:lvl1pPr lvl="0" algn="l">
              <a:lnSpc>
                <a:spcPct val="115000"/>
              </a:lnSpc>
              <a:spcBef>
                <a:spcPts val="0"/>
              </a:spcBef>
              <a:spcAft>
                <a:spcPts val="0"/>
              </a:spcAft>
              <a:buClr>
                <a:schemeClr val="dk1"/>
              </a:buClr>
              <a:buSzPts val="1000"/>
              <a:buFont typeface="Montserrat"/>
              <a:buNone/>
              <a:defRPr b="1" sz="1000">
                <a:solidFill>
                  <a:schemeClr val="dk1"/>
                </a:solidFill>
                <a:latin typeface="Montserrat"/>
                <a:ea typeface="Montserrat"/>
                <a:cs typeface="Montserrat"/>
                <a:sym typeface="Montserrat"/>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1" name="Google Shape;5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_light">
  <p:cSld name="TITLE_AND_BODY_1">
    <p:spTree>
      <p:nvGrpSpPr>
        <p:cNvPr id="13" name="Shape 13"/>
        <p:cNvGrpSpPr/>
        <p:nvPr/>
      </p:nvGrpSpPr>
      <p:grpSpPr>
        <a:xfrm>
          <a:off x="0" y="0"/>
          <a:ext cx="0" cy="0"/>
          <a:chOff x="0" y="0"/>
          <a:chExt cx="0" cy="0"/>
        </a:xfrm>
      </p:grpSpPr>
      <p:pic>
        <p:nvPicPr>
          <p:cNvPr descr="icone_wild_code_school.png" id="14" name="Google Shape;14;p15"/>
          <p:cNvPicPr preferRelativeResize="0"/>
          <p:nvPr/>
        </p:nvPicPr>
        <p:blipFill rotWithShape="1">
          <a:blip r:embed="rId2">
            <a:alphaModFix amt="5319"/>
          </a:blip>
          <a:srcRect b="0" l="0" r="0" t="0"/>
          <a:stretch/>
        </p:blipFill>
        <p:spPr>
          <a:xfrm>
            <a:off x="-341617" y="-1174284"/>
            <a:ext cx="10269126" cy="7492067"/>
          </a:xfrm>
          <a:prstGeom prst="rect">
            <a:avLst/>
          </a:prstGeom>
          <a:noFill/>
          <a:ln>
            <a:noFill/>
          </a:ln>
        </p:spPr>
      </p:pic>
      <p:sp>
        <p:nvSpPr>
          <p:cNvPr id="15" name="Google Shape;15;p15"/>
          <p:cNvSpPr txBox="1"/>
          <p:nvPr>
            <p:ph type="title"/>
          </p:nvPr>
        </p:nvSpPr>
        <p:spPr>
          <a:xfrm>
            <a:off x="2154825" y="1957175"/>
            <a:ext cx="5254800" cy="1208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1pPr>
            <a:lvl2pPr lvl="1"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2pPr>
            <a:lvl3pPr lvl="2"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3pPr>
            <a:lvl4pPr lvl="3"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4pPr>
            <a:lvl5pPr lvl="4"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5pPr>
            <a:lvl6pPr lvl="5"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6pPr>
            <a:lvl7pPr lvl="6"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7pPr>
            <a:lvl8pPr lvl="7"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8pPr>
            <a:lvl9pPr lvl="8" algn="l">
              <a:lnSpc>
                <a:spcPct val="100000"/>
              </a:lnSpc>
              <a:spcBef>
                <a:spcPts val="0"/>
              </a:spcBef>
              <a:spcAft>
                <a:spcPts val="0"/>
              </a:spcAft>
              <a:buSzPts val="3800"/>
              <a:buFont typeface="Montserrat ExtraBold"/>
              <a:buNone/>
              <a:defRPr sz="3800">
                <a:latin typeface="Montserrat ExtraBold"/>
                <a:ea typeface="Montserrat ExtraBold"/>
                <a:cs typeface="Montserrat ExtraBold"/>
                <a:sym typeface="Montserrat ExtraBold"/>
              </a:defRPr>
            </a:lvl9pPr>
          </a:lstStyle>
          <a:p/>
        </p:txBody>
      </p:sp>
      <p:pic>
        <p:nvPicPr>
          <p:cNvPr descr="logo_wild_code_school (2).png" id="16" name="Google Shape;16;p15"/>
          <p:cNvPicPr preferRelativeResize="0"/>
          <p:nvPr/>
        </p:nvPicPr>
        <p:blipFill rotWithShape="1">
          <a:blip r:embed="rId3">
            <a:alphaModFix/>
          </a:blip>
          <a:srcRect b="0" l="0" r="0" t="0"/>
          <a:stretch/>
        </p:blipFill>
        <p:spPr>
          <a:xfrm>
            <a:off x="168503" y="201963"/>
            <a:ext cx="900381" cy="28837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google.com/document/d/15BQdXlmZB9SXViZK1HNh8iDduNZqpV76VCG0DmDvk8Y/edit?usp=sharing" TargetMode="External"/><Relationship Id="rId4" Type="http://schemas.openxmlformats.org/officeDocument/2006/relationships/hyperlink" Target="https://docs.google.com/document/d/15BQdXlmZB9SXViZK1HNh8iDduNZqpV76VCG0DmDvk8Y/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idx="1" type="subTitle"/>
          </p:nvPr>
        </p:nvSpPr>
        <p:spPr>
          <a:xfrm>
            <a:off x="4234475" y="3504225"/>
            <a:ext cx="2215500" cy="341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000"/>
              <a:buNone/>
            </a:pPr>
            <a:r>
              <a:rPr lang="en"/>
              <a:t>Projet 3  : W-LAB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6280800" y="3058225"/>
            <a:ext cx="2842200" cy="127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800"/>
              <a:buNone/>
            </a:pPr>
            <a:r>
              <a:rPr lang="en" sz="1420">
                <a:latin typeface="Montserrat"/>
                <a:ea typeface="Montserrat"/>
                <a:cs typeface="Montserrat"/>
                <a:sym typeface="Montserrat"/>
              </a:rPr>
              <a:t>Métriques d'Évaluation de Modèle :</a:t>
            </a:r>
            <a:endParaRPr sz="1420">
              <a:latin typeface="Montserrat"/>
              <a:ea typeface="Montserrat"/>
              <a:cs typeface="Montserrat"/>
              <a:sym typeface="Montserrat"/>
            </a:endParaRPr>
          </a:p>
          <a:p>
            <a:pPr indent="-318769" lvl="1" marL="914400" rtl="0" algn="just">
              <a:lnSpc>
                <a:spcPct val="100000"/>
              </a:lnSpc>
              <a:spcBef>
                <a:spcPts val="0"/>
              </a:spcBef>
              <a:spcAft>
                <a:spcPts val="0"/>
              </a:spcAft>
              <a:buSzPts val="1420"/>
              <a:buFont typeface="Montserrat"/>
              <a:buChar char="●"/>
            </a:pPr>
            <a:r>
              <a:rPr lang="en" sz="1420">
                <a:latin typeface="Montserrat"/>
                <a:ea typeface="Montserrat"/>
                <a:cs typeface="Montserrat"/>
                <a:sym typeface="Montserrat"/>
              </a:rPr>
              <a:t>Précision</a:t>
            </a:r>
            <a:endParaRPr sz="1420">
              <a:latin typeface="Montserrat"/>
              <a:ea typeface="Montserrat"/>
              <a:cs typeface="Montserrat"/>
              <a:sym typeface="Montserrat"/>
            </a:endParaRPr>
          </a:p>
          <a:p>
            <a:pPr indent="-318769" lvl="1" marL="914400" rtl="0" algn="just">
              <a:lnSpc>
                <a:spcPct val="100000"/>
              </a:lnSpc>
              <a:spcBef>
                <a:spcPts val="0"/>
              </a:spcBef>
              <a:spcAft>
                <a:spcPts val="0"/>
              </a:spcAft>
              <a:buSzPts val="1420"/>
              <a:buFont typeface="Montserrat"/>
              <a:buChar char="●"/>
            </a:pPr>
            <a:r>
              <a:rPr lang="en" sz="1420">
                <a:latin typeface="Montserrat"/>
                <a:ea typeface="Montserrat"/>
                <a:cs typeface="Montserrat"/>
                <a:sym typeface="Montserrat"/>
              </a:rPr>
              <a:t>Rappel</a:t>
            </a:r>
            <a:endParaRPr sz="1420">
              <a:latin typeface="Montserrat"/>
              <a:ea typeface="Montserrat"/>
              <a:cs typeface="Montserrat"/>
              <a:sym typeface="Montserrat"/>
            </a:endParaRPr>
          </a:p>
          <a:p>
            <a:pPr indent="-318769" lvl="1" marL="914400" rtl="0" algn="just">
              <a:lnSpc>
                <a:spcPct val="100000"/>
              </a:lnSpc>
              <a:spcBef>
                <a:spcPts val="0"/>
              </a:spcBef>
              <a:spcAft>
                <a:spcPts val="0"/>
              </a:spcAft>
              <a:buSzPts val="1420"/>
              <a:buFont typeface="Montserrat"/>
              <a:buChar char="●"/>
            </a:pPr>
            <a:r>
              <a:rPr lang="en" sz="1420">
                <a:latin typeface="Montserrat"/>
                <a:ea typeface="Montserrat"/>
                <a:cs typeface="Montserrat"/>
                <a:sym typeface="Montserrat"/>
              </a:rPr>
              <a:t>F1-Score</a:t>
            </a:r>
            <a:endParaRPr sz="1420">
              <a:latin typeface="Montserrat"/>
              <a:ea typeface="Montserrat"/>
              <a:cs typeface="Montserrat"/>
              <a:sym typeface="Montserrat"/>
            </a:endParaRPr>
          </a:p>
          <a:p>
            <a:pPr indent="-318769" lvl="1" marL="914400" rtl="0" algn="just">
              <a:lnSpc>
                <a:spcPct val="100000"/>
              </a:lnSpc>
              <a:spcBef>
                <a:spcPts val="0"/>
              </a:spcBef>
              <a:spcAft>
                <a:spcPts val="0"/>
              </a:spcAft>
              <a:buSzPts val="1420"/>
              <a:buFont typeface="Montserrat"/>
              <a:buChar char="●"/>
            </a:pPr>
            <a:r>
              <a:rPr lang="en" sz="1420">
                <a:latin typeface="Montserrat"/>
                <a:ea typeface="Montserrat"/>
                <a:cs typeface="Montserrat"/>
                <a:sym typeface="Montserrat"/>
              </a:rPr>
              <a:t>AUC-ROC</a:t>
            </a:r>
            <a:endParaRPr sz="1420">
              <a:latin typeface="Montserrat"/>
              <a:ea typeface="Montserrat"/>
              <a:cs typeface="Montserrat"/>
              <a:sym typeface="Montserrat"/>
            </a:endParaRPr>
          </a:p>
          <a:p>
            <a:pPr indent="0" lvl="0" marL="0" rtl="0" algn="just">
              <a:lnSpc>
                <a:spcPct val="100000"/>
              </a:lnSpc>
              <a:spcBef>
                <a:spcPts val="0"/>
              </a:spcBef>
              <a:spcAft>
                <a:spcPts val="0"/>
              </a:spcAft>
              <a:buSzPts val="990"/>
              <a:buNone/>
            </a:pPr>
            <a:r>
              <a:t/>
            </a:r>
            <a:endParaRPr sz="1420">
              <a:latin typeface="Montserrat"/>
              <a:ea typeface="Montserrat"/>
              <a:cs typeface="Montserrat"/>
              <a:sym typeface="Montserrat"/>
            </a:endParaRPr>
          </a:p>
        </p:txBody>
      </p:sp>
      <p:sp>
        <p:nvSpPr>
          <p:cNvPr id="109" name="Google Shape;109;p10"/>
          <p:cNvSpPr txBox="1"/>
          <p:nvPr/>
        </p:nvSpPr>
        <p:spPr>
          <a:xfrm>
            <a:off x="-193650" y="883675"/>
            <a:ext cx="3187200" cy="215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Langages de Programmation </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Python</a:t>
            </a:r>
            <a:endParaRPr b="0" i="0" sz="142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Bibliothèques et Frameworks </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Pandas</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NumPy</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Matplotlib</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Seaborn</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Scikit-learn</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Joblib</a:t>
            </a:r>
            <a:endParaRPr b="0" i="0" sz="1400" u="none" cap="none" strike="noStrike">
              <a:solidFill>
                <a:srgbClr val="000000"/>
              </a:solidFill>
              <a:latin typeface="Arial"/>
              <a:ea typeface="Arial"/>
              <a:cs typeface="Arial"/>
              <a:sym typeface="Arial"/>
            </a:endParaRPr>
          </a:p>
        </p:txBody>
      </p:sp>
      <p:sp>
        <p:nvSpPr>
          <p:cNvPr id="110" name="Google Shape;110;p10"/>
          <p:cNvSpPr txBox="1"/>
          <p:nvPr/>
        </p:nvSpPr>
        <p:spPr>
          <a:xfrm>
            <a:off x="2863275" y="154900"/>
            <a:ext cx="3868800" cy="193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Outils de Nettoyage et de Préparation des Données :</a:t>
            </a:r>
            <a:endParaRPr b="0" i="0" sz="1420" u="none" cap="none" strike="noStrike">
              <a:solidFill>
                <a:schemeClr val="dk1"/>
              </a:solidFill>
              <a:latin typeface="Montserrat"/>
              <a:ea typeface="Montserrat"/>
              <a:cs typeface="Montserrat"/>
              <a:sym typeface="Montserrat"/>
            </a:endParaRPr>
          </a:p>
          <a:p>
            <a:pPr indent="-318770" lvl="0" marL="4572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Techniques de traitement des valeurs manquantes</a:t>
            </a:r>
            <a:endParaRPr b="0" i="0" sz="1420" u="none" cap="none" strike="noStrike">
              <a:solidFill>
                <a:schemeClr val="dk1"/>
              </a:solidFill>
              <a:latin typeface="Montserrat"/>
              <a:ea typeface="Montserrat"/>
              <a:cs typeface="Montserrat"/>
              <a:sym typeface="Montserrat"/>
            </a:endParaRPr>
          </a:p>
          <a:p>
            <a:pPr indent="-318770" lvl="0" marL="4572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Encodage des variables catégorielles</a:t>
            </a:r>
            <a:endParaRPr b="0" i="0" sz="1420" u="none" cap="none" strike="noStrike">
              <a:solidFill>
                <a:schemeClr val="dk1"/>
              </a:solidFill>
              <a:latin typeface="Montserrat"/>
              <a:ea typeface="Montserrat"/>
              <a:cs typeface="Montserrat"/>
              <a:sym typeface="Montserrat"/>
            </a:endParaRPr>
          </a:p>
          <a:p>
            <a:pPr indent="-318770" lvl="0" marL="4572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Normalisation et standardisation des données</a:t>
            </a:r>
            <a:endParaRPr b="0" i="0" sz="1420" u="none" cap="none" strike="noStrike">
              <a:solidFill>
                <a:schemeClr val="dk1"/>
              </a:solidFill>
              <a:latin typeface="Montserrat"/>
              <a:ea typeface="Montserrat"/>
              <a:cs typeface="Montserrat"/>
              <a:sym typeface="Montserrat"/>
            </a:endParaRPr>
          </a:p>
        </p:txBody>
      </p:sp>
      <p:sp>
        <p:nvSpPr>
          <p:cNvPr id="111" name="Google Shape;111;p10"/>
          <p:cNvSpPr txBox="1"/>
          <p:nvPr/>
        </p:nvSpPr>
        <p:spPr>
          <a:xfrm>
            <a:off x="6577200" y="883675"/>
            <a:ext cx="2566800" cy="171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Analyse Statistique :</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Tests statistiques</a:t>
            </a:r>
            <a:endParaRPr b="0" i="0" sz="1420" u="none" cap="none" strike="noStrike">
              <a:solidFill>
                <a:schemeClr val="dk1"/>
              </a:solidFill>
              <a:latin typeface="Montserrat"/>
              <a:ea typeface="Montserrat"/>
              <a:cs typeface="Montserrat"/>
              <a:sym typeface="Montserrat"/>
            </a:endParaRPr>
          </a:p>
          <a:p>
            <a:pPr indent="-318769" lvl="1" marL="914400" marR="0" rtl="0" algn="l">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Calcul de la moyenne, médiane, mode, écart-type</a:t>
            </a:r>
            <a:endParaRPr b="0" i="0" sz="1400" u="none" cap="none" strike="noStrike">
              <a:solidFill>
                <a:schemeClr val="dk1"/>
              </a:solidFill>
              <a:latin typeface="Arial"/>
              <a:ea typeface="Arial"/>
              <a:cs typeface="Arial"/>
              <a:sym typeface="Arial"/>
            </a:endParaRPr>
          </a:p>
        </p:txBody>
      </p:sp>
      <p:sp>
        <p:nvSpPr>
          <p:cNvPr id="112" name="Google Shape;112;p10"/>
          <p:cNvSpPr txBox="1"/>
          <p:nvPr/>
        </p:nvSpPr>
        <p:spPr>
          <a:xfrm>
            <a:off x="46800" y="3254125"/>
            <a:ext cx="3093600" cy="1277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Visualisation des Données :</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Graphiques à barres, histogrammes, boîtes à moustaches</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Cartes de chaleur</a:t>
            </a:r>
            <a:endParaRPr b="0" i="0" sz="1400" u="none" cap="none" strike="noStrike">
              <a:solidFill>
                <a:srgbClr val="000000"/>
              </a:solidFill>
              <a:latin typeface="Arial"/>
              <a:ea typeface="Arial"/>
              <a:cs typeface="Arial"/>
              <a:sym typeface="Arial"/>
            </a:endParaRPr>
          </a:p>
        </p:txBody>
      </p:sp>
      <p:sp>
        <p:nvSpPr>
          <p:cNvPr id="113" name="Google Shape;113;p10"/>
          <p:cNvSpPr txBox="1"/>
          <p:nvPr/>
        </p:nvSpPr>
        <p:spPr>
          <a:xfrm>
            <a:off x="3093600" y="2956300"/>
            <a:ext cx="3187200" cy="215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Modèles de Machine Learning :</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Régression logistique</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Forêts aléatoires</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Machines à vecteurs de support (SVM)</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Réseaux de neurones</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XGBoost, LightGBM (selon la complexité souhaitée)</a:t>
            </a:r>
            <a:endParaRPr b="0" i="0" sz="1400" u="none" cap="none" strike="noStrike">
              <a:solidFill>
                <a:srgbClr val="000000"/>
              </a:solidFill>
              <a:latin typeface="Arial"/>
              <a:ea typeface="Arial"/>
              <a:cs typeface="Arial"/>
              <a:sym typeface="Arial"/>
            </a:endParaRPr>
          </a:p>
        </p:txBody>
      </p:sp>
      <p:cxnSp>
        <p:nvCxnSpPr>
          <p:cNvPr id="114" name="Google Shape;114;p10"/>
          <p:cNvCxnSpPr>
            <a:stCxn id="109" idx="0"/>
            <a:endCxn id="110" idx="0"/>
          </p:cNvCxnSpPr>
          <p:nvPr/>
        </p:nvCxnSpPr>
        <p:spPr>
          <a:xfrm rot="-5400000">
            <a:off x="2734500" y="-1179575"/>
            <a:ext cx="728700" cy="3397800"/>
          </a:xfrm>
          <a:prstGeom prst="curvedConnector3">
            <a:avLst>
              <a:gd fmla="val 97976" name="adj1"/>
            </a:avLst>
          </a:prstGeom>
          <a:noFill/>
          <a:ln cap="flat" cmpd="sng" w="9525">
            <a:solidFill>
              <a:schemeClr val="dk2"/>
            </a:solidFill>
            <a:prstDash val="solid"/>
            <a:round/>
            <a:headEnd len="sm" w="sm" type="none"/>
            <a:tailEnd len="sm" w="sm" type="none"/>
          </a:ln>
        </p:spPr>
      </p:cxnSp>
      <p:cxnSp>
        <p:nvCxnSpPr>
          <p:cNvPr id="115" name="Google Shape;115;p10"/>
          <p:cNvCxnSpPr>
            <a:stCxn id="111" idx="0"/>
            <a:endCxn id="110" idx="0"/>
          </p:cNvCxnSpPr>
          <p:nvPr/>
        </p:nvCxnSpPr>
        <p:spPr>
          <a:xfrm flipH="1" rot="5400000">
            <a:off x="5964750" y="-1012175"/>
            <a:ext cx="728700" cy="3063000"/>
          </a:xfrm>
          <a:prstGeom prst="curvedConnector3">
            <a:avLst>
              <a:gd fmla="val 132688" name="adj1"/>
            </a:avLst>
          </a:prstGeom>
          <a:noFill/>
          <a:ln cap="flat" cmpd="sng" w="9525">
            <a:solidFill>
              <a:schemeClr val="dk2"/>
            </a:solidFill>
            <a:prstDash val="solid"/>
            <a:round/>
            <a:headEnd len="sm" w="sm" type="none"/>
            <a:tailEnd len="sm" w="sm" type="none"/>
          </a:ln>
        </p:spPr>
      </p:cxnSp>
      <p:cxnSp>
        <p:nvCxnSpPr>
          <p:cNvPr id="116" name="Google Shape;116;p10"/>
          <p:cNvCxnSpPr>
            <a:stCxn id="111" idx="0"/>
            <a:endCxn id="108" idx="2"/>
          </p:cNvCxnSpPr>
          <p:nvPr/>
        </p:nvCxnSpPr>
        <p:spPr>
          <a:xfrm rot="5400000">
            <a:off x="6055200" y="2530375"/>
            <a:ext cx="3452100" cy="158700"/>
          </a:xfrm>
          <a:prstGeom prst="curvedConnector5">
            <a:avLst>
              <a:gd fmla="val -6898" name="adj1"/>
              <a:gd fmla="val -784310" name="adj2"/>
              <a:gd fmla="val 106894" name="adj3"/>
            </a:avLst>
          </a:prstGeom>
          <a:noFill/>
          <a:ln cap="flat" cmpd="sng" w="9525">
            <a:solidFill>
              <a:schemeClr val="dk2"/>
            </a:solidFill>
            <a:prstDash val="solid"/>
            <a:round/>
            <a:headEnd len="sm" w="sm" type="none"/>
            <a:tailEnd len="sm" w="sm" type="none"/>
          </a:ln>
        </p:spPr>
      </p:cxnSp>
      <p:cxnSp>
        <p:nvCxnSpPr>
          <p:cNvPr id="117" name="Google Shape;117;p10"/>
          <p:cNvCxnSpPr>
            <a:stCxn id="109" idx="0"/>
            <a:endCxn id="112" idx="2"/>
          </p:cNvCxnSpPr>
          <p:nvPr/>
        </p:nvCxnSpPr>
        <p:spPr>
          <a:xfrm flipH="1" rot="-5400000">
            <a:off x="-327300" y="2610925"/>
            <a:ext cx="3648000" cy="193500"/>
          </a:xfrm>
          <a:prstGeom prst="curvedConnector5">
            <a:avLst>
              <a:gd fmla="val -6528" name="adj1"/>
              <a:gd fmla="val -725698" name="adj2"/>
              <a:gd fmla="val 106523" name="adj3"/>
            </a:avLst>
          </a:prstGeom>
          <a:noFill/>
          <a:ln cap="flat" cmpd="sng" w="9525">
            <a:solidFill>
              <a:schemeClr val="dk2"/>
            </a:solidFill>
            <a:prstDash val="solid"/>
            <a:round/>
            <a:headEnd len="sm" w="sm" type="none"/>
            <a:tailEnd len="sm" w="sm" type="none"/>
          </a:ln>
        </p:spPr>
      </p:cxnSp>
      <p:cxnSp>
        <p:nvCxnSpPr>
          <p:cNvPr id="118" name="Google Shape;118;p10"/>
          <p:cNvCxnSpPr>
            <a:stCxn id="112" idx="2"/>
          </p:cNvCxnSpPr>
          <p:nvPr/>
        </p:nvCxnSpPr>
        <p:spPr>
          <a:xfrm flipH="1" rot="-5400000">
            <a:off x="2839950" y="3285175"/>
            <a:ext cx="479700" cy="2972400"/>
          </a:xfrm>
          <a:prstGeom prst="curvedConnector2">
            <a:avLst/>
          </a:prstGeom>
          <a:noFill/>
          <a:ln cap="flat" cmpd="sng" w="9525">
            <a:solidFill>
              <a:schemeClr val="dk2"/>
            </a:solidFill>
            <a:prstDash val="solid"/>
            <a:round/>
            <a:headEnd len="sm" w="sm" type="none"/>
            <a:tailEnd len="sm" w="sm" type="none"/>
          </a:ln>
        </p:spPr>
      </p:cxnSp>
      <p:cxnSp>
        <p:nvCxnSpPr>
          <p:cNvPr id="119" name="Google Shape;119;p10"/>
          <p:cNvCxnSpPr>
            <a:endCxn id="108" idx="2"/>
          </p:cNvCxnSpPr>
          <p:nvPr/>
        </p:nvCxnSpPr>
        <p:spPr>
          <a:xfrm flipH="1" rot="10800000">
            <a:off x="4519500" y="4335625"/>
            <a:ext cx="3182400" cy="675600"/>
          </a:xfrm>
          <a:prstGeom prst="curvedConnector2">
            <a:avLst/>
          </a:prstGeom>
          <a:noFill/>
          <a:ln cap="flat" cmpd="sng" w="9525">
            <a:solidFill>
              <a:schemeClr val="dk2"/>
            </a:solidFill>
            <a:prstDash val="solid"/>
            <a:round/>
            <a:headEnd len="sm" w="sm" type="none"/>
            <a:tailEnd len="sm" w="sm" type="none"/>
          </a:ln>
        </p:spPr>
      </p:cxnSp>
      <p:sp>
        <p:nvSpPr>
          <p:cNvPr id="120" name="Google Shape;120;p10"/>
          <p:cNvSpPr txBox="1"/>
          <p:nvPr/>
        </p:nvSpPr>
        <p:spPr>
          <a:xfrm>
            <a:off x="3072000" y="2287050"/>
            <a:ext cx="3000000" cy="56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Montserrat"/>
                <a:ea typeface="Montserrat"/>
                <a:cs typeface="Montserrat"/>
                <a:sym typeface="Montserrat"/>
              </a:rPr>
              <a:t>Techno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nvSpPr>
        <p:spPr>
          <a:xfrm>
            <a:off x="5702475" y="0"/>
            <a:ext cx="3000000" cy="2589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Outils de Déploiement :</a:t>
            </a:r>
            <a:endParaRPr b="0" i="0" sz="1420" u="none" cap="none" strike="noStrike">
              <a:solidFill>
                <a:schemeClr val="dk1"/>
              </a:solidFill>
              <a:latin typeface="Montserrat"/>
              <a:ea typeface="Montserrat"/>
              <a:cs typeface="Montserrat"/>
              <a:sym typeface="Montserrat"/>
            </a:endParaRPr>
          </a:p>
          <a:p>
            <a:pPr indent="-318770" lvl="0" marL="4572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Interface utilisateur pour la saisie des données (potentiellement via une interface web ou une application)</a:t>
            </a:r>
            <a:endParaRPr b="0" i="0" sz="1420" u="none" cap="none" strike="noStrike">
              <a:solidFill>
                <a:schemeClr val="dk1"/>
              </a:solidFill>
              <a:latin typeface="Montserrat"/>
              <a:ea typeface="Montserrat"/>
              <a:cs typeface="Montserrat"/>
              <a:sym typeface="Montserrat"/>
            </a:endParaRPr>
          </a:p>
          <a:p>
            <a:pPr indent="-318770" lvl="0" marL="4572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Système de gestion de base de données (si la collecte et le stockage des données utilisateur sont nécessaires)</a:t>
            </a:r>
            <a:endParaRPr b="0" i="0" sz="1420" u="none" cap="none" strike="noStrike">
              <a:solidFill>
                <a:schemeClr val="dk1"/>
              </a:solidFill>
              <a:latin typeface="Montserrat"/>
              <a:ea typeface="Montserrat"/>
              <a:cs typeface="Montserrat"/>
              <a:sym typeface="Montserrat"/>
            </a:endParaRPr>
          </a:p>
        </p:txBody>
      </p:sp>
      <p:sp>
        <p:nvSpPr>
          <p:cNvPr id="126" name="Google Shape;126;p11"/>
          <p:cNvSpPr txBox="1"/>
          <p:nvPr/>
        </p:nvSpPr>
        <p:spPr>
          <a:xfrm>
            <a:off x="69700" y="2584775"/>
            <a:ext cx="3000000" cy="2589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Environnement de Développement et Outils Associés :</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Jupyter Notebook ou Lab</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Git pour le versionnage du code</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Environnement virtuel Python (comme virtualenv ou conda)</a:t>
            </a:r>
            <a:endParaRPr b="0" i="0" sz="1400" u="none" cap="none" strike="noStrike">
              <a:solidFill>
                <a:srgbClr val="000000"/>
              </a:solidFill>
              <a:latin typeface="Arial"/>
              <a:ea typeface="Arial"/>
              <a:cs typeface="Arial"/>
              <a:sym typeface="Arial"/>
            </a:endParaRPr>
          </a:p>
        </p:txBody>
      </p:sp>
      <p:sp>
        <p:nvSpPr>
          <p:cNvPr id="127" name="Google Shape;127;p11"/>
          <p:cNvSpPr txBox="1"/>
          <p:nvPr/>
        </p:nvSpPr>
        <p:spPr>
          <a:xfrm>
            <a:off x="1569700" y="38725"/>
            <a:ext cx="3000000" cy="193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Techniques de Sélection de Caractéristiques :</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Analyse en composantes principales (PCA)</a:t>
            </a:r>
            <a:endParaRPr b="0" i="0" sz="1420" u="none" cap="none" strike="noStrike">
              <a:solidFill>
                <a:schemeClr val="dk1"/>
              </a:solidFill>
              <a:latin typeface="Montserrat"/>
              <a:ea typeface="Montserrat"/>
              <a:cs typeface="Montserrat"/>
              <a:sym typeface="Montserrat"/>
            </a:endParaRPr>
          </a:p>
          <a:p>
            <a:pPr indent="-318769" lvl="1" marL="9144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Méthodes basées sur l'importance des caractéristiques</a:t>
            </a:r>
            <a:endParaRPr b="0" i="0" sz="1400" u="none" cap="none" strike="noStrike">
              <a:solidFill>
                <a:srgbClr val="000000"/>
              </a:solidFill>
              <a:latin typeface="Arial"/>
              <a:ea typeface="Arial"/>
              <a:cs typeface="Arial"/>
              <a:sym typeface="Arial"/>
            </a:endParaRPr>
          </a:p>
        </p:txBody>
      </p:sp>
      <p:cxnSp>
        <p:nvCxnSpPr>
          <p:cNvPr id="128" name="Google Shape;128;p11"/>
          <p:cNvCxnSpPr>
            <a:stCxn id="126" idx="0"/>
            <a:endCxn id="127" idx="1"/>
          </p:cNvCxnSpPr>
          <p:nvPr/>
        </p:nvCxnSpPr>
        <p:spPr>
          <a:xfrm rot="10800000">
            <a:off x="1569700" y="1005275"/>
            <a:ext cx="0" cy="1579500"/>
          </a:xfrm>
          <a:prstGeom prst="straightConnector1">
            <a:avLst/>
          </a:prstGeom>
          <a:noFill/>
          <a:ln cap="flat" cmpd="sng" w="9525">
            <a:solidFill>
              <a:schemeClr val="dk2"/>
            </a:solidFill>
            <a:prstDash val="solid"/>
            <a:round/>
            <a:headEnd len="sm" w="sm" type="none"/>
            <a:tailEnd len="med" w="med" type="triangle"/>
          </a:ln>
        </p:spPr>
      </p:cxnSp>
      <p:cxnSp>
        <p:nvCxnSpPr>
          <p:cNvPr id="129" name="Google Shape;129;p11"/>
          <p:cNvCxnSpPr>
            <a:stCxn id="127" idx="3"/>
            <a:endCxn id="125" idx="1"/>
          </p:cNvCxnSpPr>
          <p:nvPr/>
        </p:nvCxnSpPr>
        <p:spPr>
          <a:xfrm>
            <a:off x="4569700" y="1005325"/>
            <a:ext cx="1132800" cy="289200"/>
          </a:xfrm>
          <a:prstGeom prst="straightConnector1">
            <a:avLst/>
          </a:prstGeom>
          <a:noFill/>
          <a:ln cap="flat" cmpd="sng" w="9525">
            <a:solidFill>
              <a:schemeClr val="dk2"/>
            </a:solidFill>
            <a:prstDash val="solid"/>
            <a:round/>
            <a:headEnd len="sm" w="sm" type="none"/>
            <a:tailEnd len="med" w="med" type="triangle"/>
          </a:ln>
        </p:spPr>
      </p:cxnSp>
      <p:sp>
        <p:nvSpPr>
          <p:cNvPr id="130" name="Google Shape;130;p11"/>
          <p:cNvSpPr txBox="1"/>
          <p:nvPr/>
        </p:nvSpPr>
        <p:spPr>
          <a:xfrm>
            <a:off x="5702475" y="2694125"/>
            <a:ext cx="3000000" cy="2370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20"/>
              <a:buFont typeface="Arial"/>
              <a:buNone/>
            </a:pPr>
            <a:r>
              <a:rPr b="0" i="0" lang="en" sz="1420" u="none" cap="none" strike="noStrike">
                <a:solidFill>
                  <a:schemeClr val="dk1"/>
                </a:solidFill>
                <a:latin typeface="Montserrat"/>
                <a:ea typeface="Montserrat"/>
                <a:cs typeface="Montserrat"/>
                <a:sym typeface="Montserrat"/>
              </a:rPr>
              <a:t>Considérations Éthiques et Juridiques :</a:t>
            </a:r>
            <a:endParaRPr b="0" i="0" sz="1420" u="none" cap="none" strike="noStrike">
              <a:solidFill>
                <a:schemeClr val="dk1"/>
              </a:solidFill>
              <a:latin typeface="Montserrat"/>
              <a:ea typeface="Montserrat"/>
              <a:cs typeface="Montserrat"/>
              <a:sym typeface="Montserrat"/>
            </a:endParaRPr>
          </a:p>
          <a:p>
            <a:pPr indent="-318770" lvl="0" marL="4572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Connaissance des règlements sur la confidentialité des données (comme le RGPD)</a:t>
            </a:r>
            <a:endParaRPr b="0" i="0" sz="1420" u="none" cap="none" strike="noStrike">
              <a:solidFill>
                <a:schemeClr val="dk1"/>
              </a:solidFill>
              <a:latin typeface="Montserrat"/>
              <a:ea typeface="Montserrat"/>
              <a:cs typeface="Montserrat"/>
              <a:sym typeface="Montserrat"/>
            </a:endParaRPr>
          </a:p>
          <a:p>
            <a:pPr indent="-318770" lvl="0" marL="457200" marR="0" rtl="0" algn="just">
              <a:lnSpc>
                <a:spcPct val="100000"/>
              </a:lnSpc>
              <a:spcBef>
                <a:spcPts val="0"/>
              </a:spcBef>
              <a:spcAft>
                <a:spcPts val="0"/>
              </a:spcAft>
              <a:buClr>
                <a:schemeClr val="dk1"/>
              </a:buClr>
              <a:buSzPts val="1420"/>
              <a:buFont typeface="Montserrat"/>
              <a:buChar char="●"/>
            </a:pPr>
            <a:r>
              <a:rPr b="0" i="0" lang="en" sz="1420" u="none" cap="none" strike="noStrike">
                <a:solidFill>
                  <a:schemeClr val="dk1"/>
                </a:solidFill>
                <a:latin typeface="Montserrat"/>
                <a:ea typeface="Montserrat"/>
                <a:cs typeface="Montserrat"/>
                <a:sym typeface="Montserrat"/>
              </a:rPr>
              <a:t>Principes éthiques dans le traitement des données de santé</a:t>
            </a:r>
            <a:endParaRPr b="0" i="0" sz="1420" u="none" cap="none" strike="noStrike">
              <a:solidFill>
                <a:schemeClr val="dk1"/>
              </a:solidFill>
              <a:latin typeface="Montserrat"/>
              <a:ea typeface="Montserrat"/>
              <a:cs typeface="Montserrat"/>
              <a:sym typeface="Montserrat"/>
            </a:endParaRPr>
          </a:p>
        </p:txBody>
      </p:sp>
      <p:cxnSp>
        <p:nvCxnSpPr>
          <p:cNvPr id="131" name="Google Shape;131;p11"/>
          <p:cNvCxnSpPr/>
          <p:nvPr/>
        </p:nvCxnSpPr>
        <p:spPr>
          <a:xfrm>
            <a:off x="7196025" y="2465075"/>
            <a:ext cx="12900" cy="377100"/>
          </a:xfrm>
          <a:prstGeom prst="straightConnector1">
            <a:avLst/>
          </a:prstGeom>
          <a:noFill/>
          <a:ln cap="flat" cmpd="sng" w="9525">
            <a:solidFill>
              <a:schemeClr val="dk2"/>
            </a:solidFill>
            <a:prstDash val="solid"/>
            <a:round/>
            <a:headEnd len="sm" w="sm" type="none"/>
            <a:tailEnd len="med" w="med" type="triangle"/>
          </a:ln>
        </p:spPr>
      </p:cxnSp>
      <p:sp>
        <p:nvSpPr>
          <p:cNvPr id="132" name="Google Shape;132;p11"/>
          <p:cNvSpPr txBox="1"/>
          <p:nvPr/>
        </p:nvSpPr>
        <p:spPr>
          <a:xfrm>
            <a:off x="3071988" y="2048325"/>
            <a:ext cx="3000000" cy="56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Montserrat"/>
                <a:ea typeface="Montserrat"/>
                <a:cs typeface="Montserrat"/>
                <a:sym typeface="Montserrat"/>
              </a:rPr>
              <a:t>Techno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txBox="1"/>
          <p:nvPr>
            <p:ph type="title"/>
          </p:nvPr>
        </p:nvSpPr>
        <p:spPr>
          <a:xfrm>
            <a:off x="1240300" y="402125"/>
            <a:ext cx="7784400" cy="469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8888"/>
              <a:buNone/>
            </a:pPr>
            <a:r>
              <a:rPr lang="en" sz="2500">
                <a:latin typeface="Montserrat"/>
                <a:ea typeface="Montserrat"/>
                <a:cs typeface="Montserrat"/>
                <a:sym typeface="Montserrat"/>
              </a:rPr>
              <a:t>Liens du projet :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rPr lang="en" sz="2500" u="sng">
                <a:solidFill>
                  <a:schemeClr val="hlink"/>
                </a:solidFill>
                <a:latin typeface="Montserrat"/>
                <a:ea typeface="Montserrat"/>
                <a:cs typeface="Montserrat"/>
                <a:sym typeface="Montserrat"/>
                <a:hlinkClick r:id="rId3"/>
              </a:rPr>
              <a:t>https://docs.google.com/document/d/15BQdXlmZB9SXViZK1HNh8iDduNZqpV76VCG0DmDvk8Y/edit?usp=sharing</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rPr lang="en" sz="2500" u="sng">
                <a:solidFill>
                  <a:schemeClr val="hlink"/>
                </a:solidFill>
                <a:latin typeface="Montserrat"/>
                <a:ea typeface="Montserrat"/>
                <a:cs typeface="Montserrat"/>
                <a:sym typeface="Montserrat"/>
                <a:hlinkClick r:id="rId4"/>
              </a:rPr>
              <a:t>https://docs.google.com/document/d/1lCgkIayp6YMyYvP3o2Znce5oc7ysufFzqtn8Qs1kd1k/edit?usp=sharing</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rPr lang="en" sz="2500">
                <a:latin typeface="Montserrat"/>
                <a:ea typeface="Montserrat"/>
                <a:cs typeface="Montserrat"/>
                <a:sym typeface="Montserrat"/>
              </a:rPr>
              <a:t>DataSets : (A actualiser)</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0" rtl="0" algn="ctr">
              <a:lnSpc>
                <a:spcPct val="100000"/>
              </a:lnSpc>
              <a:spcBef>
                <a:spcPts val="0"/>
              </a:spcBef>
              <a:spcAft>
                <a:spcPts val="0"/>
              </a:spcAft>
              <a:buSzPct val="168888"/>
              <a:buNone/>
            </a:pPr>
            <a:r>
              <a:rPr lang="en" sz="2500">
                <a:latin typeface="Montserrat"/>
                <a:ea typeface="Montserrat"/>
                <a:cs typeface="Montserrat"/>
                <a:sym typeface="Montserrat"/>
              </a:rPr>
              <a:t>Délivrés la semaine 2 du projet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1406550" y="1205850"/>
            <a:ext cx="6330900" cy="1208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Health Analytics Project: </a:t>
            </a:r>
            <a:endParaRPr/>
          </a:p>
          <a:p>
            <a:pPr indent="0" lvl="0" marL="0" rtl="0" algn="ctr">
              <a:lnSpc>
                <a:spcPct val="100000"/>
              </a:lnSpc>
              <a:spcBef>
                <a:spcPts val="0"/>
              </a:spcBef>
              <a:spcAft>
                <a:spcPts val="0"/>
              </a:spcAft>
              <a:buSzPct val="111111"/>
              <a:buNone/>
            </a:pPr>
            <a:r>
              <a:rPr lang="en"/>
              <a:t>WILD LAB Analytics</a:t>
            </a:r>
            <a:endParaRPr/>
          </a:p>
          <a:p>
            <a:pPr indent="0" lvl="0" marL="0" rtl="0" algn="ctr">
              <a:lnSpc>
                <a:spcPct val="100000"/>
              </a:lnSpc>
              <a:spcBef>
                <a:spcPts val="0"/>
              </a:spcBef>
              <a:spcAft>
                <a:spcPts val="0"/>
              </a:spcAft>
              <a:buSzPct val="111111"/>
              <a:buNone/>
            </a:pPr>
            <a:r>
              <a:rPr lang="en"/>
              <a:t>(W-LAB)</a:t>
            </a:r>
            <a:endParaRPr/>
          </a:p>
        </p:txBody>
      </p:sp>
      <p:sp>
        <p:nvSpPr>
          <p:cNvPr id="68" name="Google Shape;68;p2"/>
          <p:cNvSpPr txBox="1"/>
          <p:nvPr/>
        </p:nvSpPr>
        <p:spPr>
          <a:xfrm>
            <a:off x="2133600" y="3265825"/>
            <a:ext cx="4876800" cy="52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Les bases de données sont protégées</a:t>
            </a:r>
            <a:endParaRPr b="0" i="0" sz="1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 Pas d’usage commercial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1240300" y="402125"/>
            <a:ext cx="7784400" cy="469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8888"/>
              <a:buNone/>
            </a:pPr>
            <a:r>
              <a:rPr lang="en" sz="2500">
                <a:latin typeface="Montserrat"/>
                <a:ea typeface="Montserrat"/>
                <a:cs typeface="Montserrat"/>
                <a:sym typeface="Montserrat"/>
              </a:rPr>
              <a:t>Objectifs du projet :</a:t>
            </a:r>
            <a:endParaRPr sz="2500">
              <a:latin typeface="Montserrat"/>
              <a:ea typeface="Montserrat"/>
              <a:cs typeface="Montserrat"/>
              <a:sym typeface="Montserrat"/>
            </a:endParaRPr>
          </a:p>
          <a:p>
            <a:pPr indent="0" lvl="0" marL="0" rtl="0" algn="just">
              <a:lnSpc>
                <a:spcPct val="100000"/>
              </a:lnSpc>
              <a:spcBef>
                <a:spcPts val="0"/>
              </a:spcBef>
              <a:spcAft>
                <a:spcPts val="0"/>
              </a:spcAft>
              <a:buSzPct val="275422"/>
              <a:buNone/>
            </a:pPr>
            <a:r>
              <a:t/>
            </a:r>
            <a:endParaRPr sz="1533">
              <a:solidFill>
                <a:srgbClr val="0F0F0F"/>
              </a:solidFill>
              <a:latin typeface="Montserrat Medium"/>
              <a:ea typeface="Montserrat Medium"/>
              <a:cs typeface="Montserrat Medium"/>
              <a:sym typeface="Montserrat Medium"/>
            </a:endParaRPr>
          </a:p>
          <a:p>
            <a:pPr indent="-328967" lvl="0" marL="4572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Acquérir des connaissances de base en recherche scientifique, y compris la documentation, l'état de l'art, et la compréhension du métier.</a:t>
            </a:r>
            <a:endParaRPr sz="1754">
              <a:solidFill>
                <a:srgbClr val="0F0F0F"/>
              </a:solidFill>
              <a:latin typeface="Montserrat Medium"/>
              <a:ea typeface="Montserrat Medium"/>
              <a:cs typeface="Montserrat Medium"/>
              <a:sym typeface="Montserrat Medium"/>
            </a:endParaRPr>
          </a:p>
          <a:p>
            <a:pPr indent="0" lvl="0" marL="914400" rtl="0" algn="just">
              <a:lnSpc>
                <a:spcPct val="100000"/>
              </a:lnSpc>
              <a:spcBef>
                <a:spcPts val="0"/>
              </a:spcBef>
              <a:spcAft>
                <a:spcPts val="0"/>
              </a:spcAft>
              <a:buSzPct val="240582"/>
              <a:buNone/>
            </a:pPr>
            <a:r>
              <a:t/>
            </a:r>
            <a:endParaRPr sz="1754">
              <a:solidFill>
                <a:srgbClr val="0F0F0F"/>
              </a:solidFill>
              <a:latin typeface="Montserrat Medium"/>
              <a:ea typeface="Montserrat Medium"/>
              <a:cs typeface="Montserrat Medium"/>
              <a:sym typeface="Montserrat Medium"/>
            </a:endParaRPr>
          </a:p>
          <a:p>
            <a:pPr indent="-328967" lvl="0" marL="4572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Développer un modèle prédictif capable de classifier les individus en fonction de la présence ou de l'absence des maladies en se basant sur des variables médicales.</a:t>
            </a:r>
            <a:endParaRPr sz="1754">
              <a:solidFill>
                <a:srgbClr val="0F0F0F"/>
              </a:solidFill>
              <a:latin typeface="Montserrat Medium"/>
              <a:ea typeface="Montserrat Medium"/>
              <a:cs typeface="Montserrat Medium"/>
              <a:sym typeface="Montserrat Medium"/>
            </a:endParaRPr>
          </a:p>
          <a:p>
            <a:pPr indent="0" lvl="0" marL="457200" rtl="0" algn="just">
              <a:lnSpc>
                <a:spcPct val="100000"/>
              </a:lnSpc>
              <a:spcBef>
                <a:spcPts val="0"/>
              </a:spcBef>
              <a:spcAft>
                <a:spcPts val="0"/>
              </a:spcAft>
              <a:buSzPct val="240582"/>
              <a:buNone/>
            </a:pPr>
            <a:r>
              <a:t/>
            </a:r>
            <a:endParaRPr sz="1754">
              <a:solidFill>
                <a:srgbClr val="0F0F0F"/>
              </a:solidFill>
              <a:latin typeface="Montserrat Medium"/>
              <a:ea typeface="Montserrat Medium"/>
              <a:cs typeface="Montserrat Medium"/>
              <a:sym typeface="Montserrat Medium"/>
            </a:endParaRPr>
          </a:p>
          <a:p>
            <a:pPr indent="-328967" lvl="0" marL="4572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Concevoir une application permettant à l'utilisateur de prédire le risque de développer l'une des maladies suivantes : </a:t>
            </a:r>
            <a:endParaRPr sz="1754">
              <a:solidFill>
                <a:srgbClr val="0F0F0F"/>
              </a:solidFill>
              <a:latin typeface="Montserrat Medium"/>
              <a:ea typeface="Montserrat Medium"/>
              <a:cs typeface="Montserrat Medium"/>
              <a:sym typeface="Montserrat Medium"/>
            </a:endParaRPr>
          </a:p>
          <a:p>
            <a:pPr indent="0" lvl="0" marL="457200" rtl="0" algn="just">
              <a:lnSpc>
                <a:spcPct val="100000"/>
              </a:lnSpc>
              <a:spcBef>
                <a:spcPts val="0"/>
              </a:spcBef>
              <a:spcAft>
                <a:spcPts val="0"/>
              </a:spcAft>
              <a:buSzPct val="240582"/>
              <a:buNone/>
            </a:pPr>
            <a:r>
              <a:t/>
            </a:r>
            <a:endParaRPr sz="1754">
              <a:solidFill>
                <a:srgbClr val="0F0F0F"/>
              </a:solidFill>
              <a:latin typeface="Montserrat Medium"/>
              <a:ea typeface="Montserrat Medium"/>
              <a:cs typeface="Montserrat Medium"/>
              <a:sym typeface="Montserrat Medium"/>
            </a:endParaRPr>
          </a:p>
          <a:p>
            <a:pPr indent="-328967" lvl="0" marL="13716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Diabètes</a:t>
            </a:r>
            <a:endParaRPr sz="1754">
              <a:solidFill>
                <a:srgbClr val="0F0F0F"/>
              </a:solidFill>
              <a:latin typeface="Montserrat Medium"/>
              <a:ea typeface="Montserrat Medium"/>
              <a:cs typeface="Montserrat Medium"/>
              <a:sym typeface="Montserrat Medium"/>
            </a:endParaRPr>
          </a:p>
          <a:p>
            <a:pPr indent="-328967" lvl="0" marL="13716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Cancer du sein</a:t>
            </a:r>
            <a:endParaRPr sz="1754">
              <a:solidFill>
                <a:srgbClr val="0F0F0F"/>
              </a:solidFill>
              <a:latin typeface="Montserrat Medium"/>
              <a:ea typeface="Montserrat Medium"/>
              <a:cs typeface="Montserrat Medium"/>
              <a:sym typeface="Montserrat Medium"/>
            </a:endParaRPr>
          </a:p>
          <a:p>
            <a:pPr indent="-328967" lvl="0" marL="13716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Maladie rénale chronique</a:t>
            </a:r>
            <a:endParaRPr sz="1754">
              <a:solidFill>
                <a:srgbClr val="0F0F0F"/>
              </a:solidFill>
              <a:latin typeface="Montserrat Medium"/>
              <a:ea typeface="Montserrat Medium"/>
              <a:cs typeface="Montserrat Medium"/>
              <a:sym typeface="Montserrat Medium"/>
            </a:endParaRPr>
          </a:p>
          <a:p>
            <a:pPr indent="-328967" lvl="0" marL="13716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Maladie chronique cardiaque</a:t>
            </a:r>
            <a:endParaRPr sz="1754">
              <a:solidFill>
                <a:srgbClr val="0F0F0F"/>
              </a:solidFill>
              <a:latin typeface="Montserrat Medium"/>
              <a:ea typeface="Montserrat Medium"/>
              <a:cs typeface="Montserrat Medium"/>
              <a:sym typeface="Montserrat Medium"/>
            </a:endParaRPr>
          </a:p>
          <a:p>
            <a:pPr indent="-328967" lvl="0" marL="1371600" rtl="0" algn="just">
              <a:lnSpc>
                <a:spcPct val="100000"/>
              </a:lnSpc>
              <a:spcBef>
                <a:spcPts val="0"/>
              </a:spcBef>
              <a:spcAft>
                <a:spcPts val="0"/>
              </a:spcAft>
              <a:buClr>
                <a:srgbClr val="0F0F0F"/>
              </a:buClr>
              <a:buSzPct val="99943"/>
              <a:buFont typeface="Montserrat Medium"/>
              <a:buChar char="-"/>
            </a:pPr>
            <a:r>
              <a:rPr lang="en" sz="1754">
                <a:solidFill>
                  <a:srgbClr val="0F0F0F"/>
                </a:solidFill>
                <a:latin typeface="Montserrat Medium"/>
                <a:ea typeface="Montserrat Medium"/>
                <a:cs typeface="Montserrat Medium"/>
                <a:sym typeface="Montserrat Medium"/>
              </a:rPr>
              <a:t>Maladie du foie </a:t>
            </a:r>
            <a:endParaRPr sz="1754">
              <a:solidFill>
                <a:srgbClr val="0F0F0F"/>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1147350" y="386650"/>
            <a:ext cx="7996500" cy="4880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8888"/>
              <a:buNone/>
            </a:pPr>
            <a:r>
              <a:rPr lang="en" sz="2500">
                <a:latin typeface="Montserrat"/>
                <a:ea typeface="Montserrat"/>
                <a:cs typeface="Montserrat"/>
                <a:sym typeface="Montserrat"/>
              </a:rPr>
              <a:t>Plus concret : </a:t>
            </a:r>
            <a:endParaRPr sz="2500">
              <a:latin typeface="Montserrat"/>
              <a:ea typeface="Montserrat"/>
              <a:cs typeface="Montserrat"/>
              <a:sym typeface="Montserrat"/>
            </a:endParaRPr>
          </a:p>
          <a:p>
            <a:pPr indent="0" lvl="0" marL="0" rtl="0" algn="just">
              <a:lnSpc>
                <a:spcPct val="115000"/>
              </a:lnSpc>
              <a:spcBef>
                <a:spcPts val="0"/>
              </a:spcBef>
              <a:spcAft>
                <a:spcPts val="0"/>
              </a:spcAft>
              <a:buSzPct val="255892"/>
              <a:buNone/>
            </a:pPr>
            <a:r>
              <a:t/>
            </a:r>
            <a:endParaRPr sz="1650">
              <a:solidFill>
                <a:srgbClr val="0F0F0F"/>
              </a:solidFill>
              <a:latin typeface="Montserrat Medium"/>
              <a:ea typeface="Montserrat Medium"/>
              <a:cs typeface="Montserrat Medium"/>
              <a:sym typeface="Montserrat Medium"/>
            </a:endParaRPr>
          </a:p>
          <a:p>
            <a:pPr indent="457200" lvl="0" marL="0" rtl="0" algn="just">
              <a:lnSpc>
                <a:spcPct val="115000"/>
              </a:lnSpc>
              <a:spcBef>
                <a:spcPts val="0"/>
              </a:spcBef>
              <a:spcAft>
                <a:spcPts val="0"/>
              </a:spcAft>
              <a:buSzPct val="255892"/>
              <a:buNone/>
            </a:pPr>
            <a:r>
              <a:rPr lang="en" sz="1650">
                <a:solidFill>
                  <a:srgbClr val="0F0F0F"/>
                </a:solidFill>
                <a:latin typeface="Montserrat Medium"/>
                <a:ea typeface="Montserrat Medium"/>
                <a:cs typeface="Montserrat Medium"/>
                <a:sym typeface="Montserrat Medium"/>
              </a:rPr>
              <a:t>Développement d’application et déploiement de Modèles de Prédiction pour les utilisateurs : Intégrer les modèles de machine learning au sein d'une application qui permet aux utilisateurs de saisir leurs propres données médicales et de recevoir des prédictions sur leur état de santé. </a:t>
            </a:r>
            <a:endParaRPr sz="1650">
              <a:solidFill>
                <a:srgbClr val="0F0F0F"/>
              </a:solidFill>
              <a:latin typeface="Montserrat Medium"/>
              <a:ea typeface="Montserrat Medium"/>
              <a:cs typeface="Montserrat Medium"/>
              <a:sym typeface="Montserrat Medium"/>
            </a:endParaRPr>
          </a:p>
          <a:p>
            <a:pPr indent="0" lvl="0" marL="0" rtl="0" algn="just">
              <a:lnSpc>
                <a:spcPct val="115000"/>
              </a:lnSpc>
              <a:spcBef>
                <a:spcPts val="0"/>
              </a:spcBef>
              <a:spcAft>
                <a:spcPts val="0"/>
              </a:spcAft>
              <a:buSzPct val="255892"/>
              <a:buNone/>
            </a:pPr>
            <a:r>
              <a:t/>
            </a:r>
            <a:endParaRPr sz="1650">
              <a:solidFill>
                <a:srgbClr val="0F0F0F"/>
              </a:solidFill>
              <a:latin typeface="Montserrat Medium"/>
              <a:ea typeface="Montserrat Medium"/>
              <a:cs typeface="Montserrat Medium"/>
              <a:sym typeface="Montserrat Medium"/>
            </a:endParaRPr>
          </a:p>
          <a:p>
            <a:pPr indent="457200" lvl="0" marL="0" rtl="0" algn="just">
              <a:lnSpc>
                <a:spcPct val="115000"/>
              </a:lnSpc>
              <a:spcBef>
                <a:spcPts val="0"/>
              </a:spcBef>
              <a:spcAft>
                <a:spcPts val="0"/>
              </a:spcAft>
              <a:buSzPct val="255892"/>
              <a:buNone/>
            </a:pPr>
            <a:r>
              <a:rPr lang="en" sz="1650">
                <a:solidFill>
                  <a:srgbClr val="0F0F0F"/>
                </a:solidFill>
                <a:latin typeface="Montserrat Medium"/>
                <a:ea typeface="Montserrat Medium"/>
                <a:cs typeface="Montserrat Medium"/>
                <a:sym typeface="Montserrat Medium"/>
              </a:rPr>
              <a:t>Cela inclut :</a:t>
            </a:r>
            <a:endParaRPr sz="1650">
              <a:solidFill>
                <a:srgbClr val="0F0F0F"/>
              </a:solidFill>
              <a:latin typeface="Montserrat Medium"/>
              <a:ea typeface="Montserrat Medium"/>
              <a:cs typeface="Montserrat Medium"/>
              <a:sym typeface="Montserrat Medium"/>
            </a:endParaRPr>
          </a:p>
          <a:p>
            <a:pPr indent="0" lvl="0" marL="0" rtl="0" algn="just">
              <a:lnSpc>
                <a:spcPct val="115000"/>
              </a:lnSpc>
              <a:spcBef>
                <a:spcPts val="0"/>
              </a:spcBef>
              <a:spcAft>
                <a:spcPts val="0"/>
              </a:spcAft>
              <a:buSzPct val="255892"/>
              <a:buNone/>
            </a:pPr>
            <a:r>
              <a:t/>
            </a:r>
            <a:endParaRPr sz="1650">
              <a:solidFill>
                <a:srgbClr val="0F0F0F"/>
              </a:solidFill>
              <a:latin typeface="Montserrat Medium"/>
              <a:ea typeface="Montserrat Medium"/>
              <a:cs typeface="Montserrat Medium"/>
              <a:sym typeface="Montserrat Medium"/>
            </a:endParaRPr>
          </a:p>
          <a:p>
            <a:pPr indent="-322897" lvl="0" marL="1371600" rtl="0" algn="just">
              <a:lnSpc>
                <a:spcPct val="115000"/>
              </a:lnSpc>
              <a:spcBef>
                <a:spcPts val="0"/>
              </a:spcBef>
              <a:spcAft>
                <a:spcPts val="0"/>
              </a:spcAft>
              <a:buClr>
                <a:srgbClr val="0F0F0F"/>
              </a:buClr>
              <a:buSzPct val="100000"/>
              <a:buFont typeface="Montserrat Medium"/>
              <a:buChar char="●"/>
            </a:pPr>
            <a:r>
              <a:rPr lang="en" sz="1650">
                <a:solidFill>
                  <a:srgbClr val="0F0F0F"/>
                </a:solidFill>
                <a:latin typeface="Montserrat Medium"/>
                <a:ea typeface="Montserrat Medium"/>
                <a:cs typeface="Montserrat Medium"/>
                <a:sym typeface="Montserrat Medium"/>
              </a:rPr>
              <a:t>Le chargement des modèles pré-entraînés pour chaque maladie (diabète, cancer du sein, risque de maladies cardiaques, maladie rénale chronique, maladie du foie).</a:t>
            </a:r>
            <a:endParaRPr sz="1650">
              <a:solidFill>
                <a:srgbClr val="0F0F0F"/>
              </a:solidFill>
              <a:latin typeface="Montserrat Medium"/>
              <a:ea typeface="Montserrat Medium"/>
              <a:cs typeface="Montserrat Medium"/>
              <a:sym typeface="Montserrat Medium"/>
            </a:endParaRPr>
          </a:p>
          <a:p>
            <a:pPr indent="-322897" lvl="0" marL="1371600" rtl="0" algn="just">
              <a:lnSpc>
                <a:spcPct val="115000"/>
              </a:lnSpc>
              <a:spcBef>
                <a:spcPts val="0"/>
              </a:spcBef>
              <a:spcAft>
                <a:spcPts val="0"/>
              </a:spcAft>
              <a:buClr>
                <a:srgbClr val="0F0F0F"/>
              </a:buClr>
              <a:buSzPct val="100000"/>
              <a:buFont typeface="Montserrat Medium"/>
              <a:buChar char="●"/>
            </a:pPr>
            <a:r>
              <a:rPr lang="en" sz="1650">
                <a:solidFill>
                  <a:srgbClr val="0F0F0F"/>
                </a:solidFill>
                <a:latin typeface="Montserrat Medium"/>
                <a:ea typeface="Montserrat Medium"/>
                <a:cs typeface="Montserrat Medium"/>
                <a:sym typeface="Montserrat Medium"/>
              </a:rPr>
              <a:t>La mise en place d'une interface pour la saisie des données utilisateurs selon les caractéristiques requises par chaque modèle.</a:t>
            </a:r>
            <a:endParaRPr sz="1650">
              <a:solidFill>
                <a:srgbClr val="0F0F0F"/>
              </a:solidFill>
              <a:latin typeface="Montserrat Medium"/>
              <a:ea typeface="Montserrat Medium"/>
              <a:cs typeface="Montserrat Medium"/>
              <a:sym typeface="Montserrat Medium"/>
            </a:endParaRPr>
          </a:p>
          <a:p>
            <a:pPr indent="-322897" lvl="0" marL="1371600" rtl="0" algn="just">
              <a:lnSpc>
                <a:spcPct val="115000"/>
              </a:lnSpc>
              <a:spcBef>
                <a:spcPts val="0"/>
              </a:spcBef>
              <a:spcAft>
                <a:spcPts val="0"/>
              </a:spcAft>
              <a:buClr>
                <a:srgbClr val="0F0F0F"/>
              </a:buClr>
              <a:buSzPct val="100000"/>
              <a:buFont typeface="Montserrat Medium"/>
              <a:buChar char="●"/>
            </a:pPr>
            <a:r>
              <a:rPr lang="en" sz="1650">
                <a:solidFill>
                  <a:srgbClr val="0F0F0F"/>
                </a:solidFill>
                <a:latin typeface="Montserrat Medium"/>
                <a:ea typeface="Montserrat Medium"/>
                <a:cs typeface="Montserrat Medium"/>
                <a:sym typeface="Montserrat Medium"/>
              </a:rPr>
              <a:t>La fourniture de résultats de prédiction aux utilisateurs avec un avertissement clair que ces prédictions sont informatives et ne remplacent pas un diagnostic médical professionnel.</a:t>
            </a:r>
            <a:endParaRPr sz="1650">
              <a:solidFill>
                <a:srgbClr val="0F0F0F"/>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0" lvl="0" marL="914400" marR="0" rtl="0" algn="just">
              <a:lnSpc>
                <a:spcPct val="115000"/>
              </a:lnSpc>
              <a:spcBef>
                <a:spcPts val="0"/>
              </a:spcBef>
              <a:spcAft>
                <a:spcPts val="0"/>
              </a:spcAft>
              <a:buSzPct val="255892"/>
              <a:buNone/>
            </a:pPr>
            <a:r>
              <a:t/>
            </a:r>
            <a:endParaRPr sz="1650">
              <a:solidFill>
                <a:srgbClr val="0F0F0F"/>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1240300" y="402125"/>
            <a:ext cx="7784400" cy="46950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800"/>
              <a:buNone/>
            </a:pPr>
            <a:r>
              <a:rPr lang="en" sz="2500">
                <a:latin typeface="Montserrat"/>
                <a:ea typeface="Montserrat"/>
                <a:cs typeface="Montserrat"/>
                <a:sym typeface="Montserrat"/>
              </a:rPr>
              <a:t>But pédagogique :</a:t>
            </a:r>
            <a:endParaRPr sz="2500">
              <a:latin typeface="Montserrat"/>
              <a:ea typeface="Montserrat"/>
              <a:cs typeface="Montserrat"/>
              <a:sym typeface="Montserrat"/>
            </a:endParaRPr>
          </a:p>
          <a:p>
            <a:pPr indent="0" lvl="0" marL="0" rtl="0" algn="just">
              <a:lnSpc>
                <a:spcPct val="100000"/>
              </a:lnSpc>
              <a:spcBef>
                <a:spcPts val="0"/>
              </a:spcBef>
              <a:spcAft>
                <a:spcPts val="0"/>
              </a:spcAft>
              <a:buSzPts val="3800"/>
              <a:buNone/>
            </a:pPr>
            <a:r>
              <a:t/>
            </a:r>
            <a:endParaRPr sz="2500">
              <a:latin typeface="Montserrat"/>
              <a:ea typeface="Montserrat"/>
              <a:cs typeface="Montserrat"/>
              <a:sym typeface="Montserrat"/>
            </a:endParaRPr>
          </a:p>
          <a:p>
            <a:pPr indent="-333375" lvl="0" marL="457200" marR="0" rtl="0" algn="just">
              <a:lnSpc>
                <a:spcPct val="115000"/>
              </a:lnSpc>
              <a:spcBef>
                <a:spcPts val="0"/>
              </a:spcBef>
              <a:spcAft>
                <a:spcPts val="0"/>
              </a:spcAft>
              <a:buSzPts val="1650"/>
              <a:buFont typeface="Montserrat Medium"/>
              <a:buAutoNum type="arabicPeriod"/>
            </a:pPr>
            <a:r>
              <a:rPr lang="en" sz="1650">
                <a:solidFill>
                  <a:srgbClr val="0F0F0F"/>
                </a:solidFill>
                <a:latin typeface="Montserrat Medium"/>
                <a:ea typeface="Montserrat Medium"/>
                <a:cs typeface="Montserrat Medium"/>
                <a:sym typeface="Montserrat Medium"/>
              </a:rPr>
              <a:t>Manipulation de Données de Santé : Acquérir des compétences en nettoyage, transformation et analyse préliminaire de données médicales complexes.</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marR="0" rtl="0" algn="just">
              <a:lnSpc>
                <a:spcPct val="115000"/>
              </a:lnSpc>
              <a:spcBef>
                <a:spcPts val="0"/>
              </a:spcBef>
              <a:spcAft>
                <a:spcPts val="0"/>
              </a:spcAft>
              <a:buClr>
                <a:srgbClr val="0F0F0F"/>
              </a:buClr>
              <a:buSzPts val="1650"/>
              <a:buFont typeface="Montserrat Medium"/>
              <a:buAutoNum type="arabicPeriod"/>
            </a:pPr>
            <a:r>
              <a:rPr lang="en" sz="1650">
                <a:solidFill>
                  <a:srgbClr val="0F0F0F"/>
                </a:solidFill>
                <a:latin typeface="Montserrat Medium"/>
                <a:ea typeface="Montserrat Medium"/>
                <a:cs typeface="Montserrat Medium"/>
                <a:sym typeface="Montserrat Medium"/>
              </a:rPr>
              <a:t>Classification Binaire : Comprendre et appliquer la classification binaire pour identifier les risques de maladies chroniques (Cancer du sein, Maladies cardiaques, Insuffisance rénale chronique, Maladies du foie.</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marR="0" rtl="0" algn="just">
              <a:lnSpc>
                <a:spcPct val="115000"/>
              </a:lnSpc>
              <a:spcBef>
                <a:spcPts val="0"/>
              </a:spcBef>
              <a:spcAft>
                <a:spcPts val="0"/>
              </a:spcAft>
              <a:buClr>
                <a:srgbClr val="0F0F0F"/>
              </a:buClr>
              <a:buSzPts val="1650"/>
              <a:buFont typeface="Montserrat Medium"/>
              <a:buAutoNum type="arabicPeriod"/>
            </a:pPr>
            <a:r>
              <a:rPr lang="en" sz="1650">
                <a:solidFill>
                  <a:srgbClr val="0F0F0F"/>
                </a:solidFill>
                <a:latin typeface="Montserrat Medium"/>
                <a:ea typeface="Montserrat Medium"/>
                <a:cs typeface="Montserrat Medium"/>
                <a:sym typeface="Montserrat Medium"/>
              </a:rPr>
              <a:t>Analyse Multivariée et Sélection de Caractéristiques : Maîtriser l'analyse multivariée pour sélectionner des biomarqueurs clés dans la prédiction de maladies.</a:t>
            </a:r>
            <a:endParaRPr sz="1650">
              <a:solidFill>
                <a:srgbClr val="0F0F0F"/>
              </a:solidFill>
              <a:latin typeface="Montserrat Medium"/>
              <a:ea typeface="Montserrat Medium"/>
              <a:cs typeface="Montserrat Medium"/>
              <a:sym typeface="Montserrat Medium"/>
            </a:endParaRPr>
          </a:p>
          <a:p>
            <a:pPr indent="0" lvl="0" marL="457200" marR="0" rtl="0" algn="just">
              <a:lnSpc>
                <a:spcPct val="115000"/>
              </a:lnSpc>
              <a:spcBef>
                <a:spcPts val="0"/>
              </a:spcBef>
              <a:spcAft>
                <a:spcPts val="0"/>
              </a:spcAft>
              <a:buSzPts val="3800"/>
              <a:buNone/>
            </a:pPr>
            <a:r>
              <a:t/>
            </a:r>
            <a:endParaRPr sz="1650">
              <a:solidFill>
                <a:srgbClr val="0F0F0F"/>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1240300" y="402125"/>
            <a:ext cx="7784400" cy="46950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800"/>
              <a:buNone/>
            </a:pPr>
            <a:r>
              <a:rPr lang="en" sz="2500">
                <a:latin typeface="Montserrat"/>
                <a:ea typeface="Montserrat"/>
                <a:cs typeface="Montserrat"/>
                <a:sym typeface="Montserrat"/>
              </a:rPr>
              <a:t>But pédagogique :</a:t>
            </a:r>
            <a:endParaRPr sz="2500">
              <a:latin typeface="Montserrat"/>
              <a:ea typeface="Montserrat"/>
              <a:cs typeface="Montserrat"/>
              <a:sym typeface="Montserrat"/>
            </a:endParaRPr>
          </a:p>
          <a:p>
            <a:pPr indent="0" lvl="0" marL="0" rtl="0" algn="just">
              <a:lnSpc>
                <a:spcPct val="100000"/>
              </a:lnSpc>
              <a:spcBef>
                <a:spcPts val="0"/>
              </a:spcBef>
              <a:spcAft>
                <a:spcPts val="0"/>
              </a:spcAft>
              <a:buSzPts val="3800"/>
              <a:buNone/>
            </a:pPr>
            <a:r>
              <a:t/>
            </a:r>
            <a:endParaRPr sz="2500">
              <a:latin typeface="Montserrat"/>
              <a:ea typeface="Montserrat"/>
              <a:cs typeface="Montserrat"/>
              <a:sym typeface="Montserrat"/>
            </a:endParaRPr>
          </a:p>
          <a:p>
            <a:pPr indent="-333375" lvl="0" marL="457200" rtl="0" algn="just">
              <a:lnSpc>
                <a:spcPct val="115000"/>
              </a:lnSpc>
              <a:spcBef>
                <a:spcPts val="0"/>
              </a:spcBef>
              <a:spcAft>
                <a:spcPts val="0"/>
              </a:spcAft>
              <a:buSzPts val="1650"/>
              <a:buFont typeface="Montserrat Medium"/>
              <a:buAutoNum type="arabicPeriod" startAt="4"/>
            </a:pPr>
            <a:r>
              <a:rPr lang="en" sz="1650">
                <a:solidFill>
                  <a:srgbClr val="0F0F0F"/>
                </a:solidFill>
                <a:latin typeface="Montserrat Medium"/>
                <a:ea typeface="Montserrat Medium"/>
                <a:cs typeface="Montserrat Medium"/>
                <a:sym typeface="Montserrat Medium"/>
              </a:rPr>
              <a:t>Techniques de Machine Learning en Médecine : Apprendre à utiliser des techniques d'apprentissage automatique adaptées aux données de santé.</a:t>
            </a:r>
            <a:endParaRPr sz="1650">
              <a:solidFill>
                <a:srgbClr val="0F0F0F"/>
              </a:solidFill>
              <a:latin typeface="Montserrat Medium"/>
              <a:ea typeface="Montserrat Medium"/>
              <a:cs typeface="Montserrat Medium"/>
              <a:sym typeface="Montserrat Medium"/>
            </a:endParaRPr>
          </a:p>
          <a:p>
            <a:pPr indent="0" lvl="0" marL="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rtl="0" algn="just">
              <a:lnSpc>
                <a:spcPct val="115000"/>
              </a:lnSpc>
              <a:spcBef>
                <a:spcPts val="0"/>
              </a:spcBef>
              <a:spcAft>
                <a:spcPts val="0"/>
              </a:spcAft>
              <a:buSzPts val="1650"/>
              <a:buFont typeface="Montserrat Medium"/>
              <a:buAutoNum type="arabicPeriod" startAt="4"/>
            </a:pPr>
            <a:r>
              <a:rPr lang="en" sz="1650">
                <a:solidFill>
                  <a:srgbClr val="0F0F0F"/>
                </a:solidFill>
                <a:latin typeface="Montserrat Medium"/>
                <a:ea typeface="Montserrat Medium"/>
                <a:cs typeface="Montserrat Medium"/>
                <a:sym typeface="Montserrat Medium"/>
              </a:rPr>
              <a:t>Interprétation Clinique des Analyses : Développer la capacité d'interpréter les résultats d'analyses de données de santé dans un contexte clinique.</a:t>
            </a:r>
            <a:endParaRPr sz="1650">
              <a:solidFill>
                <a:srgbClr val="0F0F0F"/>
              </a:solidFill>
              <a:latin typeface="Montserrat Medium"/>
              <a:ea typeface="Montserrat Medium"/>
              <a:cs typeface="Montserrat Medium"/>
              <a:sym typeface="Montserrat Medium"/>
            </a:endParaRPr>
          </a:p>
          <a:p>
            <a:pPr indent="0" lvl="0" marL="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rtl="0" algn="just">
              <a:lnSpc>
                <a:spcPct val="115000"/>
              </a:lnSpc>
              <a:spcBef>
                <a:spcPts val="0"/>
              </a:spcBef>
              <a:spcAft>
                <a:spcPts val="0"/>
              </a:spcAft>
              <a:buSzPts val="1650"/>
              <a:buFont typeface="Montserrat Medium"/>
              <a:buAutoNum type="arabicPeriod" startAt="4"/>
            </a:pPr>
            <a:r>
              <a:rPr lang="en" sz="1650">
                <a:solidFill>
                  <a:srgbClr val="0F0F0F"/>
                </a:solidFill>
                <a:latin typeface="Montserrat Medium"/>
                <a:ea typeface="Montserrat Medium"/>
                <a:cs typeface="Montserrat Medium"/>
                <a:sym typeface="Montserrat Medium"/>
              </a:rPr>
              <a:t>Éthique et Confidentialité en Santé : Comprendre les enjeux éthiques et la confidentialité liés à l'utilisation des données médicales.</a:t>
            </a:r>
            <a:endParaRPr sz="1650">
              <a:solidFill>
                <a:srgbClr val="0F0F0F"/>
              </a:solidFill>
              <a:latin typeface="Montserrat Medium"/>
              <a:ea typeface="Montserrat Medium"/>
              <a:cs typeface="Montserrat Medium"/>
              <a:sym typeface="Montserrat Medium"/>
            </a:endParaRPr>
          </a:p>
          <a:p>
            <a:pPr indent="0" lvl="0" marL="457200" marR="0" rtl="0" algn="just">
              <a:lnSpc>
                <a:spcPct val="115000"/>
              </a:lnSpc>
              <a:spcBef>
                <a:spcPts val="0"/>
              </a:spcBef>
              <a:spcAft>
                <a:spcPts val="0"/>
              </a:spcAft>
              <a:buSzPts val="3800"/>
              <a:buNone/>
            </a:pPr>
            <a:r>
              <a:t/>
            </a:r>
            <a:endParaRPr sz="1650">
              <a:solidFill>
                <a:srgbClr val="0F0F0F"/>
              </a:solidFill>
              <a:latin typeface="Montserrat Medium"/>
              <a:ea typeface="Montserrat Medium"/>
              <a:cs typeface="Montserrat Medium"/>
              <a:sym typeface="Montserrat Medium"/>
            </a:endParaRPr>
          </a:p>
          <a:p>
            <a:pPr indent="0" lvl="0" marL="457200" marR="0" rtl="0" algn="just">
              <a:lnSpc>
                <a:spcPct val="115000"/>
              </a:lnSpc>
              <a:spcBef>
                <a:spcPts val="0"/>
              </a:spcBef>
              <a:spcAft>
                <a:spcPts val="0"/>
              </a:spcAft>
              <a:buSzPts val="3800"/>
              <a:buNone/>
            </a:pPr>
            <a:r>
              <a:t/>
            </a:r>
            <a:endParaRPr sz="1650">
              <a:solidFill>
                <a:srgbClr val="0F0F0F"/>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1147350" y="386650"/>
            <a:ext cx="7996500" cy="4701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8888"/>
              <a:buNone/>
            </a:pPr>
            <a:r>
              <a:rPr lang="en" sz="2500">
                <a:latin typeface="Montserrat"/>
                <a:ea typeface="Montserrat"/>
                <a:cs typeface="Montserrat"/>
                <a:sym typeface="Montserrat"/>
              </a:rPr>
              <a:t>Descriptif : </a:t>
            </a:r>
            <a:endParaRPr sz="2500">
              <a:latin typeface="Montserrat"/>
              <a:ea typeface="Montserrat"/>
              <a:cs typeface="Montserrat"/>
              <a:sym typeface="Montserrat"/>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a:p>
            <a:pPr indent="-322897" lvl="0" marL="457200" marR="0" rtl="0" algn="just">
              <a:lnSpc>
                <a:spcPct val="115000"/>
              </a:lnSpc>
              <a:spcBef>
                <a:spcPts val="0"/>
              </a:spcBef>
              <a:spcAft>
                <a:spcPts val="0"/>
              </a:spcAft>
              <a:buSzPct val="100000"/>
              <a:buFont typeface="Montserrat Medium"/>
              <a:buAutoNum type="arabicPeriod"/>
            </a:pPr>
            <a:r>
              <a:rPr lang="en" sz="1650">
                <a:solidFill>
                  <a:srgbClr val="0F0F0F"/>
                </a:solidFill>
                <a:latin typeface="Montserrat Medium"/>
                <a:ea typeface="Montserrat Medium"/>
                <a:cs typeface="Montserrat Medium"/>
                <a:sym typeface="Montserrat Medium"/>
              </a:rPr>
              <a:t>Exploration de Données Médicales : Examiner les datasets spécifiques à chaque maladie pour comprendre leurs caractéristiques uniques, y compris les défis tels que les valeurs manquantes, le déséquilibre des classes, et la spécificité des données médicales.</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22897" lvl="0" marL="457200" marR="0" rtl="0" algn="just">
              <a:lnSpc>
                <a:spcPct val="115000"/>
              </a:lnSpc>
              <a:spcBef>
                <a:spcPts val="0"/>
              </a:spcBef>
              <a:spcAft>
                <a:spcPts val="0"/>
              </a:spcAft>
              <a:buSzPct val="100000"/>
              <a:buFont typeface="Montserrat Medium"/>
              <a:buAutoNum type="arabicPeriod"/>
            </a:pPr>
            <a:r>
              <a:rPr lang="en" sz="1650">
                <a:solidFill>
                  <a:srgbClr val="0F0F0F"/>
                </a:solidFill>
                <a:latin typeface="Montserrat Medium"/>
                <a:ea typeface="Montserrat Medium"/>
                <a:cs typeface="Montserrat Medium"/>
                <a:sym typeface="Montserrat Medium"/>
              </a:rPr>
              <a:t>Nettoyage et Préparation des Données : Traiter et nettoyer les données médicales pour assurer la qualité et l'intégrité requises pour les analyses. Cela comprend la gestion des valeurs manquantes, la normalisation des données et la transformation des variables catégorielles si nécessaire.</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22897" lvl="0" marL="457200" marR="0" rtl="0" algn="just">
              <a:lnSpc>
                <a:spcPct val="115000"/>
              </a:lnSpc>
              <a:spcBef>
                <a:spcPts val="0"/>
              </a:spcBef>
              <a:spcAft>
                <a:spcPts val="0"/>
              </a:spcAft>
              <a:buSzPct val="100000"/>
              <a:buFont typeface="Montserrat Medium"/>
              <a:buAutoNum type="arabicPeriod"/>
            </a:pPr>
            <a:r>
              <a:rPr lang="en" sz="1650">
                <a:solidFill>
                  <a:srgbClr val="0F0F0F"/>
                </a:solidFill>
                <a:latin typeface="Montserrat Medium"/>
                <a:ea typeface="Montserrat Medium"/>
                <a:cs typeface="Montserrat Medium"/>
                <a:sym typeface="Montserrat Medium"/>
              </a:rPr>
              <a:t>Sélection de Caractéristiques [Variables] : Identifier et sélectionner les caractéristiques les plus pertinentes pour chaque maladie en utilisant des techniques d'analyse multivariée, en tenant compte de l'importance clinique et de la pertinence des biomarqueurs.</a:t>
            </a:r>
            <a:endParaRPr sz="1650">
              <a:solidFill>
                <a:srgbClr val="0F0F0F"/>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SzPct val="168888"/>
              <a:buNone/>
            </a:pPr>
            <a:r>
              <a:t/>
            </a:r>
            <a:endParaRPr sz="25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1147350" y="386650"/>
            <a:ext cx="8346900" cy="4950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22"/>
              <a:buNone/>
            </a:pPr>
            <a:r>
              <a:rPr lang="en" sz="2500">
                <a:latin typeface="Montserrat"/>
                <a:ea typeface="Montserrat"/>
                <a:cs typeface="Montserrat"/>
                <a:sym typeface="Montserrat"/>
              </a:rPr>
              <a:t>Descriptif : </a:t>
            </a:r>
            <a:endParaRPr sz="2500">
              <a:latin typeface="Montserrat"/>
              <a:ea typeface="Montserrat"/>
              <a:cs typeface="Montserrat"/>
              <a:sym typeface="Montserrat"/>
            </a:endParaRPr>
          </a:p>
          <a:p>
            <a:pPr indent="0" lvl="0" marL="0" rtl="0" algn="l">
              <a:lnSpc>
                <a:spcPct val="100000"/>
              </a:lnSpc>
              <a:spcBef>
                <a:spcPts val="0"/>
              </a:spcBef>
              <a:spcAft>
                <a:spcPts val="0"/>
              </a:spcAft>
              <a:buSzPts val="4222"/>
              <a:buNone/>
            </a:pPr>
            <a:r>
              <a:t/>
            </a:r>
            <a:endParaRPr sz="2500">
              <a:latin typeface="Montserrat"/>
              <a:ea typeface="Montserrat"/>
              <a:cs typeface="Montserrat"/>
              <a:sym typeface="Montserrat"/>
            </a:endParaRPr>
          </a:p>
          <a:p>
            <a:pPr indent="-333375" lvl="0" marL="457200" marR="0" rtl="0" algn="just">
              <a:lnSpc>
                <a:spcPct val="115000"/>
              </a:lnSpc>
              <a:spcBef>
                <a:spcPts val="0"/>
              </a:spcBef>
              <a:spcAft>
                <a:spcPts val="0"/>
              </a:spcAft>
              <a:buSzPts val="1650"/>
              <a:buFont typeface="Montserrat Medium"/>
              <a:buAutoNum type="arabicPeriod" startAt="4"/>
            </a:pPr>
            <a:r>
              <a:rPr lang="en" sz="1650">
                <a:solidFill>
                  <a:srgbClr val="0F0F0F"/>
                </a:solidFill>
                <a:latin typeface="Montserrat Medium"/>
                <a:ea typeface="Montserrat Medium"/>
                <a:cs typeface="Montserrat Medium"/>
                <a:sym typeface="Montserrat Medium"/>
              </a:rPr>
              <a:t>Analyse Statistique et Descriptive : Réaliser des analyses statistiques pour résumer et comprendre les caractéristiques des données, telles que la distribution, la moyenne, la médiane, et l'écart-type des différentes variables.</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marR="0" rtl="0" algn="just">
              <a:lnSpc>
                <a:spcPct val="115000"/>
              </a:lnSpc>
              <a:spcBef>
                <a:spcPts val="0"/>
              </a:spcBef>
              <a:spcAft>
                <a:spcPts val="0"/>
              </a:spcAft>
              <a:buSzPts val="1650"/>
              <a:buFont typeface="Montserrat Medium"/>
              <a:buAutoNum type="arabicPeriod" startAt="4"/>
            </a:pPr>
            <a:r>
              <a:rPr lang="en" sz="1650">
                <a:solidFill>
                  <a:srgbClr val="0F0F0F"/>
                </a:solidFill>
                <a:latin typeface="Montserrat Medium"/>
                <a:ea typeface="Montserrat Medium"/>
                <a:cs typeface="Montserrat Medium"/>
                <a:sym typeface="Montserrat Medium"/>
              </a:rPr>
              <a:t>Visualisation des Données : Créer des visualisations claires et informatives pour révéler des tendances, des schémas, et des corrélations importantes dans les données de santé.</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marR="0" rtl="0" algn="just">
              <a:lnSpc>
                <a:spcPct val="115000"/>
              </a:lnSpc>
              <a:spcBef>
                <a:spcPts val="0"/>
              </a:spcBef>
              <a:spcAft>
                <a:spcPts val="0"/>
              </a:spcAft>
              <a:buSzPts val="1650"/>
              <a:buFont typeface="Montserrat Medium"/>
              <a:buAutoNum type="arabicPeriod" startAt="4"/>
            </a:pPr>
            <a:r>
              <a:rPr lang="en" sz="1650">
                <a:solidFill>
                  <a:srgbClr val="0F0F0F"/>
                </a:solidFill>
                <a:latin typeface="Montserrat Medium"/>
                <a:ea typeface="Montserrat Medium"/>
                <a:cs typeface="Montserrat Medium"/>
                <a:sym typeface="Montserrat Medium"/>
              </a:rPr>
              <a:t>Modélisation Prédictive : Construire et entraîner des modèles de classification binaire pour prédire la présence ou l'absence de chaque maladie. Expérimenter avec différents algorithmes de machine learning et évaluer leur performance à l'aide de métriques appropriées.</a:t>
            </a:r>
            <a:endParaRPr sz="25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1147350" y="386650"/>
            <a:ext cx="7996500" cy="470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22"/>
              <a:buNone/>
            </a:pPr>
            <a:r>
              <a:rPr lang="en" sz="2500">
                <a:latin typeface="Montserrat"/>
                <a:ea typeface="Montserrat"/>
                <a:cs typeface="Montserrat"/>
                <a:sym typeface="Montserrat"/>
              </a:rPr>
              <a:t>Descriptif : </a:t>
            </a:r>
            <a:endParaRPr sz="2500">
              <a:latin typeface="Montserrat"/>
              <a:ea typeface="Montserrat"/>
              <a:cs typeface="Montserrat"/>
              <a:sym typeface="Montserrat"/>
            </a:endParaRPr>
          </a:p>
          <a:p>
            <a:pPr indent="0" lvl="0" marL="0" rtl="0" algn="l">
              <a:lnSpc>
                <a:spcPct val="100000"/>
              </a:lnSpc>
              <a:spcBef>
                <a:spcPts val="0"/>
              </a:spcBef>
              <a:spcAft>
                <a:spcPts val="0"/>
              </a:spcAft>
              <a:buSzPts val="4222"/>
              <a:buNone/>
            </a:pPr>
            <a:r>
              <a:t/>
            </a:r>
            <a:endParaRPr sz="2500">
              <a:latin typeface="Montserrat"/>
              <a:ea typeface="Montserrat"/>
              <a:cs typeface="Montserrat"/>
              <a:sym typeface="Montserrat"/>
            </a:endParaRPr>
          </a:p>
          <a:p>
            <a:pPr indent="0" lvl="0" marL="457200" rtl="0" algn="just">
              <a:lnSpc>
                <a:spcPct val="115000"/>
              </a:lnSpc>
              <a:spcBef>
                <a:spcPts val="0"/>
              </a:spcBef>
              <a:spcAft>
                <a:spcPts val="0"/>
              </a:spcAft>
              <a:buSzPts val="4222"/>
              <a:buNone/>
            </a:pPr>
            <a:r>
              <a:t/>
            </a:r>
            <a:endParaRPr sz="1650">
              <a:solidFill>
                <a:srgbClr val="0F0F0F"/>
              </a:solidFill>
              <a:latin typeface="Montserrat Medium"/>
              <a:ea typeface="Montserrat Medium"/>
              <a:cs typeface="Montserrat Medium"/>
              <a:sym typeface="Montserrat Medium"/>
            </a:endParaRPr>
          </a:p>
          <a:p>
            <a:pPr indent="-333375" lvl="0" marL="457200" rtl="0" algn="just">
              <a:lnSpc>
                <a:spcPct val="115000"/>
              </a:lnSpc>
              <a:spcBef>
                <a:spcPts val="0"/>
              </a:spcBef>
              <a:spcAft>
                <a:spcPts val="0"/>
              </a:spcAft>
              <a:buClr>
                <a:srgbClr val="0F0F0F"/>
              </a:buClr>
              <a:buSzPts val="1650"/>
              <a:buFont typeface="Montserrat Medium"/>
              <a:buAutoNum type="arabicPeriod" startAt="7"/>
            </a:pPr>
            <a:r>
              <a:rPr lang="en" sz="1650">
                <a:solidFill>
                  <a:srgbClr val="0F0F0F"/>
                </a:solidFill>
                <a:latin typeface="Montserrat Medium"/>
                <a:ea typeface="Montserrat Medium"/>
                <a:cs typeface="Montserrat Medium"/>
                <a:sym typeface="Montserrat Medium"/>
              </a:rPr>
              <a:t>Interprétation et Validation des Résultats : Interpréter les résultats des modèles en termes de signification clinique, et effectuer des validations croisées pour assurer la robustesse et la fiabilité des prédictions.</a:t>
            </a:r>
            <a:endParaRPr sz="1650">
              <a:solidFill>
                <a:srgbClr val="0F0F0F"/>
              </a:solidFill>
              <a:latin typeface="Montserrat Medium"/>
              <a:ea typeface="Montserrat Medium"/>
              <a:cs typeface="Montserrat Medium"/>
              <a:sym typeface="Montserrat Medium"/>
            </a:endParaRPr>
          </a:p>
          <a:p>
            <a:pPr indent="0" lvl="0" marL="0" rtl="0" algn="just">
              <a:lnSpc>
                <a:spcPct val="115000"/>
              </a:lnSpc>
              <a:spcBef>
                <a:spcPts val="0"/>
              </a:spcBef>
              <a:spcAft>
                <a:spcPts val="0"/>
              </a:spcAft>
              <a:buNone/>
            </a:pPr>
            <a:r>
              <a:t/>
            </a:r>
            <a:endParaRPr sz="1650">
              <a:solidFill>
                <a:srgbClr val="0F0F0F"/>
              </a:solidFill>
              <a:latin typeface="Montserrat Medium"/>
              <a:ea typeface="Montserrat Medium"/>
              <a:cs typeface="Montserrat Medium"/>
              <a:sym typeface="Montserrat Medium"/>
            </a:endParaRPr>
          </a:p>
          <a:p>
            <a:pPr indent="-333375" lvl="0" marL="457200" rtl="0" algn="just">
              <a:lnSpc>
                <a:spcPct val="115000"/>
              </a:lnSpc>
              <a:spcBef>
                <a:spcPts val="0"/>
              </a:spcBef>
              <a:spcAft>
                <a:spcPts val="0"/>
              </a:spcAft>
              <a:buClr>
                <a:srgbClr val="0F0F0F"/>
              </a:buClr>
              <a:buSzPts val="1650"/>
              <a:buFont typeface="Montserrat Medium"/>
              <a:buAutoNum type="arabicPeriod" startAt="7"/>
            </a:pPr>
            <a:r>
              <a:rPr lang="en" sz="1650">
                <a:solidFill>
                  <a:srgbClr val="0F0F0F"/>
                </a:solidFill>
                <a:latin typeface="Montserrat Medium"/>
                <a:ea typeface="Montserrat Medium"/>
                <a:cs typeface="Montserrat Medium"/>
                <a:sym typeface="Montserrat Medium"/>
              </a:rPr>
              <a:t>Réflexion sur l'Éthique et la Confidentialité : Mener une réflexion critique sur les enjeux éthiques et les considérations de confidentialité liés à l'analyse des données de santé, en soulignant l'importance du consentement éclairé et de la protection des informations sensibles des patients.</a:t>
            </a:r>
            <a:endParaRPr sz="1650">
              <a:solidFill>
                <a:srgbClr val="0F0F0F"/>
              </a:solidFill>
              <a:latin typeface="Montserrat Medium"/>
              <a:ea typeface="Montserrat Medium"/>
              <a:cs typeface="Montserrat Medium"/>
              <a:sym typeface="Montserrat Medium"/>
            </a:endParaRPr>
          </a:p>
          <a:p>
            <a:pPr indent="0" lvl="0" marL="0" marR="0" rtl="0" algn="just">
              <a:lnSpc>
                <a:spcPct val="115000"/>
              </a:lnSpc>
              <a:spcBef>
                <a:spcPts val="0"/>
              </a:spcBef>
              <a:spcAft>
                <a:spcPts val="0"/>
              </a:spcAft>
              <a:buSzPts val="4222"/>
              <a:buNone/>
            </a:pPr>
            <a:r>
              <a:t/>
            </a:r>
            <a:endParaRPr sz="1650">
              <a:solidFill>
                <a:srgbClr val="0F0F0F"/>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