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924" r:id="rId1"/>
  </p:sldMasterIdLst>
  <p:notesMasterIdLst>
    <p:notesMasterId r:id="rId21"/>
  </p:notesMasterIdLst>
  <p:sldIdLst>
    <p:sldId id="256" r:id="rId2"/>
    <p:sldId id="281" r:id="rId3"/>
    <p:sldId id="257" r:id="rId4"/>
    <p:sldId id="258" r:id="rId5"/>
    <p:sldId id="261" r:id="rId6"/>
    <p:sldId id="264" r:id="rId7"/>
    <p:sldId id="265" r:id="rId8"/>
    <p:sldId id="266" r:id="rId9"/>
    <p:sldId id="268" r:id="rId10"/>
    <p:sldId id="269" r:id="rId11"/>
    <p:sldId id="270" r:id="rId12"/>
    <p:sldId id="274" r:id="rId13"/>
    <p:sldId id="275" r:id="rId14"/>
    <p:sldId id="276" r:id="rId15"/>
    <p:sldId id="278" r:id="rId16"/>
    <p:sldId id="279" r:id="rId17"/>
    <p:sldId id="280" r:id="rId18"/>
    <p:sldId id="277" r:id="rId19"/>
    <p:sldId id="282" r:id="rId2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75" autoAdjust="0"/>
  </p:normalViewPr>
  <p:slideViewPr>
    <p:cSldViewPr>
      <p:cViewPr varScale="1">
        <p:scale>
          <a:sx n="72" d="100"/>
          <a:sy n="72" d="100"/>
        </p:scale>
        <p:origin x="1326" y="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55516A-4351-42CA-9EC2-C98D95E3AC2E}" type="datetimeFigureOut">
              <a:rPr lang="ru-RU" smtClean="0"/>
              <a:t>01.03.2016</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BB2C96-8A83-4565-8E85-B706E2558082}" type="slidenum">
              <a:rPr lang="ru-RU" smtClean="0"/>
              <a:t>‹#›</a:t>
            </a:fld>
            <a:endParaRPr lang="ru-RU"/>
          </a:p>
        </p:txBody>
      </p:sp>
    </p:spTree>
    <p:extLst>
      <p:ext uri="{BB962C8B-B14F-4D97-AF65-F5344CB8AC3E}">
        <p14:creationId xmlns:p14="http://schemas.microsoft.com/office/powerpoint/2010/main" val="642430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2"/>
      </p:bgRef>
    </p:bg>
    <p:spTree>
      <p:nvGrpSpPr>
        <p:cNvPr id="1" name=""/>
        <p:cNvGrpSpPr/>
        <p:nvPr/>
      </p:nvGrpSpPr>
      <p:grpSpPr>
        <a:xfrm>
          <a:off x="0" y="0"/>
          <a:ext cx="0" cy="0"/>
          <a:chOff x="0" y="0"/>
          <a:chExt cx="0" cy="0"/>
        </a:xfrm>
      </p:grpSpPr>
      <p:sp>
        <p:nvSpPr>
          <p:cNvPr id="7" name="Полилиния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Полилиния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Заголовок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ru-RU" smtClean="0"/>
              <a:t>Образец заголовка</a:t>
            </a:r>
            <a:endParaRPr kumimoji="0" lang="en-US"/>
          </a:p>
        </p:txBody>
      </p:sp>
      <p:sp>
        <p:nvSpPr>
          <p:cNvPr id="17" name="Подзаголовок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30" name="Дата 29"/>
          <p:cNvSpPr>
            <a:spLocks noGrp="1"/>
          </p:cNvSpPr>
          <p:nvPr>
            <p:ph type="dt" sz="half" idx="10"/>
          </p:nvPr>
        </p:nvSpPr>
        <p:spPr/>
        <p:txBody>
          <a:bodyPr/>
          <a:lstStyle/>
          <a:p>
            <a:fld id="{668B407F-8997-498F-BF35-595A3E5EE46E}" type="datetimeFigureOut">
              <a:rPr lang="ru-RU" smtClean="0"/>
              <a:t>01.03.2016</a:t>
            </a:fld>
            <a:endParaRPr lang="ru-RU"/>
          </a:p>
        </p:txBody>
      </p:sp>
      <p:sp>
        <p:nvSpPr>
          <p:cNvPr id="19" name="Нижний колонтитул 18"/>
          <p:cNvSpPr>
            <a:spLocks noGrp="1"/>
          </p:cNvSpPr>
          <p:nvPr>
            <p:ph type="ftr" sz="quarter" idx="11"/>
          </p:nvPr>
        </p:nvSpPr>
        <p:spPr/>
        <p:txBody>
          <a:bodyPr/>
          <a:lstStyle/>
          <a:p>
            <a:endParaRPr lang="ru-RU"/>
          </a:p>
        </p:txBody>
      </p:sp>
      <p:sp>
        <p:nvSpPr>
          <p:cNvPr id="27" name="Номер слайда 26"/>
          <p:cNvSpPr>
            <a:spLocks noGrp="1"/>
          </p:cNvSpPr>
          <p:nvPr>
            <p:ph type="sldNum" sz="quarter" idx="12"/>
          </p:nvPr>
        </p:nvSpPr>
        <p:spPr/>
        <p:txBody>
          <a:bodyPr/>
          <a:lstStyle/>
          <a:p>
            <a:fld id="{FEE32E9B-AE83-4A22-902D-FB6ECBFEC4BC}"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668B407F-8997-498F-BF35-595A3E5EE46E}" type="datetimeFigureOut">
              <a:rPr lang="ru-RU" smtClean="0"/>
              <a:t>01.03.2016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EE32E9B-AE83-4A22-902D-FB6ECBFEC4BC}"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668B407F-8997-498F-BF35-595A3E5EE46E}" type="datetimeFigureOut">
              <a:rPr lang="ru-RU" smtClean="0"/>
              <a:t>01.03.2016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EE32E9B-AE83-4A22-902D-FB6ECBFEC4BC}"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lgn="l">
              <a:defRPr/>
            </a:lvl1pPr>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668B407F-8997-498F-BF35-595A3E5EE46E}" type="datetimeFigureOut">
              <a:rPr lang="ru-RU" smtClean="0"/>
              <a:t>01.03.2016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EE32E9B-AE83-4A22-902D-FB6ECBFEC4BC}"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7" name="Полилиния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Полилиния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Заголовок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668B407F-8997-498F-BF35-595A3E5EE46E}" type="datetimeFigureOut">
              <a:rPr lang="ru-RU" smtClean="0"/>
              <a:t>01.03.2016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EE32E9B-AE83-4A22-902D-FB6ECBFEC4BC}"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467600" cy="1143000"/>
          </a:xfrm>
        </p:spPr>
        <p:txBody>
          <a:bodyPr/>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668B407F-8997-498F-BF35-595A3E5EE46E}" type="datetimeFigureOut">
              <a:rPr lang="ru-RU" smtClean="0"/>
              <a:t>01.03.2016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EE32E9B-AE83-4A22-902D-FB6ECBFEC4BC}"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8229600" cy="1143000"/>
          </a:xfrm>
        </p:spPr>
        <p:txBody>
          <a:bodyPr anchor="ctr"/>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668B407F-8997-498F-BF35-595A3E5EE46E}" type="datetimeFigureOut">
              <a:rPr lang="ru-RU" smtClean="0"/>
              <a:t>01.03.2016</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FEE32E9B-AE83-4A22-902D-FB6ECBFEC4BC}"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320"/>
            <a:ext cx="7470648" cy="1143000"/>
          </a:xfrm>
        </p:spPr>
        <p:txBody>
          <a:bodyPr anchor="ctr"/>
          <a:lstStyle>
            <a:lvl1pPr algn="l">
              <a:defRPr sz="4600"/>
            </a:lvl1pPr>
          </a:lstStyle>
          <a:p>
            <a:r>
              <a:rPr kumimoji="0" lang="ru-RU" smtClean="0"/>
              <a:t>Образец заголовка</a:t>
            </a:r>
            <a:endParaRPr kumimoji="0" lang="en-US"/>
          </a:p>
        </p:txBody>
      </p:sp>
      <p:sp>
        <p:nvSpPr>
          <p:cNvPr id="7" name="Дата 6"/>
          <p:cNvSpPr>
            <a:spLocks noGrp="1"/>
          </p:cNvSpPr>
          <p:nvPr>
            <p:ph type="dt" sz="half" idx="10"/>
          </p:nvPr>
        </p:nvSpPr>
        <p:spPr/>
        <p:txBody>
          <a:bodyPr/>
          <a:lstStyle/>
          <a:p>
            <a:fld id="{668B407F-8997-498F-BF35-595A3E5EE46E}" type="datetimeFigureOut">
              <a:rPr lang="ru-RU" smtClean="0"/>
              <a:t>01.03.2016</a:t>
            </a:fld>
            <a:endParaRPr lang="ru-RU"/>
          </a:p>
        </p:txBody>
      </p:sp>
      <p:sp>
        <p:nvSpPr>
          <p:cNvPr id="8" name="Номер слайда 7"/>
          <p:cNvSpPr>
            <a:spLocks noGrp="1"/>
          </p:cNvSpPr>
          <p:nvPr>
            <p:ph type="sldNum" sz="quarter" idx="11"/>
          </p:nvPr>
        </p:nvSpPr>
        <p:spPr/>
        <p:txBody>
          <a:bodyPr/>
          <a:lstStyle/>
          <a:p>
            <a:fld id="{FEE32E9B-AE83-4A22-902D-FB6ECBFEC4BC}" type="slidenum">
              <a:rPr lang="ru-RU" smtClean="0"/>
              <a:t>‹#›</a:t>
            </a:fld>
            <a:endParaRPr lang="ru-RU"/>
          </a:p>
        </p:txBody>
      </p:sp>
      <p:sp>
        <p:nvSpPr>
          <p:cNvPr id="9" name="Нижний колонтитул 8"/>
          <p:cNvSpPr>
            <a:spLocks noGrp="1"/>
          </p:cNvSpPr>
          <p:nvPr>
            <p:ph type="ftr" sz="quarter" idx="12"/>
          </p:nvPr>
        </p:nvSpPr>
        <p:spPr/>
        <p:txBody>
          <a:bodyPr/>
          <a:lstStyle/>
          <a:p>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668B407F-8997-498F-BF35-595A3E5EE46E}" type="datetimeFigureOut">
              <a:rPr lang="ru-RU" smtClean="0"/>
              <a:t>01.03.2016</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FEE32E9B-AE83-4A22-902D-FB6ECBFEC4BC}"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668B407F-8997-498F-BF35-595A3E5EE46E}" type="datetimeFigureOut">
              <a:rPr lang="ru-RU" smtClean="0"/>
              <a:t>01.03.2016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a:xfrm>
            <a:off x="8156448" y="6422064"/>
            <a:ext cx="762000" cy="365125"/>
          </a:xfrm>
        </p:spPr>
        <p:txBody>
          <a:bodyPr/>
          <a:lstStyle/>
          <a:p>
            <a:fld id="{FEE32E9B-AE83-4A22-902D-FB6ECBFEC4BC}"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ru-RU" smtClean="0"/>
              <a:t>Вставка рисунка</a:t>
            </a:r>
            <a:endParaRPr kumimoji="0" lang="en-US" dirty="0"/>
          </a:p>
        </p:txBody>
      </p:sp>
      <p:sp>
        <p:nvSpPr>
          <p:cNvPr id="4" name="Текст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a:xfrm>
            <a:off x="457200" y="6422064"/>
            <a:ext cx="2133600" cy="365125"/>
          </a:xfrm>
        </p:spPr>
        <p:txBody>
          <a:bodyPr/>
          <a:lstStyle/>
          <a:p>
            <a:fld id="{668B407F-8997-498F-BF35-595A3E5EE46E}" type="datetimeFigureOut">
              <a:rPr lang="ru-RU" smtClean="0"/>
              <a:t>01.03.2016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EE32E9B-AE83-4A22-902D-FB6ECBFEC4BC}"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Полилиния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Полилиния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Заголовок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ru-RU" smtClean="0"/>
              <a:t>Образец заголовка</a:t>
            </a:r>
            <a:endParaRPr kumimoji="0" lang="en-US"/>
          </a:p>
        </p:txBody>
      </p:sp>
      <p:sp>
        <p:nvSpPr>
          <p:cNvPr id="30" name="Текст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0" name="Дата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668B407F-8997-498F-BF35-595A3E5EE46E}" type="datetimeFigureOut">
              <a:rPr lang="ru-RU" smtClean="0"/>
              <a:t>01.03.2016</a:t>
            </a:fld>
            <a:endParaRPr lang="ru-RU"/>
          </a:p>
        </p:txBody>
      </p:sp>
      <p:sp>
        <p:nvSpPr>
          <p:cNvPr id="22" name="Нижний колонтитул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ru-RU"/>
          </a:p>
        </p:txBody>
      </p:sp>
      <p:sp>
        <p:nvSpPr>
          <p:cNvPr id="18" name="Номер слайда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FEE32E9B-AE83-4A22-902D-FB6ECBFEC4BC}" type="slidenum">
              <a:rPr lang="ru-RU" smtClean="0"/>
              <a:t>‹#›</a:t>
            </a:fld>
            <a:endParaRPr lang="ru-RU"/>
          </a:p>
        </p:txBody>
      </p:sp>
    </p:spTree>
  </p:cSld>
  <p:clrMap bg1="dk1" tx1="lt1" bg2="dk2" tx2="lt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7.xml"/><Relationship Id="rId4" Type="http://schemas.openxmlformats.org/officeDocument/2006/relationships/image" Target="../media/image26.jpeg"/></Relationships>
</file>

<file path=ppt/slides/_rels/slide1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1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7.xml"/><Relationship Id="rId4" Type="http://schemas.openxmlformats.org/officeDocument/2006/relationships/image" Target="../media/image32.jpeg"/></Relationships>
</file>

<file path=ppt/slides/_rels/slide1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1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7.xml"/><Relationship Id="rId4" Type="http://schemas.openxmlformats.org/officeDocument/2006/relationships/image" Target="../media/image39.jpeg"/></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188640"/>
            <a:ext cx="8820472" cy="1477328"/>
          </a:xfrm>
          <a:prstGeom prst="rect">
            <a:avLst/>
          </a:prstGeom>
          <a:noFill/>
        </p:spPr>
        <p:txBody>
          <a:bodyPr wrap="square" rtlCol="0">
            <a:spAutoFit/>
          </a:bodyPr>
          <a:lstStyle/>
          <a:p>
            <a:pPr algn="ctr"/>
            <a:r>
              <a:rPr lang="ru-RU" sz="3000" dirty="0" smtClean="0"/>
              <a:t>ГБПОУ МО «Орехово-Зуевский железнодорожный техникум имени В.И. Бондаренко»</a:t>
            </a:r>
          </a:p>
        </p:txBody>
      </p:sp>
      <p:sp>
        <p:nvSpPr>
          <p:cNvPr id="8" name="TextBox 7"/>
          <p:cNvSpPr txBox="1"/>
          <p:nvPr/>
        </p:nvSpPr>
        <p:spPr>
          <a:xfrm>
            <a:off x="4211960" y="3687901"/>
            <a:ext cx="4932040" cy="3170099"/>
          </a:xfrm>
          <a:prstGeom prst="rect">
            <a:avLst/>
          </a:prstGeom>
          <a:noFill/>
        </p:spPr>
        <p:txBody>
          <a:bodyPr wrap="square" rtlCol="0">
            <a:spAutoFit/>
          </a:bodyPr>
          <a:lstStyle/>
          <a:p>
            <a:pPr algn="r"/>
            <a:r>
              <a:rPr lang="ru-RU" sz="2500" dirty="0" smtClean="0"/>
              <a:t>Выполнил: студент 3 курса</a:t>
            </a:r>
          </a:p>
          <a:p>
            <a:pPr algn="r"/>
            <a:r>
              <a:rPr lang="ru-RU" sz="2500" dirty="0" smtClean="0"/>
              <a:t>группы П-31</a:t>
            </a:r>
            <a:endParaRPr lang="en-US" sz="2500" dirty="0" smtClean="0"/>
          </a:p>
          <a:p>
            <a:pPr algn="r"/>
            <a:r>
              <a:rPr lang="ru-RU" sz="2500" dirty="0" smtClean="0"/>
              <a:t>«Программирование в компьютерных системах»</a:t>
            </a:r>
          </a:p>
          <a:p>
            <a:pPr algn="r"/>
            <a:r>
              <a:rPr lang="ru-RU" sz="2500" dirty="0" smtClean="0"/>
              <a:t>Шувалов В.В.</a:t>
            </a:r>
          </a:p>
          <a:p>
            <a:endParaRPr lang="ru-RU" sz="2500" dirty="0" smtClean="0"/>
          </a:p>
          <a:p>
            <a:pPr algn="r"/>
            <a:r>
              <a:rPr lang="ru-RU" sz="2500" dirty="0" smtClean="0"/>
              <a:t>Руководитель проекта:</a:t>
            </a:r>
          </a:p>
          <a:p>
            <a:pPr algn="r"/>
            <a:r>
              <a:rPr lang="ru-RU" sz="2500" dirty="0" smtClean="0"/>
              <a:t>Дерягина В.А.</a:t>
            </a:r>
            <a:endParaRPr lang="ru-RU" sz="2500" dirty="0"/>
          </a:p>
        </p:txBody>
      </p:sp>
      <p:pic>
        <p:nvPicPr>
          <p:cNvPr id="12292" name="Picture 4" descr="C:\Users\user\Desktop\Без имени-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43" y="3070586"/>
            <a:ext cx="3748276" cy="37797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012030" y="2099056"/>
            <a:ext cx="7128792" cy="523220"/>
          </a:xfrm>
          <a:prstGeom prst="rect">
            <a:avLst/>
          </a:prstGeom>
          <a:noFill/>
        </p:spPr>
        <p:txBody>
          <a:bodyPr wrap="square" rtlCol="0">
            <a:spAutoFit/>
          </a:bodyPr>
          <a:lstStyle/>
          <a:p>
            <a:r>
              <a:rPr lang="ru-RU" sz="2800" dirty="0" smtClean="0"/>
              <a:t>«Искусство как часть жизни»</a:t>
            </a:r>
            <a:endParaRPr lang="ru-RU"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2" descr="C:\Users\Samsung\Desktop\selskaya-molodez-1985-1.jpg"/>
          <p:cNvPicPr>
            <a:picLocks noChangeAspect="1" noChangeArrowheads="1"/>
          </p:cNvPicPr>
          <p:nvPr/>
        </p:nvPicPr>
        <p:blipFill>
          <a:blip r:embed="rId2" cstate="print"/>
          <a:srcRect/>
          <a:stretch>
            <a:fillRect/>
          </a:stretch>
        </p:blipFill>
        <p:spPr bwMode="auto">
          <a:xfrm>
            <a:off x="323528" y="1196752"/>
            <a:ext cx="4010026" cy="5248275"/>
          </a:xfrm>
          <a:prstGeom prst="rect">
            <a:avLst/>
          </a:prstGeom>
          <a:noFill/>
        </p:spPr>
      </p:pic>
      <p:pic>
        <p:nvPicPr>
          <p:cNvPr id="89091" name="Picture 3" descr="C:\Users\Samsung\Desktop\Безымянный1.jpg"/>
          <p:cNvPicPr>
            <a:picLocks noChangeAspect="1" noChangeArrowheads="1"/>
          </p:cNvPicPr>
          <p:nvPr/>
        </p:nvPicPr>
        <p:blipFill>
          <a:blip r:embed="rId3" cstate="print"/>
          <a:srcRect/>
          <a:stretch>
            <a:fillRect/>
          </a:stretch>
        </p:blipFill>
        <p:spPr bwMode="auto">
          <a:xfrm>
            <a:off x="4932040" y="1196752"/>
            <a:ext cx="3960440" cy="5229200"/>
          </a:xfrm>
          <a:prstGeom prst="rect">
            <a:avLst/>
          </a:prstGeom>
          <a:noFill/>
        </p:spPr>
      </p:pic>
      <p:sp>
        <p:nvSpPr>
          <p:cNvPr id="4" name="TextBox 3"/>
          <p:cNvSpPr txBox="1"/>
          <p:nvPr/>
        </p:nvSpPr>
        <p:spPr>
          <a:xfrm>
            <a:off x="0" y="260648"/>
            <a:ext cx="9144000" cy="938719"/>
          </a:xfrm>
          <a:prstGeom prst="rect">
            <a:avLst/>
          </a:prstGeom>
          <a:noFill/>
        </p:spPr>
        <p:txBody>
          <a:bodyPr wrap="square" rtlCol="0">
            <a:spAutoFit/>
          </a:bodyPr>
          <a:lstStyle/>
          <a:p>
            <a:pPr lvl="0" algn="ctr"/>
            <a:r>
              <a:rPr kumimoji="0" lang="en-US" sz="3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Magazine and newspaper’s graphic</a:t>
            </a:r>
            <a:endParaRPr kumimoji="0" lang="ru-RU" sz="3000" b="1" i="0" u="none" strike="noStrike" cap="none" normalizeH="0" baseline="0" dirty="0" smtClean="0">
              <a:ln>
                <a:noFill/>
              </a:ln>
              <a:solidFill>
                <a:schemeClr val="tx1"/>
              </a:solidFill>
              <a:effectLst/>
              <a:latin typeface="Times New Roman" pitchFamily="18" charset="0"/>
              <a:cs typeface="Times New Roman" pitchFamily="18" charset="0"/>
            </a:endParaRPr>
          </a:p>
          <a:p>
            <a:pPr algn="ctr"/>
            <a:endParaRPr lang="ru-RU" sz="25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2" descr="C:\Users\Samsung\Desktop\gandex.ru-17782_e494e3e1e69e1ef06cdf5cfd156edf29.jpg"/>
          <p:cNvPicPr>
            <a:picLocks noChangeAspect="1" noChangeArrowheads="1"/>
          </p:cNvPicPr>
          <p:nvPr/>
        </p:nvPicPr>
        <p:blipFill>
          <a:blip r:embed="rId2" cstate="print"/>
          <a:srcRect/>
          <a:stretch>
            <a:fillRect/>
          </a:stretch>
        </p:blipFill>
        <p:spPr bwMode="auto">
          <a:xfrm>
            <a:off x="467544" y="2311123"/>
            <a:ext cx="4032448" cy="3010489"/>
          </a:xfrm>
          <a:prstGeom prst="rect">
            <a:avLst/>
          </a:prstGeom>
          <a:noFill/>
        </p:spPr>
      </p:pic>
      <p:sp>
        <p:nvSpPr>
          <p:cNvPr id="3" name="Прямоугольник 2"/>
          <p:cNvSpPr/>
          <p:nvPr/>
        </p:nvSpPr>
        <p:spPr>
          <a:xfrm>
            <a:off x="-1503331" y="1636057"/>
            <a:ext cx="7974197" cy="553998"/>
          </a:xfrm>
          <a:prstGeom prst="rect">
            <a:avLst/>
          </a:prstGeom>
        </p:spPr>
        <p:txBody>
          <a:bodyPr wrap="square">
            <a:spAutoFit/>
          </a:bodyPr>
          <a:lstStyle/>
          <a:p>
            <a:pPr lvl="0" algn="ctr" eaLnBrk="0" fontAlgn="base" hangingPunct="0">
              <a:spcBef>
                <a:spcPct val="0"/>
              </a:spcBef>
              <a:spcAft>
                <a:spcPct val="0"/>
              </a:spcAft>
            </a:pPr>
            <a:r>
              <a:rPr kumimoji="0" lang="en-US" sz="3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Computer’s graphic</a:t>
            </a:r>
            <a:endParaRPr kumimoji="0" lang="ru-RU" sz="30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 name="Прямоугольник 1"/>
          <p:cNvSpPr/>
          <p:nvPr/>
        </p:nvSpPr>
        <p:spPr>
          <a:xfrm>
            <a:off x="5288191" y="1636057"/>
            <a:ext cx="2994731" cy="553998"/>
          </a:xfrm>
          <a:prstGeom prst="rect">
            <a:avLst/>
          </a:prstGeom>
        </p:spPr>
        <p:txBody>
          <a:bodyPr wrap="none">
            <a:spAutoFit/>
          </a:bodyPr>
          <a:lstStyle/>
          <a:p>
            <a:pPr lvl="0" algn="ctr" eaLnBrk="0" fontAlgn="base" hangingPunct="0">
              <a:spcBef>
                <a:spcPct val="0"/>
              </a:spcBef>
              <a:spcAft>
                <a:spcPct val="0"/>
              </a:spcAft>
            </a:pPr>
            <a:r>
              <a:rPr lang="en-US" sz="3000" b="1" dirty="0">
                <a:latin typeface="Times New Roman" pitchFamily="18" charset="0"/>
                <a:ea typeface="Calibri" pitchFamily="34" charset="0"/>
                <a:cs typeface="Times New Roman" pitchFamily="18" charset="0"/>
              </a:rPr>
              <a:t>Applied graphics</a:t>
            </a:r>
            <a:endParaRPr lang="ru-RU" sz="3000" b="1" dirty="0">
              <a:latin typeface="Times New Roman" pitchFamily="18" charset="0"/>
              <a:cs typeface="Times New Roman" pitchFamily="18" charset="0"/>
            </a:endParaRPr>
          </a:p>
        </p:txBody>
      </p:sp>
      <p:pic>
        <p:nvPicPr>
          <p:cNvPr id="5" name="Picture 2" descr="C:\Users\user\Desktop\13522664-Set-of-vintage-and-modern-ice-cream-shop-badges-and-labels-Stock-Vecto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41745" y="2266027"/>
            <a:ext cx="3687623" cy="30863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1"/>
          <p:cNvSpPr>
            <a:spLocks noChangeArrowheads="1"/>
          </p:cNvSpPr>
          <p:nvPr/>
        </p:nvSpPr>
        <p:spPr bwMode="auto">
          <a:xfrm>
            <a:off x="251520" y="181934"/>
            <a:ext cx="9144000" cy="393954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Now there are a lot of kinds of art:</a:t>
            </a:r>
            <a:endParaRPr kumimoji="0" lang="ru-RU" sz="25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5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Metaphysical painting</a:t>
            </a:r>
            <a:endParaRPr kumimoji="0" lang="ru-RU" sz="25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5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Abstract</a:t>
            </a:r>
            <a:endParaRPr kumimoji="0" lang="ru-RU" sz="25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5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Cubism</a:t>
            </a:r>
            <a:endParaRPr kumimoji="0" lang="ru-RU" sz="25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5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Surrealism</a:t>
            </a:r>
            <a:endParaRPr kumimoji="0" lang="ru-RU" sz="25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5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Modernism</a:t>
            </a:r>
            <a:endParaRPr kumimoji="0" lang="ru-RU" sz="25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5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Visual art</a:t>
            </a:r>
          </a:p>
          <a:p>
            <a:pPr marL="0" marR="0" lvl="0" indent="0" algn="just" defTabSz="914400" rtl="0" eaLnBrk="0" fontAlgn="base" latinLnBrk="0" hangingPunct="0">
              <a:lnSpc>
                <a:spcPct val="100000"/>
              </a:lnSpc>
              <a:spcBef>
                <a:spcPct val="0"/>
              </a:spcBef>
              <a:spcAft>
                <a:spcPct val="0"/>
              </a:spcAft>
              <a:buClrTx/>
              <a:buSzTx/>
              <a:tabLst/>
            </a:pPr>
            <a:endParaRPr kumimoji="0" lang="ru-RU" sz="25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5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All of them have special difference, which you can find in </a:t>
            </a:r>
            <a:endParaRPr kumimoji="0" lang="ru-RU" sz="25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5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a:t>
            </a:r>
            <a:r>
              <a:rPr kumimoji="0" lang="en-US" sz="25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internet, if you want.</a:t>
            </a:r>
            <a:endParaRPr kumimoji="0" lang="en-US" sz="25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10242" name="Picture 2" descr="C:\Users\user\Desktop\i (1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4" y="4131899"/>
            <a:ext cx="2827246" cy="2725819"/>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descr="C:\Users\user\Desktop\i (1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2400" y="4131899"/>
            <a:ext cx="3106166" cy="2725819"/>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C:\Users\user\Desktop\i (2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9219" y="4131900"/>
            <a:ext cx="3204781" cy="2726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1"/>
          <p:cNvSpPr>
            <a:spLocks noChangeArrowheads="1"/>
          </p:cNvSpPr>
          <p:nvPr/>
        </p:nvSpPr>
        <p:spPr bwMode="auto">
          <a:xfrm>
            <a:off x="163025" y="1127359"/>
            <a:ext cx="8568952" cy="20159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lang="en-US" sz="2500" dirty="0">
                <a:latin typeface="Times New Roman" pitchFamily="18" charset="0"/>
                <a:ea typeface="Calibri" pitchFamily="34" charset="0"/>
                <a:cs typeface="Times New Roman" pitchFamily="18" charset="0"/>
              </a:rPr>
              <a:t>I think music is one of the most famous </a:t>
            </a:r>
            <a:r>
              <a:rPr lang="en-US" sz="2500" dirty="0" smtClean="0">
                <a:latin typeface="Times New Roman" pitchFamily="18" charset="0"/>
                <a:ea typeface="Calibri" pitchFamily="34" charset="0"/>
                <a:cs typeface="Times New Roman" pitchFamily="18" charset="0"/>
              </a:rPr>
              <a:t>kinds </a:t>
            </a:r>
            <a:r>
              <a:rPr lang="en-US" sz="2500" dirty="0">
                <a:latin typeface="Times New Roman" pitchFamily="18" charset="0"/>
                <a:ea typeface="Calibri" pitchFamily="34" charset="0"/>
                <a:cs typeface="Times New Roman" pitchFamily="18" charset="0"/>
              </a:rPr>
              <a:t>of art </a:t>
            </a:r>
            <a:r>
              <a:rPr lang="en-US" sz="2500" dirty="0" smtClean="0">
                <a:latin typeface="Times New Roman" pitchFamily="18" charset="0"/>
                <a:ea typeface="Calibri" pitchFamily="34" charset="0"/>
                <a:cs typeface="Times New Roman" pitchFamily="18" charset="0"/>
              </a:rPr>
              <a:t>nowadays in </a:t>
            </a:r>
            <a:r>
              <a:rPr lang="en-US" sz="2500" dirty="0">
                <a:latin typeface="Times New Roman" pitchFamily="18" charset="0"/>
                <a:ea typeface="Calibri" pitchFamily="34" charset="0"/>
                <a:cs typeface="Times New Roman" pitchFamily="18" charset="0"/>
              </a:rPr>
              <a:t>America, England </a:t>
            </a:r>
            <a:r>
              <a:rPr lang="en-US" sz="2500" dirty="0" smtClean="0">
                <a:latin typeface="Times New Roman" pitchFamily="18" charset="0"/>
                <a:ea typeface="Calibri" pitchFamily="34" charset="0"/>
                <a:cs typeface="Times New Roman" pitchFamily="18" charset="0"/>
              </a:rPr>
              <a:t>etc</a:t>
            </a:r>
            <a:r>
              <a:rPr lang="en-US" sz="2500" dirty="0">
                <a:latin typeface="Times New Roman" pitchFamily="18" charset="0"/>
                <a:ea typeface="Calibri" pitchFamily="34" charset="0"/>
                <a:cs typeface="Times New Roman" pitchFamily="18" charset="0"/>
              </a:rPr>
              <a:t>. The whole world listens different types of music like rock, hip-hop, Jazz, and even Dubstep. </a:t>
            </a:r>
          </a:p>
          <a:p>
            <a:pPr lvl="0" algn="just" eaLnBrk="0" fontAlgn="base" hangingPunct="0">
              <a:spcBef>
                <a:spcPct val="0"/>
              </a:spcBef>
              <a:spcAft>
                <a:spcPct val="0"/>
              </a:spcAft>
            </a:pPr>
            <a:r>
              <a:rPr lang="en-US" sz="2500" dirty="0">
                <a:latin typeface="Times New Roman" pitchFamily="18" charset="0"/>
                <a:ea typeface="Calibri" pitchFamily="34" charset="0"/>
                <a:cs typeface="Times New Roman" pitchFamily="18" charset="0"/>
              </a:rPr>
              <a:t>Music is life for the most people. They wake up with it, walk, and even when </a:t>
            </a:r>
            <a:r>
              <a:rPr lang="en-US" sz="2500" dirty="0" smtClean="0">
                <a:latin typeface="Times New Roman" pitchFamily="18" charset="0"/>
                <a:ea typeface="Calibri" pitchFamily="34" charset="0"/>
                <a:cs typeface="Times New Roman" pitchFamily="18" charset="0"/>
              </a:rPr>
              <a:t>they </a:t>
            </a:r>
            <a:r>
              <a:rPr lang="en-US" sz="2500" dirty="0">
                <a:latin typeface="Times New Roman" pitchFamily="18" charset="0"/>
                <a:ea typeface="Calibri" pitchFamily="34" charset="0"/>
                <a:cs typeface="Times New Roman" pitchFamily="18" charset="0"/>
              </a:rPr>
              <a:t>take a shower they sing. </a:t>
            </a:r>
            <a:endParaRPr kumimoji="0" lang="ru-RU" sz="25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TextBox 2"/>
          <p:cNvSpPr txBox="1"/>
          <p:nvPr/>
        </p:nvSpPr>
        <p:spPr>
          <a:xfrm>
            <a:off x="0" y="188640"/>
            <a:ext cx="9144000" cy="553998"/>
          </a:xfrm>
          <a:prstGeom prst="rect">
            <a:avLst/>
          </a:prstGeom>
          <a:noFill/>
        </p:spPr>
        <p:txBody>
          <a:bodyPr wrap="square" rtlCol="0">
            <a:spAutoFit/>
          </a:bodyPr>
          <a:lstStyle/>
          <a:p>
            <a:pPr algn="ctr"/>
            <a:r>
              <a:rPr lang="en-US" sz="3000" b="1" dirty="0" smtClean="0">
                <a:latin typeface="Times New Roman" pitchFamily="18" charset="0"/>
                <a:cs typeface="Times New Roman" pitchFamily="18" charset="0"/>
              </a:rPr>
              <a:t>Music</a:t>
            </a:r>
            <a:endParaRPr lang="ru-RU" sz="3000" b="1" dirty="0">
              <a:latin typeface="Times New Roman" pitchFamily="18" charset="0"/>
              <a:cs typeface="Times New Roman" pitchFamily="18" charset="0"/>
            </a:endParaRPr>
          </a:p>
        </p:txBody>
      </p:sp>
      <p:pic>
        <p:nvPicPr>
          <p:cNvPr id="7170" name="Picture 2" descr="C:\Users\user\Desktop\i (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4149081"/>
            <a:ext cx="3240360" cy="270892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Users\user\Desktop\i (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 y="4149082"/>
            <a:ext cx="2983541" cy="270891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Users\user\Desktop\o-RUNNING-WITH-HEADPHONES-facebook.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28184" y="4149082"/>
            <a:ext cx="2915816" cy="27089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1"/>
          <p:cNvSpPr>
            <a:spLocks noChangeArrowheads="1"/>
          </p:cNvSpPr>
          <p:nvPr/>
        </p:nvSpPr>
        <p:spPr bwMode="auto">
          <a:xfrm>
            <a:off x="316596" y="453008"/>
            <a:ext cx="8316416" cy="35548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As I said above there are different types of music:</a:t>
            </a:r>
            <a:endParaRPr kumimoji="0" lang="ru-RU" sz="25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5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Rock'n'roll</a:t>
            </a:r>
            <a:r>
              <a:rPr kumimoji="0" lang="en-US" sz="25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(Elvis Presley, Chuck Berry)</a:t>
            </a:r>
            <a:endParaRPr kumimoji="0" lang="ru-RU" sz="25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5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Dubstep</a:t>
            </a:r>
            <a:r>
              <a:rPr kumimoji="0" lang="en-US" sz="25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(Deadmau5, </a:t>
            </a:r>
            <a:r>
              <a:rPr kumimoji="0" lang="en-US" sz="25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Skrillex</a:t>
            </a:r>
            <a:r>
              <a:rPr kumimoji="0" lang="en-US" sz="25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ru-RU" sz="25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5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Rap (Eminem, </a:t>
            </a:r>
            <a:r>
              <a:rPr kumimoji="0" lang="en-US" sz="25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Icecube</a:t>
            </a:r>
            <a:r>
              <a:rPr kumimoji="0" lang="en-US" sz="25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Snoop Dog)</a:t>
            </a:r>
            <a:endParaRPr kumimoji="0" lang="ru-RU" sz="25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ru-RU" sz="25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5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About music, as art </a:t>
            </a:r>
            <a:r>
              <a:rPr lang="en-US" sz="2500" dirty="0" smtClean="0">
                <a:latin typeface="Times New Roman" pitchFamily="18" charset="0"/>
                <a:ea typeface="Calibri" pitchFamily="34" charset="0"/>
                <a:cs typeface="Times New Roman" pitchFamily="18" charset="0"/>
              </a:rPr>
              <a:t>in general,</a:t>
            </a:r>
            <a:r>
              <a:rPr kumimoji="0" lang="en-US" sz="25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we can speak forever. But we should remember that art is developing. So something can be forgotten, but something new will appear, because that's how evolution works.</a:t>
            </a:r>
            <a:endParaRPr kumimoji="0" lang="en-US" sz="25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8194" name="Picture 2" descr="C:\Users\user\Desktop\i (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409308"/>
            <a:ext cx="3131840" cy="2475773"/>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C:\Users\user\Desktop\deadmau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0477" y="4422848"/>
            <a:ext cx="3149715" cy="2448692"/>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C:\Users\user\Desktop\i (1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1" y="4409308"/>
            <a:ext cx="2843809" cy="24486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1"/>
          <p:cNvSpPr>
            <a:spLocks noChangeArrowheads="1"/>
          </p:cNvSpPr>
          <p:nvPr/>
        </p:nvSpPr>
        <p:spPr bwMode="auto">
          <a:xfrm>
            <a:off x="179512" y="742638"/>
            <a:ext cx="9144000" cy="35548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5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This is one of the newest type in the world.  It contains a lot of different kinds, but I suggest to choose movies.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25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5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First of all, let’s remember the most famous genres of movies:</a:t>
            </a:r>
            <a:endParaRPr kumimoji="0" lang="ru-RU" sz="25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5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Thriller  </a:t>
            </a:r>
            <a:endParaRPr kumimoji="0" lang="ru-RU" sz="25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5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Drama</a:t>
            </a:r>
            <a:endParaRPr kumimoji="0" lang="ru-RU" sz="25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5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Comedy</a:t>
            </a:r>
            <a:endParaRPr kumimoji="0" lang="ru-RU" sz="25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5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Action</a:t>
            </a:r>
            <a:endParaRPr kumimoji="0" lang="ru-RU" sz="25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5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Fantasy</a:t>
            </a:r>
            <a:endParaRPr kumimoji="0" lang="en-US" sz="25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 name="Прямоугольник 2"/>
          <p:cNvSpPr/>
          <p:nvPr/>
        </p:nvSpPr>
        <p:spPr>
          <a:xfrm>
            <a:off x="0" y="188640"/>
            <a:ext cx="9144000" cy="553998"/>
          </a:xfrm>
          <a:prstGeom prst="rect">
            <a:avLst/>
          </a:prstGeom>
        </p:spPr>
        <p:txBody>
          <a:bodyPr wrap="square">
            <a:spAutoFit/>
          </a:bodyPr>
          <a:lstStyle/>
          <a:p>
            <a:pPr lvl="0" algn="ctr" fontAlgn="base">
              <a:spcBef>
                <a:spcPct val="0"/>
              </a:spcBef>
              <a:spcAft>
                <a:spcPct val="0"/>
              </a:spcAft>
            </a:pPr>
            <a:r>
              <a:rPr kumimoji="0" lang="en-US" sz="3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Mixture of Music and Graphic</a:t>
            </a:r>
            <a:endParaRPr kumimoji="0" lang="ru-RU" sz="30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9218" name="Picture 2" descr="C:\Users\user\Desktop\i (1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0" y="4581128"/>
            <a:ext cx="2919336" cy="2263985"/>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C:\Users\user\Desktop\i (1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5" y="4581128"/>
            <a:ext cx="2896595" cy="228342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C:\Users\user\Desktop\i (1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2411" y="4581128"/>
            <a:ext cx="3326435" cy="22514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user\Desktop\i (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9329" name="Rectangle 1"/>
          <p:cNvSpPr>
            <a:spLocks noChangeArrowheads="1"/>
          </p:cNvSpPr>
          <p:nvPr/>
        </p:nvSpPr>
        <p:spPr bwMode="auto">
          <a:xfrm>
            <a:off x="0" y="32048"/>
            <a:ext cx="9144000" cy="24006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smtClean="0">
                <a:ln>
                  <a:noFill/>
                </a:ln>
                <a:solidFill>
                  <a:srgbClr val="FFFF00"/>
                </a:solidFill>
                <a:effectLst/>
                <a:latin typeface="Times New Roman" pitchFamily="18" charset="0"/>
                <a:ea typeface="Calibri" pitchFamily="34" charset="0"/>
                <a:cs typeface="Times New Roman" pitchFamily="18" charset="0"/>
              </a:rPr>
              <a:t>I think we don’t need examples, because everyone knows these genres. But if you think deeper, you will understand that all films that you remember are made in America. That’s really interesting, but this is fact. Now almost all films are from Hollywood, and they earn a lot of money in the whole world, because Americans have learnt how to make films correctly. </a:t>
            </a:r>
            <a:endParaRPr kumimoji="0" lang="en-US" sz="2500" b="0" i="0" u="none" strike="noStrike" cap="none" normalizeH="0" baseline="0" dirty="0" smtClean="0">
              <a:ln>
                <a:noFill/>
              </a:ln>
              <a:solidFill>
                <a:srgbClr val="FFFF00"/>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1"/>
          <p:cNvSpPr>
            <a:spLocks noChangeArrowheads="1"/>
          </p:cNvSpPr>
          <p:nvPr/>
        </p:nvSpPr>
        <p:spPr bwMode="auto">
          <a:xfrm>
            <a:off x="179512" y="332656"/>
            <a:ext cx="9144000" cy="20159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US" sz="2500" dirty="0" smtClean="0">
                <a:latin typeface="Times New Roman" pitchFamily="18" charset="0"/>
                <a:ea typeface="Calibri" pitchFamily="34" charset="0"/>
                <a:cs typeface="Times New Roman" pitchFamily="18" charset="0"/>
              </a:rPr>
              <a:t>Nowadays </a:t>
            </a:r>
            <a:r>
              <a:rPr lang="en-US" sz="2500" dirty="0">
                <a:latin typeface="Times New Roman" pitchFamily="18" charset="0"/>
                <a:ea typeface="Calibri" pitchFamily="34" charset="0"/>
                <a:cs typeface="Times New Roman" pitchFamily="18" charset="0"/>
              </a:rPr>
              <a:t>there is an international art because </a:t>
            </a:r>
            <a:r>
              <a:rPr kumimoji="0" lang="en-US" sz="25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of the globalization. English-speaking countries and language in general have the main role like you or not. On the one hand this is bad because some countries should forget their own art, but on the other it is great connection with every country by art.</a:t>
            </a:r>
            <a:endParaRPr kumimoji="0" lang="en-US" sz="25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descr="C:\Users\user\Desktop\i (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5" y="3933056"/>
            <a:ext cx="3960441" cy="2924944"/>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Users\user\Desktop\i (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7" y="3933056"/>
            <a:ext cx="2627783" cy="2924944"/>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user\Desktop\i (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41" y="3909192"/>
            <a:ext cx="2568716" cy="29488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1"/>
          <p:cNvSpPr>
            <a:spLocks noChangeArrowheads="1"/>
          </p:cNvSpPr>
          <p:nvPr/>
        </p:nvSpPr>
        <p:spPr bwMode="auto">
          <a:xfrm>
            <a:off x="1054896" y="1631122"/>
            <a:ext cx="6955366" cy="86177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Thank you for attention!</a:t>
            </a:r>
            <a:endParaRPr kumimoji="0" lang="en-US" sz="5000" b="1" i="0" u="none" strike="noStrike" cap="none" normalizeH="0" baseline="0" dirty="0" smtClean="0">
              <a:ln>
                <a:noFill/>
              </a:ln>
              <a:solidFill>
                <a:schemeClr val="tx1"/>
              </a:solidFill>
              <a:effectLst/>
              <a:latin typeface="Arial" pitchFamily="34" charset="0"/>
              <a:cs typeface="Arial" pitchFamily="34" charset="0"/>
            </a:endParaRPr>
          </a:p>
        </p:txBody>
      </p:sp>
      <p:pic>
        <p:nvPicPr>
          <p:cNvPr id="5123" name="Picture 3" descr="C:\Users\user\Desktop\Без имени-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715026"/>
            <a:ext cx="4104456" cy="41494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256" y="548680"/>
            <a:ext cx="7052252" cy="477054"/>
          </a:xfrm>
          <a:prstGeom prst="rect">
            <a:avLst/>
          </a:prstGeom>
          <a:noFill/>
        </p:spPr>
        <p:txBody>
          <a:bodyPr wrap="none" rtlCol="0">
            <a:spAutoFit/>
          </a:bodyPr>
          <a:lstStyle/>
          <a:p>
            <a:r>
              <a:rPr lang="ru-RU" sz="2500" dirty="0" smtClean="0">
                <a:latin typeface="Times New Roman" panose="02020603050405020304" pitchFamily="18" charset="0"/>
                <a:cs typeface="Times New Roman" panose="02020603050405020304" pitchFamily="18" charset="0"/>
              </a:rPr>
              <a:t>Список использованных источников информации</a:t>
            </a:r>
            <a:r>
              <a:rPr lang="en-US" sz="2500" dirty="0" smtClean="0">
                <a:latin typeface="Times New Roman" panose="02020603050405020304" pitchFamily="18" charset="0"/>
                <a:cs typeface="Times New Roman" panose="02020603050405020304" pitchFamily="18" charset="0"/>
              </a:rPr>
              <a:t>:</a:t>
            </a:r>
            <a:endParaRPr lang="ru-RU" sz="25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17328" y="1235115"/>
            <a:ext cx="7101688" cy="1200329"/>
          </a:xfrm>
          <a:prstGeom prst="rect">
            <a:avLst/>
          </a:prstGeom>
          <a:noFill/>
        </p:spPr>
        <p:txBody>
          <a:bodyPr wrap="none" rtlCol="0">
            <a:spAutoFit/>
          </a:bodyPr>
          <a:lstStyle/>
          <a:p>
            <a:pPr marL="457200" indent="-457200">
              <a:buAutoNum type="arabicPeriod"/>
            </a:pPr>
            <a:r>
              <a:rPr lang="ru-RU" sz="2400" dirty="0" smtClean="0">
                <a:latin typeface="Times New Roman" panose="02020603050405020304" pitchFamily="18" charset="0"/>
                <a:cs typeface="Times New Roman" panose="02020603050405020304" pitchFamily="18" charset="0"/>
              </a:rPr>
              <a:t>Искусство </a:t>
            </a:r>
            <a:r>
              <a:rPr lang="en-US" sz="2400" dirty="0" smtClean="0">
                <a:latin typeface="Times New Roman" panose="02020603050405020304" pitchFamily="18" charset="0"/>
                <a:cs typeface="Times New Roman" panose="02020603050405020304" pitchFamily="18" charset="0"/>
              </a:rPr>
              <a:t>[</a:t>
            </a:r>
            <a:r>
              <a:rPr lang="ru-RU" sz="2400" dirty="0" smtClean="0">
                <a:latin typeface="Times New Roman" panose="02020603050405020304" pitchFamily="18" charset="0"/>
                <a:cs typeface="Times New Roman" panose="02020603050405020304" pitchFamily="18" charset="0"/>
              </a:rPr>
              <a:t>Электронный ресурс</a:t>
            </a:r>
            <a:r>
              <a:rPr lang="en-US" sz="2400" dirty="0" smtClean="0">
                <a:latin typeface="Times New Roman" panose="02020603050405020304" pitchFamily="18" charset="0"/>
                <a:cs typeface="Times New Roman" panose="02020603050405020304" pitchFamily="18" charset="0"/>
              </a:rPr>
              <a:t>] // </a:t>
            </a:r>
            <a:r>
              <a:rPr lang="ru-RU" sz="2400" dirty="0" smtClean="0">
                <a:latin typeface="Times New Roman" panose="02020603050405020304" pitchFamily="18" charset="0"/>
                <a:cs typeface="Times New Roman" panose="02020603050405020304" pitchFamily="18" charset="0"/>
              </a:rPr>
              <a:t>Википедия – </a:t>
            </a:r>
          </a:p>
          <a:p>
            <a:r>
              <a:rPr lang="ru-RU" sz="2400" dirty="0">
                <a:latin typeface="Times New Roman" panose="02020603050405020304" pitchFamily="18" charset="0"/>
                <a:cs typeface="Times New Roman" panose="02020603050405020304" pitchFamily="18" charset="0"/>
              </a:rPr>
              <a:t>с</a:t>
            </a:r>
            <a:r>
              <a:rPr lang="ru-RU" sz="2400" dirty="0" smtClean="0">
                <a:latin typeface="Times New Roman" panose="02020603050405020304" pitchFamily="18" charset="0"/>
                <a:cs typeface="Times New Roman" panose="02020603050405020304" pitchFamily="18" charset="0"/>
              </a:rPr>
              <a:t>вободная энциклопедия. – Режим доступа:</a:t>
            </a:r>
          </a:p>
          <a:p>
            <a:r>
              <a:rPr lang="en-US" sz="2400" dirty="0" smtClean="0">
                <a:latin typeface="Times New Roman" panose="02020603050405020304" pitchFamily="18" charset="0"/>
                <a:cs typeface="Times New Roman" panose="02020603050405020304" pitchFamily="18" charset="0"/>
              </a:rPr>
              <a:t>https</a:t>
            </a:r>
            <a:r>
              <a:rPr lang="en-US" sz="2400" dirty="0">
                <a:latin typeface="Times New Roman" panose="02020603050405020304" pitchFamily="18" charset="0"/>
                <a:cs typeface="Times New Roman" panose="02020603050405020304" pitchFamily="18" charset="0"/>
              </a:rPr>
              <a:t>://ru.wikipedia.org/wiki/</a:t>
            </a:r>
            <a:r>
              <a:rPr lang="ru-RU" sz="2400" dirty="0">
                <a:latin typeface="Times New Roman" panose="02020603050405020304" pitchFamily="18" charset="0"/>
                <a:cs typeface="Times New Roman" panose="02020603050405020304" pitchFamily="18" charset="0"/>
              </a:rPr>
              <a:t>Искусство</a:t>
            </a:r>
          </a:p>
        </p:txBody>
      </p:sp>
      <p:sp>
        <p:nvSpPr>
          <p:cNvPr id="4" name="TextBox 3"/>
          <p:cNvSpPr txBox="1"/>
          <p:nvPr/>
        </p:nvSpPr>
        <p:spPr>
          <a:xfrm>
            <a:off x="228050" y="2483000"/>
            <a:ext cx="6614888" cy="1200329"/>
          </a:xfrm>
          <a:prstGeom prst="rect">
            <a:avLst/>
          </a:prstGeom>
          <a:noFill/>
        </p:spPr>
        <p:txBody>
          <a:bodyPr wrap="none" rtlCol="0">
            <a:spAutoFit/>
          </a:bodyPr>
          <a:lstStyle/>
          <a:p>
            <a:r>
              <a:rPr lang="ru-RU" sz="2400" dirty="0" smtClean="0">
                <a:latin typeface="Times New Roman" panose="02020603050405020304" pitchFamily="18" charset="0"/>
                <a:cs typeface="Times New Roman" panose="02020603050405020304" pitchFamily="18" charset="0"/>
              </a:rPr>
              <a:t>2</a:t>
            </a:r>
            <a:r>
              <a:rPr lang="ru-RU" sz="2400" dirty="0">
                <a:latin typeface="Times New Roman" panose="02020603050405020304" pitchFamily="18" charset="0"/>
                <a:cs typeface="Times New Roman" panose="02020603050405020304" pitchFamily="18" charset="0"/>
              </a:rPr>
              <a:t>. </a:t>
            </a:r>
            <a:r>
              <a:rPr lang="ru-RU" sz="2400" dirty="0" smtClean="0">
                <a:latin typeface="Times New Roman" panose="02020603050405020304" pitchFamily="18" charset="0"/>
                <a:cs typeface="Times New Roman" panose="02020603050405020304" pitchFamily="18" charset="0"/>
              </a:rPr>
              <a:t>Музыка </a:t>
            </a:r>
            <a:r>
              <a:rPr lang="en-US" sz="2400" dirty="0">
                <a:latin typeface="Times New Roman" panose="02020603050405020304" pitchFamily="18" charset="0"/>
                <a:cs typeface="Times New Roman" panose="02020603050405020304" pitchFamily="18" charset="0"/>
              </a:rPr>
              <a:t>[</a:t>
            </a:r>
            <a:r>
              <a:rPr lang="ru-RU" sz="2400" dirty="0">
                <a:latin typeface="Times New Roman" panose="02020603050405020304" pitchFamily="18" charset="0"/>
                <a:cs typeface="Times New Roman" panose="02020603050405020304" pitchFamily="18" charset="0"/>
              </a:rPr>
              <a:t>Электронный ресурс</a:t>
            </a:r>
            <a:r>
              <a:rPr lang="en-US" sz="2400" dirty="0">
                <a:latin typeface="Times New Roman" panose="02020603050405020304" pitchFamily="18" charset="0"/>
                <a:cs typeface="Times New Roman" panose="02020603050405020304" pitchFamily="18" charset="0"/>
              </a:rPr>
              <a:t>] // </a:t>
            </a:r>
            <a:r>
              <a:rPr lang="ru-RU" sz="2400" dirty="0">
                <a:latin typeface="Times New Roman" panose="02020603050405020304" pitchFamily="18" charset="0"/>
                <a:cs typeface="Times New Roman" panose="02020603050405020304" pitchFamily="18" charset="0"/>
              </a:rPr>
              <a:t>Википедия – </a:t>
            </a:r>
          </a:p>
          <a:p>
            <a:r>
              <a:rPr lang="ru-RU" sz="2400" dirty="0">
                <a:latin typeface="Times New Roman" panose="02020603050405020304" pitchFamily="18" charset="0"/>
                <a:cs typeface="Times New Roman" panose="02020603050405020304" pitchFamily="18" charset="0"/>
              </a:rPr>
              <a:t>свободная энциклопедия. – Режим доступа:</a:t>
            </a:r>
          </a:p>
          <a:p>
            <a:r>
              <a:rPr lang="en-US" sz="2400" dirty="0" smtClean="0">
                <a:latin typeface="Times New Roman" panose="02020603050405020304" pitchFamily="18" charset="0"/>
                <a:cs typeface="Times New Roman" panose="02020603050405020304" pitchFamily="18" charset="0"/>
              </a:rPr>
              <a:t>https</a:t>
            </a:r>
            <a:r>
              <a:rPr lang="en-US" sz="2400" dirty="0">
                <a:latin typeface="Times New Roman" panose="02020603050405020304" pitchFamily="18" charset="0"/>
                <a:cs typeface="Times New Roman" panose="02020603050405020304" pitchFamily="18" charset="0"/>
              </a:rPr>
              <a:t>://ru.wikipedia.org/wiki/</a:t>
            </a:r>
            <a:r>
              <a:rPr lang="ru-RU" sz="2400" dirty="0">
                <a:latin typeface="Times New Roman" panose="02020603050405020304" pitchFamily="18" charset="0"/>
                <a:cs typeface="Times New Roman" panose="02020603050405020304" pitchFamily="18" charset="0"/>
              </a:rPr>
              <a:t>Музыка</a:t>
            </a:r>
          </a:p>
        </p:txBody>
      </p:sp>
      <p:sp>
        <p:nvSpPr>
          <p:cNvPr id="5" name="TextBox 4"/>
          <p:cNvSpPr txBox="1"/>
          <p:nvPr/>
        </p:nvSpPr>
        <p:spPr>
          <a:xfrm>
            <a:off x="228050" y="3683329"/>
            <a:ext cx="7478779" cy="1200329"/>
          </a:xfrm>
          <a:prstGeom prst="rect">
            <a:avLst/>
          </a:prstGeom>
          <a:noFill/>
        </p:spPr>
        <p:txBody>
          <a:bodyPr wrap="none" rtlCol="0">
            <a:spAutoFit/>
          </a:bodyPr>
          <a:lstStyle/>
          <a:p>
            <a:r>
              <a:rPr lang="ru-RU" sz="2400" dirty="0">
                <a:latin typeface="Times New Roman" panose="02020603050405020304" pitchFamily="18" charset="0"/>
                <a:cs typeface="Times New Roman" panose="02020603050405020304" pitchFamily="18" charset="0"/>
              </a:rPr>
              <a:t>3. </a:t>
            </a:r>
            <a:r>
              <a:rPr lang="ru-RU" sz="2400" dirty="0" smtClean="0">
                <a:latin typeface="Times New Roman" panose="02020603050405020304" pitchFamily="18" charset="0"/>
                <a:cs typeface="Times New Roman" panose="02020603050405020304" pitchFamily="18" charset="0"/>
              </a:rPr>
              <a:t>Кинематограф </a:t>
            </a:r>
            <a:r>
              <a:rPr lang="en-US" sz="2400" dirty="0">
                <a:latin typeface="Times New Roman" panose="02020603050405020304" pitchFamily="18" charset="0"/>
                <a:cs typeface="Times New Roman" panose="02020603050405020304" pitchFamily="18" charset="0"/>
              </a:rPr>
              <a:t>[</a:t>
            </a:r>
            <a:r>
              <a:rPr lang="ru-RU" sz="2400" dirty="0">
                <a:latin typeface="Times New Roman" panose="02020603050405020304" pitchFamily="18" charset="0"/>
                <a:cs typeface="Times New Roman" panose="02020603050405020304" pitchFamily="18" charset="0"/>
              </a:rPr>
              <a:t>Электронный ресурс</a:t>
            </a:r>
            <a:r>
              <a:rPr lang="en-US" sz="2400" dirty="0">
                <a:latin typeface="Times New Roman" panose="02020603050405020304" pitchFamily="18" charset="0"/>
                <a:cs typeface="Times New Roman" panose="02020603050405020304" pitchFamily="18" charset="0"/>
              </a:rPr>
              <a:t>] // </a:t>
            </a:r>
            <a:r>
              <a:rPr lang="ru-RU" sz="2400" dirty="0">
                <a:latin typeface="Times New Roman" panose="02020603050405020304" pitchFamily="18" charset="0"/>
                <a:cs typeface="Times New Roman" panose="02020603050405020304" pitchFamily="18" charset="0"/>
              </a:rPr>
              <a:t>Википедия – </a:t>
            </a:r>
          </a:p>
          <a:p>
            <a:r>
              <a:rPr lang="ru-RU" sz="2400" dirty="0">
                <a:latin typeface="Times New Roman" panose="02020603050405020304" pitchFamily="18" charset="0"/>
                <a:cs typeface="Times New Roman" panose="02020603050405020304" pitchFamily="18" charset="0"/>
              </a:rPr>
              <a:t>свободная энциклопедия. – Режим доступа:</a:t>
            </a:r>
          </a:p>
          <a:p>
            <a:r>
              <a:rPr lang="en-US" sz="2400" dirty="0" smtClean="0">
                <a:latin typeface="Times New Roman" panose="02020603050405020304" pitchFamily="18" charset="0"/>
                <a:cs typeface="Times New Roman" panose="02020603050405020304" pitchFamily="18" charset="0"/>
              </a:rPr>
              <a:t>https</a:t>
            </a:r>
            <a:r>
              <a:rPr lang="en-US" sz="2400" dirty="0">
                <a:latin typeface="Times New Roman" panose="02020603050405020304" pitchFamily="18" charset="0"/>
                <a:cs typeface="Times New Roman" panose="02020603050405020304" pitchFamily="18" charset="0"/>
              </a:rPr>
              <a:t>://ru.wikipedia.org/wiki/</a:t>
            </a:r>
            <a:r>
              <a:rPr lang="ru-RU" sz="2400" dirty="0">
                <a:latin typeface="Times New Roman" panose="02020603050405020304" pitchFamily="18" charset="0"/>
                <a:cs typeface="Times New Roman" panose="02020603050405020304" pitchFamily="18" charset="0"/>
              </a:rPr>
              <a:t>Кинематограф</a:t>
            </a:r>
          </a:p>
        </p:txBody>
      </p:sp>
      <p:sp>
        <p:nvSpPr>
          <p:cNvPr id="6" name="TextBox 5"/>
          <p:cNvSpPr txBox="1"/>
          <p:nvPr/>
        </p:nvSpPr>
        <p:spPr>
          <a:xfrm>
            <a:off x="266256" y="4883658"/>
            <a:ext cx="6931321" cy="1200329"/>
          </a:xfrm>
          <a:prstGeom prst="rect">
            <a:avLst/>
          </a:prstGeom>
          <a:noFill/>
        </p:spPr>
        <p:txBody>
          <a:bodyPr wrap="none" rtlCol="0">
            <a:spAutoFit/>
          </a:bodyPr>
          <a:lstStyle/>
          <a:p>
            <a:r>
              <a:rPr lang="ru-RU" sz="2400" dirty="0">
                <a:latin typeface="Times New Roman" panose="02020603050405020304" pitchFamily="18" charset="0"/>
                <a:cs typeface="Times New Roman" panose="02020603050405020304" pitchFamily="18" charset="0"/>
              </a:rPr>
              <a:t>4. </a:t>
            </a:r>
            <a:r>
              <a:rPr lang="ru-RU" sz="2400" dirty="0" smtClean="0">
                <a:latin typeface="Times New Roman" panose="02020603050405020304" pitchFamily="18" charset="0"/>
                <a:cs typeface="Times New Roman" panose="02020603050405020304" pitchFamily="18" charset="0"/>
              </a:rPr>
              <a:t>Живопись </a:t>
            </a:r>
            <a:r>
              <a:rPr lang="en-US" sz="2400" dirty="0">
                <a:latin typeface="Times New Roman" panose="02020603050405020304" pitchFamily="18" charset="0"/>
                <a:cs typeface="Times New Roman" panose="02020603050405020304" pitchFamily="18" charset="0"/>
              </a:rPr>
              <a:t>[</a:t>
            </a:r>
            <a:r>
              <a:rPr lang="ru-RU" sz="2400" dirty="0">
                <a:latin typeface="Times New Roman" panose="02020603050405020304" pitchFamily="18" charset="0"/>
                <a:cs typeface="Times New Roman" panose="02020603050405020304" pitchFamily="18" charset="0"/>
              </a:rPr>
              <a:t>Электронный ресурс</a:t>
            </a:r>
            <a:r>
              <a:rPr lang="en-US" sz="2400" dirty="0">
                <a:latin typeface="Times New Roman" panose="02020603050405020304" pitchFamily="18" charset="0"/>
                <a:cs typeface="Times New Roman" panose="02020603050405020304" pitchFamily="18" charset="0"/>
              </a:rPr>
              <a:t>] // </a:t>
            </a:r>
            <a:r>
              <a:rPr lang="ru-RU" sz="2400" dirty="0">
                <a:latin typeface="Times New Roman" panose="02020603050405020304" pitchFamily="18" charset="0"/>
                <a:cs typeface="Times New Roman" panose="02020603050405020304" pitchFamily="18" charset="0"/>
              </a:rPr>
              <a:t>Википедия – </a:t>
            </a:r>
          </a:p>
          <a:p>
            <a:r>
              <a:rPr lang="ru-RU" sz="2400" dirty="0">
                <a:latin typeface="Times New Roman" panose="02020603050405020304" pitchFamily="18" charset="0"/>
                <a:cs typeface="Times New Roman" panose="02020603050405020304" pitchFamily="18" charset="0"/>
              </a:rPr>
              <a:t>свободная энциклопедия. – Режим доступа:</a:t>
            </a:r>
          </a:p>
          <a:p>
            <a:r>
              <a:rPr lang="en-US" sz="2400" dirty="0" smtClean="0">
                <a:latin typeface="Times New Roman" panose="02020603050405020304" pitchFamily="18" charset="0"/>
                <a:cs typeface="Times New Roman" panose="02020603050405020304" pitchFamily="18" charset="0"/>
              </a:rPr>
              <a:t>https</a:t>
            </a:r>
            <a:r>
              <a:rPr lang="en-US" sz="2400" dirty="0">
                <a:latin typeface="Times New Roman" panose="02020603050405020304" pitchFamily="18" charset="0"/>
                <a:cs typeface="Times New Roman" panose="02020603050405020304" pitchFamily="18" charset="0"/>
              </a:rPr>
              <a:t>://ru.wikipedia.org/wiki/</a:t>
            </a:r>
            <a:r>
              <a:rPr lang="ru-RU" sz="2400" dirty="0">
                <a:latin typeface="Times New Roman" panose="02020603050405020304" pitchFamily="18" charset="0"/>
                <a:cs typeface="Times New Roman" panose="02020603050405020304" pitchFamily="18" charset="0"/>
              </a:rPr>
              <a:t>Живопись</a:t>
            </a:r>
          </a:p>
        </p:txBody>
      </p:sp>
    </p:spTree>
    <p:extLst>
      <p:ext uri="{BB962C8B-B14F-4D97-AF65-F5344CB8AC3E}">
        <p14:creationId xmlns:p14="http://schemas.microsoft.com/office/powerpoint/2010/main" val="784394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The Plan of Presentation:</a:t>
            </a:r>
            <a:endParaRPr lang="ru-RU" dirty="0"/>
          </a:p>
        </p:txBody>
      </p:sp>
      <p:sp>
        <p:nvSpPr>
          <p:cNvPr id="3" name="Объект 2"/>
          <p:cNvSpPr>
            <a:spLocks noGrp="1"/>
          </p:cNvSpPr>
          <p:nvPr>
            <p:ph idx="1"/>
          </p:nvPr>
        </p:nvSpPr>
        <p:spPr/>
        <p:txBody>
          <a:bodyPr/>
          <a:lstStyle/>
          <a:p>
            <a:pPr marL="36576" indent="0">
              <a:buNone/>
            </a:pPr>
            <a:r>
              <a:rPr lang="en-US" dirty="0" smtClean="0"/>
              <a:t>Art:</a:t>
            </a:r>
          </a:p>
          <a:p>
            <a:pPr>
              <a:buFont typeface="Wingdings" panose="05000000000000000000" pitchFamily="2" charset="2"/>
              <a:buChar char="q"/>
            </a:pPr>
            <a:r>
              <a:rPr lang="en-US" dirty="0" smtClean="0"/>
              <a:t>Graphic arts</a:t>
            </a:r>
          </a:p>
          <a:p>
            <a:pPr>
              <a:buFont typeface="Wingdings" panose="05000000000000000000" pitchFamily="2" charset="2"/>
              <a:buChar char="q"/>
            </a:pPr>
            <a:r>
              <a:rPr lang="en-US" dirty="0" smtClean="0"/>
              <a:t>Music</a:t>
            </a:r>
          </a:p>
          <a:p>
            <a:pPr>
              <a:buFont typeface="Wingdings" panose="05000000000000000000" pitchFamily="2" charset="2"/>
              <a:buChar char="q"/>
            </a:pPr>
            <a:r>
              <a:rPr lang="en-US" dirty="0" smtClean="0"/>
              <a:t>Mixture of music and graphic</a:t>
            </a:r>
            <a:endParaRPr lang="ru-RU" dirty="0"/>
          </a:p>
        </p:txBody>
      </p:sp>
    </p:spTree>
    <p:extLst>
      <p:ext uri="{BB962C8B-B14F-4D97-AF65-F5344CB8AC3E}">
        <p14:creationId xmlns:p14="http://schemas.microsoft.com/office/powerpoint/2010/main" val="13848675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51520" y="404664"/>
            <a:ext cx="8496944" cy="12464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Art is a skill of transmitting a special information to viewer or listener. In order to learn art you must know some kinds of it:</a:t>
            </a:r>
            <a:endParaRPr kumimoji="0" lang="ru-RU" sz="25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ru-RU" sz="25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6" name="Picture 2" descr="C:\Users\Samsung\Desktop\18.jpg"/>
          <p:cNvPicPr>
            <a:picLocks noChangeAspect="1" noChangeArrowheads="1"/>
          </p:cNvPicPr>
          <p:nvPr/>
        </p:nvPicPr>
        <p:blipFill>
          <a:blip r:embed="rId2" cstate="print"/>
          <a:srcRect/>
          <a:stretch>
            <a:fillRect/>
          </a:stretch>
        </p:blipFill>
        <p:spPr bwMode="auto">
          <a:xfrm>
            <a:off x="395536" y="3212976"/>
            <a:ext cx="2270981" cy="3184104"/>
          </a:xfrm>
          <a:prstGeom prst="rect">
            <a:avLst/>
          </a:prstGeom>
          <a:noFill/>
        </p:spPr>
      </p:pic>
      <p:pic>
        <p:nvPicPr>
          <p:cNvPr id="1028" name="Picture 4" descr="C:\Users\Samsung\Desktop\Новая папка (5)\violin_by_coudious_armadou.jpg"/>
          <p:cNvPicPr>
            <a:picLocks noChangeAspect="1" noChangeArrowheads="1"/>
          </p:cNvPicPr>
          <p:nvPr/>
        </p:nvPicPr>
        <p:blipFill>
          <a:blip r:embed="rId3" cstate="print"/>
          <a:srcRect/>
          <a:stretch>
            <a:fillRect/>
          </a:stretch>
        </p:blipFill>
        <p:spPr bwMode="auto">
          <a:xfrm>
            <a:off x="2915816" y="3212976"/>
            <a:ext cx="3456384" cy="3168352"/>
          </a:xfrm>
          <a:prstGeom prst="rect">
            <a:avLst/>
          </a:prstGeom>
          <a:noFill/>
        </p:spPr>
      </p:pic>
      <p:pic>
        <p:nvPicPr>
          <p:cNvPr id="1029" name="Picture 5" descr="C:\Users\Samsung\Desktop\Новая папка (5)\2185066.jpg"/>
          <p:cNvPicPr>
            <a:picLocks noChangeAspect="1" noChangeArrowheads="1"/>
          </p:cNvPicPr>
          <p:nvPr/>
        </p:nvPicPr>
        <p:blipFill>
          <a:blip r:embed="rId4" cstate="print"/>
          <a:srcRect/>
          <a:stretch>
            <a:fillRect/>
          </a:stretch>
        </p:blipFill>
        <p:spPr bwMode="auto">
          <a:xfrm>
            <a:off x="6660232" y="3212976"/>
            <a:ext cx="2267207" cy="3168352"/>
          </a:xfrm>
          <a:prstGeom prst="rect">
            <a:avLst/>
          </a:prstGeom>
          <a:noFill/>
        </p:spPr>
      </p:pic>
      <p:sp>
        <p:nvSpPr>
          <p:cNvPr id="1030" name="Rectangle 6"/>
          <p:cNvSpPr>
            <a:spLocks noChangeArrowheads="1"/>
          </p:cNvSpPr>
          <p:nvPr/>
        </p:nvSpPr>
        <p:spPr bwMode="auto">
          <a:xfrm>
            <a:off x="611560" y="2276872"/>
            <a:ext cx="2016224" cy="4770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pPr>
            <a:r>
              <a:rPr kumimoji="0" lang="en-US" sz="25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Graphic arts </a:t>
            </a:r>
            <a:endParaRPr kumimoji="0" lang="en-US" sz="25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1" name="Rectangle 7"/>
          <p:cNvSpPr>
            <a:spLocks noChangeArrowheads="1"/>
          </p:cNvSpPr>
          <p:nvPr/>
        </p:nvSpPr>
        <p:spPr bwMode="auto">
          <a:xfrm>
            <a:off x="3851920" y="2276872"/>
            <a:ext cx="1152128" cy="4770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pPr>
            <a:r>
              <a:rPr kumimoji="0" lang="en-US" sz="25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Music</a:t>
            </a:r>
            <a:endParaRPr kumimoji="0" lang="en-US" sz="25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2" name="Rectangle 8"/>
          <p:cNvSpPr>
            <a:spLocks noChangeArrowheads="1"/>
          </p:cNvSpPr>
          <p:nvPr/>
        </p:nvSpPr>
        <p:spPr bwMode="auto">
          <a:xfrm>
            <a:off x="6516216" y="2276872"/>
            <a:ext cx="2555776" cy="8617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Char char="•"/>
              <a:tabLst/>
            </a:pPr>
            <a:r>
              <a:rPr kumimoji="0" lang="en-US" sz="25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Mixture of Music and Graphic</a:t>
            </a:r>
            <a:endParaRPr kumimoji="0" lang="en-US" sz="25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268462" y="764704"/>
            <a:ext cx="8552010" cy="583264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kumimoji="0" lang="en-US" sz="250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Art is the most important thing in our life, because without it humanity can’t exist. If art is destroyed, people will stop progressing and even degrad</a:t>
            </a:r>
            <a:r>
              <a:rPr lang="en-US" sz="2500" dirty="0" smtClean="0">
                <a:latin typeface="Times New Roman" pitchFamily="18" charset="0"/>
                <a:ea typeface="Calibri" pitchFamily="34" charset="0"/>
                <a:cs typeface="Times New Roman" pitchFamily="18" charset="0"/>
              </a:rPr>
              <a:t>e</a:t>
            </a:r>
            <a:r>
              <a:rPr kumimoji="0" lang="en-US" sz="250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p>
          <a:p>
            <a:endParaRPr lang="en-US" sz="2500" dirty="0">
              <a:latin typeface="Times New Roman" pitchFamily="18" charset="0"/>
              <a:cs typeface="Times New Roman" pitchFamily="18" charset="0"/>
            </a:endParaRPr>
          </a:p>
          <a:p>
            <a:r>
              <a:rPr lang="en-US" sz="2500" dirty="0" smtClean="0">
                <a:latin typeface="Times New Roman" pitchFamily="18" charset="0"/>
                <a:cs typeface="Times New Roman" pitchFamily="18" charset="0"/>
              </a:rPr>
              <a:t>Art </a:t>
            </a:r>
            <a:r>
              <a:rPr lang="en-US" sz="2500" dirty="0">
                <a:latin typeface="Times New Roman" pitchFamily="18" charset="0"/>
                <a:cs typeface="Times New Roman" pitchFamily="18" charset="0"/>
              </a:rPr>
              <a:t>has a lot of purposes, but one of the most important is communication, because you can exchange information with not only your nation, but with all of them. </a:t>
            </a:r>
            <a:endParaRPr lang="en-US" sz="2500" dirty="0" smtClean="0">
              <a:latin typeface="Times New Roman" pitchFamily="18" charset="0"/>
              <a:cs typeface="Times New Roman" pitchFamily="18" charset="0"/>
            </a:endParaRPr>
          </a:p>
          <a:p>
            <a:endParaRPr lang="ru-RU" sz="2500" dirty="0">
              <a:latin typeface="Times New Roman" pitchFamily="18" charset="0"/>
              <a:cs typeface="Times New Roman" pitchFamily="18" charset="0"/>
            </a:endParaRPr>
          </a:p>
          <a:p>
            <a:endParaRPr lang="en-US" sz="2500" dirty="0" smtClean="0">
              <a:latin typeface="Times New Roman" pitchFamily="18" charset="0"/>
              <a:cs typeface="Times New Roman" pitchFamily="18" charset="0"/>
            </a:endParaRPr>
          </a:p>
          <a:p>
            <a:endParaRPr lang="en-US" sz="2500" dirty="0">
              <a:latin typeface="Times New Roman" pitchFamily="18" charset="0"/>
              <a:cs typeface="Times New Roman" pitchFamily="18" charset="0"/>
            </a:endParaRPr>
          </a:p>
          <a:p>
            <a:endParaRPr lang="en-US" sz="2500" dirty="0" smtClean="0">
              <a:latin typeface="Times New Roman" pitchFamily="18" charset="0"/>
              <a:cs typeface="Times New Roman" pitchFamily="18" charset="0"/>
            </a:endParaRPr>
          </a:p>
          <a:p>
            <a:endParaRPr lang="en-US" sz="2500" dirty="0">
              <a:latin typeface="Times New Roman" pitchFamily="18" charset="0"/>
              <a:cs typeface="Times New Roman" pitchFamily="18" charset="0"/>
            </a:endParaRPr>
          </a:p>
          <a:p>
            <a:endParaRPr lang="ru-RU" sz="2500" dirty="0" smtClean="0">
              <a:latin typeface="Times New Roman" pitchFamily="18" charset="0"/>
              <a:cs typeface="Times New Roman" pitchFamily="18" charset="0"/>
            </a:endParaRPr>
          </a:p>
          <a:p>
            <a:pPr marR="0" lvl="0" algn="just" defTabSz="914400" rtl="0" eaLnBrk="1" fontAlgn="base" latinLnBrk="0" hangingPunct="1">
              <a:lnSpc>
                <a:spcPct val="100000"/>
              </a:lnSpc>
              <a:spcBef>
                <a:spcPct val="0"/>
              </a:spcBef>
              <a:spcAft>
                <a:spcPct val="0"/>
              </a:spcAft>
              <a:buClrTx/>
              <a:buSzTx/>
              <a:buFontTx/>
              <a:buNone/>
              <a:tabLst/>
            </a:pPr>
            <a:endParaRPr kumimoji="0" lang="ru-RU" sz="25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ru-RU" sz="2500" dirty="0" smtClean="0">
              <a:latin typeface="Times New Roman" pitchFamily="18" charset="0"/>
              <a:cs typeface="Times New Roman" pitchFamily="18" charset="0"/>
            </a:endParaRPr>
          </a:p>
        </p:txBody>
      </p:sp>
      <p:pic>
        <p:nvPicPr>
          <p:cNvPr id="1027" name="Picture 3" descr="C:\Users\user\Desktop\i (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1972" y="4799745"/>
            <a:ext cx="3526212" cy="20434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user\Desktop\i (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99745"/>
            <a:ext cx="2733675" cy="204787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user\Desktop\walker-1-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184" y="4799745"/>
            <a:ext cx="2915817" cy="20946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1"/>
          <p:cNvSpPr>
            <a:spLocks noChangeArrowheads="1"/>
          </p:cNvSpPr>
          <p:nvPr/>
        </p:nvSpPr>
        <p:spPr bwMode="auto">
          <a:xfrm>
            <a:off x="251520" y="692696"/>
            <a:ext cx="8496944" cy="278537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500" dirty="0">
                <a:latin typeface="Times New Roman" pitchFamily="18" charset="0"/>
                <a:cs typeface="Times New Roman" pitchFamily="18" charset="0"/>
              </a:rPr>
              <a:t>Art is used in every </a:t>
            </a:r>
            <a:r>
              <a:rPr lang="en-US" sz="2500" dirty="0" smtClean="0">
                <a:latin typeface="Times New Roman" pitchFamily="18" charset="0"/>
                <a:cs typeface="Times New Roman" pitchFamily="18" charset="0"/>
              </a:rPr>
              <a:t>sphere </a:t>
            </a:r>
            <a:r>
              <a:rPr lang="en-US" sz="2500" dirty="0">
                <a:latin typeface="Times New Roman" pitchFamily="18" charset="0"/>
                <a:cs typeface="Times New Roman" pitchFamily="18" charset="0"/>
              </a:rPr>
              <a:t>of life: politic (Avant-garde), entertainment, etc. Even if you walk and see an awesome painting on the wall, it’s also an art</a:t>
            </a:r>
            <a:r>
              <a:rPr lang="en-US" sz="2500" dirty="0" smtClean="0">
                <a:latin typeface="Times New Roman" pitchFamily="18" charset="0"/>
                <a:cs typeface="Times New Roman" pitchFamily="18" charset="0"/>
              </a:rPr>
              <a:t>.</a:t>
            </a:r>
            <a:endParaRPr lang="ru-RU" sz="2500" dirty="0" smtClean="0">
              <a:latin typeface="Times New Roman" pitchFamily="18" charset="0"/>
              <a:cs typeface="Times New Roman" pitchFamily="18" charset="0"/>
            </a:endParaRPr>
          </a:p>
          <a:p>
            <a:endParaRPr lang="ru-RU" sz="2500" dirty="0">
              <a:latin typeface="Times New Roman" pitchFamily="18" charset="0"/>
              <a:cs typeface="Times New Roman" pitchFamily="18" charset="0"/>
            </a:endParaRPr>
          </a:p>
          <a:p>
            <a:r>
              <a:rPr lang="en-US" sz="2500" dirty="0">
                <a:latin typeface="Times New Roman" pitchFamily="18" charset="0"/>
                <a:cs typeface="Times New Roman" pitchFamily="18" charset="0"/>
              </a:rPr>
              <a:t>The main target of art is dual: </a:t>
            </a:r>
            <a:r>
              <a:rPr lang="en-US" sz="2500" dirty="0" smtClean="0">
                <a:latin typeface="Times New Roman" pitchFamily="18" charset="0"/>
                <a:cs typeface="Times New Roman" pitchFamily="18" charset="0"/>
              </a:rPr>
              <a:t>for </a:t>
            </a:r>
            <a:r>
              <a:rPr lang="en-US" sz="2500" dirty="0">
                <a:latin typeface="Times New Roman" pitchFamily="18" charset="0"/>
                <a:cs typeface="Times New Roman" pitchFamily="18" charset="0"/>
              </a:rPr>
              <a:t>creator it is a self-expression and for viewers or listeners it is to enjoy beauty. Beauty </a:t>
            </a:r>
            <a:r>
              <a:rPr lang="en-US" sz="2500" dirty="0" smtClean="0">
                <a:latin typeface="Times New Roman" pitchFamily="18" charset="0"/>
                <a:cs typeface="Times New Roman" pitchFamily="18" charset="0"/>
              </a:rPr>
              <a:t>is very closely </a:t>
            </a:r>
            <a:r>
              <a:rPr lang="en-US" sz="2500" dirty="0">
                <a:latin typeface="Times New Roman" pitchFamily="18" charset="0"/>
                <a:cs typeface="Times New Roman" pitchFamily="18" charset="0"/>
              </a:rPr>
              <a:t>connected with art, like property and morality.</a:t>
            </a:r>
            <a:endParaRPr lang="ru-RU" sz="2500" dirty="0">
              <a:latin typeface="Times New Roman" pitchFamily="18" charset="0"/>
              <a:cs typeface="Times New Roman" pitchFamily="18" charset="0"/>
            </a:endParaRPr>
          </a:p>
        </p:txBody>
      </p:sp>
      <p:pic>
        <p:nvPicPr>
          <p:cNvPr id="2050" name="Picture 2" descr="C:\Users\user\Desktop\i (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0422" y="3815821"/>
            <a:ext cx="2863578" cy="299876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user\Desktop\i (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4" y="3815822"/>
            <a:ext cx="3214961" cy="302528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user\Desktop\i (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7" y="3815822"/>
            <a:ext cx="3076575" cy="29987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984885"/>
          </a:xfrm>
          <a:prstGeom prst="rect">
            <a:avLst/>
          </a:prstGeom>
          <a:noFill/>
        </p:spPr>
        <p:txBody>
          <a:bodyPr wrap="square" rtlCol="0">
            <a:spAutoFit/>
          </a:bodyPr>
          <a:lstStyle/>
          <a:p>
            <a:pPr algn="ctr"/>
            <a:r>
              <a:rPr lang="en-US" sz="4000" b="1" dirty="0">
                <a:latin typeface="Times New Roman" pitchFamily="18" charset="0"/>
                <a:cs typeface="Times New Roman" pitchFamily="18" charset="0"/>
              </a:rPr>
              <a:t>Graphic arts</a:t>
            </a:r>
            <a:endParaRPr lang="ru-RU" sz="4000" b="1" dirty="0">
              <a:latin typeface="Times New Roman" pitchFamily="18" charset="0"/>
              <a:cs typeface="Times New Roman" pitchFamily="18" charset="0"/>
            </a:endParaRPr>
          </a:p>
          <a:p>
            <a:pPr algn="ctr"/>
            <a:endParaRPr lang="ru-RU" dirty="0"/>
          </a:p>
        </p:txBody>
      </p:sp>
      <p:sp>
        <p:nvSpPr>
          <p:cNvPr id="82945" name="Rectangle 1"/>
          <p:cNvSpPr>
            <a:spLocks noChangeArrowheads="1"/>
          </p:cNvSpPr>
          <p:nvPr/>
        </p:nvSpPr>
        <p:spPr bwMode="auto">
          <a:xfrm>
            <a:off x="179512" y="836712"/>
            <a:ext cx="8712968" cy="12464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This kind of art uses lines,</a:t>
            </a:r>
            <a:r>
              <a:rPr kumimoji="0" lang="en-US" sz="25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5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strokes, spots and points as way to express the feelings of author. Also </a:t>
            </a:r>
            <a:r>
              <a:rPr kumimoji="0" lang="en-US" sz="25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colour</a:t>
            </a:r>
            <a:r>
              <a:rPr kumimoji="0" lang="en-US" sz="25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but it is used only in pictorial art.</a:t>
            </a:r>
            <a:endParaRPr kumimoji="0" lang="en-US" sz="2500" b="0" i="0" u="none" strike="noStrike" cap="none" normalizeH="0" baseline="0" dirty="0" smtClean="0">
              <a:ln>
                <a:noFill/>
              </a:ln>
              <a:solidFill>
                <a:schemeClr val="tx1"/>
              </a:solidFill>
              <a:effectLst/>
              <a:latin typeface="Arial" pitchFamily="34" charset="0"/>
              <a:cs typeface="Arial" pitchFamily="34" charset="0"/>
            </a:endParaRPr>
          </a:p>
        </p:txBody>
      </p:sp>
      <p:pic>
        <p:nvPicPr>
          <p:cNvPr id="82946" name="Picture 2" descr="C:\Users\Samsung\Desktop\скачанные файлы.jpg"/>
          <p:cNvPicPr>
            <a:picLocks noChangeAspect="1" noChangeArrowheads="1"/>
          </p:cNvPicPr>
          <p:nvPr/>
        </p:nvPicPr>
        <p:blipFill>
          <a:blip r:embed="rId2" cstate="print"/>
          <a:srcRect/>
          <a:stretch>
            <a:fillRect/>
          </a:stretch>
        </p:blipFill>
        <p:spPr bwMode="auto">
          <a:xfrm>
            <a:off x="539552" y="2132856"/>
            <a:ext cx="3842346" cy="2088232"/>
          </a:xfrm>
          <a:prstGeom prst="rect">
            <a:avLst/>
          </a:prstGeom>
          <a:noFill/>
        </p:spPr>
      </p:pic>
      <p:pic>
        <p:nvPicPr>
          <p:cNvPr id="82949" name="Picture 5" descr="C:\Users\Samsung\Desktop\i.jpg"/>
          <p:cNvPicPr>
            <a:picLocks noChangeAspect="1" noChangeArrowheads="1"/>
          </p:cNvPicPr>
          <p:nvPr/>
        </p:nvPicPr>
        <p:blipFill>
          <a:blip r:embed="rId3" cstate="print"/>
          <a:srcRect/>
          <a:stretch>
            <a:fillRect/>
          </a:stretch>
        </p:blipFill>
        <p:spPr bwMode="auto">
          <a:xfrm>
            <a:off x="539552" y="4509120"/>
            <a:ext cx="3816424" cy="2088232"/>
          </a:xfrm>
          <a:prstGeom prst="rect">
            <a:avLst/>
          </a:prstGeom>
          <a:noFill/>
        </p:spPr>
      </p:pic>
      <p:pic>
        <p:nvPicPr>
          <p:cNvPr id="82950" name="Picture 6" descr="C:\Users\Samsung\Desktop\13784148986.jpeg"/>
          <p:cNvPicPr>
            <a:picLocks noChangeAspect="1" noChangeArrowheads="1"/>
          </p:cNvPicPr>
          <p:nvPr/>
        </p:nvPicPr>
        <p:blipFill>
          <a:blip r:embed="rId4" cstate="print"/>
          <a:srcRect/>
          <a:stretch>
            <a:fillRect/>
          </a:stretch>
        </p:blipFill>
        <p:spPr bwMode="auto">
          <a:xfrm>
            <a:off x="4788024" y="2852936"/>
            <a:ext cx="3960440" cy="324036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1520" y="260648"/>
            <a:ext cx="8892480" cy="1631216"/>
          </a:xfrm>
          <a:prstGeom prst="rect">
            <a:avLst/>
          </a:prstGeom>
        </p:spPr>
        <p:txBody>
          <a:bodyPr wrap="square">
            <a:spAutoFit/>
          </a:bodyPr>
          <a:lstStyle/>
          <a:p>
            <a:r>
              <a:rPr lang="en-US" sz="2500" dirty="0" smtClean="0">
                <a:latin typeface="Times New Roman" pitchFamily="18" charset="0"/>
                <a:cs typeface="Times New Roman" pitchFamily="18" charset="0"/>
              </a:rPr>
              <a:t>There are a lot of famous painters in the USA. For example: Thomas </a:t>
            </a:r>
            <a:r>
              <a:rPr lang="en-US" sz="2500" dirty="0" err="1" smtClean="0">
                <a:latin typeface="Times New Roman" pitchFamily="18" charset="0"/>
                <a:cs typeface="Times New Roman" pitchFamily="18" charset="0"/>
              </a:rPr>
              <a:t>Kinkade</a:t>
            </a:r>
            <a:r>
              <a:rPr lang="en-US" sz="2500" dirty="0" smtClean="0">
                <a:latin typeface="Times New Roman" pitchFamily="18" charset="0"/>
                <a:cs typeface="Times New Roman" pitchFamily="18" charset="0"/>
              </a:rPr>
              <a:t>, Dale </a:t>
            </a:r>
            <a:r>
              <a:rPr lang="en-US" sz="2500" dirty="0" err="1" smtClean="0">
                <a:latin typeface="Times New Roman" pitchFamily="18" charset="0"/>
                <a:cs typeface="Times New Roman" pitchFamily="18" charset="0"/>
              </a:rPr>
              <a:t>Terbush</a:t>
            </a:r>
            <a:r>
              <a:rPr lang="en-US" sz="2500" dirty="0" smtClean="0">
                <a:latin typeface="Times New Roman" pitchFamily="18" charset="0"/>
                <a:cs typeface="Times New Roman" pitchFamily="18" charset="0"/>
              </a:rPr>
              <a:t>, Cao Yong. They are modern painters, so we can say that now all of them build new story of art. There are some examples for you: </a:t>
            </a:r>
            <a:endParaRPr lang="ru-RU" sz="2500" dirty="0">
              <a:latin typeface="Times New Roman" pitchFamily="18" charset="0"/>
              <a:cs typeface="Times New Roman" pitchFamily="18" charset="0"/>
            </a:endParaRPr>
          </a:p>
        </p:txBody>
      </p:sp>
      <p:pic>
        <p:nvPicPr>
          <p:cNvPr id="84994" name="Picture 2" descr="C:\Users\Samsung\Desktop\xudozhnik-Dale-Terbush-11-e1431426537449.jpg"/>
          <p:cNvPicPr>
            <a:picLocks noChangeAspect="1" noChangeArrowheads="1"/>
          </p:cNvPicPr>
          <p:nvPr/>
        </p:nvPicPr>
        <p:blipFill>
          <a:blip r:embed="rId2" cstate="print"/>
          <a:srcRect/>
          <a:stretch>
            <a:fillRect/>
          </a:stretch>
        </p:blipFill>
        <p:spPr bwMode="auto">
          <a:xfrm>
            <a:off x="5915893" y="2276872"/>
            <a:ext cx="3048595" cy="4176463"/>
          </a:xfrm>
          <a:prstGeom prst="rect">
            <a:avLst/>
          </a:prstGeom>
          <a:noFill/>
        </p:spPr>
      </p:pic>
      <p:pic>
        <p:nvPicPr>
          <p:cNvPr id="84995" name="Picture 3" descr="C:\Users\Samsung\Desktop\nature_thomas-kinkade--01_05-1280x960.jpg"/>
          <p:cNvPicPr>
            <a:picLocks noChangeAspect="1" noChangeArrowheads="1"/>
          </p:cNvPicPr>
          <p:nvPr/>
        </p:nvPicPr>
        <p:blipFill>
          <a:blip r:embed="rId3" cstate="print"/>
          <a:srcRect/>
          <a:stretch>
            <a:fillRect/>
          </a:stretch>
        </p:blipFill>
        <p:spPr bwMode="auto">
          <a:xfrm>
            <a:off x="251520" y="2276872"/>
            <a:ext cx="5544616" cy="4158462"/>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95536" y="260648"/>
            <a:ext cx="8352928" cy="1246495"/>
          </a:xfrm>
          <a:prstGeom prst="rect">
            <a:avLst/>
          </a:prstGeom>
        </p:spPr>
        <p:txBody>
          <a:bodyPr wrap="square">
            <a:spAutoFit/>
          </a:bodyPr>
          <a:lstStyle/>
          <a:p>
            <a:r>
              <a:rPr lang="en-US" sz="2500" dirty="0" smtClean="0">
                <a:latin typeface="Times New Roman" pitchFamily="18" charset="0"/>
                <a:cs typeface="Times New Roman" pitchFamily="18" charset="0"/>
              </a:rPr>
              <a:t>I think that’s the oldest kind of art, because, if you remember, even cave people tried to make some graphic arts in their caves when they couldn’t even talk! </a:t>
            </a:r>
            <a:endParaRPr lang="ru-RU" sz="2500" dirty="0">
              <a:latin typeface="Times New Roman" pitchFamily="18" charset="0"/>
              <a:cs typeface="Times New Roman" pitchFamily="18" charset="0"/>
            </a:endParaRPr>
          </a:p>
        </p:txBody>
      </p:sp>
      <p:pic>
        <p:nvPicPr>
          <p:cNvPr id="86019" name="Picture 3" descr="C:\Users\Samsung\Desktop\img_163b.jpg"/>
          <p:cNvPicPr>
            <a:picLocks noChangeAspect="1" noChangeArrowheads="1"/>
          </p:cNvPicPr>
          <p:nvPr/>
        </p:nvPicPr>
        <p:blipFill>
          <a:blip r:embed="rId2" cstate="print"/>
          <a:srcRect/>
          <a:stretch>
            <a:fillRect/>
          </a:stretch>
        </p:blipFill>
        <p:spPr bwMode="auto">
          <a:xfrm>
            <a:off x="251520" y="2636912"/>
            <a:ext cx="4248472" cy="3137545"/>
          </a:xfrm>
          <a:prstGeom prst="rect">
            <a:avLst/>
          </a:prstGeom>
          <a:noFill/>
        </p:spPr>
      </p:pic>
      <p:pic>
        <p:nvPicPr>
          <p:cNvPr id="86020" name="Picture 4" descr="C:\Users\Samsung\Desktop\1335695366-519789--38-000--29-000-panneau-des-chevaus-dans-la-grotte-chauvet-aurignacien-france.jpg"/>
          <p:cNvPicPr>
            <a:picLocks noChangeAspect="1" noChangeArrowheads="1"/>
          </p:cNvPicPr>
          <p:nvPr/>
        </p:nvPicPr>
        <p:blipFill>
          <a:blip r:embed="rId3" cstate="print"/>
          <a:srcRect/>
          <a:stretch>
            <a:fillRect/>
          </a:stretch>
        </p:blipFill>
        <p:spPr bwMode="auto">
          <a:xfrm>
            <a:off x="4788024" y="2636912"/>
            <a:ext cx="4031183" cy="3168352"/>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2" descr="C:\Users\Samsung\Desktop\978-5-9287-2526-6_1.jpg"/>
          <p:cNvPicPr>
            <a:picLocks noChangeAspect="1" noChangeArrowheads="1"/>
          </p:cNvPicPr>
          <p:nvPr/>
        </p:nvPicPr>
        <p:blipFill>
          <a:blip r:embed="rId2" cstate="print"/>
          <a:srcRect/>
          <a:stretch>
            <a:fillRect/>
          </a:stretch>
        </p:blipFill>
        <p:spPr bwMode="auto">
          <a:xfrm>
            <a:off x="179512" y="2099703"/>
            <a:ext cx="4567242" cy="2772197"/>
          </a:xfrm>
          <a:prstGeom prst="rect">
            <a:avLst/>
          </a:prstGeom>
          <a:noFill/>
        </p:spPr>
      </p:pic>
      <p:sp>
        <p:nvSpPr>
          <p:cNvPr id="3" name="Прямоугольник 2"/>
          <p:cNvSpPr/>
          <p:nvPr/>
        </p:nvSpPr>
        <p:spPr>
          <a:xfrm>
            <a:off x="-2268760" y="1422595"/>
            <a:ext cx="9144000" cy="553998"/>
          </a:xfrm>
          <a:prstGeom prst="rect">
            <a:avLst/>
          </a:prstGeom>
        </p:spPr>
        <p:txBody>
          <a:bodyPr wrap="square">
            <a:spAutoFit/>
          </a:bodyPr>
          <a:lstStyle/>
          <a:p>
            <a:pPr lvl="0" algn="ctr" eaLnBrk="0" fontAlgn="base" hangingPunct="0">
              <a:spcBef>
                <a:spcPct val="0"/>
              </a:spcBef>
              <a:spcAft>
                <a:spcPct val="0"/>
              </a:spcAft>
            </a:pPr>
            <a:r>
              <a:rPr kumimoji="0" lang="en-US" sz="3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Book’s graphic</a:t>
            </a:r>
            <a:endParaRPr kumimoji="0" lang="ru-RU" sz="3000" b="1"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4" name="Picture 5" descr="C:\Users\Samsung\Desktop\nokia-hangi-ulkenin-d93650.jpg"/>
          <p:cNvPicPr>
            <a:picLocks noChangeAspect="1" noChangeArrowheads="1"/>
          </p:cNvPicPr>
          <p:nvPr/>
        </p:nvPicPr>
        <p:blipFill>
          <a:blip r:embed="rId3" cstate="print"/>
          <a:srcRect/>
          <a:stretch>
            <a:fillRect/>
          </a:stretch>
        </p:blipFill>
        <p:spPr bwMode="auto">
          <a:xfrm>
            <a:off x="4936669" y="2132856"/>
            <a:ext cx="3877142" cy="2772197"/>
          </a:xfrm>
          <a:prstGeom prst="rect">
            <a:avLst/>
          </a:prstGeom>
          <a:noFill/>
        </p:spPr>
      </p:pic>
      <p:sp>
        <p:nvSpPr>
          <p:cNvPr id="2" name="Прямоугольник 1"/>
          <p:cNvSpPr/>
          <p:nvPr/>
        </p:nvSpPr>
        <p:spPr>
          <a:xfrm>
            <a:off x="5101356" y="1514928"/>
            <a:ext cx="3547767" cy="584775"/>
          </a:xfrm>
          <a:prstGeom prst="rect">
            <a:avLst/>
          </a:prstGeom>
        </p:spPr>
        <p:txBody>
          <a:bodyPr wrap="none">
            <a:spAutoFit/>
          </a:bodyPr>
          <a:lstStyle/>
          <a:p>
            <a:pPr lvl="0" algn="ctr" eaLnBrk="0" fontAlgn="base" hangingPunct="0">
              <a:spcBef>
                <a:spcPct val="0"/>
              </a:spcBef>
              <a:spcAft>
                <a:spcPct val="0"/>
              </a:spcAft>
            </a:pPr>
            <a:r>
              <a:rPr lang="en-US" sz="3000" b="1" dirty="0">
                <a:latin typeface="Times New Roman" pitchFamily="18" charset="0"/>
                <a:ea typeface="Calibri" pitchFamily="34" charset="0"/>
                <a:cs typeface="Times New Roman" pitchFamily="18" charset="0"/>
              </a:rPr>
              <a:t>Industrial</a:t>
            </a:r>
            <a:r>
              <a:rPr lang="en-US" sz="3200" b="1" dirty="0">
                <a:latin typeface="Times New Roman" pitchFamily="18" charset="0"/>
                <a:ea typeface="Calibri" pitchFamily="34" charset="0"/>
                <a:cs typeface="Times New Roman" pitchFamily="18" charset="0"/>
              </a:rPr>
              <a:t> graphics</a:t>
            </a:r>
            <a:endParaRPr lang="en-US" sz="3200" b="1" dirty="0">
              <a:latin typeface="Times New Roman" pitchFamily="18" charset="0"/>
              <a:cs typeface="Times New Roman" pitchFamily="18" charset="0"/>
            </a:endParaRPr>
          </a:p>
        </p:txBody>
      </p:sp>
      <p:sp>
        <p:nvSpPr>
          <p:cNvPr id="5" name="Прямоугольник 4"/>
          <p:cNvSpPr/>
          <p:nvPr/>
        </p:nvSpPr>
        <p:spPr>
          <a:xfrm>
            <a:off x="1043608" y="13737"/>
            <a:ext cx="6681637" cy="584775"/>
          </a:xfrm>
          <a:prstGeom prst="rect">
            <a:avLst/>
          </a:prstGeom>
        </p:spPr>
        <p:txBody>
          <a:bodyPr wrap="none">
            <a:spAutoFit/>
          </a:bodyPr>
          <a:lstStyle/>
          <a:p>
            <a:pPr lvl="0" algn="just" fontAlgn="base">
              <a:spcBef>
                <a:spcPct val="0"/>
              </a:spcBef>
              <a:spcAft>
                <a:spcPct val="0"/>
              </a:spcAft>
            </a:pPr>
            <a:r>
              <a:rPr lang="en-US" sz="3200" dirty="0">
                <a:latin typeface="Times New Roman" pitchFamily="18" charset="0"/>
                <a:ea typeface="Calibri" pitchFamily="34" charset="0"/>
                <a:cs typeface="Times New Roman" pitchFamily="18" charset="0"/>
              </a:rPr>
              <a:t>There are a lot of kinds of Graphic arts:</a:t>
            </a:r>
            <a:endParaRPr lang="ru-RU"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Техническая">
  <a:themeElements>
    <a:clrScheme name="Техническая">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Техническая">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Техническая">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1135</TotalTime>
  <Words>810</Words>
  <Application>Microsoft Office PowerPoint</Application>
  <PresentationFormat>Экран (4:3)</PresentationFormat>
  <Paragraphs>84</Paragraphs>
  <Slides>19</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19</vt:i4>
      </vt:variant>
    </vt:vector>
  </HeadingPairs>
  <TitlesOfParts>
    <vt:vector size="26" baseType="lpstr">
      <vt:lpstr>Arial</vt:lpstr>
      <vt:lpstr>Calibri</vt:lpstr>
      <vt:lpstr>Franklin Gothic Book</vt:lpstr>
      <vt:lpstr>Times New Roman</vt:lpstr>
      <vt:lpstr>Wingdings</vt:lpstr>
      <vt:lpstr>Wingdings 2</vt:lpstr>
      <vt:lpstr>Техническая</vt:lpstr>
      <vt:lpstr>Презентация PowerPoint</vt:lpstr>
      <vt:lpstr>The Plan of Presentation:</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Reanimator Extreme Edition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Влад</dc:creator>
  <cp:lastModifiedBy>Вика</cp:lastModifiedBy>
  <cp:revision>62</cp:revision>
  <dcterms:created xsi:type="dcterms:W3CDTF">2016-02-23T13:57:12Z</dcterms:created>
  <dcterms:modified xsi:type="dcterms:W3CDTF">2016-03-01T17:10:17Z</dcterms:modified>
</cp:coreProperties>
</file>