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75" r:id="rId22"/>
    <p:sldId id="274" r:id="rId23"/>
    <p:sldId id="269"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Lato" panose="020F0502020204030203" pitchFamily="34" charset="0"/>
      <p:regular r:id="rId34"/>
      <p:bold r:id="rId35"/>
      <p:italic r:id="rId36"/>
      <p:boldItalic r:id="rId37"/>
    </p:embeddedFont>
  </p:embeddedFontLst>
  <p:custDataLst>
    <p:tags r:id="rId3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33" autoAdjust="0"/>
  </p:normalViewPr>
  <p:slideViewPr>
    <p:cSldViewPr snapToGrid="0">
      <p:cViewPr varScale="1">
        <p:scale>
          <a:sx n="77" d="100"/>
          <a:sy n="77" d="100"/>
        </p:scale>
        <p:origin x="88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customschemas.google.com/relationships/presentationmetadata" Target="metadata"/><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Hello, my name is Victoria </a:t>
            </a:r>
            <a:r>
              <a:rPr lang="en-US" dirty="0" err="1"/>
              <a:t>Kaloudis</a:t>
            </a:r>
            <a:r>
              <a:rPr lang="en-US" dirty="0"/>
              <a:t> and today I will be going over Green Pace’s security policy.</a:t>
            </a: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565A5C"/>
                </a:solidFill>
                <a:effectLst/>
                <a:latin typeface="Lato" panose="020F0502020204030203" pitchFamily="34" charset="0"/>
              </a:rPr>
              <a:t>The second unit test is testing to verify adding a single value to an empty collection. This is a positive test as it is adding one entry to the collection and testing the return value. As you can see, the unit test results show that this unit test passed.</a:t>
            </a:r>
          </a:p>
        </p:txBody>
      </p:sp>
    </p:spTree>
    <p:extLst>
      <p:ext uri="{BB962C8B-B14F-4D97-AF65-F5344CB8AC3E}">
        <p14:creationId xmlns:p14="http://schemas.microsoft.com/office/powerpoint/2010/main" val="2985623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565A5C"/>
                </a:solidFill>
                <a:effectLst/>
                <a:latin typeface="Lato" panose="020F0502020204030203" pitchFamily="34" charset="0"/>
              </a:rPr>
              <a:t>The third unit test is testing to verify the out of range exception is thrown when calling at() with an index out of bounds. This is a negative test as we tested whether an error or exception was found. As you can see, the unit test results show that this unit test passed.</a:t>
            </a:r>
          </a:p>
        </p:txBody>
      </p:sp>
    </p:spTree>
    <p:extLst>
      <p:ext uri="{BB962C8B-B14F-4D97-AF65-F5344CB8AC3E}">
        <p14:creationId xmlns:p14="http://schemas.microsoft.com/office/powerpoint/2010/main" val="2122414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565A5C"/>
                </a:solidFill>
                <a:effectLst/>
                <a:latin typeface="Lato" panose="020F0502020204030203" pitchFamily="34" charset="0"/>
              </a:rPr>
              <a:t>The fourth unit test was testing to verify the removal of an element in the collection. This is a negative test as the collection size will not equal 20. As you can see, the unit test results show that this unit test passed.</a:t>
            </a:r>
          </a:p>
        </p:txBody>
      </p:sp>
    </p:spTree>
    <p:extLst>
      <p:ext uri="{BB962C8B-B14F-4D97-AF65-F5344CB8AC3E}">
        <p14:creationId xmlns:p14="http://schemas.microsoft.com/office/powerpoint/2010/main" val="3803046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indent="0">
              <a:spcBef>
                <a:spcPts val="0"/>
              </a:spcBef>
              <a:spcAft>
                <a:spcPts val="0"/>
              </a:spcAft>
              <a:buNone/>
            </a:pPr>
            <a:r>
              <a:rPr lang="en-US" sz="1800" dirty="0">
                <a:effectLst/>
                <a:latin typeface="Calibri" panose="020F0502020204030204" pitchFamily="34" charset="0"/>
                <a:ea typeface="Calibri" panose="020F0502020204030204" pitchFamily="34" charset="0"/>
              </a:rPr>
              <a:t>Automation will be used for the enforcement of and compliance to the standards defined in this policy. Green Pace already has a well-established DevOps process and infrastructure. Both pre-production and production are extremely important for the </a:t>
            </a:r>
            <a:r>
              <a:rPr lang="en-US" sz="1800" dirty="0" err="1">
                <a:effectLst/>
                <a:latin typeface="Calibri" panose="020F0502020204030204" pitchFamily="34" charset="0"/>
                <a:ea typeface="Calibri" panose="020F0502020204030204" pitchFamily="34" charset="0"/>
              </a:rPr>
              <a:t>DevSecOps</a:t>
            </a:r>
            <a:r>
              <a:rPr lang="en-US" sz="1800" dirty="0">
                <a:effectLst/>
                <a:latin typeface="Calibri" panose="020F0502020204030204" pitchFamily="34" charset="0"/>
                <a:ea typeface="Calibri" panose="020F0502020204030204" pitchFamily="34" charset="0"/>
              </a:rPr>
              <a:t> process. The pre-production phase should focus on creating a plan to assess priorities and possible regulatory changes, designing an architecture that has secure best practices built in, and building secure infrastructure following those guidelines.  The production phase should focus on maintaining the system that was built by performing health checks and penetration testing, monitor and detecting potential vulnerabilities, building a secure response catalogue to vulnerabilities, and to maintain and stabilize those fixes so the system can run without problems. </a:t>
            </a:r>
          </a:p>
          <a:p>
            <a:pPr marL="158750" marR="0" indent="0">
              <a:spcBef>
                <a:spcPts val="0"/>
              </a:spcBef>
              <a:spcAft>
                <a:spcPts val="0"/>
              </a:spcAft>
              <a:buNone/>
            </a:pPr>
            <a:endParaRPr lang="en-US" sz="1800" dirty="0">
              <a:effectLst/>
              <a:latin typeface="Calibri" panose="020F0502020204030204" pitchFamily="34" charset="0"/>
              <a:ea typeface="Calibri" panose="020F0502020204030204" pitchFamily="34" charset="0"/>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indent="0">
              <a:spcBef>
                <a:spcPts val="0"/>
              </a:spcBef>
              <a:spcAft>
                <a:spcPts val="0"/>
              </a:spcAft>
              <a:buNone/>
            </a:pPr>
            <a:r>
              <a:rPr lang="en-US" sz="1100" dirty="0">
                <a:effectLst/>
                <a:latin typeface="Calibri" panose="020F0502020204030204" pitchFamily="34" charset="0"/>
                <a:ea typeface="Calibri" panose="020F0502020204030204" pitchFamily="34" charset="0"/>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effectLst/>
                <a:latin typeface="Calibri" panose="020F0502020204030204" pitchFamily="34" charset="0"/>
                <a:ea typeface="Calibri" panose="020F0502020204030204" pitchFamily="34" charset="0"/>
              </a:rPr>
              <a:t>Automation plays a key role in the </a:t>
            </a:r>
            <a:r>
              <a:rPr lang="en-US" sz="1100" dirty="0" err="1">
                <a:effectLst/>
                <a:latin typeface="Calibri" panose="020F0502020204030204" pitchFamily="34" charset="0"/>
                <a:ea typeface="Calibri" panose="020F0502020204030204" pitchFamily="34" charset="0"/>
              </a:rPr>
              <a:t>DevSecOps</a:t>
            </a:r>
            <a:r>
              <a:rPr lang="en-US" sz="1100" dirty="0">
                <a:effectLst/>
                <a:latin typeface="Calibri" panose="020F0502020204030204" pitchFamily="34" charset="0"/>
                <a:ea typeface="Calibri" panose="020F0502020204030204" pitchFamily="34" charset="0"/>
              </a:rPr>
              <a:t> lifecycle as it can fast-track many steps of the cycle. For example, static and dynamic testing are great automation tools to utilize during the build and verify and test stages. Static testing tests the code for vulnerabilities without executing the code. The test results will give you a list of vulnerabilities and connect you to the National Institute of Standards and Technology (NIST) database for more details. One tool we use often for statis testing is </a:t>
            </a:r>
            <a:r>
              <a:rPr lang="en-US" sz="1100" dirty="0" err="1">
                <a:effectLst/>
                <a:latin typeface="Calibri" panose="020F0502020204030204" pitchFamily="34" charset="0"/>
                <a:ea typeface="Calibri" panose="020F0502020204030204" pitchFamily="34" charset="0"/>
              </a:rPr>
              <a:t>Cppcheck</a:t>
            </a:r>
            <a:r>
              <a:rPr lang="en-US" sz="1100" dirty="0">
                <a:effectLst/>
                <a:latin typeface="Calibri" panose="020F0502020204030204" pitchFamily="34" charset="0"/>
                <a:ea typeface="Calibri" panose="020F0502020204030204" pitchFamily="34" charset="0"/>
              </a:rPr>
              <a:t>. This is a common tool used for static testing with C and C++ coding languages. Its main purpose is to detect bugs, undefined behavior, and dangerous code. Dynamic testing tests the code by executing it. It will give you a list of potential vulnerabilities within the system and some tips on how to address them. They should be in use at every step of the process. An example of dynamic testing includes unit testing. Unit testing is a great automated way to test the security level of your program and determine how much of your program is covered. </a:t>
            </a: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90000"/>
              </a:lnSpc>
              <a:spcBef>
                <a:spcPts val="0"/>
              </a:spcBef>
              <a:spcAft>
                <a:spcPts val="0"/>
              </a:spcAft>
              <a:buClr>
                <a:schemeClr val="lt1"/>
              </a:buClr>
              <a:buSzPts val="2000"/>
              <a:buFont typeface="Arial"/>
              <a:buNone/>
              <a:tabLst/>
              <a:defRPr/>
            </a:pPr>
            <a:r>
              <a:rPr lang="en-US" dirty="0"/>
              <a:t>With all decisions comes a list of risks and benefits. Specifically, you should adopt our security policy now rather than waiting to adopt it later. If you choose to wait, you face some potentially major problems. The problems could be higher risk and more severe problems. In the back of your mind, you are always thinking about the what ifs? Those come with adapting or remodeling your programs. The risks you run by waiting include, but are not limited to, data breaches, remediation costs, and loss of trust with users. Data breaches can cause all sorts of problems for you, especially if the information is extremely private. For example, if someone has their social security number saved in your database and you have a data breach, their social security number could be leaked to the dark web, causing identity theft. Also, with data breaches comes remediation costs. If a class action lawsuit is filed by your users and a judge grants them money, your company must pay the money to your users. And finally, you run the risk of losing trust with your users. They are trusting you to keep their information private. If you lose their trust, you can lose a lot more than just money. However, there is one key solution for waiting and that is to act now! Acting now can only benefit you in the future. It will help ensure your data is secure so there are no data breaches, it will help eliminate vulnerabilities in your program that are risky for data breaches, and you can only gain trust with your users. It’s a win </a:t>
            </a:r>
            <a:r>
              <a:rPr lang="en-US" dirty="0" err="1"/>
              <a:t>win</a:t>
            </a:r>
            <a:r>
              <a:rPr lang="en-US" dirty="0"/>
              <a:t> situation for all parties.</a:t>
            </a: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Based on our analysis, it is recommended that you take action now. It is important to remain up to date on new vulnerabilities. Accessing the NIST database and reviewing new bugs and vulnerabilities will support your desire for more secure coding. Also, understanding what you are up against in terms of hackers can only benefit your team. There are three types of hackers, white hat, grey hat, and black hat. White hat hackers hack into systems to show room for improvement. For example, a hacker hacks into a bank’s system and steals some money. They then provide a report to the bank with the issues they easily found and provides some ways to remedy the situation. Grey hat hackers have multiple “hats”. Some look for vulnerabilities in a system and request payment to fix them for a company. While some are more ethically driven and will expose an injustice. An example could be Adrian Lamo who </a:t>
            </a:r>
            <a:r>
              <a:rPr lang="en-US" b="0" i="0" dirty="0">
                <a:solidFill>
                  <a:srgbClr val="202122"/>
                </a:solidFill>
                <a:effectLst/>
                <a:latin typeface="Lato" panose="020F0502020204030203" pitchFamily="34" charset="0"/>
              </a:rPr>
              <a:t>hacked into the New York Times and reported on Chelsea Manning's theft of classified documents to the FBI. While what Adrian did was good for the country, he did not have permission to hack into the new York times. Black hat hackers have more malicious intent with their hacking. They are the types of hackers that will hold a hospital hostage until a payment is made. Understanding what is out there can help you build your security system further. Finally, it is our recommendation to adopt a zero trust approach when coding. Expecting the unexpected is impossible, but setting your self up for success is not. When you assume nothing is safe (in terms of coding) you are building your system to handle all types of threats. Having multiple layers of defense is key in case one goes down, there is another right there. </a:t>
            </a: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effectLst/>
                <a:latin typeface="Calibri" panose="020F0502020204030204" pitchFamily="34" charset="0"/>
                <a:ea typeface="Calibri" panose="020F0502020204030204" pitchFamily="34" charset="0"/>
              </a:rPr>
              <a:t>All coding standards are important for the entire cycle. Validating input data helps with eliminating as many vulnerabilities as possible. Heeding compiler warnings will help with testing and executing the code after every line is programmed. Building a system architecture and designing for security polices will ensure your system is safeguarding private information with no vulnerabilities. Keeping the code simple ensures it’s easy to read and understand so other developers can make changes if need be. Defaulting denial and adhering to the principle of the least privilege are both key in maintaining secure connections after the build phase by restricting access to important features based on who needs the access and who does not. Sanitizing data sent to other systems ensures that data is safely sent to the next step with no vulnerabilities to combat exploits of that data. To help do this, you should practice defense in depth by building multiple layers of defense. It may seem redundant, but if one layer goes down, there will be more layers of defense to take its place. Using effective quality assurance techniques is extremely important. Static and dynamic testing was mentioned quite often in this presentation as they are great resources for ensuring the program is secure enough to handle exploits of sensitive information. Adopting a zero trust approach to coding can only benefit your team. Sensitive information would be locked behind many doors as opposed to just one door. Not only are you building for future data vulnerabilities, you are also saving the company time and money. Finally, none of this could be possible without the adoption of a secure coding standard. Having a guideline for the </a:t>
            </a:r>
            <a:r>
              <a:rPr lang="en-US" sz="1100" dirty="0" err="1">
                <a:effectLst/>
                <a:latin typeface="Calibri" panose="020F0502020204030204" pitchFamily="34" charset="0"/>
                <a:ea typeface="Calibri" panose="020F0502020204030204" pitchFamily="34" charset="0"/>
              </a:rPr>
              <a:t>DevSecOps</a:t>
            </a:r>
            <a:r>
              <a:rPr lang="en-US" sz="1100" dirty="0">
                <a:effectLst/>
                <a:latin typeface="Calibri" panose="020F0502020204030204" pitchFamily="34" charset="0"/>
                <a:ea typeface="Calibri" panose="020F0502020204030204" pitchFamily="34" charset="0"/>
              </a:rPr>
              <a:t> lifecycle will help with designing your code using secure best coding practices. It will help with preventing problems down the line.</a:t>
            </a:r>
          </a:p>
          <a:p>
            <a:pPr marL="0" lvl="0" indent="0" algn="l" rtl="0">
              <a:lnSpc>
                <a:spcPct val="100000"/>
              </a:lnSpc>
              <a:spcBef>
                <a:spcPts val="0"/>
              </a:spcBef>
              <a:spcAft>
                <a:spcPts val="0"/>
              </a:spcAft>
              <a:buSzPts val="1100"/>
              <a:buNone/>
            </a:pP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dirty="0">
                <a:effectLst/>
                <a:latin typeface="Calibri" panose="020F0502020204030204" pitchFamily="34" charset="0"/>
                <a:ea typeface="Calibri" panose="020F0502020204030204" pitchFamily="34" charset="0"/>
              </a:rPr>
              <a:t>This concludes my presentation, and I am happy to answer any questions you might have. Thank you.</a:t>
            </a:r>
            <a:endParaRPr lang="en-US" dirty="0"/>
          </a:p>
        </p:txBody>
      </p:sp>
    </p:spTree>
    <p:extLst>
      <p:ext uri="{BB962C8B-B14F-4D97-AF65-F5344CB8AC3E}">
        <p14:creationId xmlns:p14="http://schemas.microsoft.com/office/powerpoint/2010/main" val="843760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9005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Calibri" panose="020F0502020204030204" pitchFamily="34" charset="0"/>
                <a:ea typeface="Calibri" panose="020F0502020204030204" pitchFamily="34" charset="0"/>
              </a:rPr>
              <a:t>Our security policy approach leans towards a zero-trust policy. By utilizing the defense in depth model, we can ensure private data remains private. This illustration provides a visual representation of the defense-in-depth best practice of layered security. </a:t>
            </a: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dirty="0">
                <a:solidFill>
                  <a:srgbClr val="FFFFFF"/>
                </a:solidFill>
              </a:rPr>
              <a:t>Our secure coding standards are used as our guideline for all code written. With secure coding comes certain threats to the standards and system in general. With each coding standard, there are vulnerabilities that will likely happen and some that are unlikely to happen impacting each standard at either low or high priority. This chart displays our approach to prioritizing those vulnerabilities and impacts.</a:t>
            </a: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There are 10 core principles to follow while coding securely. </a:t>
            </a:r>
            <a:r>
              <a:rPr lang="en-US" sz="1800" dirty="0">
                <a:effectLst/>
                <a:latin typeface="Calibri" panose="020F0502020204030204" pitchFamily="34" charset="0"/>
                <a:ea typeface="Calibri" panose="020F0502020204030204" pitchFamily="34" charset="0"/>
              </a:rPr>
              <a:t>Validating input data means to validate data from all data sources, especially untrusted ones. Using correct input validation can assist in eliminating most software vulnerabilities. External data sources are typically seen as untrustful. Some examples are command line arguments, network interfaces, environmental variables, and user-controlled files. Heed compiler warnings means to Use the highest warning level available for your compiler when creating code. Utilizing static testing and dynamic testing will ensure the code has no vulnerabilities or security flaws. Architect and Design for security policies means to Create and design software based on your security policies. Be mindful of the software architecture and design you have created in relation to your security policies. Keep it simple means to Keep the code and design as simple as possible. This will help you in decreasing the number of errors, vulnerabilities, or security flaws found when configuring the design. More complex designs are more difficult to achieve high levels of quality and assurance. Default deny means to Create a protection scheme based on access permissions. Default the access based on whether the user has the correct permission to access. Adhere to the principle of least privilege means to Be mindful of the process execution using elevated permission. Try to utilize the least set of privileges necessary to complete any job. This will help in reducing the opportunities that attackers have to access elevated privileges. Sanitize data sent to other systems means that All data passed to complex subsystems should be sanitized. Attackers might access them through SQL, injection, and command attacks. Some examples of complex subsystems are command shells, relational databases, and commercial off-the-shelf components. Practice defense in depth means manage risk in your code by creating multiple layers of defense strategies in case one-layer falls, there will be other layers to prevent a security flaw. This will create a treacherous path for attackers when they attack your system. Use effective quality assurance techniques means to use Effective quality assurance techniques to support you in identifying and eliminating vulnerabilities in the code. Things such as dynamic analysis, static analysis, fuzz testing, penetration testing, and source code audits can help with determining vulnerabilities in your code. Adopt a secure coding standard means to Either create a secure coding standard or use one already made for developing your code in the chosen language and platform. </a:t>
            </a: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Along with the core principles, are our 10 coding standards we work with based on risk assessment. The 10 coding standards are string correctness, SQL injection, memory protection, data types, containers, declarations and initializations, data value, exceptions, object-oriented programming, and assertions. Next to the standard are the specific names of each standard we are working with. The standards are organized based on severity levels. The highest severity with priority level P18 are string correctness, SQL injection, and memory protection. With string correctness, it is important to guarantee that storage for strings has sufficient space for character data and the null terminator. This threat is likely to occur, it is at a level 1 risk, and the remediation cost is around medium level. With SQL injection, it is important that you do not store an already-owned pointer value in an unrelated smart pointer. The threat is likely to occur, it is at a level 1, and the remediation cost is around medium level. With memory protection, it is important that you do not access freed memory. This threat is likely to occur, it is at a level 1 risk, and the remediation cost is around medium level. Next, Data type has a priority level of P12. With data type, it is important that you do not define a C-style variadic function. The threat is unlikely to occur, it is at a level 1 risk, and the remediation cost is around medium level. Next, containers has a priority level of P9. With containers, it is important to guarantee that library functions do not overflow. The threat is likely to occur, it is at a level 2 risk, and the remediation cost is high level. Next, declarations and initializations has a priority level of P6. With declarations and initializations, it is important that you do not modify the standard namespaces. The threat is unlikely to occur, it is at a level 2 risk, and the remediations cost is medium level. Next, data value has a medium severity with a priority level of P4. With data value, it is important to make sure you do not cast to an out-of-range enumeration value. The threat is unlikely to occur, it is at level 3 risk, and the remediation cost is around medium level. Next, Exceptions, object-oriented programming, and assertions have a low severity level. Exceptions has a priority level of P9. With exceptions, it is important to remember to handle all exceptions thrown before main() begins executing. The threat is likely to occur, it is at level 2, and the remediation cost is around low level. Object oriented programming has a priority level of P2. With object-oriented programming, it is important to remember you should not invoke virtual functions from constructors or destructors. The threat is unlikely to occur, it is at level 3, and the remediation cost is around medium level. And finally, assertions has a priority level of P1. With assertions, it is important to use a static assertion to test the value of a constant expression. The threat is unlikely to occur, it is at level 3, and the remediation cost is around high level. Based on these coding standards, we could adopt a secure coding standard.</a:t>
            </a: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three encryption polices we work with at Green Pace are Encryption in flight, encryption at rest, and encryption in use. Encryption in rest </a:t>
            </a:r>
            <a:r>
              <a:rPr lang="en-US" sz="1800" dirty="0">
                <a:effectLst/>
                <a:latin typeface="Calibri" panose="020F0502020204030204" pitchFamily="34" charset="0"/>
                <a:ea typeface="Calibri" panose="020F0502020204030204" pitchFamily="34" charset="0"/>
              </a:rPr>
              <a:t>refers to encryption of data that is currently being stored (</a:t>
            </a:r>
            <a:r>
              <a:rPr lang="en-US" sz="1800" dirty="0" err="1">
                <a:effectLst/>
                <a:latin typeface="Calibri" panose="020F0502020204030204" pitchFamily="34" charset="0"/>
                <a:ea typeface="Calibri" panose="020F0502020204030204" pitchFamily="34" charset="0"/>
              </a:rPr>
              <a:t>Dinic</a:t>
            </a:r>
            <a:r>
              <a:rPr lang="en-US" sz="1800" dirty="0">
                <a:effectLst/>
                <a:latin typeface="Calibri" panose="020F0502020204030204" pitchFamily="34" charset="0"/>
                <a:ea typeface="Calibri" panose="020F0502020204030204" pitchFamily="34" charset="0"/>
              </a:rPr>
              <a:t> et al. 2022). This should be used as many people are not using software 24/7. For example, username and password combinations are not used all the time. They are stored in a database in the system. The encrypted data is in rest and called upon when the user wants to log into their account. Encryption at flight refers to encryption of data that is currently in movement from one source to the next (</a:t>
            </a:r>
            <a:r>
              <a:rPr lang="en-US" sz="1800" dirty="0" err="1">
                <a:effectLst/>
                <a:latin typeface="Calibri" panose="020F0502020204030204" pitchFamily="34" charset="0"/>
                <a:ea typeface="Calibri" panose="020F0502020204030204" pitchFamily="34" charset="0"/>
              </a:rPr>
              <a:t>Dinic</a:t>
            </a:r>
            <a:r>
              <a:rPr lang="en-US" sz="1800" dirty="0">
                <a:effectLst/>
                <a:latin typeface="Calibri" panose="020F0502020204030204" pitchFamily="34" charset="0"/>
                <a:ea typeface="Calibri" panose="020F0502020204030204" pitchFamily="34" charset="0"/>
              </a:rPr>
              <a:t> et al. 2022). This should be used to create a secure network to move information from one computer to another computer, or even from network to network. For example, sending an instant message from one coworker to another would use encryption in flight. Encryption in use refers to the encryption of data that is currently in use (</a:t>
            </a:r>
            <a:r>
              <a:rPr lang="en-US" sz="1800" dirty="0" err="1">
                <a:effectLst/>
                <a:latin typeface="Calibri" panose="020F0502020204030204" pitchFamily="34" charset="0"/>
                <a:ea typeface="Calibri" panose="020F0502020204030204" pitchFamily="34" charset="0"/>
              </a:rPr>
              <a:t>Dinic</a:t>
            </a:r>
            <a:r>
              <a:rPr lang="en-US" sz="1800" dirty="0">
                <a:effectLst/>
                <a:latin typeface="Calibri" panose="020F0502020204030204" pitchFamily="34" charset="0"/>
                <a:ea typeface="Calibri" panose="020F0502020204030204" pitchFamily="34" charset="0"/>
              </a:rPr>
              <a:t> et al. 2022). This should be used anytime the software is accessed, sent, processed, etc. It is the most vulnerable time for data as it is immediately available. Creating secure code during this stage is critical for protection against threats.</a:t>
            </a:r>
          </a:p>
          <a:p>
            <a:pPr marL="0" lvl="0" indent="0" algn="l" rtl="0">
              <a:lnSpc>
                <a:spcPct val="100000"/>
              </a:lnSpc>
              <a:spcBef>
                <a:spcPts val="0"/>
              </a:spcBef>
              <a:spcAft>
                <a:spcPts val="0"/>
              </a:spcAft>
              <a:buSzPts val="1100"/>
              <a:buNone/>
            </a:pPr>
            <a:endParaRPr lang="en-US"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Here at green pace, we also use a triple A policy, authentication, authorization and accounting. </a:t>
            </a:r>
            <a:r>
              <a:rPr lang="en-US" sz="1800" dirty="0">
                <a:effectLst/>
                <a:latin typeface="Calibri" panose="020F0502020204030204" pitchFamily="34" charset="0"/>
                <a:ea typeface="Calibri" panose="020F0502020204030204" pitchFamily="34" charset="0"/>
              </a:rPr>
              <a:t>Authentication is used to determine who the user is (Fortinet et al. n.d.). When a user registers, or becomes a new user, the username and password are encrypted and saved in a system. The authentication step tests the username and password you type in against the encrypted data to ensure you are who you say you are. Multifactor authentication is a common extra security feature that many companies are using to prevent authentication breaches. Authorization refers to the level of authorization that a user has (Fortinet et al. n.d.). Certain users might have different levels of authorization like those in the IT department would have more authorization than a sales rep might have. Having various levels of authorization help make a system more secure as exploiters need to hack more people to determine who has the appropriate authorization. Accounting refers to the logs that are kept in the system to determine where and what each user accessed during their connection (Fortinet et al. n.d.). This is especially good for IP address checking. If the system notices an unusual IP address being used, they can let IT know there might be a breach. Also, if a user changes anything in a database, there can be a notification system set up to let IT know. If a hacker tries to decrypt data, IT can get a notification. Even if a file is accessed by an unknown user, having an accounting system will allow for a more secure infrastructure.</a:t>
            </a: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565A5C"/>
                </a:solidFill>
                <a:effectLst/>
                <a:latin typeface="Lato" panose="020F0502020204030203" pitchFamily="34" charset="0"/>
              </a:rPr>
              <a:t>Unit testing is a great dynamic testing tool to utilize when securely coding. Dynamic testing executes the code and looks for potential errors, bugs, etc. At Green Pace, we conduct many unit tests to ensure our code is up to standard. Unit testing is a software test used to test parts of your code (normally units) and ensure that each unit is operating as expected. There are two types of tests, Positive and negative. Positive tests prove that functionality works when tested. Negative tests proves that an error or exception happens when providing bad data. Throughout this project, we conducted 16 unit tests. I will be going more in depth with 2 positive and 2 negative tests in the next few slides.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565A5C"/>
                </a:solidFill>
                <a:effectLst/>
                <a:latin typeface="Lato" panose="020F0502020204030203" pitchFamily="34" charset="0"/>
              </a:rPr>
              <a:t>The first unit test was testing that a collection is empty when created. This is a positive test making sure that the collection is in fact empty and returning a size of 0. As you can see, the unit test results show that this unit test passed.</a:t>
            </a:r>
          </a:p>
        </p:txBody>
      </p:sp>
    </p:spTree>
    <p:extLst>
      <p:ext uri="{BB962C8B-B14F-4D97-AF65-F5344CB8AC3E}">
        <p14:creationId xmlns:p14="http://schemas.microsoft.com/office/powerpoint/2010/main" val="2440812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9.xml"/><Relationship Id="rId7" Type="http://schemas.openxmlformats.org/officeDocument/2006/relationships/hyperlink" Target="https://wiki.sei.cmu.edu/confluence/display/cplusplus/STR50-CPP.+Guarantee+that+storage+for+strings+has+sufficient+space+for+character+data+and+the+null+terminator" TargetMode="Externa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hyperlink" Target="https://wiki.sei.cmu.edu/confluence/display/cplusplus/CTR52-CPP.+Guarantee+that+library+functions+do+not+overflow" TargetMode="External"/><Relationship Id="rId5" Type="http://schemas.openxmlformats.org/officeDocument/2006/relationships/hyperlink" Target="https://jatheon.com/blog/data-at-rest-data-in-motion-data-in-use/" TargetMode="External"/><Relationship Id="rId4" Type="http://schemas.openxmlformats.org/officeDocument/2006/relationships/hyperlink" Target="https://wiki.sei.cmu.edu/confluence/display/cplusplus/OOP50-CPP.+Do+not+invoke+virtual+functions+from+constructors+or+destructor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s://www.fortinet.com/resources/cyberglossary/aaa-security" TargetMode="External"/><Relationship Id="rId5" Type="http://schemas.openxmlformats.org/officeDocument/2006/relationships/hyperlink" Target="https://wiki.sei.cmu.edu/confluence/display/cplusplus/INT50-CPP.+Do+not+cast+to+an+out-of-range+enumeration+value" TargetMode="External"/><Relationship Id="rId4" Type="http://schemas.openxmlformats.org/officeDocument/2006/relationships/hyperlink" Target="https://wiki.sei.cmu.edu/confluence/display/seccode/Top+10+Secure+Coding+Practices?focusedCommentId=88044413"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Victoria </a:t>
            </a:r>
            <a:r>
              <a:rPr lang="en-US" sz="1850" dirty="0" err="1"/>
              <a:t>Kaloudis</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57163" y="764373"/>
            <a:ext cx="11349037"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Test to verify adding a single value to an empty collection </a:t>
            </a:r>
            <a:endParaRPr dirty="0"/>
          </a:p>
        </p:txBody>
      </p:sp>
      <p:sp>
        <p:nvSpPr>
          <p:cNvPr id="196" name="Google Shape;196;g9504e29505_0_0"/>
          <p:cNvSpPr txBox="1">
            <a:spLocks noGrp="1"/>
          </p:cNvSpPr>
          <p:nvPr>
            <p:ph type="body" idx="1"/>
          </p:nvPr>
        </p:nvSpPr>
        <p:spPr>
          <a:xfrm>
            <a:off x="500059" y="2194560"/>
            <a:ext cx="4373183" cy="4024200"/>
          </a:xfrm>
          <a:prstGeom prst="rect">
            <a:avLst/>
          </a:prstGeom>
          <a:noFill/>
          <a:ln>
            <a:noFill/>
          </a:ln>
        </p:spPr>
        <p:txBody>
          <a:bodyPr spcFirstLastPara="1" wrap="square" lIns="91425" tIns="45700" rIns="91425" bIns="45700" anchor="t" anchorCtr="0">
            <a:noAutofit/>
          </a:bodyPr>
          <a:lstStyle/>
          <a:p>
            <a:pPr marL="342900"/>
            <a:r>
              <a:rPr lang="en-US" sz="2400" dirty="0"/>
              <a:t>Testing to verify adding a single value to an empty collection.</a:t>
            </a:r>
          </a:p>
          <a:p>
            <a:pPr marL="800100" lvl="1"/>
            <a:r>
              <a:rPr lang="en-US" sz="2200" dirty="0"/>
              <a:t>Positive Test</a:t>
            </a:r>
          </a:p>
          <a:p>
            <a:pPr marL="1257300" lvl="2"/>
            <a:r>
              <a:rPr lang="en-US" dirty="0"/>
              <a:t>Adding one entry to the collection.</a:t>
            </a:r>
          </a:p>
          <a:p>
            <a:pPr marL="1257300" lvl="2"/>
            <a:r>
              <a:rPr lang="en-US" dirty="0"/>
              <a:t>Is the collection still empty?</a:t>
            </a:r>
          </a:p>
          <a:p>
            <a:pPr marL="1257300" lvl="2"/>
            <a:r>
              <a:rPr lang="en-US" dirty="0"/>
              <a:t>If not, the size must be 1.</a:t>
            </a:r>
          </a:p>
          <a:p>
            <a:pPr marL="342900"/>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shot of a computer program&#10;&#10;Description automatically generated">
            <a:extLst>
              <a:ext uri="{FF2B5EF4-FFF2-40B4-BE49-F238E27FC236}">
                <a16:creationId xmlns:a16="http://schemas.microsoft.com/office/drawing/2014/main" id="{0D9FBF49-2D60-4BED-800B-F6BDA1EAEB9A}"/>
              </a:ext>
            </a:extLst>
          </p:cNvPr>
          <p:cNvPicPr>
            <a:picLocks noChangeAspect="1"/>
          </p:cNvPicPr>
          <p:nvPr/>
        </p:nvPicPr>
        <p:blipFill rotWithShape="1">
          <a:blip r:embed="rId5"/>
          <a:srcRect t="26344" r="67709" b="69581"/>
          <a:stretch/>
        </p:blipFill>
        <p:spPr>
          <a:xfrm>
            <a:off x="4643661" y="2691263"/>
            <a:ext cx="7548339" cy="506112"/>
          </a:xfrm>
          <a:prstGeom prst="rect">
            <a:avLst/>
          </a:prstGeom>
        </p:spPr>
      </p:pic>
      <p:pic>
        <p:nvPicPr>
          <p:cNvPr id="4" name="Picture 3">
            <a:extLst>
              <a:ext uri="{FF2B5EF4-FFF2-40B4-BE49-F238E27FC236}">
                <a16:creationId xmlns:a16="http://schemas.microsoft.com/office/drawing/2014/main" id="{15D76249-206A-07F2-3803-08F896E4373F}"/>
              </a:ext>
            </a:extLst>
          </p:cNvPr>
          <p:cNvPicPr>
            <a:picLocks noChangeAspect="1"/>
          </p:cNvPicPr>
          <p:nvPr/>
        </p:nvPicPr>
        <p:blipFill>
          <a:blip r:embed="rId6"/>
          <a:stretch>
            <a:fillRect/>
          </a:stretch>
        </p:blipFill>
        <p:spPr>
          <a:xfrm>
            <a:off x="4972419" y="3379054"/>
            <a:ext cx="6111655" cy="2696579"/>
          </a:xfrm>
          <a:prstGeom prst="rect">
            <a:avLst/>
          </a:prstGeom>
        </p:spPr>
      </p:pic>
    </p:spTree>
    <p:custDataLst>
      <p:tags r:id="rId1"/>
    </p:custDataLst>
    <p:extLst>
      <p:ext uri="{BB962C8B-B14F-4D97-AF65-F5344CB8AC3E}">
        <p14:creationId xmlns:p14="http://schemas.microsoft.com/office/powerpoint/2010/main" val="225188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474785" y="764373"/>
            <a:ext cx="11031415"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Testing to verify out of range exception is thrown</a:t>
            </a:r>
            <a:endParaRPr dirty="0"/>
          </a:p>
        </p:txBody>
      </p:sp>
      <p:sp>
        <p:nvSpPr>
          <p:cNvPr id="196" name="Google Shape;196;g9504e29505_0_0"/>
          <p:cNvSpPr txBox="1">
            <a:spLocks noGrp="1"/>
          </p:cNvSpPr>
          <p:nvPr>
            <p:ph type="body" idx="1"/>
          </p:nvPr>
        </p:nvSpPr>
        <p:spPr>
          <a:xfrm>
            <a:off x="685800" y="2194560"/>
            <a:ext cx="4826243" cy="4024200"/>
          </a:xfrm>
          <a:prstGeom prst="rect">
            <a:avLst/>
          </a:prstGeom>
          <a:noFill/>
          <a:ln>
            <a:noFill/>
          </a:ln>
        </p:spPr>
        <p:txBody>
          <a:bodyPr spcFirstLastPara="1" wrap="square" lIns="91425" tIns="45700" rIns="91425" bIns="45700" anchor="t" anchorCtr="0">
            <a:noAutofit/>
          </a:bodyPr>
          <a:lstStyle/>
          <a:p>
            <a:pPr marL="342900"/>
            <a:r>
              <a:rPr lang="en-US" sz="2400" dirty="0"/>
              <a:t>Testing to verify the std::</a:t>
            </a:r>
            <a:r>
              <a:rPr lang="en-US" sz="2400" dirty="0" err="1"/>
              <a:t>out_of_range</a:t>
            </a:r>
            <a:r>
              <a:rPr lang="en-US" sz="2400" dirty="0"/>
              <a:t> exception is thrown when calling at() with an index out of bounds.</a:t>
            </a:r>
          </a:p>
          <a:p>
            <a:pPr marL="800100" lvl="1"/>
            <a:r>
              <a:rPr lang="en-US" sz="2200" dirty="0"/>
              <a:t>Negative test</a:t>
            </a:r>
          </a:p>
          <a:p>
            <a:pPr marL="800100" lvl="1"/>
            <a:endParaRPr lang="en-US" sz="1800" dirty="0"/>
          </a:p>
          <a:p>
            <a:pPr marL="342900"/>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shot of a computer program&#10;&#10;Description automatically generated">
            <a:extLst>
              <a:ext uri="{FF2B5EF4-FFF2-40B4-BE49-F238E27FC236}">
                <a16:creationId xmlns:a16="http://schemas.microsoft.com/office/drawing/2014/main" id="{0D9FBF49-2D60-4BED-800B-F6BDA1EAEB9A}"/>
              </a:ext>
            </a:extLst>
          </p:cNvPr>
          <p:cNvPicPr>
            <a:picLocks noChangeAspect="1"/>
          </p:cNvPicPr>
          <p:nvPr/>
        </p:nvPicPr>
        <p:blipFill rotWithShape="1">
          <a:blip r:embed="rId5"/>
          <a:srcRect t="65502" r="70218" b="29850"/>
          <a:stretch/>
        </p:blipFill>
        <p:spPr>
          <a:xfrm>
            <a:off x="5733368" y="3161214"/>
            <a:ext cx="6458632" cy="535571"/>
          </a:xfrm>
          <a:prstGeom prst="rect">
            <a:avLst/>
          </a:prstGeom>
        </p:spPr>
      </p:pic>
      <p:pic>
        <p:nvPicPr>
          <p:cNvPr id="4" name="Picture 3">
            <a:extLst>
              <a:ext uri="{FF2B5EF4-FFF2-40B4-BE49-F238E27FC236}">
                <a16:creationId xmlns:a16="http://schemas.microsoft.com/office/drawing/2014/main" id="{208854C1-BB7E-8BAB-5B07-C04503799B1E}"/>
              </a:ext>
            </a:extLst>
          </p:cNvPr>
          <p:cNvPicPr>
            <a:picLocks noChangeAspect="1"/>
          </p:cNvPicPr>
          <p:nvPr/>
        </p:nvPicPr>
        <p:blipFill>
          <a:blip r:embed="rId6"/>
          <a:stretch>
            <a:fillRect/>
          </a:stretch>
        </p:blipFill>
        <p:spPr>
          <a:xfrm>
            <a:off x="6096000" y="3910081"/>
            <a:ext cx="5772956" cy="962159"/>
          </a:xfrm>
          <a:prstGeom prst="rect">
            <a:avLst/>
          </a:prstGeom>
        </p:spPr>
      </p:pic>
    </p:spTree>
    <p:custDataLst>
      <p:tags r:id="rId1"/>
    </p:custDataLst>
    <p:extLst>
      <p:ext uri="{BB962C8B-B14F-4D97-AF65-F5344CB8AC3E}">
        <p14:creationId xmlns:p14="http://schemas.microsoft.com/office/powerpoint/2010/main" val="13995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685800" y="764373"/>
            <a:ext cx="108204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Testing to verify removal of an element</a:t>
            </a:r>
            <a:endParaRPr dirty="0"/>
          </a:p>
        </p:txBody>
      </p:sp>
      <p:sp>
        <p:nvSpPr>
          <p:cNvPr id="196" name="Google Shape;196;g9504e29505_0_0"/>
          <p:cNvSpPr txBox="1">
            <a:spLocks noGrp="1"/>
          </p:cNvSpPr>
          <p:nvPr>
            <p:ph type="body" idx="1"/>
          </p:nvPr>
        </p:nvSpPr>
        <p:spPr>
          <a:xfrm>
            <a:off x="685800" y="2194560"/>
            <a:ext cx="4994031" cy="4024200"/>
          </a:xfrm>
          <a:prstGeom prst="rect">
            <a:avLst/>
          </a:prstGeom>
          <a:noFill/>
          <a:ln>
            <a:noFill/>
          </a:ln>
        </p:spPr>
        <p:txBody>
          <a:bodyPr spcFirstLastPara="1" wrap="square" lIns="91425" tIns="45700" rIns="91425" bIns="45700" anchor="t" anchorCtr="0">
            <a:noAutofit/>
          </a:bodyPr>
          <a:lstStyle/>
          <a:p>
            <a:pPr marL="342900"/>
            <a:r>
              <a:rPr lang="en-US" sz="2400" dirty="0"/>
              <a:t>Testing to verify removal of an element in collection.</a:t>
            </a:r>
          </a:p>
          <a:p>
            <a:pPr marL="800100" lvl="1"/>
            <a:r>
              <a:rPr lang="en-US" sz="2200" dirty="0"/>
              <a:t>Negative test</a:t>
            </a:r>
          </a:p>
          <a:p>
            <a:pPr marL="342900"/>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shot of a computer program&#10;&#10;Description automatically generated">
            <a:extLst>
              <a:ext uri="{FF2B5EF4-FFF2-40B4-BE49-F238E27FC236}">
                <a16:creationId xmlns:a16="http://schemas.microsoft.com/office/drawing/2014/main" id="{0D9FBF49-2D60-4BED-800B-F6BDA1EAEB9A}"/>
              </a:ext>
            </a:extLst>
          </p:cNvPr>
          <p:cNvPicPr>
            <a:picLocks noChangeAspect="1"/>
          </p:cNvPicPr>
          <p:nvPr/>
        </p:nvPicPr>
        <p:blipFill rotWithShape="1">
          <a:blip r:embed="rId5"/>
          <a:srcRect t="73291" r="75073" b="22151"/>
          <a:stretch/>
        </p:blipFill>
        <p:spPr>
          <a:xfrm>
            <a:off x="5998500" y="2057373"/>
            <a:ext cx="5972175" cy="580292"/>
          </a:xfrm>
          <a:prstGeom prst="rect">
            <a:avLst/>
          </a:prstGeom>
        </p:spPr>
      </p:pic>
      <p:pic>
        <p:nvPicPr>
          <p:cNvPr id="4" name="Picture 3">
            <a:extLst>
              <a:ext uri="{FF2B5EF4-FFF2-40B4-BE49-F238E27FC236}">
                <a16:creationId xmlns:a16="http://schemas.microsoft.com/office/drawing/2014/main" id="{F1E06D5E-A2C5-A419-719F-AE1170A86730}"/>
              </a:ext>
            </a:extLst>
          </p:cNvPr>
          <p:cNvPicPr>
            <a:picLocks noChangeAspect="1"/>
          </p:cNvPicPr>
          <p:nvPr/>
        </p:nvPicPr>
        <p:blipFill>
          <a:blip r:embed="rId6"/>
          <a:stretch>
            <a:fillRect/>
          </a:stretch>
        </p:blipFill>
        <p:spPr>
          <a:xfrm>
            <a:off x="5875154" y="3094079"/>
            <a:ext cx="5991742" cy="2277853"/>
          </a:xfrm>
          <a:prstGeom prst="rect">
            <a:avLst/>
          </a:prstGeom>
        </p:spPr>
      </p:pic>
    </p:spTree>
    <p:custDataLst>
      <p:tags r:id="rId1"/>
    </p:custDataLst>
    <p:extLst>
      <p:ext uri="{BB962C8B-B14F-4D97-AF65-F5344CB8AC3E}">
        <p14:creationId xmlns:p14="http://schemas.microsoft.com/office/powerpoint/2010/main" val="19734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5279368" y="1988821"/>
            <a:ext cx="6691307" cy="3383125"/>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Google Shape;210;p10">
            <a:extLst>
              <a:ext uri="{FF2B5EF4-FFF2-40B4-BE49-F238E27FC236}">
                <a16:creationId xmlns:a16="http://schemas.microsoft.com/office/drawing/2014/main" id="{538D04FE-4457-1CF3-0E0C-64722E541F61}"/>
              </a:ext>
            </a:extLst>
          </p:cNvPr>
          <p:cNvSpPr txBox="1">
            <a:spLocks/>
          </p:cNvSpPr>
          <p:nvPr/>
        </p:nvSpPr>
        <p:spPr>
          <a:xfrm>
            <a:off x="-130832" y="2069502"/>
            <a:ext cx="5410200"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685800" lvl="1" indent="-228600">
              <a:spcBef>
                <a:spcPts val="0"/>
              </a:spcBef>
              <a:buSzPts val="2000"/>
            </a:pPr>
            <a:r>
              <a:rPr lang="en-US" sz="2400" dirty="0"/>
              <a:t>Pre-production</a:t>
            </a:r>
          </a:p>
          <a:p>
            <a:pPr marL="1143000" lvl="2" indent="-228600">
              <a:spcBef>
                <a:spcPts val="0"/>
              </a:spcBef>
              <a:buSzPts val="2000"/>
            </a:pPr>
            <a:r>
              <a:rPr lang="en-US" sz="2200" dirty="0"/>
              <a:t>Creating a plan</a:t>
            </a:r>
          </a:p>
          <a:p>
            <a:pPr marL="1143000" lvl="2" indent="-228600">
              <a:spcBef>
                <a:spcPts val="0"/>
              </a:spcBef>
              <a:buSzPts val="2000"/>
            </a:pPr>
            <a:r>
              <a:rPr lang="en-US" sz="2200" dirty="0"/>
              <a:t>Designing architecture</a:t>
            </a:r>
          </a:p>
          <a:p>
            <a:pPr marL="1143000" lvl="2" indent="-228600">
              <a:spcBef>
                <a:spcPts val="0"/>
              </a:spcBef>
              <a:buSzPts val="2000"/>
            </a:pPr>
            <a:r>
              <a:rPr lang="en-US" sz="2200" dirty="0"/>
              <a:t>Building infrastructure</a:t>
            </a:r>
          </a:p>
          <a:p>
            <a:pPr marL="685800" lvl="1" indent="-228600">
              <a:spcBef>
                <a:spcPts val="0"/>
              </a:spcBef>
              <a:buSzPts val="2000"/>
            </a:pPr>
            <a:r>
              <a:rPr lang="en-US" sz="2400" dirty="0"/>
              <a:t>Production</a:t>
            </a:r>
          </a:p>
          <a:p>
            <a:pPr marL="1143000" lvl="2" indent="-228600">
              <a:spcBef>
                <a:spcPts val="0"/>
              </a:spcBef>
              <a:buSzPts val="2000"/>
            </a:pPr>
            <a:r>
              <a:rPr lang="en-US" sz="2200" dirty="0"/>
              <a:t>Health checks</a:t>
            </a:r>
          </a:p>
          <a:p>
            <a:pPr marL="1143000" lvl="2" indent="-228600">
              <a:spcBef>
                <a:spcPts val="0"/>
              </a:spcBef>
              <a:buSzPts val="2000"/>
            </a:pPr>
            <a:r>
              <a:rPr lang="en-US" sz="2200" dirty="0"/>
              <a:t>Penetration testing</a:t>
            </a:r>
          </a:p>
          <a:p>
            <a:pPr marL="1143000" lvl="2" indent="-228600">
              <a:spcBef>
                <a:spcPts val="0"/>
              </a:spcBef>
              <a:buSzPts val="2000"/>
            </a:pPr>
            <a:r>
              <a:rPr lang="en-US" sz="2200" dirty="0"/>
              <a:t>Monitoring and detection</a:t>
            </a:r>
          </a:p>
          <a:p>
            <a:pPr marL="1143000" lvl="2" indent="-228600">
              <a:spcBef>
                <a:spcPts val="0"/>
              </a:spcBef>
              <a:buSzPts val="2000"/>
            </a:pPr>
            <a:r>
              <a:rPr lang="en-US" sz="2200" dirty="0"/>
              <a:t>Building response catalogue</a:t>
            </a:r>
          </a:p>
          <a:p>
            <a:pPr marL="1143000" lvl="2" indent="-228600">
              <a:spcBef>
                <a:spcPts val="0"/>
              </a:spcBef>
              <a:buSzPts val="2000"/>
            </a:pPr>
            <a:r>
              <a:rPr lang="en-US" sz="2200" dirty="0"/>
              <a:t>Maintain and stabilize fixes</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54102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2400" dirty="0"/>
              <a:t>Static Testing</a:t>
            </a:r>
          </a:p>
          <a:p>
            <a:pPr marL="1143000" lvl="2" indent="-228600">
              <a:spcBef>
                <a:spcPts val="0"/>
              </a:spcBef>
              <a:buSzPts val="2000"/>
            </a:pPr>
            <a:r>
              <a:rPr lang="en-US" sz="2200" dirty="0"/>
              <a:t>NIST</a:t>
            </a:r>
          </a:p>
          <a:p>
            <a:pPr marL="1143000" lvl="2" indent="-228600">
              <a:spcBef>
                <a:spcPts val="0"/>
              </a:spcBef>
              <a:buSzPts val="2000"/>
            </a:pPr>
            <a:r>
              <a:rPr lang="en-US" sz="2200" dirty="0" err="1"/>
              <a:t>Cppcheck</a:t>
            </a:r>
            <a:endParaRPr lang="en-US" sz="2200" dirty="0"/>
          </a:p>
          <a:p>
            <a:pPr marL="685800" lvl="1" indent="-228600">
              <a:spcBef>
                <a:spcPts val="0"/>
              </a:spcBef>
              <a:buSzPts val="2000"/>
            </a:pPr>
            <a:r>
              <a:rPr lang="en-US" sz="2200" dirty="0"/>
              <a:t>Dynamic Testing</a:t>
            </a:r>
          </a:p>
          <a:p>
            <a:pPr marL="1143000" lvl="2" indent="-228600">
              <a:spcBef>
                <a:spcPts val="0"/>
              </a:spcBef>
              <a:buSzPts val="2000"/>
            </a:pPr>
            <a:r>
              <a:rPr lang="en-US" sz="2000" dirty="0"/>
              <a:t>Unit Tests</a:t>
            </a:r>
          </a:p>
          <a:p>
            <a:pPr marL="685800" lvl="1" indent="-228600">
              <a:spcBef>
                <a:spcPts val="0"/>
              </a:spcBef>
              <a:buSzPts val="2000"/>
            </a:pPr>
            <a:r>
              <a:rPr lang="en-US" sz="2200" dirty="0"/>
              <a:t>Defense in depth</a:t>
            </a:r>
          </a:p>
          <a:p>
            <a:pPr marL="685800" lvl="1" indent="-228600">
              <a:spcBef>
                <a:spcPts val="0"/>
              </a:spcBef>
              <a:buSzPts val="2000"/>
            </a:pPr>
            <a:endParaRPr sz="22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a:extLst>
              <a:ext uri="{FF2B5EF4-FFF2-40B4-BE49-F238E27FC236}">
                <a16:creationId xmlns:a16="http://schemas.microsoft.com/office/drawing/2014/main" id="{65217914-DFB5-611C-60A7-DB4BB0F1A044}"/>
              </a:ext>
            </a:extLst>
          </p:cNvPr>
          <p:cNvPicPr preferRelativeResize="0">
            <a:picLocks/>
          </p:cNvPicPr>
          <p:nvPr/>
        </p:nvPicPr>
        <p:blipFill rotWithShape="1">
          <a:blip r:embed="rId5">
            <a:alphaModFix/>
          </a:blip>
          <a:srcRect/>
          <a:stretch/>
        </p:blipFill>
        <p:spPr>
          <a:xfrm>
            <a:off x="5011616" y="1954923"/>
            <a:ext cx="6758354" cy="3417024"/>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a:spcBef>
                <a:spcPts val="0"/>
              </a:spcBef>
              <a:buSzPts val="2000"/>
            </a:pPr>
            <a:r>
              <a:rPr lang="en-US" dirty="0"/>
              <a:t>Problems with waiting</a:t>
            </a:r>
          </a:p>
          <a:p>
            <a:pPr marL="800100" lvl="1">
              <a:spcBef>
                <a:spcPts val="0"/>
              </a:spcBef>
              <a:buSzPts val="2000"/>
            </a:pPr>
            <a:r>
              <a:rPr lang="en-US" dirty="0"/>
              <a:t>Higher risk and more severe problems</a:t>
            </a:r>
          </a:p>
          <a:p>
            <a:pPr marL="800100" lvl="1">
              <a:spcBef>
                <a:spcPts val="0"/>
              </a:spcBef>
              <a:buSzPts val="2000"/>
            </a:pPr>
            <a:r>
              <a:rPr lang="en-US" dirty="0"/>
              <a:t>Future problems – what ifs?</a:t>
            </a:r>
          </a:p>
          <a:p>
            <a:pPr marL="342900">
              <a:spcBef>
                <a:spcPts val="0"/>
              </a:spcBef>
              <a:buSzPts val="2000"/>
            </a:pPr>
            <a:r>
              <a:rPr lang="en-US" dirty="0"/>
              <a:t>Risks of waiting</a:t>
            </a:r>
          </a:p>
          <a:p>
            <a:pPr marL="800100" lvl="1">
              <a:spcBef>
                <a:spcPts val="0"/>
              </a:spcBef>
              <a:buSzPts val="2000"/>
            </a:pPr>
            <a:r>
              <a:rPr lang="en-US" dirty="0"/>
              <a:t>Data breaches</a:t>
            </a:r>
          </a:p>
          <a:p>
            <a:pPr marL="800100" lvl="1">
              <a:spcBef>
                <a:spcPts val="0"/>
              </a:spcBef>
              <a:buSzPts val="2000"/>
            </a:pPr>
            <a:r>
              <a:rPr lang="en-US" dirty="0"/>
              <a:t>Remediation costs</a:t>
            </a:r>
          </a:p>
          <a:p>
            <a:pPr marL="800100" lvl="1">
              <a:spcBef>
                <a:spcPts val="0"/>
              </a:spcBef>
              <a:buSzPts val="2000"/>
            </a:pPr>
            <a:r>
              <a:rPr lang="en-US" dirty="0"/>
              <a:t>Loss of trust with users</a:t>
            </a:r>
          </a:p>
          <a:p>
            <a:pPr marL="342900">
              <a:spcBef>
                <a:spcPts val="0"/>
              </a:spcBef>
              <a:buSzPts val="2000"/>
            </a:pPr>
            <a:r>
              <a:rPr lang="en-US" dirty="0"/>
              <a:t>Solutions for waiting</a:t>
            </a:r>
          </a:p>
          <a:p>
            <a:pPr marL="800100" lvl="1">
              <a:spcBef>
                <a:spcPts val="0"/>
              </a:spcBef>
              <a:buSzPts val="2000"/>
            </a:pPr>
            <a:r>
              <a:rPr lang="en-US" dirty="0"/>
              <a:t>Act now!</a:t>
            </a:r>
          </a:p>
          <a:p>
            <a:pPr marL="342900">
              <a:spcBef>
                <a:spcPts val="0"/>
              </a:spcBef>
              <a:buSzPts val="2000"/>
            </a:pPr>
            <a:r>
              <a:rPr lang="en-US" dirty="0"/>
              <a:t>Benefits of Acting now</a:t>
            </a:r>
          </a:p>
          <a:p>
            <a:pPr marL="800100" lvl="1">
              <a:spcBef>
                <a:spcPts val="0"/>
              </a:spcBef>
              <a:buSzPts val="2000"/>
            </a:pPr>
            <a:r>
              <a:rPr lang="en-US" dirty="0"/>
              <a:t>Secure data</a:t>
            </a:r>
          </a:p>
          <a:p>
            <a:pPr marL="800100" lvl="1">
              <a:spcBef>
                <a:spcPts val="0"/>
              </a:spcBef>
              <a:buSzPts val="2000"/>
            </a:pPr>
            <a:r>
              <a:rPr lang="en-US" dirty="0"/>
              <a:t>Eliminate vulnerabilities</a:t>
            </a:r>
          </a:p>
          <a:p>
            <a:pPr marL="800100" lvl="1">
              <a:spcBef>
                <a:spcPts val="0"/>
              </a:spcBef>
              <a:buSzPts val="2000"/>
            </a:pPr>
            <a:r>
              <a:rPr lang="en-US" dirty="0"/>
              <a:t>Gain trust with users</a:t>
            </a:r>
          </a:p>
          <a:p>
            <a:pPr marL="342900">
              <a:spcBef>
                <a:spcPts val="0"/>
              </a:spcBef>
              <a:buSzPts val="2000"/>
            </a:pPr>
            <a:endParaRPr lang="en-US"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200" dirty="0"/>
              <a:t>Remain up to date on new vulnerabilities.</a:t>
            </a:r>
          </a:p>
          <a:p>
            <a:pPr marL="1143000" lvl="2" indent="-228600" algn="l" rtl="0">
              <a:lnSpc>
                <a:spcPct val="90000"/>
              </a:lnSpc>
              <a:spcBef>
                <a:spcPts val="0"/>
              </a:spcBef>
              <a:spcAft>
                <a:spcPts val="0"/>
              </a:spcAft>
              <a:buClr>
                <a:schemeClr val="lt1"/>
              </a:buClr>
              <a:buSzPts val="1800"/>
              <a:buChar char="•"/>
            </a:pPr>
            <a:r>
              <a:rPr lang="en-US" sz="2200" dirty="0"/>
              <a:t>Understand the types of hackers out there.</a:t>
            </a:r>
          </a:p>
          <a:p>
            <a:pPr marL="1600200" lvl="3" indent="-228600">
              <a:spcBef>
                <a:spcPts val="0"/>
              </a:spcBef>
            </a:pPr>
            <a:r>
              <a:rPr lang="en-US" sz="2000" dirty="0"/>
              <a:t>White hat, grey hat, black hat [2]</a:t>
            </a:r>
          </a:p>
          <a:p>
            <a:pPr marL="1143000" lvl="2" indent="-228600" algn="l" rtl="0">
              <a:lnSpc>
                <a:spcPct val="90000"/>
              </a:lnSpc>
              <a:spcBef>
                <a:spcPts val="0"/>
              </a:spcBef>
              <a:spcAft>
                <a:spcPts val="0"/>
              </a:spcAft>
              <a:buClr>
                <a:schemeClr val="lt1"/>
              </a:buClr>
              <a:buSzPts val="1800"/>
              <a:buChar char="•"/>
            </a:pPr>
            <a:r>
              <a:rPr lang="en-US" sz="2200" dirty="0"/>
              <a:t>Adopt a zero-trust approach to coding.</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All principles and standards should be adopted for the </a:t>
            </a:r>
            <a:r>
              <a:rPr lang="en-US" dirty="0" err="1"/>
              <a:t>DevSecOps</a:t>
            </a:r>
            <a:r>
              <a:rPr lang="en-US" dirty="0"/>
              <a:t> lifecycle</a:t>
            </a:r>
          </a:p>
          <a:p>
            <a:pPr marL="228600" lvl="0" indent="-228600" algn="l" rtl="0">
              <a:lnSpc>
                <a:spcPct val="90000"/>
              </a:lnSpc>
              <a:spcBef>
                <a:spcPts val="0"/>
              </a:spcBef>
              <a:spcAft>
                <a:spcPts val="0"/>
              </a:spcAft>
              <a:buClr>
                <a:schemeClr val="lt1"/>
              </a:buClr>
              <a:buSzPts val="2200"/>
              <a:buChar char="•"/>
            </a:pPr>
            <a:r>
              <a:rPr lang="en-US" dirty="0"/>
              <a:t>Adopt defense in depth methods</a:t>
            </a:r>
          </a:p>
          <a:p>
            <a:pPr marL="228600" lvl="0" indent="-228600" algn="l" rtl="0">
              <a:lnSpc>
                <a:spcPct val="90000"/>
              </a:lnSpc>
              <a:spcBef>
                <a:spcPts val="0"/>
              </a:spcBef>
              <a:spcAft>
                <a:spcPts val="0"/>
              </a:spcAft>
              <a:buClr>
                <a:schemeClr val="lt1"/>
              </a:buClr>
              <a:buSzPts val="2200"/>
              <a:buChar char="•"/>
            </a:pPr>
            <a:r>
              <a:rPr lang="en-US" dirty="0"/>
              <a:t>Adopt a zero-trust approach</a:t>
            </a:r>
          </a:p>
          <a:p>
            <a:pPr marL="228600" indent="-228600">
              <a:spcBef>
                <a:spcPts val="0"/>
              </a:spcBef>
              <a:buSzPts val="2200"/>
            </a:pPr>
            <a:r>
              <a:rPr lang="en-US" dirty="0"/>
              <a:t>Adopt a Secure Coding Standard and follow it. </a:t>
            </a:r>
          </a:p>
          <a:p>
            <a:pPr marL="228600" lvl="0" indent="-228600" algn="l" rtl="0">
              <a:lnSpc>
                <a:spcPct val="90000"/>
              </a:lnSpc>
              <a:spcBef>
                <a:spcPts val="0"/>
              </a:spcBef>
              <a:spcAft>
                <a:spcPts val="0"/>
              </a:spcAft>
              <a:buClr>
                <a:schemeClr val="lt1"/>
              </a:buClr>
              <a:buSzPts val="2200"/>
              <a:buChar char="•"/>
            </a:pPr>
            <a:endParaRPr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AF03-E15D-533B-D843-9EDAEB315FFD}"/>
              </a:ext>
            </a:extLst>
          </p:cNvPr>
          <p:cNvSpPr>
            <a:spLocks noGrp="1"/>
          </p:cNvSpPr>
          <p:nvPr>
            <p:ph type="ctrTitle"/>
          </p:nvPr>
        </p:nvSpPr>
        <p:spPr/>
        <p:txBody>
          <a:bodyPr/>
          <a:lstStyle/>
          <a:p>
            <a:pPr algn="ctr"/>
            <a:r>
              <a:rPr lang="en-US" dirty="0"/>
              <a:t>Questions?</a:t>
            </a:r>
          </a:p>
        </p:txBody>
      </p:sp>
    </p:spTree>
    <p:extLst>
      <p:ext uri="{BB962C8B-B14F-4D97-AF65-F5344CB8AC3E}">
        <p14:creationId xmlns:p14="http://schemas.microsoft.com/office/powerpoint/2010/main" val="284378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549222"/>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706974" y="1481410"/>
            <a:ext cx="10820400" cy="4024125"/>
          </a:xfrm>
          <a:prstGeom prst="rect">
            <a:avLst/>
          </a:prstGeom>
          <a:noFill/>
          <a:ln>
            <a:noFill/>
          </a:ln>
        </p:spPr>
        <p:txBody>
          <a:bodyPr spcFirstLastPara="1" wrap="square" lIns="91425" tIns="45700" rIns="91425" bIns="45700" anchor="t" anchorCtr="0">
            <a:noAutofit/>
          </a:bodyPr>
          <a:lstStyle/>
          <a:p>
            <a:pPr marL="457200" marR="0" indent="-457200">
              <a:lnSpc>
                <a:spcPct val="200000"/>
              </a:lnSpc>
              <a:spcBef>
                <a:spcPts val="0"/>
              </a:spcBef>
              <a:spcAft>
                <a:spcPts val="0"/>
              </a:spcAft>
              <a:buFont typeface="+mj-lt"/>
              <a:buAutoNum type="arabicPeriod"/>
            </a:pPr>
            <a:r>
              <a:rPr lang="en-US" sz="1000" dirty="0" err="1">
                <a:effectLst/>
                <a:latin typeface="Calibri" panose="020F0502020204030204" pitchFamily="34" charset="0"/>
                <a:ea typeface="Times New Roman" panose="02020603050405020304" pitchFamily="18" charset="0"/>
              </a:rPr>
              <a:t>Ballman</a:t>
            </a:r>
            <a:r>
              <a:rPr lang="en-US" sz="1000" dirty="0">
                <a:effectLst/>
                <a:latin typeface="Calibri" panose="020F0502020204030204" pitchFamily="34" charset="0"/>
                <a:ea typeface="Times New Roman" panose="02020603050405020304" pitchFamily="18" charset="0"/>
              </a:rPr>
              <a:t>, A. (2015, June 19). </a:t>
            </a:r>
            <a:r>
              <a:rPr lang="en-US" sz="1000" i="1" dirty="0">
                <a:effectLst/>
                <a:latin typeface="Calibri" panose="020F0502020204030204" pitchFamily="34" charset="0"/>
                <a:ea typeface="Times New Roman" panose="02020603050405020304" pitchFamily="18" charset="0"/>
              </a:rPr>
              <a:t>MEM56-CPP. Do not store an already-owned pointer value in an unrelated smart pointer - SEI CERT C++ Coding Standard - Confluence</a:t>
            </a:r>
            <a:r>
              <a:rPr lang="en-US" sz="1000" dirty="0">
                <a:effectLst/>
                <a:latin typeface="Calibri" panose="020F0502020204030204" pitchFamily="34" charset="0"/>
                <a:ea typeface="Times New Roman" panose="02020603050405020304" pitchFamily="18" charset="0"/>
              </a:rPr>
              <a:t>. Carnegie Mellon University Software Engineering </a:t>
            </a:r>
            <a:r>
              <a:rPr lang="en-US" sz="1000" dirty="0" err="1">
                <a:effectLst/>
                <a:latin typeface="Calibri" panose="020F0502020204030204" pitchFamily="34" charset="0"/>
                <a:ea typeface="Times New Roman" panose="02020603050405020304" pitchFamily="18" charset="0"/>
              </a:rPr>
              <a:t>Insititue</a:t>
            </a:r>
            <a:r>
              <a:rPr lang="en-US" sz="1000" dirty="0">
                <a:effectLst/>
                <a:latin typeface="Calibri" panose="020F0502020204030204" pitchFamily="34" charset="0"/>
                <a:ea typeface="Times New Roman" panose="02020603050405020304" pitchFamily="18" charset="0"/>
              </a:rPr>
              <a:t>. Retrieved September 17, 2023, from https://wiki.sei.cmu.edu/confluence/display/cplusplus/MEM56-CPP.+Do+not+store+an+already-owned+pointer+value+in+an+unrelated+smart+pointer</a:t>
            </a:r>
            <a:endParaRPr lang="en-US" sz="1000" dirty="0">
              <a:effectLst/>
              <a:latin typeface="Times New Roman" panose="02020603050405020304" pitchFamily="18" charset="0"/>
              <a:ea typeface="Times New Roman" panose="02020603050405020304" pitchFamily="18" charset="0"/>
            </a:endParaRPr>
          </a:p>
          <a:p>
            <a:pPr indent="-457200">
              <a:lnSpc>
                <a:spcPct val="200000"/>
              </a:lnSpc>
              <a:spcBef>
                <a:spcPts val="0"/>
              </a:spcBef>
              <a:buFont typeface="+mj-lt"/>
              <a:buAutoNum type="arabicPeriod"/>
            </a:pPr>
            <a:r>
              <a:rPr lang="en-US" sz="1000" dirty="0">
                <a:effectLst/>
                <a:latin typeface="Calibri" panose="020F0502020204030204" pitchFamily="34" charset="0"/>
                <a:ea typeface="Calibri" panose="020F0502020204030204" pitchFamily="34" charset="0"/>
                <a:cs typeface="Calibri" panose="020F0502020204030204" pitchFamily="34" charset="0"/>
              </a:rPr>
              <a:t>Bl</a:t>
            </a:r>
            <a:r>
              <a:rPr lang="en-US" sz="1000" i="1" dirty="0">
                <a:effectLst/>
                <a:latin typeface="Calibri" panose="020F0502020204030204" pitchFamily="34" charset="0"/>
                <a:ea typeface="Calibri" panose="020F0502020204030204" pitchFamily="34" charset="0"/>
                <a:cs typeface="Calibri" panose="020F0502020204030204" pitchFamily="34" charset="0"/>
              </a:rPr>
              <a:t>ack hat, White hat, and Gray hat hackers – Definition and Explanation</a:t>
            </a:r>
            <a:r>
              <a:rPr lang="en-US" sz="1000" dirty="0">
                <a:effectLst/>
                <a:latin typeface="Calibri" panose="020F0502020204030204" pitchFamily="34" charset="0"/>
                <a:ea typeface="Calibri" panose="020F0502020204030204" pitchFamily="34" charset="0"/>
                <a:cs typeface="Calibri" panose="020F0502020204030204" pitchFamily="34" charset="0"/>
              </a:rPr>
              <a:t>. (2023, April 19). usa.kaspersky.com. https://usa.kaspersky.com/resource-center/definitions/hacker-hat-types</a:t>
            </a:r>
          </a:p>
          <a:p>
            <a:pPr marL="457200" marR="0" indent="-457200">
              <a:lnSpc>
                <a:spcPct val="200000"/>
              </a:lnSpc>
              <a:spcBef>
                <a:spcPts val="0"/>
              </a:spcBef>
              <a:spcAft>
                <a:spcPts val="0"/>
              </a:spcAft>
              <a:buFont typeface="+mj-lt"/>
              <a:buAutoNum type="arabicPeriod"/>
            </a:pPr>
            <a:r>
              <a:rPr lang="en-US" sz="1000" dirty="0">
                <a:effectLst/>
                <a:latin typeface="Calibri" panose="020F0502020204030204" pitchFamily="34" charset="0"/>
                <a:ea typeface="Times New Roman" panose="02020603050405020304" pitchFamily="18" charset="0"/>
              </a:rPr>
              <a:t>Dewhurst, S. C. (2007, September 27). </a:t>
            </a:r>
            <a:r>
              <a:rPr lang="en-US" sz="1000" i="1" dirty="0">
                <a:effectLst/>
                <a:latin typeface="Calibri" panose="020F0502020204030204" pitchFamily="34" charset="0"/>
                <a:ea typeface="Times New Roman" panose="02020603050405020304" pitchFamily="18" charset="0"/>
              </a:rPr>
              <a:t>OOP50-CPP. Do not invoke virtual functions from constructors or destructors</a:t>
            </a:r>
            <a:r>
              <a:rPr lang="en-US" sz="1000" dirty="0">
                <a:effectLst/>
                <a:latin typeface="Calibri" panose="020F0502020204030204" pitchFamily="34" charset="0"/>
                <a:ea typeface="Times New Roman" panose="02020603050405020304" pitchFamily="18" charset="0"/>
              </a:rPr>
              <a:t>. Carnegie Mellon University Software Engineering Institute. Retrieved September 17, 2023, from </a:t>
            </a:r>
            <a:r>
              <a:rPr lang="en-US" sz="1000" u="sng" dirty="0">
                <a:solidFill>
                  <a:srgbClr val="0000FF"/>
                </a:solidFill>
                <a:effectLst/>
                <a:latin typeface="Calibri" panose="020F0502020204030204" pitchFamily="34" charset="0"/>
                <a:ea typeface="Times New Roman" panose="02020603050405020304" pitchFamily="18" charset="0"/>
                <a:hlinkClick r:id="rId4"/>
              </a:rPr>
              <a:t>https://wiki.sei.cmu.edu/confluence/display/cplusplus/OOP50-CPP.+Do+not+invoke+virtual+functions+from+constructors+or+destructors</a:t>
            </a:r>
            <a:endParaRPr lang="en-US" sz="10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buFont typeface="+mj-lt"/>
              <a:buAutoNum type="arabicPeriod"/>
            </a:pPr>
            <a:r>
              <a:rPr lang="en-US" sz="1000" dirty="0" err="1">
                <a:effectLst/>
                <a:latin typeface="Calibri" panose="020F0502020204030204" pitchFamily="34" charset="0"/>
                <a:ea typeface="Times New Roman" panose="02020603050405020304" pitchFamily="18" charset="0"/>
              </a:rPr>
              <a:t>Dinic</a:t>
            </a:r>
            <a:r>
              <a:rPr lang="en-US" sz="1000" dirty="0">
                <a:effectLst/>
                <a:latin typeface="Calibri" panose="020F0502020204030204" pitchFamily="34" charset="0"/>
                <a:ea typeface="Times New Roman" panose="02020603050405020304" pitchFamily="18" charset="0"/>
              </a:rPr>
              <a:t>, M. (2022, May 2). </a:t>
            </a:r>
            <a:r>
              <a:rPr lang="en-US" sz="1000" i="1" dirty="0">
                <a:effectLst/>
                <a:latin typeface="Calibri" panose="020F0502020204030204" pitchFamily="34" charset="0"/>
                <a:ea typeface="Times New Roman" panose="02020603050405020304" pitchFamily="18" charset="0"/>
              </a:rPr>
              <a:t>A Complete Guide to Encryption — Data at Rest, Data in Motion and Data in Use</a:t>
            </a:r>
            <a:r>
              <a:rPr lang="en-US" sz="1000" dirty="0">
                <a:effectLst/>
                <a:latin typeface="Calibri" panose="020F0502020204030204" pitchFamily="34" charset="0"/>
                <a:ea typeface="Times New Roman" panose="02020603050405020304" pitchFamily="18" charset="0"/>
              </a:rPr>
              <a:t>. </a:t>
            </a:r>
            <a:r>
              <a:rPr lang="en-US" sz="1000" dirty="0" err="1">
                <a:effectLst/>
                <a:latin typeface="Calibri" panose="020F0502020204030204" pitchFamily="34" charset="0"/>
                <a:ea typeface="Times New Roman" panose="02020603050405020304" pitchFamily="18" charset="0"/>
              </a:rPr>
              <a:t>Jatheon</a:t>
            </a:r>
            <a:r>
              <a:rPr lang="en-US" sz="1000" dirty="0">
                <a:effectLst/>
                <a:latin typeface="Calibri" panose="020F0502020204030204" pitchFamily="34" charset="0"/>
                <a:ea typeface="Times New Roman" panose="02020603050405020304" pitchFamily="18" charset="0"/>
              </a:rPr>
              <a:t>. Retrieved October 15, 2023, from </a:t>
            </a:r>
            <a:r>
              <a:rPr lang="en-US" sz="1000" u="sng" dirty="0">
                <a:solidFill>
                  <a:srgbClr val="0000FF"/>
                </a:solidFill>
                <a:effectLst/>
                <a:latin typeface="Calibri" panose="020F0502020204030204" pitchFamily="34" charset="0"/>
                <a:ea typeface="Times New Roman" panose="02020603050405020304" pitchFamily="18" charset="0"/>
                <a:hlinkClick r:id="rId5"/>
              </a:rPr>
              <a:t>https://jatheon.com/blog/data-at-rest-data-in-motion-data-in-use/</a:t>
            </a:r>
            <a:endParaRPr lang="en-US" sz="10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buFont typeface="+mj-lt"/>
              <a:buAutoNum type="arabicPeriod"/>
            </a:pPr>
            <a:r>
              <a:rPr lang="en-US" sz="1000" dirty="0" err="1">
                <a:effectLst/>
                <a:latin typeface="Calibri" panose="020F0502020204030204" pitchFamily="34" charset="0"/>
                <a:ea typeface="Times New Roman" panose="02020603050405020304" pitchFamily="18" charset="0"/>
              </a:rPr>
              <a:t>Pincar</a:t>
            </a:r>
            <a:r>
              <a:rPr lang="en-US" sz="1000" dirty="0">
                <a:effectLst/>
                <a:latin typeface="Calibri" panose="020F0502020204030204" pitchFamily="34" charset="0"/>
                <a:ea typeface="Times New Roman" panose="02020603050405020304" pitchFamily="18" charset="0"/>
              </a:rPr>
              <a:t>, J. (2008a, August 13). </a:t>
            </a:r>
            <a:r>
              <a:rPr lang="en-US" sz="1000" i="1" dirty="0">
                <a:effectLst/>
                <a:latin typeface="Calibri" panose="020F0502020204030204" pitchFamily="34" charset="0"/>
                <a:ea typeface="Times New Roman" panose="02020603050405020304" pitchFamily="18" charset="0"/>
              </a:rPr>
              <a:t>CTR52-CPP. Guarantee that library functions do not overflow</a:t>
            </a:r>
            <a:r>
              <a:rPr lang="en-US" sz="1000" dirty="0">
                <a:effectLst/>
                <a:latin typeface="Calibri" panose="020F0502020204030204" pitchFamily="34" charset="0"/>
                <a:ea typeface="Times New Roman" panose="02020603050405020304" pitchFamily="18" charset="0"/>
              </a:rPr>
              <a:t>. Carnegie Mellon University Software Engineering </a:t>
            </a:r>
            <a:r>
              <a:rPr lang="en-US" sz="1000" dirty="0" err="1">
                <a:effectLst/>
                <a:latin typeface="Calibri" panose="020F0502020204030204" pitchFamily="34" charset="0"/>
                <a:ea typeface="Times New Roman" panose="02020603050405020304" pitchFamily="18" charset="0"/>
              </a:rPr>
              <a:t>Insititute</a:t>
            </a:r>
            <a:r>
              <a:rPr lang="en-US" sz="1000" dirty="0">
                <a:effectLst/>
                <a:latin typeface="Calibri" panose="020F0502020204030204" pitchFamily="34" charset="0"/>
                <a:ea typeface="Times New Roman" panose="02020603050405020304" pitchFamily="18" charset="0"/>
              </a:rPr>
              <a:t>. Retrieved September 17, 2023, from </a:t>
            </a:r>
            <a:r>
              <a:rPr lang="en-US" sz="1000" u="sng" dirty="0">
                <a:solidFill>
                  <a:srgbClr val="0000FF"/>
                </a:solidFill>
                <a:effectLst/>
                <a:latin typeface="Calibri" panose="020F0502020204030204" pitchFamily="34" charset="0"/>
                <a:ea typeface="Times New Roman" panose="02020603050405020304" pitchFamily="18" charset="0"/>
                <a:hlinkClick r:id="rId6"/>
              </a:rPr>
              <a:t>https://wiki.sei.cmu.edu/confluence/display/cplusplus/CTR52-CPP.+Guarantee+that+library+functions+do+not+overflow</a:t>
            </a:r>
            <a:endParaRPr lang="en-US" sz="10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buFont typeface="+mj-lt"/>
              <a:buAutoNum type="arabicPeriod"/>
            </a:pPr>
            <a:r>
              <a:rPr lang="en-US" sz="1000" dirty="0" err="1">
                <a:effectLst/>
                <a:latin typeface="Calibri" panose="020F0502020204030204" pitchFamily="34" charset="0"/>
                <a:ea typeface="Times New Roman" panose="02020603050405020304" pitchFamily="18" charset="0"/>
              </a:rPr>
              <a:t>Pincar</a:t>
            </a:r>
            <a:r>
              <a:rPr lang="en-US" sz="1000" dirty="0">
                <a:effectLst/>
                <a:latin typeface="Calibri" panose="020F0502020204030204" pitchFamily="34" charset="0"/>
                <a:ea typeface="Times New Roman" panose="02020603050405020304" pitchFamily="18" charset="0"/>
              </a:rPr>
              <a:t>, J. (2008b, August 13). </a:t>
            </a:r>
            <a:r>
              <a:rPr lang="en-US" sz="1000" i="1" dirty="0">
                <a:effectLst/>
                <a:latin typeface="Calibri" panose="020F0502020204030204" pitchFamily="34" charset="0"/>
                <a:ea typeface="Times New Roman" panose="02020603050405020304" pitchFamily="18" charset="0"/>
              </a:rPr>
              <a:t>MEM50-CPP. Do not access freed memory</a:t>
            </a:r>
            <a:r>
              <a:rPr lang="en-US" sz="1000" dirty="0">
                <a:effectLst/>
                <a:latin typeface="Calibri" panose="020F0502020204030204" pitchFamily="34" charset="0"/>
                <a:ea typeface="Times New Roman" panose="02020603050405020304" pitchFamily="18" charset="0"/>
              </a:rPr>
              <a:t>. Carnegie Mellon University Software Engineering </a:t>
            </a:r>
            <a:r>
              <a:rPr lang="en-US" sz="1000" dirty="0" err="1">
                <a:effectLst/>
                <a:latin typeface="Calibri" panose="020F0502020204030204" pitchFamily="34" charset="0"/>
                <a:ea typeface="Times New Roman" panose="02020603050405020304" pitchFamily="18" charset="0"/>
              </a:rPr>
              <a:t>Insitute</a:t>
            </a:r>
            <a:r>
              <a:rPr lang="en-US" sz="1000" dirty="0">
                <a:effectLst/>
                <a:latin typeface="Calibri" panose="020F0502020204030204" pitchFamily="34" charset="0"/>
                <a:ea typeface="Times New Roman" panose="02020603050405020304" pitchFamily="18" charset="0"/>
              </a:rPr>
              <a:t>. Retrieved September 17, 2023, from https://wiki.sei.cmu.edu/confluence/display/cplusplus/MEM50-CPP.+Do+not+access+freed+memory</a:t>
            </a:r>
            <a:endParaRPr lang="en-US" sz="10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buFont typeface="+mj-lt"/>
              <a:buAutoNum type="arabicPeriod"/>
            </a:pPr>
            <a:r>
              <a:rPr lang="en-US" sz="1000" dirty="0" err="1">
                <a:effectLst/>
                <a:latin typeface="Calibri" panose="020F0502020204030204" pitchFamily="34" charset="0"/>
                <a:ea typeface="Times New Roman" panose="02020603050405020304" pitchFamily="18" charset="0"/>
              </a:rPr>
              <a:t>Pincar</a:t>
            </a:r>
            <a:r>
              <a:rPr lang="en-US" sz="1000" dirty="0">
                <a:effectLst/>
                <a:latin typeface="Calibri" panose="020F0502020204030204" pitchFamily="34" charset="0"/>
                <a:ea typeface="Times New Roman" panose="02020603050405020304" pitchFamily="18" charset="0"/>
              </a:rPr>
              <a:t>, J. (2008c, August 13). </a:t>
            </a:r>
            <a:r>
              <a:rPr lang="en-US" sz="1000" i="1" dirty="0">
                <a:effectLst/>
                <a:latin typeface="Calibri" panose="020F0502020204030204" pitchFamily="34" charset="0"/>
                <a:ea typeface="Times New Roman" panose="02020603050405020304" pitchFamily="18" charset="0"/>
              </a:rPr>
              <a:t>STR50-CPP. Guarantee that storage for strings has sufficient space for character data and the null terminator</a:t>
            </a:r>
            <a:r>
              <a:rPr lang="en-US" sz="1000" dirty="0">
                <a:effectLst/>
                <a:latin typeface="Calibri" panose="020F0502020204030204" pitchFamily="34" charset="0"/>
                <a:ea typeface="Times New Roman" panose="02020603050405020304" pitchFamily="18" charset="0"/>
              </a:rPr>
              <a:t>. Carnegie Mellon University Software Engineering </a:t>
            </a:r>
            <a:r>
              <a:rPr lang="en-US" sz="1000" dirty="0" err="1">
                <a:effectLst/>
                <a:latin typeface="Calibri" panose="020F0502020204030204" pitchFamily="34" charset="0"/>
                <a:ea typeface="Times New Roman" panose="02020603050405020304" pitchFamily="18" charset="0"/>
              </a:rPr>
              <a:t>Insititute</a:t>
            </a:r>
            <a:r>
              <a:rPr lang="en-US" sz="1000" dirty="0">
                <a:effectLst/>
                <a:latin typeface="Calibri" panose="020F0502020204030204" pitchFamily="34" charset="0"/>
                <a:ea typeface="Times New Roman" panose="02020603050405020304" pitchFamily="18" charset="0"/>
              </a:rPr>
              <a:t>. Retrieved September 17, 2023, from </a:t>
            </a:r>
            <a:r>
              <a:rPr lang="en-US" sz="1000" u="sng" dirty="0">
                <a:solidFill>
                  <a:srgbClr val="0000FF"/>
                </a:solidFill>
                <a:effectLst/>
                <a:latin typeface="Calibri" panose="020F0502020204030204" pitchFamily="34" charset="0"/>
                <a:ea typeface="Times New Roman" panose="02020603050405020304" pitchFamily="18" charset="0"/>
                <a:hlinkClick r:id="rId7"/>
              </a:rPr>
              <a:t>https://wiki.sei.cmu.edu/confluence/display/cplusplus/STR50-CPP.+Guarantee+that+storage+for+strings+has+sufficient+space+for+character+data+and+the+null+terminator</a:t>
            </a:r>
            <a:endParaRPr lang="en-US" sz="1000" dirty="0">
              <a:effectLst/>
              <a:latin typeface="Times New Roman" panose="02020603050405020304" pitchFamily="18" charset="0"/>
              <a:ea typeface="Times New Roman" panose="02020603050405020304" pitchFamily="18" charset="0"/>
            </a:endParaRPr>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9519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97307" y="2198049"/>
            <a:ext cx="4572000" cy="4024125"/>
          </a:xfrm>
          <a:prstGeom prst="rect">
            <a:avLst/>
          </a:prstGeom>
          <a:noFill/>
          <a:ln>
            <a:noFill/>
          </a:ln>
        </p:spPr>
        <p:txBody>
          <a:bodyPr spcFirstLastPara="1" wrap="square" lIns="91425" tIns="45700" rIns="91425" bIns="45700" anchor="t" anchorCtr="0">
            <a:normAutofit/>
          </a:bodyPr>
          <a:lstStyle/>
          <a:p>
            <a:pPr marL="1028700">
              <a:spcBef>
                <a:spcPts val="0"/>
              </a:spcBef>
            </a:pPr>
            <a:r>
              <a:rPr lang="en-US" dirty="0"/>
              <a:t>Our security policy approach </a:t>
            </a:r>
          </a:p>
          <a:p>
            <a:pPr marL="1485900" lvl="1">
              <a:spcBef>
                <a:spcPts val="0"/>
              </a:spcBef>
            </a:pPr>
            <a:r>
              <a:rPr lang="en-US" dirty="0"/>
              <a:t>Zero-trust </a:t>
            </a:r>
          </a:p>
          <a:p>
            <a:pPr marL="1485900" lvl="1">
              <a:spcBef>
                <a:spcPts val="0"/>
              </a:spcBef>
            </a:pPr>
            <a:r>
              <a:rPr lang="en-US" dirty="0"/>
              <a:t>Defense in depth modeling</a:t>
            </a:r>
          </a:p>
          <a:p>
            <a:pPr marL="1485900" lvl="1">
              <a:spcBef>
                <a:spcPts val="0"/>
              </a:spcBef>
            </a:pPr>
            <a:r>
              <a:rPr lang="en-US" dirty="0"/>
              <a:t>Ensuring private data remains private</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630817" y="205740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indent="-457200">
              <a:lnSpc>
                <a:spcPct val="200000"/>
              </a:lnSpc>
              <a:spcBef>
                <a:spcPts val="0"/>
              </a:spcBef>
              <a:buFont typeface="+mj-lt"/>
              <a:buAutoNum type="arabicPeriod" startAt="8"/>
            </a:pPr>
            <a:r>
              <a:rPr lang="en-US" sz="1000" dirty="0">
                <a:effectLst/>
                <a:latin typeface="Calibri" panose="020F0502020204030204" pitchFamily="34" charset="0"/>
                <a:ea typeface="Times New Roman" panose="02020603050405020304" pitchFamily="18" charset="0"/>
              </a:rPr>
              <a:t>Saks, D. (2007, December 21). </a:t>
            </a:r>
            <a:r>
              <a:rPr lang="en-US" sz="1000" i="1" dirty="0">
                <a:effectLst/>
                <a:latin typeface="Calibri" panose="020F0502020204030204" pitchFamily="34" charset="0"/>
                <a:ea typeface="Times New Roman" panose="02020603050405020304" pitchFamily="18" charset="0"/>
              </a:rPr>
              <a:t>DCL50-CPP. Do not define a C-style variadic function</a:t>
            </a:r>
            <a:r>
              <a:rPr lang="en-US" sz="1000" dirty="0">
                <a:effectLst/>
                <a:latin typeface="Calibri" panose="020F0502020204030204" pitchFamily="34" charset="0"/>
                <a:ea typeface="Times New Roman" panose="02020603050405020304" pitchFamily="18" charset="0"/>
              </a:rPr>
              <a:t>. Carnegie Mellon University Software Engineering </a:t>
            </a:r>
            <a:r>
              <a:rPr lang="en-US" sz="1000" dirty="0" err="1">
                <a:effectLst/>
                <a:latin typeface="Calibri" panose="020F0502020204030204" pitchFamily="34" charset="0"/>
                <a:ea typeface="Times New Roman" panose="02020603050405020304" pitchFamily="18" charset="0"/>
              </a:rPr>
              <a:t>Insititue</a:t>
            </a:r>
            <a:r>
              <a:rPr lang="en-US" sz="1000" dirty="0">
                <a:effectLst/>
                <a:latin typeface="Calibri" panose="020F0502020204030204" pitchFamily="34" charset="0"/>
                <a:ea typeface="Times New Roman" panose="02020603050405020304" pitchFamily="18" charset="0"/>
              </a:rPr>
              <a:t>. Retrieved September 17, 2023, from https://wiki.sei.cmu.edu/confluence/display/cplusplus/DCL50-CPP.+Do+not+define+a+C-style+variadic+function</a:t>
            </a:r>
          </a:p>
          <a:p>
            <a:pPr marL="457200" marR="0" indent="-457200">
              <a:lnSpc>
                <a:spcPct val="200000"/>
              </a:lnSpc>
              <a:spcBef>
                <a:spcPts val="0"/>
              </a:spcBef>
              <a:spcAft>
                <a:spcPts val="0"/>
              </a:spcAft>
              <a:buFont typeface="+mj-lt"/>
              <a:buAutoNum type="arabicPeriod" startAt="8"/>
            </a:pPr>
            <a:r>
              <a:rPr lang="en-US" sz="1000" dirty="0" err="1">
                <a:effectLst/>
                <a:latin typeface="Calibri" panose="020F0502020204030204" pitchFamily="34" charset="0"/>
                <a:ea typeface="Times New Roman" panose="02020603050405020304" pitchFamily="18" charset="0"/>
              </a:rPr>
              <a:t>Seacord</a:t>
            </a:r>
            <a:r>
              <a:rPr lang="en-US" sz="1000" dirty="0">
                <a:effectLst/>
                <a:latin typeface="Calibri" panose="020F0502020204030204" pitchFamily="34" charset="0"/>
                <a:ea typeface="Times New Roman" panose="02020603050405020304" pitchFamily="18" charset="0"/>
              </a:rPr>
              <a:t>, R. (2008, January 24). </a:t>
            </a:r>
            <a:r>
              <a:rPr lang="en-US" sz="1000" i="1" dirty="0">
                <a:effectLst/>
                <a:latin typeface="Calibri" panose="020F0502020204030204" pitchFamily="34" charset="0"/>
                <a:ea typeface="Times New Roman" panose="02020603050405020304" pitchFamily="18" charset="0"/>
              </a:rPr>
              <a:t>DCL03-C. Use a static assertion to test the value of a constant expression - SEI CERT C Coding Standard - Confluence</a:t>
            </a:r>
            <a:r>
              <a:rPr lang="en-US" sz="1000" dirty="0">
                <a:effectLst/>
                <a:latin typeface="Calibri" panose="020F0502020204030204" pitchFamily="34" charset="0"/>
                <a:ea typeface="Times New Roman" panose="02020603050405020304" pitchFamily="18" charset="0"/>
              </a:rPr>
              <a:t>. Carnegie Mellon University Software Engineering </a:t>
            </a:r>
            <a:r>
              <a:rPr lang="en-US" sz="1000" dirty="0" err="1">
                <a:effectLst/>
                <a:latin typeface="Calibri" panose="020F0502020204030204" pitchFamily="34" charset="0"/>
                <a:ea typeface="Times New Roman" panose="02020603050405020304" pitchFamily="18" charset="0"/>
              </a:rPr>
              <a:t>Insititute</a:t>
            </a:r>
            <a:r>
              <a:rPr lang="en-US" sz="1000" dirty="0">
                <a:effectLst/>
                <a:latin typeface="Calibri" panose="020F0502020204030204" pitchFamily="34" charset="0"/>
                <a:ea typeface="Times New Roman" panose="02020603050405020304" pitchFamily="18" charset="0"/>
              </a:rPr>
              <a:t>. Retrieved September 17, 2023, from https://wiki.sei.cmu.edu/confluence/display/c/DCL03-C.+Use+a+static+assertion+to+test+the+value+of+a+constant+expression</a:t>
            </a:r>
            <a:endParaRPr lang="en-US" sz="10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buFont typeface="+mj-lt"/>
              <a:buAutoNum type="arabicPeriod" startAt="8"/>
            </a:pPr>
            <a:r>
              <a:rPr lang="en-US" sz="1000" dirty="0" err="1">
                <a:effectLst/>
                <a:latin typeface="Calibri" panose="020F0502020204030204" pitchFamily="34" charset="0"/>
                <a:ea typeface="Times New Roman" panose="02020603050405020304" pitchFamily="18" charset="0"/>
              </a:rPr>
              <a:t>Seacord</a:t>
            </a:r>
            <a:r>
              <a:rPr lang="en-US" sz="1000" dirty="0">
                <a:effectLst/>
                <a:latin typeface="Calibri" panose="020F0502020204030204" pitchFamily="34" charset="0"/>
                <a:ea typeface="Times New Roman" panose="02020603050405020304" pitchFamily="18" charset="0"/>
              </a:rPr>
              <a:t>, R. (2009a, September 21). </a:t>
            </a:r>
            <a:r>
              <a:rPr lang="en-US" sz="1000" i="1" dirty="0">
                <a:effectLst/>
                <a:latin typeface="Calibri" panose="020F0502020204030204" pitchFamily="34" charset="0"/>
                <a:ea typeface="Times New Roman" panose="02020603050405020304" pitchFamily="18" charset="0"/>
              </a:rPr>
              <a:t>Top 10 Secure Coding Practices</a:t>
            </a:r>
            <a:r>
              <a:rPr lang="en-US" sz="1000" dirty="0">
                <a:effectLst/>
                <a:latin typeface="Calibri" panose="020F0502020204030204" pitchFamily="34" charset="0"/>
                <a:ea typeface="Times New Roman" panose="02020603050405020304" pitchFamily="18" charset="0"/>
              </a:rPr>
              <a:t>. Carnegie Mellon University Software Engineering Institute. Retrieved September 17, 2023, from </a:t>
            </a:r>
            <a:r>
              <a:rPr lang="en-US" sz="1000" u="sng" dirty="0">
                <a:solidFill>
                  <a:srgbClr val="0000FF"/>
                </a:solidFill>
                <a:effectLst/>
                <a:latin typeface="Calibri" panose="020F0502020204030204" pitchFamily="34" charset="0"/>
                <a:ea typeface="Times New Roman" panose="02020603050405020304" pitchFamily="18" charset="0"/>
                <a:hlinkClick r:id="rId4"/>
              </a:rPr>
              <a:t>https://wiki.sei.cmu.edu/confluence/display/seccode/Top+10+Secure+Coding+Practices?focusedCommentId=88044413</a:t>
            </a:r>
            <a:endParaRPr lang="en-US" sz="10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buFont typeface="+mj-lt"/>
              <a:buAutoNum type="arabicPeriod" startAt="8"/>
            </a:pPr>
            <a:r>
              <a:rPr lang="en-US" sz="1000" dirty="0" err="1">
                <a:effectLst/>
                <a:latin typeface="Calibri" panose="020F0502020204030204" pitchFamily="34" charset="0"/>
                <a:ea typeface="Times New Roman" panose="02020603050405020304" pitchFamily="18" charset="0"/>
              </a:rPr>
              <a:t>Seacord</a:t>
            </a:r>
            <a:r>
              <a:rPr lang="en-US" sz="1000" dirty="0">
                <a:effectLst/>
                <a:latin typeface="Calibri" panose="020F0502020204030204" pitchFamily="34" charset="0"/>
                <a:ea typeface="Times New Roman" panose="02020603050405020304" pitchFamily="18" charset="0"/>
              </a:rPr>
              <a:t>, R. (2009b, December 5). </a:t>
            </a:r>
            <a:r>
              <a:rPr lang="en-US" sz="1000" i="1" dirty="0">
                <a:effectLst/>
                <a:latin typeface="Calibri" panose="020F0502020204030204" pitchFamily="34" charset="0"/>
                <a:ea typeface="Times New Roman" panose="02020603050405020304" pitchFamily="18" charset="0"/>
              </a:rPr>
              <a:t>ERR58-CPP. Handle all exceptions thrown before main() begins executing</a:t>
            </a:r>
            <a:r>
              <a:rPr lang="en-US" sz="1000" dirty="0">
                <a:effectLst/>
                <a:latin typeface="Calibri" panose="020F0502020204030204" pitchFamily="34" charset="0"/>
                <a:ea typeface="Times New Roman" panose="02020603050405020304" pitchFamily="18" charset="0"/>
              </a:rPr>
              <a:t>. Carnegie Mellon University Software Engineering Institute. Retrieved September 17, 2023, from https://wiki.sei.cmu.edu/confluence/display/cplusplus/ERR58-CPP.+Handle+all+exceptions+thrown+before+main%28%29+begins+executing</a:t>
            </a:r>
            <a:endParaRPr lang="en-US" sz="10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buFont typeface="+mj-lt"/>
              <a:buAutoNum type="arabicPeriod" startAt="8"/>
            </a:pPr>
            <a:r>
              <a:rPr lang="en-US" sz="1000" dirty="0">
                <a:effectLst/>
                <a:latin typeface="Calibri" panose="020F0502020204030204" pitchFamily="34" charset="0"/>
                <a:ea typeface="Times New Roman" panose="02020603050405020304" pitchFamily="18" charset="0"/>
              </a:rPr>
              <a:t>Svoboda, D. (2009, January 1). </a:t>
            </a:r>
            <a:r>
              <a:rPr lang="en-US" sz="1000" i="1" dirty="0">
                <a:effectLst/>
                <a:latin typeface="Calibri" panose="020F0502020204030204" pitchFamily="34" charset="0"/>
                <a:ea typeface="Times New Roman" panose="02020603050405020304" pitchFamily="18" charset="0"/>
              </a:rPr>
              <a:t>DCL58-CPP. Do not modify the standard namespaces</a:t>
            </a:r>
            <a:r>
              <a:rPr lang="en-US" sz="1000" dirty="0">
                <a:effectLst/>
                <a:latin typeface="Calibri" panose="020F0502020204030204" pitchFamily="34" charset="0"/>
                <a:ea typeface="Times New Roman" panose="02020603050405020304" pitchFamily="18" charset="0"/>
              </a:rPr>
              <a:t>. Carnegie Mellon University Software Engineering Institute. Retrieved September 17, 2023, from https://wiki.sei.cmu.edu/confluence/display/cplusplus/DCL58-CPP.+Do+not+modify+the+standard+namespaces</a:t>
            </a:r>
            <a:endParaRPr lang="en-US" sz="10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buFont typeface="+mj-lt"/>
              <a:buAutoNum type="arabicPeriod" startAt="8"/>
            </a:pPr>
            <a:r>
              <a:rPr lang="en-US" sz="1000" dirty="0">
                <a:effectLst/>
                <a:latin typeface="Calibri" panose="020F0502020204030204" pitchFamily="34" charset="0"/>
                <a:ea typeface="Times New Roman" panose="02020603050405020304" pitchFamily="18" charset="0"/>
              </a:rPr>
              <a:t>Weis, A. (2010, February 19). </a:t>
            </a:r>
            <a:r>
              <a:rPr lang="en-US" sz="1000" i="1" dirty="0">
                <a:effectLst/>
                <a:latin typeface="Calibri" panose="020F0502020204030204" pitchFamily="34" charset="0"/>
                <a:ea typeface="Times New Roman" panose="02020603050405020304" pitchFamily="18" charset="0"/>
              </a:rPr>
              <a:t>INT50-CPP. Do not cast to an out-of-range enumeration value</a:t>
            </a:r>
            <a:r>
              <a:rPr lang="en-US" sz="1000" dirty="0">
                <a:effectLst/>
                <a:latin typeface="Calibri" panose="020F0502020204030204" pitchFamily="34" charset="0"/>
                <a:ea typeface="Times New Roman" panose="02020603050405020304" pitchFamily="18" charset="0"/>
              </a:rPr>
              <a:t>. Carnegie Mellon University Software Engineering Institute. Retrieved September 17, 2023, from </a:t>
            </a:r>
            <a:r>
              <a:rPr lang="en-US" sz="1000" u="sng" dirty="0">
                <a:solidFill>
                  <a:srgbClr val="0000FF"/>
                </a:solidFill>
                <a:effectLst/>
                <a:latin typeface="Calibri" panose="020F0502020204030204" pitchFamily="34" charset="0"/>
                <a:ea typeface="Times New Roman" panose="02020603050405020304" pitchFamily="18" charset="0"/>
                <a:hlinkClick r:id="rId5"/>
              </a:rPr>
              <a:t>https://wiki.sei.cmu.edu/confluence/display/cplusplus/INT50-CPP.+Do+not+cast+to+an+out-of-range+enumeration+value</a:t>
            </a:r>
            <a:endParaRPr lang="en-US" sz="10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buFont typeface="+mj-lt"/>
              <a:buAutoNum type="arabicPeriod" startAt="8"/>
            </a:pPr>
            <a:r>
              <a:rPr lang="en-US" sz="1000" i="1" dirty="0">
                <a:effectLst/>
                <a:latin typeface="Calibri" panose="020F0502020204030204" pitchFamily="34" charset="0"/>
                <a:ea typeface="Times New Roman" panose="02020603050405020304" pitchFamily="18" charset="0"/>
              </a:rPr>
              <a:t>What is Authentication, Authorization, and Accounting (AAA)?</a:t>
            </a:r>
            <a:r>
              <a:rPr lang="en-US" sz="1000" dirty="0">
                <a:effectLst/>
                <a:latin typeface="Calibri" panose="020F0502020204030204" pitchFamily="34" charset="0"/>
                <a:ea typeface="Times New Roman" panose="02020603050405020304" pitchFamily="18" charset="0"/>
              </a:rPr>
              <a:t> (n.d.). Fortinet. Retrieved October 15, 2023, from </a:t>
            </a:r>
            <a:r>
              <a:rPr lang="en-US" sz="1000" u="sng" dirty="0">
                <a:solidFill>
                  <a:srgbClr val="0000FF"/>
                </a:solidFill>
                <a:effectLst/>
                <a:latin typeface="Calibri" panose="020F0502020204030204" pitchFamily="34" charset="0"/>
                <a:ea typeface="Times New Roman" panose="02020603050405020304" pitchFamily="18" charset="0"/>
                <a:hlinkClick r:id="rId6"/>
              </a:rPr>
              <a:t>https://www.fortinet.com/resources/cyberglossary/aaa-security</a:t>
            </a:r>
            <a:endParaRPr lang="en-US" sz="1000" dirty="0">
              <a:effectLst/>
              <a:latin typeface="Times New Roman" panose="02020603050405020304" pitchFamily="18" charset="0"/>
              <a:ea typeface="Times New Roman" panose="02020603050405020304" pitchFamily="18" charset="0"/>
            </a:endParaRPr>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144806" y="1979639"/>
            <a:ext cx="3256121" cy="4024200"/>
          </a:xfrm>
          <a:prstGeom prst="rect">
            <a:avLst/>
          </a:prstGeom>
          <a:noFill/>
          <a:ln>
            <a:noFill/>
          </a:ln>
        </p:spPr>
        <p:txBody>
          <a:bodyPr spcFirstLastPara="1" wrap="square" lIns="91425" tIns="45700" rIns="91425" bIns="45700" anchor="t" anchorCtr="0">
            <a:normAutofit/>
          </a:bodyPr>
          <a:lstStyle/>
          <a:p>
            <a:pPr marL="228600" indent="0">
              <a:lnSpc>
                <a:spcPct val="107916"/>
              </a:lnSpc>
              <a:spcBef>
                <a:spcPts val="0"/>
              </a:spcBef>
              <a:buNone/>
            </a:pPr>
            <a:r>
              <a:rPr lang="en-US" sz="2000" dirty="0">
                <a:solidFill>
                  <a:srgbClr val="FFFFFF"/>
                </a:solidFill>
              </a:rPr>
              <a:t>Coding standards</a:t>
            </a:r>
          </a:p>
          <a:p>
            <a:pPr marL="571500">
              <a:lnSpc>
                <a:spcPct val="107916"/>
              </a:lnSpc>
              <a:spcBef>
                <a:spcPts val="0"/>
              </a:spcBef>
            </a:pPr>
            <a:r>
              <a:rPr lang="en-US" sz="2000" dirty="0">
                <a:solidFill>
                  <a:srgbClr val="FFFFFF"/>
                </a:solidFill>
              </a:rPr>
              <a:t>Vulnerabilities </a:t>
            </a:r>
          </a:p>
          <a:p>
            <a:pPr marL="1028700" lvl="1">
              <a:lnSpc>
                <a:spcPct val="107916"/>
              </a:lnSpc>
              <a:spcBef>
                <a:spcPts val="0"/>
              </a:spcBef>
            </a:pPr>
            <a:r>
              <a:rPr lang="en-US" sz="1800" dirty="0">
                <a:solidFill>
                  <a:srgbClr val="FFFFFF"/>
                </a:solidFill>
              </a:rPr>
              <a:t>Likely/Unlikely</a:t>
            </a:r>
          </a:p>
          <a:p>
            <a:pPr marL="571500">
              <a:lnSpc>
                <a:spcPct val="107916"/>
              </a:lnSpc>
              <a:spcBef>
                <a:spcPts val="0"/>
              </a:spcBef>
            </a:pPr>
            <a:r>
              <a:rPr lang="en-US" sz="2000" dirty="0">
                <a:solidFill>
                  <a:srgbClr val="FFFFFF"/>
                </a:solidFill>
              </a:rPr>
              <a:t>Impacts</a:t>
            </a:r>
          </a:p>
          <a:p>
            <a:pPr marL="1028700" lvl="1">
              <a:lnSpc>
                <a:spcPct val="107916"/>
              </a:lnSpc>
              <a:spcBef>
                <a:spcPts val="0"/>
              </a:spcBef>
            </a:pPr>
            <a:r>
              <a:rPr lang="en-US" sz="1800" dirty="0">
                <a:solidFill>
                  <a:srgbClr val="FFFFFF"/>
                </a:solidFill>
              </a:rPr>
              <a:t>Priority/Low Priority</a:t>
            </a:r>
            <a:endParaRPr dirty="0"/>
          </a:p>
        </p:txBody>
      </p:sp>
      <p:graphicFrame>
        <p:nvGraphicFramePr>
          <p:cNvPr id="161" name="Google Shape;161;p4" descr="Alt text required"/>
          <p:cNvGraphicFramePr/>
          <p:nvPr>
            <p:extLst>
              <p:ext uri="{D42A27DB-BD31-4B8C-83A1-F6EECF244321}">
                <p14:modId xmlns:p14="http://schemas.microsoft.com/office/powerpoint/2010/main" val="1678987553"/>
              </p:ext>
            </p:extLst>
          </p:nvPr>
        </p:nvGraphicFramePr>
        <p:xfrm>
          <a:off x="3535951" y="1979639"/>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Likely</a:t>
                      </a:r>
                      <a:endParaRPr sz="28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Threats that will likely happen.</a:t>
                      </a:r>
                      <a:endParaRPr sz="28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Priority</a:t>
                      </a:r>
                      <a:endParaRPr sz="28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Impacts to standards that are used often.</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Low priority</a:t>
                      </a:r>
                      <a:endParaRPr sz="32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Impacts to standards that are not used often</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Unlikely</a:t>
                      </a:r>
                      <a:endParaRPr sz="28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Threats that will unlikely happen.</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dirty="0"/>
              <a:t>Validate Input Data</a:t>
            </a:r>
          </a:p>
          <a:p>
            <a:pPr lvl="0" indent="-457200" algn="l" rtl="0">
              <a:lnSpc>
                <a:spcPct val="90000"/>
              </a:lnSpc>
              <a:spcBef>
                <a:spcPts val="0"/>
              </a:spcBef>
              <a:spcAft>
                <a:spcPts val="0"/>
              </a:spcAft>
              <a:buClr>
                <a:schemeClr val="lt1"/>
              </a:buClr>
              <a:buSzPts val="2200"/>
              <a:buFont typeface="+mj-lt"/>
              <a:buAutoNum type="arabicPeriod"/>
            </a:pPr>
            <a:r>
              <a:rPr lang="en-US" dirty="0"/>
              <a:t>Heed Compiler Warnings</a:t>
            </a:r>
          </a:p>
          <a:p>
            <a:pPr lvl="0" indent="-457200" algn="l" rtl="0">
              <a:lnSpc>
                <a:spcPct val="90000"/>
              </a:lnSpc>
              <a:spcBef>
                <a:spcPts val="0"/>
              </a:spcBef>
              <a:spcAft>
                <a:spcPts val="0"/>
              </a:spcAft>
              <a:buClr>
                <a:schemeClr val="lt1"/>
              </a:buClr>
              <a:buSzPts val="2200"/>
              <a:buFont typeface="+mj-lt"/>
              <a:buAutoNum type="arabicPeriod"/>
            </a:pPr>
            <a:r>
              <a:rPr lang="en-US" dirty="0"/>
              <a:t>Architect and Design for Security Policies</a:t>
            </a:r>
          </a:p>
          <a:p>
            <a:pPr lvl="0" indent="-457200" algn="l" rtl="0">
              <a:lnSpc>
                <a:spcPct val="90000"/>
              </a:lnSpc>
              <a:spcBef>
                <a:spcPts val="0"/>
              </a:spcBef>
              <a:spcAft>
                <a:spcPts val="0"/>
              </a:spcAft>
              <a:buClr>
                <a:schemeClr val="lt1"/>
              </a:buClr>
              <a:buSzPts val="2200"/>
              <a:buFont typeface="+mj-lt"/>
              <a:buAutoNum type="arabicPeriod"/>
            </a:pPr>
            <a:r>
              <a:rPr lang="en-US" dirty="0"/>
              <a:t>Keep it simple</a:t>
            </a:r>
          </a:p>
          <a:p>
            <a:pPr lvl="0" indent="-457200" algn="l" rtl="0">
              <a:lnSpc>
                <a:spcPct val="90000"/>
              </a:lnSpc>
              <a:spcBef>
                <a:spcPts val="0"/>
              </a:spcBef>
              <a:spcAft>
                <a:spcPts val="0"/>
              </a:spcAft>
              <a:buClr>
                <a:schemeClr val="lt1"/>
              </a:buClr>
              <a:buSzPts val="2200"/>
              <a:buFont typeface="+mj-lt"/>
              <a:buAutoNum type="arabicPeriod"/>
            </a:pPr>
            <a:r>
              <a:rPr lang="en-US" dirty="0"/>
              <a:t>Default deny</a:t>
            </a:r>
          </a:p>
          <a:p>
            <a:pPr lvl="0" indent="-457200" algn="l" rtl="0">
              <a:lnSpc>
                <a:spcPct val="90000"/>
              </a:lnSpc>
              <a:spcBef>
                <a:spcPts val="0"/>
              </a:spcBef>
              <a:spcAft>
                <a:spcPts val="0"/>
              </a:spcAft>
              <a:buClr>
                <a:schemeClr val="lt1"/>
              </a:buClr>
              <a:buSzPts val="2200"/>
              <a:buFont typeface="+mj-lt"/>
              <a:buAutoNum type="arabicPeriod"/>
            </a:pPr>
            <a:r>
              <a:rPr lang="en-US" dirty="0"/>
              <a:t>Adhere to the Principle of Least Privilege</a:t>
            </a:r>
          </a:p>
          <a:p>
            <a:pPr lvl="0" indent="-457200" algn="l" rtl="0">
              <a:lnSpc>
                <a:spcPct val="90000"/>
              </a:lnSpc>
              <a:spcBef>
                <a:spcPts val="0"/>
              </a:spcBef>
              <a:spcAft>
                <a:spcPts val="0"/>
              </a:spcAft>
              <a:buClr>
                <a:schemeClr val="lt1"/>
              </a:buClr>
              <a:buSzPts val="2200"/>
              <a:buFont typeface="+mj-lt"/>
              <a:buAutoNum type="arabicPeriod"/>
            </a:pPr>
            <a:r>
              <a:rPr lang="en-US"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dirty="0"/>
              <a:t>Practice Defense in Depth</a:t>
            </a:r>
          </a:p>
          <a:p>
            <a:pPr lvl="0" indent="-457200" algn="l" rtl="0">
              <a:lnSpc>
                <a:spcPct val="90000"/>
              </a:lnSpc>
              <a:spcBef>
                <a:spcPts val="0"/>
              </a:spcBef>
              <a:spcAft>
                <a:spcPts val="0"/>
              </a:spcAft>
              <a:buClr>
                <a:schemeClr val="lt1"/>
              </a:buClr>
              <a:buSzPts val="2200"/>
              <a:buFont typeface="+mj-lt"/>
              <a:buAutoNum type="arabicPeriod"/>
            </a:pPr>
            <a:r>
              <a:rPr lang="en-US" dirty="0"/>
              <a:t>Use Effective Quality Assurance Techniques</a:t>
            </a:r>
          </a:p>
          <a:p>
            <a:pPr lvl="0" indent="-457200" algn="l" rtl="0">
              <a:lnSpc>
                <a:spcPct val="90000"/>
              </a:lnSpc>
              <a:spcBef>
                <a:spcPts val="0"/>
              </a:spcBef>
              <a:spcAft>
                <a:spcPts val="0"/>
              </a:spcAft>
              <a:buClr>
                <a:schemeClr val="lt1"/>
              </a:buClr>
              <a:buSzPts val="2200"/>
              <a:buFont typeface="+mj-lt"/>
              <a:buAutoNum type="arabicPeriod"/>
            </a:pPr>
            <a:r>
              <a:rPr lang="en-US" dirty="0"/>
              <a:t>Adopt a Secure Coding Standard</a:t>
            </a:r>
          </a:p>
          <a:p>
            <a:pPr lvl="0" indent="-457200" algn="l" rtl="0">
              <a:lnSpc>
                <a:spcPct val="90000"/>
              </a:lnSpc>
              <a:spcBef>
                <a:spcPts val="0"/>
              </a:spcBef>
              <a:spcAft>
                <a:spcPts val="0"/>
              </a:spcAft>
              <a:buClr>
                <a:schemeClr val="lt1"/>
              </a:buClr>
              <a:buSzPts val="2200"/>
              <a:buFont typeface="+mj-lt"/>
              <a:buAutoNum type="arabicPeriod"/>
            </a:pPr>
            <a:endParaRPr lang="en-US" dirty="0"/>
          </a:p>
          <a:p>
            <a:pPr marL="0" lvl="0" indent="0" algn="l" rtl="0">
              <a:lnSpc>
                <a:spcPct val="90000"/>
              </a:lnSpc>
              <a:spcBef>
                <a:spcPts val="0"/>
              </a:spcBef>
              <a:spcAft>
                <a:spcPts val="0"/>
              </a:spcAft>
              <a:buClr>
                <a:schemeClr val="lt1"/>
              </a:buClr>
              <a:buSzPts val="2200"/>
              <a:buNone/>
            </a:pPr>
            <a:r>
              <a:rPr lang="en-US" dirty="0"/>
              <a:t>[10]</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sz="2000" dirty="0"/>
              <a:t>String Correctness - Guarantee that storage for strings has sufficient space for character data and the null terminator [7]</a:t>
            </a:r>
          </a:p>
          <a:p>
            <a:pPr lvl="0" indent="-457200" algn="l" rtl="0">
              <a:lnSpc>
                <a:spcPct val="90000"/>
              </a:lnSpc>
              <a:spcBef>
                <a:spcPts val="0"/>
              </a:spcBef>
              <a:spcAft>
                <a:spcPts val="0"/>
              </a:spcAft>
              <a:buClr>
                <a:schemeClr val="lt1"/>
              </a:buClr>
              <a:buSzPts val="2000"/>
              <a:buFont typeface="+mj-lt"/>
              <a:buAutoNum type="arabicPeriod"/>
            </a:pPr>
            <a:r>
              <a:rPr lang="en-US" sz="2000" dirty="0"/>
              <a:t>SQL Injection - Do not store an already-owned pointer value in an unrelated smart pointer [1]</a:t>
            </a:r>
          </a:p>
          <a:p>
            <a:pPr lvl="0" indent="-457200" algn="l" rtl="0">
              <a:lnSpc>
                <a:spcPct val="90000"/>
              </a:lnSpc>
              <a:spcBef>
                <a:spcPts val="0"/>
              </a:spcBef>
              <a:spcAft>
                <a:spcPts val="0"/>
              </a:spcAft>
              <a:buClr>
                <a:schemeClr val="lt1"/>
              </a:buClr>
              <a:buSzPts val="2000"/>
              <a:buFont typeface="+mj-lt"/>
              <a:buAutoNum type="arabicPeriod"/>
            </a:pPr>
            <a:r>
              <a:rPr lang="en-US" sz="2000" dirty="0"/>
              <a:t>Memory Protection - Do not access freed memory [6]</a:t>
            </a:r>
          </a:p>
          <a:p>
            <a:pPr lvl="0" indent="-457200" algn="l" rtl="0">
              <a:lnSpc>
                <a:spcPct val="90000"/>
              </a:lnSpc>
              <a:spcBef>
                <a:spcPts val="0"/>
              </a:spcBef>
              <a:spcAft>
                <a:spcPts val="0"/>
              </a:spcAft>
              <a:buClr>
                <a:schemeClr val="lt1"/>
              </a:buClr>
              <a:buSzPts val="2000"/>
              <a:buFont typeface="+mj-lt"/>
              <a:buAutoNum type="arabicPeriod"/>
            </a:pPr>
            <a:r>
              <a:rPr lang="en-US" sz="2000" dirty="0"/>
              <a:t>Data Type - Do not define a C-style variadic function [8]</a:t>
            </a:r>
          </a:p>
          <a:p>
            <a:pPr lvl="0" indent="-457200" algn="l" rtl="0">
              <a:lnSpc>
                <a:spcPct val="90000"/>
              </a:lnSpc>
              <a:spcBef>
                <a:spcPts val="0"/>
              </a:spcBef>
              <a:spcAft>
                <a:spcPts val="0"/>
              </a:spcAft>
              <a:buClr>
                <a:schemeClr val="lt1"/>
              </a:buClr>
              <a:buSzPts val="2000"/>
              <a:buFont typeface="+mj-lt"/>
              <a:buAutoNum type="arabicPeriod"/>
            </a:pPr>
            <a:r>
              <a:rPr lang="en-US" sz="2000" dirty="0"/>
              <a:t>Containers - Guarantee that library functions do not overflow [5]</a:t>
            </a:r>
          </a:p>
          <a:p>
            <a:pPr lvl="0" indent="-457200" algn="l" rtl="0">
              <a:lnSpc>
                <a:spcPct val="90000"/>
              </a:lnSpc>
              <a:spcBef>
                <a:spcPts val="0"/>
              </a:spcBef>
              <a:spcAft>
                <a:spcPts val="0"/>
              </a:spcAft>
              <a:buClr>
                <a:schemeClr val="lt1"/>
              </a:buClr>
              <a:buSzPts val="2000"/>
              <a:buFont typeface="+mj-lt"/>
              <a:buAutoNum type="arabicPeriod"/>
            </a:pPr>
            <a:r>
              <a:rPr lang="en-US" sz="2000" dirty="0"/>
              <a:t>Declarations and Initializations - Do not modify the standard namespaces [12]</a:t>
            </a:r>
          </a:p>
          <a:p>
            <a:pPr lvl="0" indent="-457200" algn="l" rtl="0">
              <a:lnSpc>
                <a:spcPct val="90000"/>
              </a:lnSpc>
              <a:spcBef>
                <a:spcPts val="0"/>
              </a:spcBef>
              <a:spcAft>
                <a:spcPts val="0"/>
              </a:spcAft>
              <a:buClr>
                <a:schemeClr val="lt1"/>
              </a:buClr>
              <a:buSzPts val="2000"/>
              <a:buFont typeface="+mj-lt"/>
              <a:buAutoNum type="arabicPeriod"/>
            </a:pPr>
            <a:r>
              <a:rPr lang="en-US" sz="2000" dirty="0"/>
              <a:t>Data Value - Do not cast to an out-of-range enumeration value [13]</a:t>
            </a:r>
          </a:p>
          <a:p>
            <a:pPr lvl="0" indent="-457200" algn="l" rtl="0">
              <a:lnSpc>
                <a:spcPct val="90000"/>
              </a:lnSpc>
              <a:spcBef>
                <a:spcPts val="0"/>
              </a:spcBef>
              <a:spcAft>
                <a:spcPts val="0"/>
              </a:spcAft>
              <a:buClr>
                <a:schemeClr val="lt1"/>
              </a:buClr>
              <a:buSzPts val="2000"/>
              <a:buFont typeface="+mj-lt"/>
              <a:buAutoNum type="arabicPeriod"/>
            </a:pPr>
            <a:r>
              <a:rPr lang="en-US" sz="2000" dirty="0"/>
              <a:t>Exceptions - Handle all exceptions thrown before main() begins executing [11]</a:t>
            </a:r>
          </a:p>
          <a:p>
            <a:pPr lvl="0" indent="-457200" algn="l" rtl="0">
              <a:lnSpc>
                <a:spcPct val="90000"/>
              </a:lnSpc>
              <a:spcBef>
                <a:spcPts val="0"/>
              </a:spcBef>
              <a:spcAft>
                <a:spcPts val="0"/>
              </a:spcAft>
              <a:buClr>
                <a:schemeClr val="lt1"/>
              </a:buClr>
              <a:buSzPts val="2000"/>
              <a:buFont typeface="+mj-lt"/>
              <a:buAutoNum type="arabicPeriod"/>
            </a:pPr>
            <a:r>
              <a:rPr lang="en-US" sz="2000" dirty="0"/>
              <a:t>Object Oriented Programming (OOP) - Do not invoke virtual functions from constructors or destructors [3]</a:t>
            </a:r>
          </a:p>
          <a:p>
            <a:pPr lvl="0" indent="-457200" algn="l" rtl="0">
              <a:lnSpc>
                <a:spcPct val="90000"/>
              </a:lnSpc>
              <a:spcBef>
                <a:spcPts val="0"/>
              </a:spcBef>
              <a:spcAft>
                <a:spcPts val="0"/>
              </a:spcAft>
              <a:buClr>
                <a:schemeClr val="lt1"/>
              </a:buClr>
              <a:buSzPts val="2000"/>
              <a:buFont typeface="+mj-lt"/>
              <a:buAutoNum type="arabicPeriod"/>
            </a:pPr>
            <a:r>
              <a:rPr lang="en-US" sz="2000" dirty="0"/>
              <a:t>Assertions - Use a static assertion to test the value of a constant expression [9]</a:t>
            </a:r>
          </a:p>
          <a:p>
            <a:pPr lvl="0" indent="-457200" algn="l" rtl="0">
              <a:lnSpc>
                <a:spcPct val="90000"/>
              </a:lnSpc>
              <a:spcBef>
                <a:spcPts val="0"/>
              </a:spcBef>
              <a:spcAft>
                <a:spcPts val="0"/>
              </a:spcAft>
              <a:buClr>
                <a:schemeClr val="lt1"/>
              </a:buClr>
              <a:buSzPts val="2000"/>
              <a:buFont typeface="+mj-lt"/>
              <a:buAutoNum type="arabicPeriod"/>
            </a:pPr>
            <a:endParaRPr lang="en-US" sz="2000" dirty="0"/>
          </a:p>
          <a:p>
            <a:pPr lvl="0" indent="-457200" algn="l" rtl="0">
              <a:lnSpc>
                <a:spcPct val="90000"/>
              </a:lnSpc>
              <a:spcBef>
                <a:spcPts val="0"/>
              </a:spcBef>
              <a:spcAft>
                <a:spcPts val="0"/>
              </a:spcAft>
              <a:buClr>
                <a:schemeClr val="lt1"/>
              </a:buClr>
              <a:buSzPts val="2000"/>
              <a:buFont typeface="+mj-lt"/>
              <a:buAutoNum type="arabicPeriod"/>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400" dirty="0"/>
              <a:t>Encryption in rest</a:t>
            </a:r>
          </a:p>
          <a:p>
            <a:pPr marL="685800" lvl="1" indent="-228600">
              <a:spcBef>
                <a:spcPts val="0"/>
              </a:spcBef>
              <a:buSzPts val="2000"/>
            </a:pPr>
            <a:r>
              <a:rPr lang="en-US" sz="2200" dirty="0"/>
              <a:t>Data that is stored.</a:t>
            </a:r>
          </a:p>
          <a:p>
            <a:pPr marL="685800" lvl="1" indent="-228600">
              <a:spcBef>
                <a:spcPts val="0"/>
              </a:spcBef>
              <a:buSzPts val="2000"/>
            </a:pPr>
            <a:r>
              <a:rPr lang="en-US" sz="2200" dirty="0"/>
              <a:t>Usernames and passwords.</a:t>
            </a:r>
          </a:p>
          <a:p>
            <a:pPr marL="228600" lvl="0" indent="-228600" algn="l" rtl="0">
              <a:lnSpc>
                <a:spcPct val="90000"/>
              </a:lnSpc>
              <a:spcBef>
                <a:spcPts val="0"/>
              </a:spcBef>
              <a:spcAft>
                <a:spcPts val="0"/>
              </a:spcAft>
              <a:buClr>
                <a:schemeClr val="lt1"/>
              </a:buClr>
              <a:buSzPts val="2000"/>
              <a:buChar char="•"/>
            </a:pPr>
            <a:r>
              <a:rPr lang="en-US" sz="2400" dirty="0"/>
              <a:t>Encryption at flight</a:t>
            </a:r>
          </a:p>
          <a:p>
            <a:pPr marL="685800" lvl="1" indent="-228600">
              <a:spcBef>
                <a:spcPts val="0"/>
              </a:spcBef>
              <a:buSzPts val="2000"/>
            </a:pPr>
            <a:r>
              <a:rPr lang="en-US" sz="2200" dirty="0"/>
              <a:t>Data that is traveling from one device to another.</a:t>
            </a:r>
          </a:p>
          <a:p>
            <a:pPr marL="685800" lvl="1" indent="-228600">
              <a:spcBef>
                <a:spcPts val="0"/>
              </a:spcBef>
              <a:buSzPts val="2000"/>
            </a:pPr>
            <a:r>
              <a:rPr lang="en-US" sz="2200" dirty="0"/>
              <a:t>Instant message from one person to another.</a:t>
            </a:r>
          </a:p>
          <a:p>
            <a:pPr marL="228600" lvl="0" indent="-228600" algn="l" rtl="0">
              <a:lnSpc>
                <a:spcPct val="90000"/>
              </a:lnSpc>
              <a:spcBef>
                <a:spcPts val="0"/>
              </a:spcBef>
              <a:spcAft>
                <a:spcPts val="0"/>
              </a:spcAft>
              <a:buClr>
                <a:schemeClr val="lt1"/>
              </a:buClr>
              <a:buSzPts val="2000"/>
              <a:buChar char="•"/>
            </a:pPr>
            <a:r>
              <a:rPr lang="en-US" sz="2400" dirty="0"/>
              <a:t>Encryption in use</a:t>
            </a:r>
          </a:p>
          <a:p>
            <a:pPr marL="685800" lvl="1" indent="-228600">
              <a:spcBef>
                <a:spcPts val="0"/>
              </a:spcBef>
              <a:buSzPts val="2000"/>
            </a:pPr>
            <a:r>
              <a:rPr lang="en-US" sz="2200" dirty="0"/>
              <a:t>Data currently in use.</a:t>
            </a:r>
          </a:p>
          <a:p>
            <a:pPr marL="685800" lvl="1" indent="-228600">
              <a:spcBef>
                <a:spcPts val="0"/>
              </a:spcBef>
              <a:buSzPts val="2000"/>
            </a:pPr>
            <a:r>
              <a:rPr lang="en-US" sz="2200" dirty="0"/>
              <a:t>Used when software is accessed, sent, processed, etc.</a:t>
            </a:r>
          </a:p>
          <a:p>
            <a:pPr marL="0" indent="0">
              <a:spcBef>
                <a:spcPts val="0"/>
              </a:spcBef>
              <a:buSzPts val="2000"/>
              <a:buNone/>
            </a:pPr>
            <a:endParaRPr lang="en-US" sz="2400" dirty="0"/>
          </a:p>
          <a:p>
            <a:pPr marL="0" indent="0">
              <a:spcBef>
                <a:spcPts val="0"/>
              </a:spcBef>
              <a:buSzPts val="2000"/>
              <a:buNone/>
            </a:pPr>
            <a:endParaRPr lang="en-US" sz="2400" dirty="0"/>
          </a:p>
          <a:p>
            <a:pPr marL="0" indent="0">
              <a:spcBef>
                <a:spcPts val="0"/>
              </a:spcBef>
              <a:buSzPts val="2000"/>
              <a:buNone/>
            </a:pPr>
            <a:r>
              <a:rPr lang="en-US" sz="2400" dirty="0"/>
              <a:t>[4] </a:t>
            </a:r>
            <a:endParaRPr sz="24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685800" lvl="1" indent="-228600">
              <a:spcBef>
                <a:spcPts val="0"/>
              </a:spcBef>
              <a:buSzPts val="2400"/>
            </a:pPr>
            <a:r>
              <a:rPr lang="en-US" sz="2200" dirty="0"/>
              <a:t> Determine who the user is.</a:t>
            </a:r>
          </a:p>
          <a:p>
            <a:pPr marL="685800" lvl="1" indent="-228600">
              <a:spcBef>
                <a:spcPts val="0"/>
              </a:spcBef>
              <a:buSzPts val="2400"/>
            </a:pPr>
            <a:r>
              <a:rPr lang="en-US" sz="2200" dirty="0"/>
              <a:t>Multifactor authentication</a:t>
            </a:r>
          </a:p>
          <a:p>
            <a:pPr marL="228600" lvl="0" indent="-228600" algn="l" rtl="0">
              <a:lnSpc>
                <a:spcPct val="90000"/>
              </a:lnSpc>
              <a:spcBef>
                <a:spcPts val="0"/>
              </a:spcBef>
              <a:spcAft>
                <a:spcPts val="0"/>
              </a:spcAft>
              <a:buClr>
                <a:schemeClr val="lt1"/>
              </a:buClr>
              <a:buSzPts val="2400"/>
              <a:buChar char="•"/>
            </a:pPr>
            <a:r>
              <a:rPr lang="en-US" sz="2400" dirty="0"/>
              <a:t>Authorization</a:t>
            </a:r>
          </a:p>
          <a:p>
            <a:pPr marL="685800" lvl="1" indent="-228600">
              <a:spcBef>
                <a:spcPts val="0"/>
              </a:spcBef>
              <a:buSzPts val="2400"/>
            </a:pPr>
            <a:r>
              <a:rPr lang="en-US" sz="2200" dirty="0"/>
              <a:t>Level of authorization a user has.</a:t>
            </a:r>
          </a:p>
          <a:p>
            <a:pPr marL="685800" lvl="1" indent="-228600">
              <a:spcBef>
                <a:spcPts val="0"/>
              </a:spcBef>
              <a:buSzPts val="2400"/>
            </a:pPr>
            <a:r>
              <a:rPr lang="en-US" sz="2200" dirty="0"/>
              <a:t>Adhere to the Principle of Least Privilege</a:t>
            </a:r>
          </a:p>
          <a:p>
            <a:pPr marL="228600" lvl="0" indent="-228600" algn="l" rtl="0">
              <a:lnSpc>
                <a:spcPct val="90000"/>
              </a:lnSpc>
              <a:spcBef>
                <a:spcPts val="0"/>
              </a:spcBef>
              <a:spcAft>
                <a:spcPts val="0"/>
              </a:spcAft>
              <a:buClr>
                <a:schemeClr val="lt1"/>
              </a:buClr>
              <a:buSzPts val="2400"/>
              <a:buChar char="•"/>
            </a:pPr>
            <a:r>
              <a:rPr lang="en-US" sz="2400" dirty="0"/>
              <a:t>Accounting</a:t>
            </a:r>
          </a:p>
          <a:p>
            <a:pPr marL="685800" lvl="1" indent="-228600">
              <a:spcBef>
                <a:spcPts val="0"/>
              </a:spcBef>
              <a:buSzPts val="2400"/>
            </a:pPr>
            <a:r>
              <a:rPr lang="en-US" sz="2200" dirty="0"/>
              <a:t>Keeping system logs to see what each user does.</a:t>
            </a:r>
          </a:p>
          <a:p>
            <a:pPr marL="685800" lvl="1" indent="-228600">
              <a:spcBef>
                <a:spcPts val="0"/>
              </a:spcBef>
              <a:buSzPts val="2400"/>
            </a:pPr>
            <a:r>
              <a:rPr lang="en-US" sz="2200" dirty="0"/>
              <a:t>IP address checking.</a:t>
            </a:r>
          </a:p>
          <a:p>
            <a:pPr marL="685800" lvl="1" indent="-228600">
              <a:spcBef>
                <a:spcPts val="0"/>
              </a:spcBef>
              <a:buSzPts val="2400"/>
            </a:pPr>
            <a:endParaRPr lang="en-US" sz="2200" dirty="0"/>
          </a:p>
          <a:p>
            <a:pPr marL="0" indent="0">
              <a:spcBef>
                <a:spcPts val="0"/>
              </a:spcBef>
              <a:buSzPts val="2400"/>
              <a:buNone/>
            </a:pPr>
            <a:endParaRPr lang="en-US" sz="2400" dirty="0"/>
          </a:p>
          <a:p>
            <a:pPr marL="0" indent="0">
              <a:spcBef>
                <a:spcPts val="0"/>
              </a:spcBef>
              <a:buSzPts val="2400"/>
              <a:buNone/>
            </a:pPr>
            <a:r>
              <a:rPr lang="en-US" sz="2400" dirty="0"/>
              <a:t>[14]</a:t>
            </a:r>
          </a:p>
          <a:p>
            <a:pPr marL="685800" lvl="1" indent="-228600">
              <a:spcBef>
                <a:spcPts val="0"/>
              </a:spcBef>
              <a:buSzPts val="2400"/>
            </a:pPr>
            <a:endParaRPr lang="en-US" sz="2200" dirty="0"/>
          </a:p>
          <a:p>
            <a:pPr marL="685800" lvl="1" indent="-228600">
              <a:spcBef>
                <a:spcPts val="0"/>
              </a:spcBef>
              <a:buSzPts val="2400"/>
            </a:pPr>
            <a:endParaRPr sz="22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5972175" cy="4024200"/>
          </a:xfrm>
          <a:prstGeom prst="rect">
            <a:avLst/>
          </a:prstGeom>
          <a:noFill/>
          <a:ln>
            <a:noFill/>
          </a:ln>
        </p:spPr>
        <p:txBody>
          <a:bodyPr spcFirstLastPara="1" wrap="square" lIns="91425" tIns="45700" rIns="91425" bIns="45700" anchor="t" anchorCtr="0">
            <a:noAutofit/>
          </a:bodyPr>
          <a:lstStyle/>
          <a:p>
            <a:pPr marL="342900"/>
            <a:r>
              <a:rPr lang="en-US" sz="2400" dirty="0"/>
              <a:t>Unit testing</a:t>
            </a:r>
          </a:p>
          <a:p>
            <a:pPr marL="800100" lvl="1"/>
            <a:r>
              <a:rPr lang="en-US" sz="2200" dirty="0"/>
              <a:t>Software test to test parts of your code (units). </a:t>
            </a:r>
          </a:p>
          <a:p>
            <a:pPr marL="800100" lvl="1"/>
            <a:r>
              <a:rPr lang="en-US" sz="2200" dirty="0"/>
              <a:t>Positive Tests</a:t>
            </a:r>
          </a:p>
          <a:p>
            <a:pPr marL="1257300" lvl="2"/>
            <a:r>
              <a:rPr lang="en-US" sz="2000" dirty="0"/>
              <a:t>Prove functionality works</a:t>
            </a:r>
          </a:p>
          <a:p>
            <a:pPr marL="800100" lvl="1"/>
            <a:r>
              <a:rPr lang="en-US" sz="2200" dirty="0"/>
              <a:t>Negative tests</a:t>
            </a:r>
          </a:p>
          <a:p>
            <a:pPr marL="1257300" lvl="2"/>
            <a:r>
              <a:rPr lang="en-US" sz="2000" dirty="0"/>
              <a:t>Proves that an error happens</a:t>
            </a:r>
          </a:p>
          <a:p>
            <a:pPr marL="342900"/>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shot of a computer program&#10;&#10;Description automatically generated">
            <a:extLst>
              <a:ext uri="{FF2B5EF4-FFF2-40B4-BE49-F238E27FC236}">
                <a16:creationId xmlns:a16="http://schemas.microsoft.com/office/drawing/2014/main" id="{0D9FBF49-2D60-4BED-800B-F6BDA1EAEB9A}"/>
              </a:ext>
            </a:extLst>
          </p:cNvPr>
          <p:cNvPicPr>
            <a:picLocks noChangeAspect="1"/>
          </p:cNvPicPr>
          <p:nvPr/>
        </p:nvPicPr>
        <p:blipFill rotWithShape="1">
          <a:blip r:embed="rId5"/>
          <a:srcRect r="49974"/>
          <a:stretch/>
        </p:blipFill>
        <p:spPr>
          <a:xfrm>
            <a:off x="6453411" y="1747625"/>
            <a:ext cx="4630663" cy="491807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464475" y="454625"/>
            <a:ext cx="115062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Testing that a collection is empty when created</a:t>
            </a:r>
            <a:endParaRPr dirty="0"/>
          </a:p>
        </p:txBody>
      </p:sp>
      <p:sp>
        <p:nvSpPr>
          <p:cNvPr id="196" name="Google Shape;196;g9504e29505_0_0"/>
          <p:cNvSpPr txBox="1">
            <a:spLocks noGrp="1"/>
          </p:cNvSpPr>
          <p:nvPr>
            <p:ph type="body" idx="1"/>
          </p:nvPr>
        </p:nvSpPr>
        <p:spPr>
          <a:xfrm>
            <a:off x="481237" y="2119513"/>
            <a:ext cx="5614764" cy="4024200"/>
          </a:xfrm>
          <a:prstGeom prst="rect">
            <a:avLst/>
          </a:prstGeom>
          <a:noFill/>
          <a:ln>
            <a:noFill/>
          </a:ln>
        </p:spPr>
        <p:txBody>
          <a:bodyPr spcFirstLastPara="1" wrap="square" lIns="91425" tIns="45700" rIns="91425" bIns="45700" anchor="t" anchorCtr="0">
            <a:noAutofit/>
          </a:bodyPr>
          <a:lstStyle/>
          <a:p>
            <a:pPr marL="342900"/>
            <a:r>
              <a:rPr lang="en-US" sz="2400" dirty="0"/>
              <a:t>Testing that a collection is empty when created</a:t>
            </a:r>
          </a:p>
          <a:p>
            <a:pPr marL="800100" lvl="1"/>
            <a:r>
              <a:rPr lang="en-US" sz="2200" dirty="0"/>
              <a:t>Positive test</a:t>
            </a:r>
          </a:p>
          <a:p>
            <a:pPr marL="1257300" lvl="2"/>
            <a:r>
              <a:rPr lang="en-US" sz="2000" dirty="0"/>
              <a:t>Is the collection empty?</a:t>
            </a:r>
          </a:p>
          <a:p>
            <a:pPr marL="1257300" lvl="2"/>
            <a:r>
              <a:rPr lang="en-US" sz="2000" dirty="0"/>
              <a:t>If empty, the size must be 0.</a:t>
            </a:r>
          </a:p>
          <a:p>
            <a:pPr marL="342900"/>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shot of a computer program&#10;&#10;Description automatically generated">
            <a:extLst>
              <a:ext uri="{FF2B5EF4-FFF2-40B4-BE49-F238E27FC236}">
                <a16:creationId xmlns:a16="http://schemas.microsoft.com/office/drawing/2014/main" id="{0D9FBF49-2D60-4BED-800B-F6BDA1EAEB9A}"/>
              </a:ext>
            </a:extLst>
          </p:cNvPr>
          <p:cNvPicPr>
            <a:picLocks noChangeAspect="1"/>
          </p:cNvPicPr>
          <p:nvPr/>
        </p:nvPicPr>
        <p:blipFill rotWithShape="1">
          <a:blip r:embed="rId5"/>
          <a:srcRect t="15924" r="72944" b="78933"/>
          <a:stretch/>
        </p:blipFill>
        <p:spPr>
          <a:xfrm>
            <a:off x="6334125" y="2279775"/>
            <a:ext cx="5376639" cy="542926"/>
          </a:xfrm>
          <a:prstGeom prst="rect">
            <a:avLst/>
          </a:prstGeom>
        </p:spPr>
      </p:pic>
      <p:pic>
        <p:nvPicPr>
          <p:cNvPr id="4" name="Picture 3">
            <a:extLst>
              <a:ext uri="{FF2B5EF4-FFF2-40B4-BE49-F238E27FC236}">
                <a16:creationId xmlns:a16="http://schemas.microsoft.com/office/drawing/2014/main" id="{110F0E94-AAB2-2895-1A01-F2A05A33AF92}"/>
              </a:ext>
            </a:extLst>
          </p:cNvPr>
          <p:cNvPicPr>
            <a:picLocks noChangeAspect="1"/>
          </p:cNvPicPr>
          <p:nvPr/>
        </p:nvPicPr>
        <p:blipFill>
          <a:blip r:embed="rId6"/>
          <a:stretch>
            <a:fillRect/>
          </a:stretch>
        </p:blipFill>
        <p:spPr>
          <a:xfrm>
            <a:off x="6378887" y="3012270"/>
            <a:ext cx="5287113" cy="2238687"/>
          </a:xfrm>
          <a:prstGeom prst="rect">
            <a:avLst/>
          </a:prstGeom>
        </p:spPr>
      </p:pic>
    </p:spTree>
    <p:custDataLst>
      <p:tags r:id="rId1"/>
    </p:custDataLst>
    <p:extLst>
      <p:ext uri="{BB962C8B-B14F-4D97-AF65-F5344CB8AC3E}">
        <p14:creationId xmlns:p14="http://schemas.microsoft.com/office/powerpoint/2010/main" val="4337586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2246</TotalTime>
  <Words>5001</Words>
  <Application>Microsoft Office PowerPoint</Application>
  <PresentationFormat>Widescreen</PresentationFormat>
  <Paragraphs>174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Century Gothic</vt:lpstr>
      <vt:lpstr>Times New Roman</vt:lpstr>
      <vt:lpstr>Lato</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 – Testing that a collection is empty when created</vt:lpstr>
      <vt:lpstr>Unit Testing -  Test to verify adding a single value to an empty collection </vt:lpstr>
      <vt:lpstr>Unit Testing – Testing to verify out of range exception is thrown</vt:lpstr>
      <vt:lpstr>Unit Testing – Testing to verify removal of an element</vt:lpstr>
      <vt:lpstr>AUTOMATION SUMMARY</vt:lpstr>
      <vt:lpstr>TOOLS</vt:lpstr>
      <vt:lpstr>RISKS AND BENEFITS</vt:lpstr>
      <vt:lpstr>RECOMMENDATIONS</vt:lpstr>
      <vt:lpstr>CONCLUSIONS</vt:lpstr>
      <vt:lpstr>Questions?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martin sandos</cp:lastModifiedBy>
  <cp:revision>12</cp:revision>
  <dcterms:created xsi:type="dcterms:W3CDTF">2020-08-19T17:59:24Z</dcterms:created>
  <dcterms:modified xsi:type="dcterms:W3CDTF">2023-10-22T16:26:03Z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