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75" r:id="rId4"/>
    <p:sldId id="257" r:id="rId5"/>
    <p:sldId id="267" r:id="rId6"/>
    <p:sldId id="268" r:id="rId7"/>
    <p:sldId id="276" r:id="rId8"/>
    <p:sldId id="259" r:id="rId9"/>
    <p:sldId id="270" r:id="rId10"/>
    <p:sldId id="269" r:id="rId11"/>
    <p:sldId id="273" r:id="rId12"/>
    <p:sldId id="274" r:id="rId13"/>
    <p:sldId id="272" r:id="rId14"/>
    <p:sldId id="271" r:id="rId15"/>
    <p:sldId id="280" r:id="rId16"/>
    <p:sldId id="277" r:id="rId17"/>
    <p:sldId id="261" r:id="rId18"/>
    <p:sldId id="260" r:id="rId19"/>
    <p:sldId id="278" r:id="rId20"/>
    <p:sldId id="263" r:id="rId21"/>
    <p:sldId id="262" r:id="rId22"/>
    <p:sldId id="279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1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4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6A37-6361-4065-8AA5-C628CB5288D7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A1BAFF-4C69-4E6F-A203-CCE76D6D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38A9-AC60-4B52-A8AB-670CDD629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Scrum-agile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B4EA6-C10B-4167-AB4C-B19A2FA90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Victoria Kaloudis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 (Tutorials Point)</a:t>
            </a:r>
          </a:p>
          <a:p>
            <a:pPr lvl="1"/>
            <a:r>
              <a:rPr lang="en-US" dirty="0"/>
              <a:t>Performing a technical feasibility study to assess risk and ensure the project will meet quality assurance requirements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 (Tutorials Point)</a:t>
            </a:r>
          </a:p>
          <a:p>
            <a:pPr lvl="1"/>
            <a:r>
              <a:rPr lang="en-US" dirty="0"/>
              <a:t>Utilizing SRS (software requirement specification)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6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 (Tutorials Point)</a:t>
            </a:r>
          </a:p>
          <a:p>
            <a:pPr lvl="1"/>
            <a:r>
              <a:rPr lang="en-US" dirty="0"/>
              <a:t>References the SRS –more than one design approach is created</a:t>
            </a:r>
          </a:p>
          <a:p>
            <a:pPr lvl="1"/>
            <a:r>
              <a:rPr lang="en-US" dirty="0"/>
              <a:t>DDS (Design Document Specification) is used to select the best design approach</a:t>
            </a:r>
          </a:p>
          <a:p>
            <a:pPr lvl="2"/>
            <a:r>
              <a:rPr lang="en-US" dirty="0"/>
              <a:t>Based on risk assessment, budget, time constraints, etc. 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9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 (Tutorials Point)</a:t>
            </a:r>
          </a:p>
          <a:p>
            <a:pPr lvl="1"/>
            <a:r>
              <a:rPr lang="en-US" dirty="0"/>
              <a:t>The project is built by programming code according to the DDS</a:t>
            </a:r>
          </a:p>
          <a:p>
            <a:pPr lvl="1"/>
            <a:r>
              <a:rPr lang="en-US" dirty="0"/>
              <a:t>Coding guidelines are followed and high-level languages are used based on the type of project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 (Tutorials Point)</a:t>
            </a:r>
          </a:p>
          <a:p>
            <a:pPr lvl="1"/>
            <a:r>
              <a:rPr lang="en-US" dirty="0"/>
              <a:t>Testing the defects or problem points of the product until they are resolved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 (Tutorials Point)</a:t>
            </a:r>
          </a:p>
          <a:p>
            <a:pPr lvl="1"/>
            <a:r>
              <a:rPr lang="en-US" dirty="0"/>
              <a:t>Final stage where the product is released </a:t>
            </a:r>
          </a:p>
          <a:p>
            <a:pPr lvl="1"/>
            <a:r>
              <a:rPr lang="en-US" dirty="0"/>
              <a:t>Does require maintenance step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AB2-0373-4286-81EB-52AF6AE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EDD-BA0A-4508-9B57-F9708662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278B-0BD8-4A63-8602-F38510BF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E4C1-3B81-4698-8A1C-5556EA58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Cobb (2015), “Often considered the classic approach to the systems development life cycle, the waterfall model describes a development method that is linear and sequential” (pg. 4). </a:t>
            </a:r>
          </a:p>
          <a:p>
            <a:r>
              <a:rPr lang="en-US" dirty="0"/>
              <a:t>Once a project has started and proceeds to the next phase, there is 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398352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3B2659-B57C-4D41-9D36-B8194B0D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ACFA4-6331-4642-96AB-385799C59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D2F247-5846-431E-8347-33D9E92DB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r>
              <a:rPr lang="en-US" dirty="0"/>
              <a:t>Define the end goal before starting the project</a:t>
            </a:r>
          </a:p>
          <a:p>
            <a:r>
              <a:rPr lang="en-US" dirty="0"/>
              <a:t>More contract negotiation as opposed to customer interactions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775984-12FE-4770-A33C-1D8BA189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DD0C7A-0831-43C7-B692-4BF412AC0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Leaves little room for error</a:t>
            </a:r>
          </a:p>
          <a:p>
            <a:r>
              <a:rPr lang="en-US" dirty="0"/>
              <a:t>Little to no flexibility</a:t>
            </a:r>
          </a:p>
          <a:p>
            <a:r>
              <a:rPr lang="en-US" dirty="0"/>
              <a:t>More contract negotiation as opposed to customer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3203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AB2-0373-4286-81EB-52AF6AE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EDD-BA0A-4508-9B57-F9708662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D4391-9E33-4D15-B5AE-D4629A29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79FA2-5182-4B60-8A52-2B1DF2F3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on a scrum-agile team</a:t>
            </a:r>
          </a:p>
          <a:p>
            <a:r>
              <a:rPr lang="en-US" dirty="0"/>
              <a:t>SDLC – software development life cycle</a:t>
            </a:r>
          </a:p>
          <a:p>
            <a:pPr lvl="1"/>
            <a:r>
              <a:rPr lang="en-US" dirty="0"/>
              <a:t>How does SDLC works in an agile approach?</a:t>
            </a:r>
          </a:p>
          <a:p>
            <a:r>
              <a:rPr lang="en-US" dirty="0"/>
              <a:t>Waterfall Approach</a:t>
            </a:r>
          </a:p>
          <a:p>
            <a:pPr lvl="1"/>
            <a:r>
              <a:rPr lang="en-US" dirty="0"/>
              <a:t>Advantages</a:t>
            </a:r>
          </a:p>
          <a:p>
            <a:pPr lvl="1"/>
            <a:r>
              <a:rPr lang="en-US" dirty="0"/>
              <a:t>Disadvantages</a:t>
            </a:r>
          </a:p>
          <a:p>
            <a:r>
              <a:rPr lang="en-US" dirty="0"/>
              <a:t>Agile Approach</a:t>
            </a:r>
          </a:p>
          <a:p>
            <a:pPr lvl="1"/>
            <a:r>
              <a:rPr lang="en-US" dirty="0"/>
              <a:t>Advantages</a:t>
            </a:r>
          </a:p>
          <a:p>
            <a:pPr lvl="1"/>
            <a:r>
              <a:rPr lang="en-US" dirty="0"/>
              <a:t>Disadvantages</a:t>
            </a:r>
          </a:p>
          <a:p>
            <a:r>
              <a:rPr lang="en-US" dirty="0"/>
              <a:t>Fa</a:t>
            </a:r>
            <a:r>
              <a:rPr lang="en-US" i="0" dirty="0">
                <a:effectLst/>
              </a:rPr>
              <a:t>ctors to consider when choosing waterfall approach or agile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85B-1AD9-41DC-B2F9-1497A282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4949-CE95-421E-B218-0B1066E7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Scrum methodology</a:t>
            </a:r>
          </a:p>
          <a:p>
            <a:r>
              <a:rPr lang="en-US" dirty="0"/>
              <a:t>According to Cobb (2015), “Scrum is an agile software development model based on multiple small teams working in an intensive and interdependent manner” (pg. 5).</a:t>
            </a:r>
          </a:p>
        </p:txBody>
      </p:sp>
    </p:spTree>
    <p:extLst>
      <p:ext uri="{BB962C8B-B14F-4D97-AF65-F5344CB8AC3E}">
        <p14:creationId xmlns:p14="http://schemas.microsoft.com/office/powerpoint/2010/main" val="421358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D4CE-7852-4222-9FC7-63A7E2A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4BEE-5371-4216-A80C-045DC41E9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F9183-6FCD-47C4-B6B0-54886E8FBF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Breaks up the project into increments</a:t>
            </a:r>
          </a:p>
          <a:p>
            <a:r>
              <a:rPr lang="en-US" dirty="0"/>
              <a:t>Allows for changes during the process</a:t>
            </a:r>
          </a:p>
          <a:p>
            <a:r>
              <a:rPr lang="en-US" dirty="0"/>
              <a:t>Faster development</a:t>
            </a:r>
          </a:p>
          <a:p>
            <a:r>
              <a:rPr lang="en-US" dirty="0"/>
              <a:t>Customer collaboration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9C13-DE79-47FA-A243-77474E84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A3003-F6B8-403A-A966-D8BC855753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Customer collaboration – customers might not be comfortable</a:t>
            </a:r>
          </a:p>
          <a:p>
            <a:r>
              <a:rPr lang="en-US" dirty="0"/>
              <a:t>Assumes the team has used Agile before</a:t>
            </a:r>
          </a:p>
          <a:p>
            <a:r>
              <a:rPr lang="en-US" dirty="0"/>
              <a:t>Assumes the team has the same level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46620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AB2-0373-4286-81EB-52AF6AE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565A5C"/>
                </a:solidFill>
              </a:rPr>
              <a:t>Fa</a:t>
            </a:r>
            <a:r>
              <a:rPr lang="en-US" i="0" dirty="0">
                <a:solidFill>
                  <a:srgbClr val="565A5C"/>
                </a:solidFill>
                <a:effectLst/>
              </a:rPr>
              <a:t>ctors to consider when choosing waterfall approach or agile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EDD-BA0A-4508-9B57-F9708662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82E1A-AC55-4CF1-9DBA-C72E9F87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65A5C"/>
                </a:solidFill>
              </a:rPr>
              <a:t>Fa</a:t>
            </a:r>
            <a:r>
              <a:rPr lang="en-US" i="0" dirty="0">
                <a:solidFill>
                  <a:srgbClr val="565A5C"/>
                </a:solidFill>
                <a:effectLst/>
              </a:rPr>
              <a:t>ctors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0D23-09D7-49CE-8614-8C59F5486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B2275-2B79-43C7-BC57-BF5275B08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Smaller projects</a:t>
            </a:r>
          </a:p>
          <a:p>
            <a:r>
              <a:rPr lang="en-US" dirty="0"/>
              <a:t>Contract negotiation</a:t>
            </a:r>
          </a:p>
          <a:p>
            <a:r>
              <a:rPr lang="en-US" dirty="0"/>
              <a:t>Strict project requirements</a:t>
            </a:r>
          </a:p>
          <a:p>
            <a:r>
              <a:rPr lang="en-US" dirty="0"/>
              <a:t>Fixed timeline</a:t>
            </a:r>
          </a:p>
          <a:p>
            <a:r>
              <a:rPr lang="en-US" dirty="0"/>
              <a:t>Constrained by budget and time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E8DBF-53EE-4305-A02E-F0295415C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C37F36-315A-439D-B5C5-AD6DDC5526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Larger projects</a:t>
            </a:r>
          </a:p>
          <a:p>
            <a:r>
              <a:rPr lang="en-US" dirty="0"/>
              <a:t>Customer collaboration</a:t>
            </a:r>
          </a:p>
          <a:p>
            <a:r>
              <a:rPr lang="en-US" dirty="0"/>
              <a:t>Flexible project requirements</a:t>
            </a:r>
          </a:p>
          <a:p>
            <a:r>
              <a:rPr lang="en-US" dirty="0"/>
              <a:t>Short Iteration with </a:t>
            </a:r>
            <a:r>
              <a:rPr lang="en-US"/>
              <a:t>flexible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DFB8-FE95-4E24-8AD0-627C2B2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5505-50B3-4496-AD59-1429CD06D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28B-E6D7-4913-BE2A-043C58E2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2764-0D9B-41C5-9845-20531EF2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Cobb, C. G. (2015). </a:t>
            </a:r>
            <a:r>
              <a:rPr lang="en-US" i="1" dirty="0">
                <a:effectLst/>
              </a:rPr>
              <a:t>The Project Manager's Guide to Mastering Agile: Principles and practices for an adaptive approach</a:t>
            </a:r>
            <a:r>
              <a:rPr lang="en-US" dirty="0">
                <a:effectLst/>
              </a:rPr>
              <a:t>. John Wiley.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effectLst/>
              </a:rPr>
              <a:t>SDLC - Learn SDLC</a:t>
            </a:r>
            <a:r>
              <a:rPr lang="en-US" dirty="0">
                <a:effectLst/>
              </a:rPr>
              <a:t>. Tutorials Point Simply Easy Learning. (n.d.). Retrieved December 11, 2021, from https://www.tutorialspoint.com/sdlc/sdlc_overview.htm.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effectLst/>
              </a:rPr>
              <a:t>SDLC - Agile Model</a:t>
            </a:r>
            <a:r>
              <a:rPr lang="en-US" dirty="0">
                <a:effectLst/>
              </a:rPr>
              <a:t>. SDLC - Learn SDLC. (n.d.). Retrieved December 11, 2021, from https://www.tutorialspoint.com/sdlc/sdlc_agile_model.htm.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2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AB2-0373-4286-81EB-52AF6AE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on a scrum-agile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EDD-BA0A-4508-9B57-F9708662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970F-CF2E-4DD0-BE24-66C8F123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on a Scrum-agile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72893-E4E0-4E13-B91B-A633F502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Team role – Developer and Tester </a:t>
            </a:r>
          </a:p>
          <a:p>
            <a:pPr lvl="1"/>
            <a:r>
              <a:rPr lang="en-US" dirty="0"/>
              <a:t>Developer</a:t>
            </a:r>
          </a:p>
          <a:p>
            <a:pPr lvl="1"/>
            <a:r>
              <a:rPr lang="en-US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54840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1835-86A8-4FE5-AF33-5646217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on a Scrum-agile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2F04-AE25-4708-A639-A28A2C132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DDF68-CD01-4492-8869-82198BD69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Cobb (2015,) “responsible for maximizing the value of the product and the work of the development team” (pg. 35).</a:t>
            </a:r>
          </a:p>
          <a:p>
            <a:r>
              <a:rPr lang="en-US" dirty="0"/>
              <a:t>In charge of the product backlog </a:t>
            </a:r>
          </a:p>
          <a:p>
            <a:pPr lvl="1"/>
            <a:r>
              <a:rPr lang="en-US" dirty="0"/>
              <a:t>Ordering, prioritizing and creating user stories</a:t>
            </a:r>
          </a:p>
          <a:p>
            <a:r>
              <a:rPr lang="en-US" dirty="0"/>
              <a:t>Customer interactions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D6E258-D90E-44B5-B4BB-E64CB12B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E8F71-FB65-42C8-8538-E22750CB9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Cobb (2015), “responsible for ensuring Scrum is understood and enacted” (pg. 36).</a:t>
            </a:r>
          </a:p>
          <a:p>
            <a:r>
              <a:rPr lang="en-US" dirty="0"/>
              <a:t>Assisting product owner in product backlog refinement </a:t>
            </a:r>
          </a:p>
          <a:p>
            <a:r>
              <a:rPr lang="en-US" dirty="0"/>
              <a:t>Leading the Scrum meeting (daily 15 min meeting)</a:t>
            </a:r>
          </a:p>
          <a:p>
            <a:r>
              <a:rPr lang="en-US" dirty="0"/>
              <a:t>Supports the development team </a:t>
            </a:r>
          </a:p>
          <a:p>
            <a:pPr lvl="1"/>
            <a:r>
              <a:rPr lang="en-US" dirty="0"/>
              <a:t>Helping organize, removing challenges, facilitating communication between the team</a:t>
            </a:r>
          </a:p>
        </p:txBody>
      </p:sp>
    </p:spTree>
    <p:extLst>
      <p:ext uri="{BB962C8B-B14F-4D97-AF65-F5344CB8AC3E}">
        <p14:creationId xmlns:p14="http://schemas.microsoft.com/office/powerpoint/2010/main" val="320471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1835-86A8-4FE5-AF33-5646217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on a Scrum-agile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2F04-AE25-4708-A639-A28A2C132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Role – Developer and Tester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DDF68-CD01-4492-8869-82198BD69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According to Cobb (2015), “do the work of delivering a potentially releasable increment of “done” product at the end of each sprint” (pg. 38).</a:t>
            </a:r>
          </a:p>
          <a:p>
            <a:r>
              <a:rPr lang="en-US" dirty="0"/>
              <a:t>Self-organizing </a:t>
            </a:r>
          </a:p>
          <a:p>
            <a:r>
              <a:rPr lang="en-US" dirty="0"/>
              <a:t>Cross-functional – working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AB2-0373-4286-81EB-52AF6AE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SDLC -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EDD-BA0A-4508-9B57-F9708662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1642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7E39-4126-425A-9859-E03DBC4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– 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C1D-5F8A-490F-9A1E-F72C0339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Analysis (Tutorials Point)</a:t>
            </a:r>
          </a:p>
          <a:p>
            <a:pPr lvl="1"/>
            <a:r>
              <a:rPr lang="en-US" dirty="0"/>
              <a:t>Most important stage</a:t>
            </a:r>
          </a:p>
          <a:p>
            <a:pPr lvl="1"/>
            <a:r>
              <a:rPr lang="en-US" dirty="0"/>
              <a:t>Obtain information from customers, internal sales and marketing teams, and industry experts</a:t>
            </a:r>
          </a:p>
          <a:p>
            <a:pPr lvl="1"/>
            <a:r>
              <a:rPr lang="en-US" dirty="0"/>
              <a:t>Plans the product feasibility study. 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Defining 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8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1024</TotalTime>
  <Words>838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Scrum-agile Team</vt:lpstr>
      <vt:lpstr>Overview</vt:lpstr>
      <vt:lpstr>Roles on a scrum-agile team</vt:lpstr>
      <vt:lpstr>Roles on a Scrum-agile Team</vt:lpstr>
      <vt:lpstr>Roles on a Scrum-agile Team</vt:lpstr>
      <vt:lpstr>Roles on a Scrum-agile Team</vt:lpstr>
      <vt:lpstr>SDLC - software development life cycle</vt:lpstr>
      <vt:lpstr>SDLC – software development life cycle</vt:lpstr>
      <vt:lpstr>SDLC – software development life cycle</vt:lpstr>
      <vt:lpstr>SDLC – software development life cycle</vt:lpstr>
      <vt:lpstr>SDLC – software development life cycle</vt:lpstr>
      <vt:lpstr>SDLC – software development life cycle</vt:lpstr>
      <vt:lpstr>SDLC – software development life cycle</vt:lpstr>
      <vt:lpstr>SDLC – software development life cycle</vt:lpstr>
      <vt:lpstr>SDLC – software development life cycle</vt:lpstr>
      <vt:lpstr>Waterfall Approach</vt:lpstr>
      <vt:lpstr>Waterfall Approach</vt:lpstr>
      <vt:lpstr>Waterfall Approach</vt:lpstr>
      <vt:lpstr>Agile Approach</vt:lpstr>
      <vt:lpstr>Agile Approach</vt:lpstr>
      <vt:lpstr>Agile Approach</vt:lpstr>
      <vt:lpstr>Factors to consider when choosing waterfall approach or agile approach</vt:lpstr>
      <vt:lpstr>Factors</vt:lpstr>
      <vt:lpstr>Thank you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Team</dc:title>
  <dc:creator>Kaloudis, Victoria</dc:creator>
  <cp:lastModifiedBy>Kaloudis, Victoria</cp:lastModifiedBy>
  <cp:revision>3</cp:revision>
  <dcterms:created xsi:type="dcterms:W3CDTF">2021-12-11T02:49:49Z</dcterms:created>
  <dcterms:modified xsi:type="dcterms:W3CDTF">2021-12-12T01:56:23Z</dcterms:modified>
</cp:coreProperties>
</file>