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3" r:id="rId4"/>
    <p:sldId id="304" r:id="rId5"/>
    <p:sldId id="264" r:id="rId6"/>
    <p:sldId id="258" r:id="rId7"/>
    <p:sldId id="305" r:id="rId8"/>
    <p:sldId id="259" r:id="rId9"/>
    <p:sldId id="306" r:id="rId10"/>
    <p:sldId id="260" r:id="rId11"/>
    <p:sldId id="307" r:id="rId12"/>
    <p:sldId id="261" r:id="rId13"/>
    <p:sldId id="308" r:id="rId14"/>
    <p:sldId id="262" r:id="rId15"/>
    <p:sldId id="309" r:id="rId16"/>
    <p:sldId id="265" r:id="rId17"/>
    <p:sldId id="263" r:id="rId18"/>
    <p:sldId id="310" r:id="rId19"/>
    <p:sldId id="266" r:id="rId20"/>
    <p:sldId id="311" r:id="rId21"/>
    <p:sldId id="267" r:id="rId22"/>
    <p:sldId id="312" r:id="rId23"/>
    <p:sldId id="268" r:id="rId24"/>
    <p:sldId id="313" r:id="rId25"/>
    <p:sldId id="269" r:id="rId26"/>
    <p:sldId id="314" r:id="rId27"/>
    <p:sldId id="271" r:id="rId28"/>
    <p:sldId id="270" r:id="rId29"/>
    <p:sldId id="315" r:id="rId30"/>
    <p:sldId id="272" r:id="rId31"/>
    <p:sldId id="316" r:id="rId32"/>
    <p:sldId id="273" r:id="rId33"/>
    <p:sldId id="317" r:id="rId34"/>
    <p:sldId id="275" r:id="rId35"/>
    <p:sldId id="318" r:id="rId36"/>
    <p:sldId id="276" r:id="rId37"/>
    <p:sldId id="277" r:id="rId38"/>
    <p:sldId id="319" r:id="rId39"/>
    <p:sldId id="278" r:id="rId40"/>
    <p:sldId id="320" r:id="rId41"/>
    <p:sldId id="279" r:id="rId42"/>
    <p:sldId id="321" r:id="rId43"/>
    <p:sldId id="280" r:id="rId44"/>
    <p:sldId id="322" r:id="rId45"/>
    <p:sldId id="281" r:id="rId46"/>
    <p:sldId id="323" r:id="rId47"/>
    <p:sldId id="283" r:id="rId48"/>
    <p:sldId id="282" r:id="rId49"/>
    <p:sldId id="324" r:id="rId50"/>
    <p:sldId id="284" r:id="rId51"/>
    <p:sldId id="325" r:id="rId52"/>
    <p:sldId id="285" r:id="rId53"/>
    <p:sldId id="326" r:id="rId54"/>
    <p:sldId id="286" r:id="rId55"/>
    <p:sldId id="327" r:id="rId56"/>
    <p:sldId id="287" r:id="rId57"/>
    <p:sldId id="328" r:id="rId58"/>
    <p:sldId id="288" r:id="rId59"/>
    <p:sldId id="329" r:id="rId60"/>
    <p:sldId id="289" r:id="rId61"/>
    <p:sldId id="330" r:id="rId62"/>
    <p:sldId id="290" r:id="rId63"/>
    <p:sldId id="331" r:id="rId64"/>
    <p:sldId id="292" r:id="rId65"/>
    <p:sldId id="332" r:id="rId66"/>
    <p:sldId id="293" r:id="rId67"/>
    <p:sldId id="333" r:id="rId68"/>
    <p:sldId id="294" r:id="rId69"/>
    <p:sldId id="334" r:id="rId70"/>
    <p:sldId id="295" r:id="rId71"/>
    <p:sldId id="335" r:id="rId72"/>
    <p:sldId id="296" r:id="rId73"/>
    <p:sldId id="336" r:id="rId74"/>
    <p:sldId id="297" r:id="rId75"/>
    <p:sldId id="337" r:id="rId76"/>
    <p:sldId id="298" r:id="rId77"/>
    <p:sldId id="338" r:id="rId78"/>
    <p:sldId id="299" r:id="rId79"/>
    <p:sldId id="339" r:id="rId80"/>
    <p:sldId id="300" r:id="rId81"/>
    <p:sldId id="340" r:id="rId82"/>
    <p:sldId id="301" r:id="rId83"/>
    <p:sldId id="341"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C94EAD61-F087-4CE2-B87E-630864DD5EC4}"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6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CCF99-0D94-4C42-AE4D-A13D7713DA9E}" type="datetimeFigureOut">
              <a:rPr lang="en-CA" smtClean="0"/>
              <a:t>2024-06-11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345736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53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89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2015695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58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11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176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30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45377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CF99-0D94-4C42-AE4D-A13D7713DA9E}" type="datetimeFigureOut">
              <a:rPr lang="en-CA" smtClean="0"/>
              <a:t>2024-06-11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4EAD61-F087-4CE2-B87E-630864DD5EC4}"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7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CCF99-0D94-4C42-AE4D-A13D7713DA9E}" type="datetimeFigureOut">
              <a:rPr lang="en-CA" smtClean="0"/>
              <a:t>2024-06-11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8215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CCF99-0D94-4C42-AE4D-A13D7713DA9E}" type="datetimeFigureOut">
              <a:rPr lang="en-CA" smtClean="0"/>
              <a:t>2024-06-11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4EAD61-F087-4CE2-B87E-630864DD5EC4}"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3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6CCF99-0D94-4C42-AE4D-A13D7713DA9E}" type="datetimeFigureOut">
              <a:rPr lang="en-CA" smtClean="0"/>
              <a:t>2024-06-11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4EAD61-F087-4CE2-B87E-630864DD5EC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9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CCF99-0D94-4C42-AE4D-A13D7713DA9E}" type="datetimeFigureOut">
              <a:rPr lang="en-CA" smtClean="0"/>
              <a:t>2024-06-11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222723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CCF99-0D94-4C42-AE4D-A13D7713DA9E}" type="datetimeFigureOut">
              <a:rPr lang="en-CA" smtClean="0"/>
              <a:t>2024-06-11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4EAD61-F087-4CE2-B87E-630864DD5EC4}"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69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CCF99-0D94-4C42-AE4D-A13D7713DA9E}" type="datetimeFigureOut">
              <a:rPr lang="en-CA" smtClean="0"/>
              <a:t>2024-06-11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4EAD61-F087-4CE2-B87E-630864DD5EC4}" type="slidenum">
              <a:rPr lang="en-CA" smtClean="0"/>
              <a:t>‹#›</a:t>
            </a:fld>
            <a:endParaRPr lang="en-CA"/>
          </a:p>
        </p:txBody>
      </p:sp>
    </p:spTree>
    <p:extLst>
      <p:ext uri="{BB962C8B-B14F-4D97-AF65-F5344CB8AC3E}">
        <p14:creationId xmlns:p14="http://schemas.microsoft.com/office/powerpoint/2010/main" val="194301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6CCF99-0D94-4C42-AE4D-A13D7713DA9E}" type="datetimeFigureOut">
              <a:rPr lang="en-CA" smtClean="0"/>
              <a:t>2024-06-11</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4EAD61-F087-4CE2-B87E-630864DD5EC4}" type="slidenum">
              <a:rPr lang="en-CA" smtClean="0"/>
              <a:t>‹#›</a:t>
            </a:fld>
            <a:endParaRPr lang="en-CA"/>
          </a:p>
        </p:txBody>
      </p:sp>
    </p:spTree>
    <p:extLst>
      <p:ext uri="{BB962C8B-B14F-4D97-AF65-F5344CB8AC3E}">
        <p14:creationId xmlns:p14="http://schemas.microsoft.com/office/powerpoint/2010/main" val="3716933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PCEP-Certify entry level</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r>
              <a:rPr lang="en-CA" dirty="0"/>
              <a:t>Victoria Shtern</a:t>
            </a:r>
          </a:p>
        </p:txBody>
      </p:sp>
    </p:spTree>
    <p:extLst>
      <p:ext uri="{BB962C8B-B14F-4D97-AF65-F5344CB8AC3E}">
        <p14:creationId xmlns:p14="http://schemas.microsoft.com/office/powerpoint/2010/main" val="22229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6F4D-F69F-C3D7-F9F8-4A4917968F23}"/>
              </a:ext>
            </a:extLst>
          </p:cNvPr>
          <p:cNvSpPr>
            <a:spLocks noGrp="1"/>
          </p:cNvSpPr>
          <p:nvPr>
            <p:ph type="title"/>
          </p:nvPr>
        </p:nvSpPr>
        <p:spPr/>
        <p:txBody>
          <a:bodyPr/>
          <a:lstStyle/>
          <a:p>
            <a:r>
              <a:rPr lang="en-CA" dirty="0"/>
              <a:t>Q3</a:t>
            </a:r>
          </a:p>
        </p:txBody>
      </p:sp>
      <p:sp>
        <p:nvSpPr>
          <p:cNvPr id="3" name="Content Placeholder 2">
            <a:extLst>
              <a:ext uri="{FF2B5EF4-FFF2-40B4-BE49-F238E27FC236}">
                <a16:creationId xmlns:a16="http://schemas.microsoft.com/office/drawing/2014/main" id="{B6AAA6C9-66F3-F7F4-8021-9E984FD61106}"/>
              </a:ext>
            </a:extLst>
          </p:cNvPr>
          <p:cNvSpPr>
            <a:spLocks noGrp="1"/>
          </p:cNvSpPr>
          <p:nvPr>
            <p:ph idx="1"/>
          </p:nvPr>
        </p:nvSpPr>
        <p:spPr/>
        <p:txBody>
          <a:bodyPr/>
          <a:lstStyle/>
          <a:p>
            <a:r>
              <a:rPr lang="en-US" dirty="0"/>
              <a:t>What is the result of 10 / 3 in Python?</a:t>
            </a:r>
          </a:p>
          <a:p>
            <a:pPr lvl="1"/>
            <a:r>
              <a:rPr lang="en-CA" dirty="0"/>
              <a:t>3.3333</a:t>
            </a:r>
            <a:endParaRPr lang="en-US" dirty="0"/>
          </a:p>
          <a:p>
            <a:pPr lvl="1"/>
            <a:r>
              <a:rPr lang="en-CA" dirty="0"/>
              <a:t>3</a:t>
            </a:r>
            <a:endParaRPr lang="en-US" dirty="0"/>
          </a:p>
          <a:p>
            <a:pPr lvl="1"/>
            <a:r>
              <a:rPr lang="en-CA" dirty="0"/>
              <a:t>3.0</a:t>
            </a:r>
            <a:endParaRPr lang="en-US" dirty="0"/>
          </a:p>
          <a:p>
            <a:pPr lvl="1"/>
            <a:r>
              <a:rPr lang="en-CA" dirty="0"/>
              <a:t>3.33</a:t>
            </a:r>
          </a:p>
        </p:txBody>
      </p:sp>
    </p:spTree>
    <p:extLst>
      <p:ext uri="{BB962C8B-B14F-4D97-AF65-F5344CB8AC3E}">
        <p14:creationId xmlns:p14="http://schemas.microsoft.com/office/powerpoint/2010/main" val="233081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3FE5-3882-7DEB-E406-6C32301DC796}"/>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D5FC006-5C80-3182-F8FE-75F7E69EA89F}"/>
              </a:ext>
            </a:extLst>
          </p:cNvPr>
          <p:cNvSpPr>
            <a:spLocks noGrp="1"/>
          </p:cNvSpPr>
          <p:nvPr>
            <p:ph idx="1"/>
          </p:nvPr>
        </p:nvSpPr>
        <p:spPr/>
        <p:txBody>
          <a:bodyPr/>
          <a:lstStyle/>
          <a:p>
            <a:r>
              <a:rPr lang="en-US" dirty="0"/>
              <a:t>In Python, when you perform division using the / operator with two integers, the result is a floating-point number (float) representing the quotient.</a:t>
            </a:r>
          </a:p>
          <a:p>
            <a:r>
              <a:rPr lang="en-CA" dirty="0"/>
              <a:t>3.33</a:t>
            </a:r>
          </a:p>
          <a:p>
            <a:endParaRPr lang="en-CA" dirty="0"/>
          </a:p>
        </p:txBody>
      </p:sp>
    </p:spTree>
    <p:extLst>
      <p:ext uri="{BB962C8B-B14F-4D97-AF65-F5344CB8AC3E}">
        <p14:creationId xmlns:p14="http://schemas.microsoft.com/office/powerpoint/2010/main" val="212428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0374-25E9-BE35-0FCF-4CB4C4011166}"/>
              </a:ext>
            </a:extLst>
          </p:cNvPr>
          <p:cNvSpPr>
            <a:spLocks noGrp="1"/>
          </p:cNvSpPr>
          <p:nvPr>
            <p:ph type="title"/>
          </p:nvPr>
        </p:nvSpPr>
        <p:spPr/>
        <p:txBody>
          <a:bodyPr/>
          <a:lstStyle/>
          <a:p>
            <a:r>
              <a:rPr lang="en-CA" dirty="0"/>
              <a:t>Q4</a:t>
            </a:r>
          </a:p>
        </p:txBody>
      </p:sp>
      <p:sp>
        <p:nvSpPr>
          <p:cNvPr id="3" name="Content Placeholder 2">
            <a:extLst>
              <a:ext uri="{FF2B5EF4-FFF2-40B4-BE49-F238E27FC236}">
                <a16:creationId xmlns:a16="http://schemas.microsoft.com/office/drawing/2014/main" id="{37B49F08-873F-48A0-7351-16CF1426CE4C}"/>
              </a:ext>
            </a:extLst>
          </p:cNvPr>
          <p:cNvSpPr>
            <a:spLocks noGrp="1"/>
          </p:cNvSpPr>
          <p:nvPr>
            <p:ph idx="1"/>
          </p:nvPr>
        </p:nvSpPr>
        <p:spPr/>
        <p:txBody>
          <a:bodyPr/>
          <a:lstStyle/>
          <a:p>
            <a:r>
              <a:rPr lang="en-US" dirty="0"/>
              <a:t>What is the correct syntax to create an empty list in Python?</a:t>
            </a:r>
          </a:p>
          <a:p>
            <a:pPr lvl="1"/>
            <a:r>
              <a:rPr lang="en-CA" dirty="0"/>
              <a:t>List = {}</a:t>
            </a:r>
          </a:p>
          <a:p>
            <a:pPr lvl="1"/>
            <a:r>
              <a:rPr lang="en-CA" dirty="0"/>
              <a:t>list = []</a:t>
            </a:r>
          </a:p>
          <a:p>
            <a:pPr lvl="1"/>
            <a:r>
              <a:rPr lang="en-CA" dirty="0"/>
              <a:t>list = [0]</a:t>
            </a:r>
          </a:p>
          <a:p>
            <a:pPr lvl="1"/>
            <a:r>
              <a:rPr lang="en-CA" dirty="0"/>
              <a:t>list = ()</a:t>
            </a:r>
          </a:p>
        </p:txBody>
      </p:sp>
    </p:spTree>
    <p:extLst>
      <p:ext uri="{BB962C8B-B14F-4D97-AF65-F5344CB8AC3E}">
        <p14:creationId xmlns:p14="http://schemas.microsoft.com/office/powerpoint/2010/main" val="310871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D7B4-6581-04CD-A28A-5079BF09DFCD}"/>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BCC3ACC2-6E1F-8A41-EF4A-49BDAD45EF2E}"/>
              </a:ext>
            </a:extLst>
          </p:cNvPr>
          <p:cNvSpPr>
            <a:spLocks noGrp="1"/>
          </p:cNvSpPr>
          <p:nvPr>
            <p:ph idx="1"/>
          </p:nvPr>
        </p:nvSpPr>
        <p:spPr/>
        <p:txBody>
          <a:bodyPr/>
          <a:lstStyle/>
          <a:p>
            <a:r>
              <a:rPr lang="en-CA" dirty="0"/>
              <a:t>list = []</a:t>
            </a:r>
          </a:p>
        </p:txBody>
      </p:sp>
    </p:spTree>
    <p:extLst>
      <p:ext uri="{BB962C8B-B14F-4D97-AF65-F5344CB8AC3E}">
        <p14:creationId xmlns:p14="http://schemas.microsoft.com/office/powerpoint/2010/main" val="253110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54C9-318D-CF2B-EDBF-BAF8BA56B151}"/>
              </a:ext>
            </a:extLst>
          </p:cNvPr>
          <p:cNvSpPr>
            <a:spLocks noGrp="1"/>
          </p:cNvSpPr>
          <p:nvPr>
            <p:ph type="title"/>
          </p:nvPr>
        </p:nvSpPr>
        <p:spPr/>
        <p:txBody>
          <a:bodyPr/>
          <a:lstStyle/>
          <a:p>
            <a:r>
              <a:rPr lang="en-CA" dirty="0"/>
              <a:t>Q5</a:t>
            </a:r>
          </a:p>
        </p:txBody>
      </p:sp>
      <p:sp>
        <p:nvSpPr>
          <p:cNvPr id="3" name="Content Placeholder 2">
            <a:extLst>
              <a:ext uri="{FF2B5EF4-FFF2-40B4-BE49-F238E27FC236}">
                <a16:creationId xmlns:a16="http://schemas.microsoft.com/office/drawing/2014/main" id="{D8235D4F-B9DF-0E86-86A6-A94264C96A1C}"/>
              </a:ext>
            </a:extLst>
          </p:cNvPr>
          <p:cNvSpPr>
            <a:spLocks noGrp="1"/>
          </p:cNvSpPr>
          <p:nvPr>
            <p:ph idx="1"/>
          </p:nvPr>
        </p:nvSpPr>
        <p:spPr/>
        <p:txBody>
          <a:bodyPr/>
          <a:lstStyle/>
          <a:p>
            <a:r>
              <a:rPr lang="en-US" dirty="0"/>
              <a:t>What will be the output of the following code?</a:t>
            </a:r>
          </a:p>
          <a:p>
            <a:pPr lvl="1"/>
            <a:r>
              <a:rPr lang="en-US" dirty="0"/>
              <a:t>Hello</a:t>
            </a:r>
          </a:p>
          <a:p>
            <a:pPr lvl="1"/>
            <a:r>
              <a:rPr lang="en-US" dirty="0"/>
              <a:t>World!</a:t>
            </a:r>
          </a:p>
          <a:p>
            <a:pPr lvl="1"/>
            <a:r>
              <a:rPr lang="en-US" dirty="0"/>
              <a:t>,</a:t>
            </a:r>
          </a:p>
          <a:p>
            <a:pPr lvl="1"/>
            <a:r>
              <a:rPr lang="en-US" dirty="0" err="1"/>
              <a:t>llo</a:t>
            </a:r>
            <a:r>
              <a:rPr lang="en-US" dirty="0"/>
              <a:t>, World!</a:t>
            </a:r>
          </a:p>
          <a:p>
            <a:endParaRPr lang="en-CA" dirty="0"/>
          </a:p>
        </p:txBody>
      </p:sp>
      <p:pic>
        <p:nvPicPr>
          <p:cNvPr id="5" name="Picture 4">
            <a:extLst>
              <a:ext uri="{FF2B5EF4-FFF2-40B4-BE49-F238E27FC236}">
                <a16:creationId xmlns:a16="http://schemas.microsoft.com/office/drawing/2014/main" id="{F008756D-B35B-E234-204C-B6AD8198B3C2}"/>
              </a:ext>
            </a:extLst>
          </p:cNvPr>
          <p:cNvPicPr>
            <a:picLocks noChangeAspect="1"/>
          </p:cNvPicPr>
          <p:nvPr/>
        </p:nvPicPr>
        <p:blipFill>
          <a:blip r:embed="rId2"/>
          <a:stretch>
            <a:fillRect/>
          </a:stretch>
        </p:blipFill>
        <p:spPr>
          <a:xfrm>
            <a:off x="3755807" y="3429000"/>
            <a:ext cx="7413638" cy="876422"/>
          </a:xfrm>
          <a:prstGeom prst="rect">
            <a:avLst/>
          </a:prstGeom>
        </p:spPr>
      </p:pic>
    </p:spTree>
    <p:extLst>
      <p:ext uri="{BB962C8B-B14F-4D97-AF65-F5344CB8AC3E}">
        <p14:creationId xmlns:p14="http://schemas.microsoft.com/office/powerpoint/2010/main" val="203914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DDAC-7CD1-8E2F-4273-4BF39B4C0AFB}"/>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79F25E52-71E5-2E58-0EA9-FDA392D0FC86}"/>
              </a:ext>
            </a:extLst>
          </p:cNvPr>
          <p:cNvSpPr>
            <a:spLocks noGrp="1"/>
          </p:cNvSpPr>
          <p:nvPr>
            <p:ph idx="1"/>
          </p:nvPr>
        </p:nvSpPr>
        <p:spPr/>
        <p:txBody>
          <a:bodyPr/>
          <a:lstStyle/>
          <a:p>
            <a:r>
              <a:rPr lang="en-US" dirty="0"/>
              <a:t>The code prints a substring of the </a:t>
            </a:r>
            <a:r>
              <a:rPr lang="en-US" dirty="0" err="1"/>
              <a:t>my_string</a:t>
            </a:r>
            <a:r>
              <a:rPr lang="en-US" dirty="0"/>
              <a:t> variable starting from index 7 to the end of the string</a:t>
            </a:r>
          </a:p>
          <a:p>
            <a:r>
              <a:rPr lang="en-CA" dirty="0"/>
              <a:t>World!</a:t>
            </a:r>
          </a:p>
        </p:txBody>
      </p:sp>
    </p:spTree>
    <p:extLst>
      <p:ext uri="{BB962C8B-B14F-4D97-AF65-F5344CB8AC3E}">
        <p14:creationId xmlns:p14="http://schemas.microsoft.com/office/powerpoint/2010/main" val="3927490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Data type</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r>
              <a:rPr lang="en-CA" dirty="0"/>
              <a:t>Victoria Shtern</a:t>
            </a:r>
          </a:p>
        </p:txBody>
      </p:sp>
    </p:spTree>
    <p:extLst>
      <p:ext uri="{BB962C8B-B14F-4D97-AF65-F5344CB8AC3E}">
        <p14:creationId xmlns:p14="http://schemas.microsoft.com/office/powerpoint/2010/main" val="796046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32F9-93BD-9114-0620-F0E6A0AE20EA}"/>
              </a:ext>
            </a:extLst>
          </p:cNvPr>
          <p:cNvSpPr>
            <a:spLocks noGrp="1"/>
          </p:cNvSpPr>
          <p:nvPr>
            <p:ph type="title"/>
          </p:nvPr>
        </p:nvSpPr>
        <p:spPr/>
        <p:txBody>
          <a:bodyPr/>
          <a:lstStyle/>
          <a:p>
            <a:r>
              <a:rPr lang="en-CA" dirty="0"/>
              <a:t>Q1</a:t>
            </a:r>
          </a:p>
        </p:txBody>
      </p:sp>
      <p:sp>
        <p:nvSpPr>
          <p:cNvPr id="3" name="Content Placeholder 2">
            <a:extLst>
              <a:ext uri="{FF2B5EF4-FFF2-40B4-BE49-F238E27FC236}">
                <a16:creationId xmlns:a16="http://schemas.microsoft.com/office/drawing/2014/main" id="{BD7A04E7-36BD-D156-F3D1-9382B9C26A4F}"/>
              </a:ext>
            </a:extLst>
          </p:cNvPr>
          <p:cNvSpPr>
            <a:spLocks noGrp="1"/>
          </p:cNvSpPr>
          <p:nvPr>
            <p:ph idx="1"/>
          </p:nvPr>
        </p:nvSpPr>
        <p:spPr/>
        <p:txBody>
          <a:bodyPr/>
          <a:lstStyle/>
          <a:p>
            <a:r>
              <a:rPr lang="en-US" dirty="0"/>
              <a:t>Which data type is mutable in Python</a:t>
            </a:r>
          </a:p>
          <a:p>
            <a:pPr lvl="1"/>
            <a:r>
              <a:rPr lang="en-CA" dirty="0"/>
              <a:t>Tuple</a:t>
            </a:r>
            <a:endParaRPr lang="en-US" dirty="0"/>
          </a:p>
          <a:p>
            <a:pPr lvl="1"/>
            <a:r>
              <a:rPr lang="en-CA" dirty="0"/>
              <a:t>Integer</a:t>
            </a:r>
            <a:endParaRPr lang="en-US" dirty="0"/>
          </a:p>
          <a:p>
            <a:pPr lvl="1"/>
            <a:r>
              <a:rPr lang="en-CA" dirty="0"/>
              <a:t>String</a:t>
            </a:r>
            <a:endParaRPr lang="en-US" dirty="0"/>
          </a:p>
          <a:p>
            <a:pPr lvl="1"/>
            <a:r>
              <a:rPr lang="en-CA" dirty="0"/>
              <a:t>List</a:t>
            </a:r>
          </a:p>
        </p:txBody>
      </p:sp>
    </p:spTree>
    <p:extLst>
      <p:ext uri="{BB962C8B-B14F-4D97-AF65-F5344CB8AC3E}">
        <p14:creationId xmlns:p14="http://schemas.microsoft.com/office/powerpoint/2010/main" val="123478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7958-F080-0341-BCA9-F31F1F703D75}"/>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46CB65C9-4ED3-9749-AB6C-29ED5803B31E}"/>
              </a:ext>
            </a:extLst>
          </p:cNvPr>
          <p:cNvSpPr>
            <a:spLocks noGrp="1"/>
          </p:cNvSpPr>
          <p:nvPr>
            <p:ph idx="1"/>
          </p:nvPr>
        </p:nvSpPr>
        <p:spPr/>
        <p:txBody>
          <a:bodyPr/>
          <a:lstStyle/>
          <a:p>
            <a:r>
              <a:rPr lang="en-US" dirty="0"/>
              <a:t>In Python, the data type that is mutable, meaning its elements can be changed after creation, is a List.</a:t>
            </a:r>
          </a:p>
          <a:p>
            <a:r>
              <a:rPr lang="en-CA" dirty="0"/>
              <a:t>List</a:t>
            </a:r>
            <a:endParaRPr lang="en-US" dirty="0"/>
          </a:p>
          <a:p>
            <a:endParaRPr lang="en-CA" dirty="0"/>
          </a:p>
        </p:txBody>
      </p:sp>
    </p:spTree>
    <p:extLst>
      <p:ext uri="{BB962C8B-B14F-4D97-AF65-F5344CB8AC3E}">
        <p14:creationId xmlns:p14="http://schemas.microsoft.com/office/powerpoint/2010/main" val="328776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49A4-592C-F0DF-CDD0-B7E3EE14CF16}"/>
              </a:ext>
            </a:extLst>
          </p:cNvPr>
          <p:cNvSpPr>
            <a:spLocks noGrp="1"/>
          </p:cNvSpPr>
          <p:nvPr>
            <p:ph type="title"/>
          </p:nvPr>
        </p:nvSpPr>
        <p:spPr/>
        <p:txBody>
          <a:bodyPr/>
          <a:lstStyle/>
          <a:p>
            <a:r>
              <a:rPr lang="en-CA" dirty="0"/>
              <a:t>Q2</a:t>
            </a:r>
          </a:p>
        </p:txBody>
      </p:sp>
      <p:sp>
        <p:nvSpPr>
          <p:cNvPr id="3" name="Content Placeholder 2">
            <a:extLst>
              <a:ext uri="{FF2B5EF4-FFF2-40B4-BE49-F238E27FC236}">
                <a16:creationId xmlns:a16="http://schemas.microsoft.com/office/drawing/2014/main" id="{90DDE67C-473E-D7B9-1DBE-6547844FF4DA}"/>
              </a:ext>
            </a:extLst>
          </p:cNvPr>
          <p:cNvSpPr>
            <a:spLocks noGrp="1"/>
          </p:cNvSpPr>
          <p:nvPr>
            <p:ph idx="1"/>
          </p:nvPr>
        </p:nvSpPr>
        <p:spPr/>
        <p:txBody>
          <a:bodyPr/>
          <a:lstStyle/>
          <a:p>
            <a:r>
              <a:rPr lang="en-US" dirty="0"/>
              <a:t>What is the output of the following code?</a:t>
            </a:r>
          </a:p>
          <a:p>
            <a:pPr lvl="1"/>
            <a:r>
              <a:rPr lang="en-US" dirty="0"/>
              <a:t>[1, 2, 3]</a:t>
            </a:r>
          </a:p>
          <a:p>
            <a:pPr lvl="1"/>
            <a:r>
              <a:rPr lang="en-US" dirty="0"/>
              <a:t>[1, 4, 3]</a:t>
            </a:r>
          </a:p>
          <a:p>
            <a:pPr lvl="1"/>
            <a:r>
              <a:rPr lang="en-US" dirty="0"/>
              <a:t>[1, 2, 4]</a:t>
            </a:r>
          </a:p>
          <a:p>
            <a:pPr lvl="1"/>
            <a:r>
              <a:rPr lang="en-US" dirty="0"/>
              <a:t>[4, 2, 3]</a:t>
            </a:r>
          </a:p>
          <a:p>
            <a:pPr lvl="1"/>
            <a:endParaRPr lang="en-CA" dirty="0"/>
          </a:p>
        </p:txBody>
      </p:sp>
      <p:pic>
        <p:nvPicPr>
          <p:cNvPr id="5" name="Picture 4">
            <a:extLst>
              <a:ext uri="{FF2B5EF4-FFF2-40B4-BE49-F238E27FC236}">
                <a16:creationId xmlns:a16="http://schemas.microsoft.com/office/drawing/2014/main" id="{9A0DF66D-22A9-52AC-CC6B-D1EE14E44194}"/>
              </a:ext>
            </a:extLst>
          </p:cNvPr>
          <p:cNvPicPr>
            <a:picLocks noChangeAspect="1"/>
          </p:cNvPicPr>
          <p:nvPr/>
        </p:nvPicPr>
        <p:blipFill>
          <a:blip r:embed="rId2"/>
          <a:stretch>
            <a:fillRect/>
          </a:stretch>
        </p:blipFill>
        <p:spPr>
          <a:xfrm>
            <a:off x="4493342" y="3282335"/>
            <a:ext cx="5820811" cy="1143160"/>
          </a:xfrm>
          <a:prstGeom prst="rect">
            <a:avLst/>
          </a:prstGeom>
        </p:spPr>
      </p:pic>
    </p:spTree>
    <p:extLst>
      <p:ext uri="{BB962C8B-B14F-4D97-AF65-F5344CB8AC3E}">
        <p14:creationId xmlns:p14="http://schemas.microsoft.com/office/powerpoint/2010/main" val="330870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C806-C102-0B42-6DC4-62D0A8732B2B}"/>
              </a:ext>
            </a:extLst>
          </p:cNvPr>
          <p:cNvSpPr>
            <a:spLocks noGrp="1"/>
          </p:cNvSpPr>
          <p:nvPr>
            <p:ph type="title"/>
          </p:nvPr>
        </p:nvSpPr>
        <p:spPr/>
        <p:txBody>
          <a:bodyPr/>
          <a:lstStyle/>
          <a:p>
            <a:r>
              <a:rPr lang="en-CA" dirty="0"/>
              <a:t>PCEP</a:t>
            </a:r>
          </a:p>
        </p:txBody>
      </p:sp>
      <p:sp>
        <p:nvSpPr>
          <p:cNvPr id="3" name="Content Placeholder 2">
            <a:extLst>
              <a:ext uri="{FF2B5EF4-FFF2-40B4-BE49-F238E27FC236}">
                <a16:creationId xmlns:a16="http://schemas.microsoft.com/office/drawing/2014/main" id="{2A2393E2-DE18-C69D-6428-11C9B9553EC0}"/>
              </a:ext>
            </a:extLst>
          </p:cNvPr>
          <p:cNvSpPr>
            <a:spLocks noGrp="1"/>
          </p:cNvSpPr>
          <p:nvPr>
            <p:ph idx="1"/>
          </p:nvPr>
        </p:nvSpPr>
        <p:spPr/>
        <p:txBody>
          <a:bodyPr/>
          <a:lstStyle/>
          <a:p>
            <a:r>
              <a:rPr lang="en-US" dirty="0"/>
              <a:t>Fundamental terms and definitions (e.g. compilation vs. interpretation), </a:t>
            </a:r>
          </a:p>
          <a:p>
            <a:r>
              <a:rPr lang="en-US" dirty="0"/>
              <a:t>Logic and structure (e.g. keywords, instructions, indentation), </a:t>
            </a:r>
          </a:p>
          <a:p>
            <a:r>
              <a:rPr lang="en-US" dirty="0"/>
              <a:t>Literals, variables,  numeral systems, operators, and data types </a:t>
            </a:r>
          </a:p>
          <a:p>
            <a:r>
              <a:rPr lang="en-US" dirty="0"/>
              <a:t>I/O operations</a:t>
            </a:r>
          </a:p>
          <a:p>
            <a:r>
              <a:rPr lang="en-US" dirty="0"/>
              <a:t>Control flow mechanisms (conditional blocks and loops), </a:t>
            </a:r>
          </a:p>
          <a:p>
            <a:r>
              <a:rPr lang="en-US" dirty="0"/>
              <a:t>Data collections (lists, tuples, dictionaries, strings), </a:t>
            </a:r>
          </a:p>
          <a:p>
            <a:endParaRPr lang="en-CA" dirty="0"/>
          </a:p>
        </p:txBody>
      </p:sp>
    </p:spTree>
    <p:extLst>
      <p:ext uri="{BB962C8B-B14F-4D97-AF65-F5344CB8AC3E}">
        <p14:creationId xmlns:p14="http://schemas.microsoft.com/office/powerpoint/2010/main" val="358885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F199-4803-9451-221B-B5F724917CC6}"/>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B4D38E40-FBC9-69D9-B892-084543FAA41C}"/>
              </a:ext>
            </a:extLst>
          </p:cNvPr>
          <p:cNvSpPr>
            <a:spLocks noGrp="1"/>
          </p:cNvSpPr>
          <p:nvPr>
            <p:ph idx="1"/>
          </p:nvPr>
        </p:nvSpPr>
        <p:spPr/>
        <p:txBody>
          <a:bodyPr/>
          <a:lstStyle/>
          <a:p>
            <a:r>
              <a:rPr lang="en-US" dirty="0"/>
              <a:t>The code snippet modifies the second element of the list </a:t>
            </a:r>
            <a:r>
              <a:rPr lang="en-US" dirty="0" err="1"/>
              <a:t>my_list</a:t>
            </a:r>
            <a:r>
              <a:rPr lang="en-US" dirty="0"/>
              <a:t> and then prints the list.</a:t>
            </a:r>
          </a:p>
          <a:p>
            <a:r>
              <a:rPr lang="en-CA" dirty="0"/>
              <a:t>[1, 4, 3]</a:t>
            </a:r>
          </a:p>
        </p:txBody>
      </p:sp>
    </p:spTree>
    <p:extLst>
      <p:ext uri="{BB962C8B-B14F-4D97-AF65-F5344CB8AC3E}">
        <p14:creationId xmlns:p14="http://schemas.microsoft.com/office/powerpoint/2010/main" val="3372181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7D5C-7F76-64CD-A044-043179CA2448}"/>
              </a:ext>
            </a:extLst>
          </p:cNvPr>
          <p:cNvSpPr>
            <a:spLocks noGrp="1"/>
          </p:cNvSpPr>
          <p:nvPr>
            <p:ph type="title"/>
          </p:nvPr>
        </p:nvSpPr>
        <p:spPr/>
        <p:txBody>
          <a:bodyPr/>
          <a:lstStyle/>
          <a:p>
            <a:r>
              <a:rPr lang="en-CA" dirty="0"/>
              <a:t>Q3</a:t>
            </a:r>
          </a:p>
        </p:txBody>
      </p:sp>
      <p:sp>
        <p:nvSpPr>
          <p:cNvPr id="3" name="Content Placeholder 2">
            <a:extLst>
              <a:ext uri="{FF2B5EF4-FFF2-40B4-BE49-F238E27FC236}">
                <a16:creationId xmlns:a16="http://schemas.microsoft.com/office/drawing/2014/main" id="{5D3761F9-C9E9-4AF1-CD1C-117C45564345}"/>
              </a:ext>
            </a:extLst>
          </p:cNvPr>
          <p:cNvSpPr>
            <a:spLocks noGrp="1"/>
          </p:cNvSpPr>
          <p:nvPr>
            <p:ph idx="1"/>
          </p:nvPr>
        </p:nvSpPr>
        <p:spPr/>
        <p:txBody>
          <a:bodyPr/>
          <a:lstStyle/>
          <a:p>
            <a:r>
              <a:rPr lang="en-US" dirty="0"/>
              <a:t>What is the result of True + True in Python?</a:t>
            </a:r>
          </a:p>
          <a:p>
            <a:pPr lvl="1"/>
            <a:r>
              <a:rPr lang="en-CA" dirty="0"/>
              <a:t>2</a:t>
            </a:r>
            <a:endParaRPr lang="en-US" dirty="0"/>
          </a:p>
          <a:p>
            <a:pPr lvl="1"/>
            <a:r>
              <a:rPr lang="en-CA" dirty="0"/>
              <a:t>True</a:t>
            </a:r>
            <a:endParaRPr lang="en-US" dirty="0"/>
          </a:p>
          <a:p>
            <a:pPr lvl="1"/>
            <a:r>
              <a:rPr lang="en-CA" dirty="0"/>
              <a:t>False</a:t>
            </a:r>
            <a:endParaRPr lang="en-US" dirty="0"/>
          </a:p>
          <a:p>
            <a:pPr lvl="1"/>
            <a:r>
              <a:rPr lang="en-US" dirty="0"/>
              <a:t>1</a:t>
            </a:r>
            <a:endParaRPr lang="en-CA" dirty="0"/>
          </a:p>
        </p:txBody>
      </p:sp>
    </p:spTree>
    <p:extLst>
      <p:ext uri="{BB962C8B-B14F-4D97-AF65-F5344CB8AC3E}">
        <p14:creationId xmlns:p14="http://schemas.microsoft.com/office/powerpoint/2010/main" val="3020887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ADFB-330B-EB44-3F51-00100CE1E543}"/>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A299F5C2-1BE7-1423-36BD-7E1EC74138C6}"/>
              </a:ext>
            </a:extLst>
          </p:cNvPr>
          <p:cNvSpPr>
            <a:spLocks noGrp="1"/>
          </p:cNvSpPr>
          <p:nvPr>
            <p:ph idx="1"/>
          </p:nvPr>
        </p:nvSpPr>
        <p:spPr/>
        <p:txBody>
          <a:bodyPr/>
          <a:lstStyle/>
          <a:p>
            <a:r>
              <a:rPr lang="en-US" dirty="0"/>
              <a:t>In Python, True and False are represented internally as 1 and 0, respectively, when used in numerical operations. So, when you perform addition with True, it's equivalent to adding 1.</a:t>
            </a:r>
          </a:p>
          <a:p>
            <a:endParaRPr lang="en-US" dirty="0"/>
          </a:p>
          <a:p>
            <a:r>
              <a:rPr lang="en-US" dirty="0"/>
              <a:t>Therefore, the result of True + True in Python is 2.</a:t>
            </a:r>
            <a:endParaRPr lang="en-CA" dirty="0"/>
          </a:p>
        </p:txBody>
      </p:sp>
    </p:spTree>
    <p:extLst>
      <p:ext uri="{BB962C8B-B14F-4D97-AF65-F5344CB8AC3E}">
        <p14:creationId xmlns:p14="http://schemas.microsoft.com/office/powerpoint/2010/main" val="343020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5690-61A9-17FF-98C8-0345D8167981}"/>
              </a:ext>
            </a:extLst>
          </p:cNvPr>
          <p:cNvSpPr>
            <a:spLocks noGrp="1"/>
          </p:cNvSpPr>
          <p:nvPr>
            <p:ph type="title"/>
          </p:nvPr>
        </p:nvSpPr>
        <p:spPr/>
        <p:txBody>
          <a:bodyPr/>
          <a:lstStyle/>
          <a:p>
            <a:r>
              <a:rPr lang="en-CA" dirty="0"/>
              <a:t>Q4</a:t>
            </a:r>
          </a:p>
        </p:txBody>
      </p:sp>
      <p:sp>
        <p:nvSpPr>
          <p:cNvPr id="3" name="Content Placeholder 2">
            <a:extLst>
              <a:ext uri="{FF2B5EF4-FFF2-40B4-BE49-F238E27FC236}">
                <a16:creationId xmlns:a16="http://schemas.microsoft.com/office/drawing/2014/main" id="{269B508C-75E4-B0AF-AD4D-6FA258C940D1}"/>
              </a:ext>
            </a:extLst>
          </p:cNvPr>
          <p:cNvSpPr>
            <a:spLocks noGrp="1"/>
          </p:cNvSpPr>
          <p:nvPr>
            <p:ph idx="1"/>
          </p:nvPr>
        </p:nvSpPr>
        <p:spPr/>
        <p:txBody>
          <a:bodyPr/>
          <a:lstStyle/>
          <a:p>
            <a:r>
              <a:rPr lang="en-US" dirty="0"/>
              <a:t>Which data type is immutable in Python?</a:t>
            </a:r>
          </a:p>
          <a:p>
            <a:pPr lvl="1"/>
            <a:r>
              <a:rPr lang="en-CA" dirty="0"/>
              <a:t>Dictionary</a:t>
            </a:r>
            <a:endParaRPr lang="en-US" dirty="0"/>
          </a:p>
          <a:p>
            <a:pPr lvl="1"/>
            <a:r>
              <a:rPr lang="en-CA" dirty="0"/>
              <a:t>List</a:t>
            </a:r>
            <a:endParaRPr lang="en-US" dirty="0"/>
          </a:p>
          <a:p>
            <a:pPr lvl="1"/>
            <a:r>
              <a:rPr lang="en-CA" dirty="0"/>
              <a:t>Set</a:t>
            </a:r>
            <a:endParaRPr lang="en-US" dirty="0"/>
          </a:p>
          <a:p>
            <a:pPr lvl="1"/>
            <a:r>
              <a:rPr lang="en-CA" dirty="0"/>
              <a:t>Tuple</a:t>
            </a:r>
          </a:p>
        </p:txBody>
      </p:sp>
    </p:spTree>
    <p:extLst>
      <p:ext uri="{BB962C8B-B14F-4D97-AF65-F5344CB8AC3E}">
        <p14:creationId xmlns:p14="http://schemas.microsoft.com/office/powerpoint/2010/main" val="2992320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0C33-7358-E4F4-918E-E2EE34E21215}"/>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96A22B76-26CD-5CBA-F39B-20333D28CEC5}"/>
              </a:ext>
            </a:extLst>
          </p:cNvPr>
          <p:cNvSpPr>
            <a:spLocks noGrp="1"/>
          </p:cNvSpPr>
          <p:nvPr>
            <p:ph idx="1"/>
          </p:nvPr>
        </p:nvSpPr>
        <p:spPr/>
        <p:txBody>
          <a:bodyPr/>
          <a:lstStyle/>
          <a:p>
            <a:r>
              <a:rPr lang="en-US" dirty="0"/>
              <a:t>In Python, the data type that is immutable, meaning its elements cannot be changed after creation, is a Tuple.</a:t>
            </a:r>
          </a:p>
          <a:p>
            <a:r>
              <a:rPr lang="en-US" dirty="0"/>
              <a:t>Tuple</a:t>
            </a:r>
          </a:p>
          <a:p>
            <a:endParaRPr lang="en-CA" dirty="0"/>
          </a:p>
        </p:txBody>
      </p:sp>
    </p:spTree>
    <p:extLst>
      <p:ext uri="{BB962C8B-B14F-4D97-AF65-F5344CB8AC3E}">
        <p14:creationId xmlns:p14="http://schemas.microsoft.com/office/powerpoint/2010/main" val="172982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811-9282-B75E-9FE4-558ACA7D6FD7}"/>
              </a:ext>
            </a:extLst>
          </p:cNvPr>
          <p:cNvSpPr>
            <a:spLocks noGrp="1"/>
          </p:cNvSpPr>
          <p:nvPr>
            <p:ph type="title"/>
          </p:nvPr>
        </p:nvSpPr>
        <p:spPr/>
        <p:txBody>
          <a:bodyPr/>
          <a:lstStyle/>
          <a:p>
            <a:r>
              <a:rPr lang="en-CA" dirty="0"/>
              <a:t>Q5</a:t>
            </a:r>
          </a:p>
        </p:txBody>
      </p:sp>
      <p:sp>
        <p:nvSpPr>
          <p:cNvPr id="3" name="Content Placeholder 2">
            <a:extLst>
              <a:ext uri="{FF2B5EF4-FFF2-40B4-BE49-F238E27FC236}">
                <a16:creationId xmlns:a16="http://schemas.microsoft.com/office/drawing/2014/main" id="{3B843995-4B95-C181-BA9F-A3C504EA2FD7}"/>
              </a:ext>
            </a:extLst>
          </p:cNvPr>
          <p:cNvSpPr>
            <a:spLocks noGrp="1"/>
          </p:cNvSpPr>
          <p:nvPr>
            <p:ph idx="1"/>
          </p:nvPr>
        </p:nvSpPr>
        <p:spPr/>
        <p:txBody>
          <a:bodyPr/>
          <a:lstStyle/>
          <a:p>
            <a:r>
              <a:rPr lang="en-US" dirty="0"/>
              <a:t>What is the output of the following code snippet?</a:t>
            </a:r>
          </a:p>
          <a:p>
            <a:pPr lvl="1"/>
            <a:r>
              <a:rPr lang="en-US" dirty="0"/>
              <a:t>(1, 2, 3)</a:t>
            </a:r>
          </a:p>
          <a:p>
            <a:pPr lvl="1"/>
            <a:r>
              <a:rPr lang="en-US" dirty="0"/>
              <a:t>1</a:t>
            </a:r>
          </a:p>
          <a:p>
            <a:pPr lvl="1"/>
            <a:r>
              <a:rPr lang="en-US" dirty="0"/>
              <a:t>2</a:t>
            </a:r>
          </a:p>
          <a:p>
            <a:pPr lvl="1"/>
            <a:r>
              <a:rPr lang="en-US" dirty="0"/>
              <a:t>(1)</a:t>
            </a:r>
          </a:p>
          <a:p>
            <a:pPr lvl="1"/>
            <a:endParaRPr lang="en-CA" dirty="0"/>
          </a:p>
        </p:txBody>
      </p:sp>
      <p:pic>
        <p:nvPicPr>
          <p:cNvPr id="5" name="Picture 4">
            <a:extLst>
              <a:ext uri="{FF2B5EF4-FFF2-40B4-BE49-F238E27FC236}">
                <a16:creationId xmlns:a16="http://schemas.microsoft.com/office/drawing/2014/main" id="{BC80262E-77B2-B02C-8D1C-0142C7285A3B}"/>
              </a:ext>
            </a:extLst>
          </p:cNvPr>
          <p:cNvPicPr>
            <a:picLocks noChangeAspect="1"/>
          </p:cNvPicPr>
          <p:nvPr/>
        </p:nvPicPr>
        <p:blipFill>
          <a:blip r:embed="rId2"/>
          <a:stretch>
            <a:fillRect/>
          </a:stretch>
        </p:blipFill>
        <p:spPr>
          <a:xfrm>
            <a:off x="3904093" y="3429000"/>
            <a:ext cx="7589817" cy="876422"/>
          </a:xfrm>
          <a:prstGeom prst="rect">
            <a:avLst/>
          </a:prstGeom>
        </p:spPr>
      </p:pic>
    </p:spTree>
    <p:extLst>
      <p:ext uri="{BB962C8B-B14F-4D97-AF65-F5344CB8AC3E}">
        <p14:creationId xmlns:p14="http://schemas.microsoft.com/office/powerpoint/2010/main" val="38197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FB0C-1E89-B0F8-C9EF-C0A9165A6626}"/>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A9174546-BC4B-2E9F-6709-AA251B20260C}"/>
              </a:ext>
            </a:extLst>
          </p:cNvPr>
          <p:cNvSpPr>
            <a:spLocks noGrp="1"/>
          </p:cNvSpPr>
          <p:nvPr>
            <p:ph idx="1"/>
          </p:nvPr>
        </p:nvSpPr>
        <p:spPr/>
        <p:txBody>
          <a:bodyPr/>
          <a:lstStyle/>
          <a:p>
            <a:r>
              <a:rPr lang="en-US" dirty="0"/>
              <a:t>it's important to note that (1) is not interpreted as a tuple with a single element. In Python, a single value enclosed in parentheses is not considered a tuple. To create a tuple with a single element, you need to include a comma after the element:</a:t>
            </a:r>
          </a:p>
          <a:p>
            <a:r>
              <a:rPr lang="en-US" dirty="0"/>
              <a:t>1</a:t>
            </a:r>
            <a:endParaRPr lang="en-CA" dirty="0"/>
          </a:p>
        </p:txBody>
      </p:sp>
    </p:spTree>
    <p:extLst>
      <p:ext uri="{BB962C8B-B14F-4D97-AF65-F5344CB8AC3E}">
        <p14:creationId xmlns:p14="http://schemas.microsoft.com/office/powerpoint/2010/main" val="11784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Control Flow</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r>
              <a:rPr lang="en-CA" dirty="0"/>
              <a:t>Victoria Shtern</a:t>
            </a:r>
          </a:p>
        </p:txBody>
      </p:sp>
    </p:spTree>
    <p:extLst>
      <p:ext uri="{BB962C8B-B14F-4D97-AF65-F5344CB8AC3E}">
        <p14:creationId xmlns:p14="http://schemas.microsoft.com/office/powerpoint/2010/main" val="1210610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BAB6-5CD8-1D4A-A572-09A2EBBCEAF4}"/>
              </a:ext>
            </a:extLst>
          </p:cNvPr>
          <p:cNvSpPr>
            <a:spLocks noGrp="1"/>
          </p:cNvSpPr>
          <p:nvPr>
            <p:ph type="title"/>
          </p:nvPr>
        </p:nvSpPr>
        <p:spPr/>
        <p:txBody>
          <a:bodyPr/>
          <a:lstStyle/>
          <a:p>
            <a:r>
              <a:rPr lang="en-CA" dirty="0"/>
              <a:t>Q1</a:t>
            </a:r>
          </a:p>
        </p:txBody>
      </p:sp>
      <p:sp>
        <p:nvSpPr>
          <p:cNvPr id="3" name="Content Placeholder 2">
            <a:extLst>
              <a:ext uri="{FF2B5EF4-FFF2-40B4-BE49-F238E27FC236}">
                <a16:creationId xmlns:a16="http://schemas.microsoft.com/office/drawing/2014/main" id="{A6D00C8D-2668-5882-4A83-6E6959EDCEDE}"/>
              </a:ext>
            </a:extLst>
          </p:cNvPr>
          <p:cNvSpPr>
            <a:spLocks noGrp="1"/>
          </p:cNvSpPr>
          <p:nvPr>
            <p:ph idx="1"/>
          </p:nvPr>
        </p:nvSpPr>
        <p:spPr/>
        <p:txBody>
          <a:bodyPr/>
          <a:lstStyle/>
          <a:p>
            <a:r>
              <a:rPr lang="en-US" dirty="0"/>
              <a:t>What is the output of the following code?</a:t>
            </a:r>
          </a:p>
          <a:p>
            <a:pPr lvl="1"/>
            <a:r>
              <a:rPr lang="en-US" dirty="0"/>
              <a:t>x is greater than 5</a:t>
            </a:r>
          </a:p>
          <a:p>
            <a:pPr lvl="1"/>
            <a:r>
              <a:rPr lang="en-US" dirty="0"/>
              <a:t>x is less than or equal to 5</a:t>
            </a:r>
          </a:p>
          <a:p>
            <a:pPr lvl="1"/>
            <a:r>
              <a:rPr lang="en-US" dirty="0"/>
              <a:t>x is equal to 5</a:t>
            </a:r>
          </a:p>
          <a:p>
            <a:pPr lvl="1"/>
            <a:r>
              <a:rPr lang="en-US" dirty="0" err="1"/>
              <a:t>SyntaxError</a:t>
            </a:r>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DD4D271E-E7FB-E4A1-236E-EC6279078901}"/>
              </a:ext>
            </a:extLst>
          </p:cNvPr>
          <p:cNvPicPr>
            <a:picLocks noChangeAspect="1"/>
          </p:cNvPicPr>
          <p:nvPr/>
        </p:nvPicPr>
        <p:blipFill>
          <a:blip r:embed="rId2"/>
          <a:stretch>
            <a:fillRect/>
          </a:stretch>
        </p:blipFill>
        <p:spPr>
          <a:xfrm>
            <a:off x="4390447" y="4026192"/>
            <a:ext cx="7241115" cy="1676634"/>
          </a:xfrm>
          <a:prstGeom prst="rect">
            <a:avLst/>
          </a:prstGeom>
        </p:spPr>
      </p:pic>
    </p:spTree>
    <p:extLst>
      <p:ext uri="{BB962C8B-B14F-4D97-AF65-F5344CB8AC3E}">
        <p14:creationId xmlns:p14="http://schemas.microsoft.com/office/powerpoint/2010/main" val="1193421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B135-3534-D29D-430A-0119B363C774}"/>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24448A54-3ACB-53FD-F5E4-0962A320CAFA}"/>
              </a:ext>
            </a:extLst>
          </p:cNvPr>
          <p:cNvSpPr>
            <a:spLocks noGrp="1"/>
          </p:cNvSpPr>
          <p:nvPr>
            <p:ph idx="1"/>
          </p:nvPr>
        </p:nvSpPr>
        <p:spPr/>
        <p:txBody>
          <a:bodyPr/>
          <a:lstStyle/>
          <a:p>
            <a:r>
              <a:rPr lang="en-US" dirty="0"/>
              <a:t>x is less than or equal to 5</a:t>
            </a:r>
            <a:endParaRPr lang="en-CA" dirty="0"/>
          </a:p>
        </p:txBody>
      </p:sp>
    </p:spTree>
    <p:extLst>
      <p:ext uri="{BB962C8B-B14F-4D97-AF65-F5344CB8AC3E}">
        <p14:creationId xmlns:p14="http://schemas.microsoft.com/office/powerpoint/2010/main" val="223573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DCDB-8D46-6CD4-833C-C9D012DB9996}"/>
              </a:ext>
            </a:extLst>
          </p:cNvPr>
          <p:cNvSpPr>
            <a:spLocks noGrp="1"/>
          </p:cNvSpPr>
          <p:nvPr>
            <p:ph type="title"/>
          </p:nvPr>
        </p:nvSpPr>
        <p:spPr/>
        <p:txBody>
          <a:bodyPr/>
          <a:lstStyle/>
          <a:p>
            <a:r>
              <a:rPr lang="en-CA" dirty="0"/>
              <a:t>PCEP</a:t>
            </a:r>
          </a:p>
        </p:txBody>
      </p:sp>
      <p:sp>
        <p:nvSpPr>
          <p:cNvPr id="3" name="Content Placeholder 2">
            <a:extLst>
              <a:ext uri="{FF2B5EF4-FFF2-40B4-BE49-F238E27FC236}">
                <a16:creationId xmlns:a16="http://schemas.microsoft.com/office/drawing/2014/main" id="{514E6B29-5ACA-CEF3-5987-30FF243C3810}"/>
              </a:ext>
            </a:extLst>
          </p:cNvPr>
          <p:cNvSpPr>
            <a:spLocks noGrp="1"/>
          </p:cNvSpPr>
          <p:nvPr>
            <p:ph idx="1"/>
          </p:nvPr>
        </p:nvSpPr>
        <p:spPr/>
        <p:txBody>
          <a:bodyPr/>
          <a:lstStyle/>
          <a:p>
            <a:r>
              <a:rPr lang="en-US" dirty="0"/>
              <a:t>Functions (decomposition, built-in and user-defined functions, organizing interaction between functions and their environment, generators, recursion), </a:t>
            </a:r>
          </a:p>
          <a:p>
            <a:r>
              <a:rPr lang="en-US" dirty="0"/>
              <a:t>Exceptions (exception handling, hierarchies), as well as the essentials of Python programming language syntax, semantics, and the runtime environment</a:t>
            </a:r>
            <a:endParaRPr lang="en-CA" dirty="0"/>
          </a:p>
          <a:p>
            <a:endParaRPr lang="en-CA" dirty="0"/>
          </a:p>
        </p:txBody>
      </p:sp>
    </p:spTree>
    <p:extLst>
      <p:ext uri="{BB962C8B-B14F-4D97-AF65-F5344CB8AC3E}">
        <p14:creationId xmlns:p14="http://schemas.microsoft.com/office/powerpoint/2010/main" val="416454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6708-B02D-9260-6BF8-D7CE03D0CFFA}"/>
              </a:ext>
            </a:extLst>
          </p:cNvPr>
          <p:cNvSpPr>
            <a:spLocks noGrp="1"/>
          </p:cNvSpPr>
          <p:nvPr>
            <p:ph type="title"/>
          </p:nvPr>
        </p:nvSpPr>
        <p:spPr/>
        <p:txBody>
          <a:bodyPr/>
          <a:lstStyle/>
          <a:p>
            <a:r>
              <a:rPr lang="en-CA" dirty="0"/>
              <a:t>Q2</a:t>
            </a:r>
          </a:p>
        </p:txBody>
      </p:sp>
      <p:sp>
        <p:nvSpPr>
          <p:cNvPr id="3" name="Content Placeholder 2">
            <a:extLst>
              <a:ext uri="{FF2B5EF4-FFF2-40B4-BE49-F238E27FC236}">
                <a16:creationId xmlns:a16="http://schemas.microsoft.com/office/drawing/2014/main" id="{29CB42DA-6734-4A20-E2AB-17E51F4A2F7E}"/>
              </a:ext>
            </a:extLst>
          </p:cNvPr>
          <p:cNvSpPr>
            <a:spLocks noGrp="1"/>
          </p:cNvSpPr>
          <p:nvPr>
            <p:ph idx="1"/>
          </p:nvPr>
        </p:nvSpPr>
        <p:spPr/>
        <p:txBody>
          <a:bodyPr/>
          <a:lstStyle/>
          <a:p>
            <a:r>
              <a:rPr lang="en-US" dirty="0"/>
              <a:t>What is the result of the following code?</a:t>
            </a:r>
          </a:p>
          <a:p>
            <a:pPr lvl="1"/>
            <a:r>
              <a:rPr lang="en-CA" dirty="0"/>
              <a:t>1 2 3</a:t>
            </a:r>
            <a:endParaRPr lang="en-US" dirty="0"/>
          </a:p>
          <a:p>
            <a:pPr lvl="1"/>
            <a:r>
              <a:rPr lang="en-CA" dirty="0"/>
              <a:t>0 1 2</a:t>
            </a:r>
            <a:endParaRPr lang="en-US" dirty="0"/>
          </a:p>
          <a:p>
            <a:pPr lvl="1"/>
            <a:r>
              <a:rPr lang="en-CA" dirty="0"/>
              <a:t>1 2 3 4</a:t>
            </a:r>
            <a:endParaRPr lang="en-US" dirty="0"/>
          </a:p>
          <a:p>
            <a:pPr lvl="1"/>
            <a:r>
              <a:rPr lang="en-CA" dirty="0"/>
              <a:t>0 1 2 3</a:t>
            </a:r>
          </a:p>
        </p:txBody>
      </p:sp>
      <p:pic>
        <p:nvPicPr>
          <p:cNvPr id="5" name="Picture 4">
            <a:extLst>
              <a:ext uri="{FF2B5EF4-FFF2-40B4-BE49-F238E27FC236}">
                <a16:creationId xmlns:a16="http://schemas.microsoft.com/office/drawing/2014/main" id="{73A73D6A-7EB4-8A56-D550-423C06C036C3}"/>
              </a:ext>
            </a:extLst>
          </p:cNvPr>
          <p:cNvPicPr>
            <a:picLocks noChangeAspect="1"/>
          </p:cNvPicPr>
          <p:nvPr/>
        </p:nvPicPr>
        <p:blipFill>
          <a:blip r:embed="rId2"/>
          <a:stretch>
            <a:fillRect/>
          </a:stretch>
        </p:blipFill>
        <p:spPr>
          <a:xfrm>
            <a:off x="3401540" y="3714632"/>
            <a:ext cx="8240275" cy="857370"/>
          </a:xfrm>
          <a:prstGeom prst="rect">
            <a:avLst/>
          </a:prstGeom>
        </p:spPr>
      </p:pic>
    </p:spTree>
    <p:extLst>
      <p:ext uri="{BB962C8B-B14F-4D97-AF65-F5344CB8AC3E}">
        <p14:creationId xmlns:p14="http://schemas.microsoft.com/office/powerpoint/2010/main" val="3609473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CFD9-3A54-AA35-121C-B7EDEFF5964D}"/>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35D67844-DD5D-B294-BC70-E1C3B9EA4311}"/>
              </a:ext>
            </a:extLst>
          </p:cNvPr>
          <p:cNvSpPr>
            <a:spLocks noGrp="1"/>
          </p:cNvSpPr>
          <p:nvPr>
            <p:ph idx="1"/>
          </p:nvPr>
        </p:nvSpPr>
        <p:spPr/>
        <p:txBody>
          <a:bodyPr/>
          <a:lstStyle/>
          <a:p>
            <a:r>
              <a:rPr lang="en-CA" dirty="0"/>
              <a:t>1 2 3 </a:t>
            </a:r>
          </a:p>
        </p:txBody>
      </p:sp>
    </p:spTree>
    <p:extLst>
      <p:ext uri="{BB962C8B-B14F-4D97-AF65-F5344CB8AC3E}">
        <p14:creationId xmlns:p14="http://schemas.microsoft.com/office/powerpoint/2010/main" val="245211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B9CB-90F2-9CEC-1DEE-009D3ACC1C5E}"/>
              </a:ext>
            </a:extLst>
          </p:cNvPr>
          <p:cNvSpPr>
            <a:spLocks noGrp="1"/>
          </p:cNvSpPr>
          <p:nvPr>
            <p:ph type="title"/>
          </p:nvPr>
        </p:nvSpPr>
        <p:spPr/>
        <p:txBody>
          <a:bodyPr/>
          <a:lstStyle/>
          <a:p>
            <a:r>
              <a:rPr lang="en-CA" dirty="0"/>
              <a:t>Q3</a:t>
            </a:r>
          </a:p>
        </p:txBody>
      </p:sp>
      <p:sp>
        <p:nvSpPr>
          <p:cNvPr id="3" name="Content Placeholder 2">
            <a:extLst>
              <a:ext uri="{FF2B5EF4-FFF2-40B4-BE49-F238E27FC236}">
                <a16:creationId xmlns:a16="http://schemas.microsoft.com/office/drawing/2014/main" id="{3E52073D-B79D-E8DA-7B14-E149107D7FDE}"/>
              </a:ext>
            </a:extLst>
          </p:cNvPr>
          <p:cNvSpPr>
            <a:spLocks noGrp="1"/>
          </p:cNvSpPr>
          <p:nvPr>
            <p:ph idx="1"/>
          </p:nvPr>
        </p:nvSpPr>
        <p:spPr/>
        <p:txBody>
          <a:bodyPr/>
          <a:lstStyle/>
          <a:p>
            <a:r>
              <a:rPr lang="en-US" dirty="0"/>
              <a:t>Which statement is used to exit a loop prematurely in Python?</a:t>
            </a:r>
          </a:p>
          <a:p>
            <a:pPr lvl="1"/>
            <a:r>
              <a:rPr lang="en-US" dirty="0"/>
              <a:t> stop</a:t>
            </a:r>
          </a:p>
          <a:p>
            <a:pPr lvl="1"/>
            <a:r>
              <a:rPr lang="en-US" dirty="0"/>
              <a:t>exit</a:t>
            </a:r>
          </a:p>
          <a:p>
            <a:pPr lvl="1"/>
            <a:r>
              <a:rPr lang="en-US" dirty="0"/>
              <a:t>break</a:t>
            </a:r>
          </a:p>
          <a:p>
            <a:pPr lvl="1"/>
            <a:r>
              <a:rPr lang="en-US" dirty="0"/>
              <a:t>continue</a:t>
            </a:r>
            <a:endParaRPr lang="en-CA" dirty="0"/>
          </a:p>
        </p:txBody>
      </p:sp>
    </p:spTree>
    <p:extLst>
      <p:ext uri="{BB962C8B-B14F-4D97-AF65-F5344CB8AC3E}">
        <p14:creationId xmlns:p14="http://schemas.microsoft.com/office/powerpoint/2010/main" val="4001951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6A5E-27AF-B9F2-01DA-8FE2D0F95FB0}"/>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0532996D-312B-988E-ABE8-057894DCEB38}"/>
              </a:ext>
            </a:extLst>
          </p:cNvPr>
          <p:cNvSpPr>
            <a:spLocks noGrp="1"/>
          </p:cNvSpPr>
          <p:nvPr>
            <p:ph idx="1"/>
          </p:nvPr>
        </p:nvSpPr>
        <p:spPr/>
        <p:txBody>
          <a:bodyPr/>
          <a:lstStyle/>
          <a:p>
            <a:r>
              <a:rPr lang="en-US" dirty="0"/>
              <a:t>When break is encountered within a loop (such as a for or while loop), it immediately exits the loop, regardless of whether the loop's condition has been fully satisfied or not.</a:t>
            </a:r>
          </a:p>
          <a:p>
            <a:r>
              <a:rPr lang="en-US" dirty="0"/>
              <a:t>It is typically used to terminate a loop early based on a certain condition.</a:t>
            </a:r>
          </a:p>
          <a:p>
            <a:r>
              <a:rPr lang="en-US" dirty="0"/>
              <a:t>Break</a:t>
            </a:r>
            <a:endParaRPr lang="en-CA" dirty="0"/>
          </a:p>
        </p:txBody>
      </p:sp>
    </p:spTree>
    <p:extLst>
      <p:ext uri="{BB962C8B-B14F-4D97-AF65-F5344CB8AC3E}">
        <p14:creationId xmlns:p14="http://schemas.microsoft.com/office/powerpoint/2010/main" val="370539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261A-CA90-6AE9-3D83-F52C3D777C84}"/>
              </a:ext>
            </a:extLst>
          </p:cNvPr>
          <p:cNvSpPr>
            <a:spLocks noGrp="1"/>
          </p:cNvSpPr>
          <p:nvPr>
            <p:ph type="title"/>
          </p:nvPr>
        </p:nvSpPr>
        <p:spPr/>
        <p:txBody>
          <a:bodyPr/>
          <a:lstStyle/>
          <a:p>
            <a:r>
              <a:rPr lang="en-CA" dirty="0"/>
              <a:t>Q5</a:t>
            </a:r>
          </a:p>
        </p:txBody>
      </p:sp>
      <p:sp>
        <p:nvSpPr>
          <p:cNvPr id="3" name="Content Placeholder 2">
            <a:extLst>
              <a:ext uri="{FF2B5EF4-FFF2-40B4-BE49-F238E27FC236}">
                <a16:creationId xmlns:a16="http://schemas.microsoft.com/office/drawing/2014/main" id="{77294F19-05CA-986D-05FE-4A6E1E51050B}"/>
              </a:ext>
            </a:extLst>
          </p:cNvPr>
          <p:cNvSpPr>
            <a:spLocks noGrp="1"/>
          </p:cNvSpPr>
          <p:nvPr>
            <p:ph idx="1"/>
          </p:nvPr>
        </p:nvSpPr>
        <p:spPr/>
        <p:txBody>
          <a:bodyPr/>
          <a:lstStyle/>
          <a:p>
            <a:r>
              <a:rPr lang="en-US" dirty="0"/>
              <a:t>What does the pass statement do in Python?</a:t>
            </a:r>
          </a:p>
          <a:p>
            <a:pPr lvl="1"/>
            <a:r>
              <a:rPr lang="en-US" dirty="0"/>
              <a:t>Exits the loop</a:t>
            </a:r>
          </a:p>
          <a:p>
            <a:pPr lvl="1"/>
            <a:r>
              <a:rPr lang="en-US" dirty="0"/>
              <a:t>Skips the current iteration</a:t>
            </a:r>
          </a:p>
          <a:p>
            <a:pPr lvl="1"/>
            <a:r>
              <a:rPr lang="en-US" dirty="0"/>
              <a:t>Continues to the next iteration of the loop</a:t>
            </a:r>
          </a:p>
          <a:p>
            <a:pPr lvl="1"/>
            <a:r>
              <a:rPr lang="en-US" dirty="0"/>
              <a:t>Does nothing</a:t>
            </a:r>
          </a:p>
          <a:p>
            <a:pPr lvl="1"/>
            <a:endParaRPr lang="en-CA" dirty="0"/>
          </a:p>
        </p:txBody>
      </p:sp>
    </p:spTree>
    <p:extLst>
      <p:ext uri="{BB962C8B-B14F-4D97-AF65-F5344CB8AC3E}">
        <p14:creationId xmlns:p14="http://schemas.microsoft.com/office/powerpoint/2010/main" val="3368637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B9DD-2D72-B6A8-3AFC-AAE6BD0F2ADA}"/>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298B4BF7-AF1C-2E05-E8D3-346C5756B0AD}"/>
              </a:ext>
            </a:extLst>
          </p:cNvPr>
          <p:cNvSpPr>
            <a:spLocks noGrp="1"/>
          </p:cNvSpPr>
          <p:nvPr>
            <p:ph idx="1"/>
          </p:nvPr>
        </p:nvSpPr>
        <p:spPr/>
        <p:txBody>
          <a:bodyPr/>
          <a:lstStyle/>
          <a:p>
            <a:r>
              <a:rPr lang="en-US" dirty="0"/>
              <a:t>The pass statement in Python does nothing. It is a null operation; it means "do nothing" or "skip this block of code." It's often used as a placeholder where code will eventually go, allowing the program to run without throwing an error during development</a:t>
            </a:r>
            <a:endParaRPr lang="en-CA" dirty="0"/>
          </a:p>
        </p:txBody>
      </p:sp>
    </p:spTree>
    <p:extLst>
      <p:ext uri="{BB962C8B-B14F-4D97-AF65-F5344CB8AC3E}">
        <p14:creationId xmlns:p14="http://schemas.microsoft.com/office/powerpoint/2010/main" val="3519516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Functions</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r>
              <a:rPr lang="en-CA" dirty="0"/>
              <a:t>Victoria Shtern</a:t>
            </a:r>
          </a:p>
        </p:txBody>
      </p:sp>
    </p:spTree>
    <p:extLst>
      <p:ext uri="{BB962C8B-B14F-4D97-AF65-F5344CB8AC3E}">
        <p14:creationId xmlns:p14="http://schemas.microsoft.com/office/powerpoint/2010/main" val="1638976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07A4-BC9D-54F9-A0DF-973BFF0F8DEF}"/>
              </a:ext>
            </a:extLst>
          </p:cNvPr>
          <p:cNvSpPr>
            <a:spLocks noGrp="1"/>
          </p:cNvSpPr>
          <p:nvPr>
            <p:ph type="title"/>
          </p:nvPr>
        </p:nvSpPr>
        <p:spPr/>
        <p:txBody>
          <a:bodyPr/>
          <a:lstStyle/>
          <a:p>
            <a:r>
              <a:rPr lang="en-CA" dirty="0"/>
              <a:t>Q1</a:t>
            </a:r>
          </a:p>
        </p:txBody>
      </p:sp>
      <p:sp>
        <p:nvSpPr>
          <p:cNvPr id="3" name="Content Placeholder 2">
            <a:extLst>
              <a:ext uri="{FF2B5EF4-FFF2-40B4-BE49-F238E27FC236}">
                <a16:creationId xmlns:a16="http://schemas.microsoft.com/office/drawing/2014/main" id="{BB39F966-1E80-07B1-04E6-22FDDECCD9CE}"/>
              </a:ext>
            </a:extLst>
          </p:cNvPr>
          <p:cNvSpPr>
            <a:spLocks noGrp="1"/>
          </p:cNvSpPr>
          <p:nvPr>
            <p:ph idx="1"/>
          </p:nvPr>
        </p:nvSpPr>
        <p:spPr/>
        <p:txBody>
          <a:bodyPr/>
          <a:lstStyle/>
          <a:p>
            <a:r>
              <a:rPr lang="en-US" dirty="0"/>
              <a:t>What is the output of the following code snippet?</a:t>
            </a:r>
          </a:p>
          <a:p>
            <a:pPr lvl="1"/>
            <a:r>
              <a:rPr lang="en-US" dirty="0"/>
              <a:t>5</a:t>
            </a:r>
          </a:p>
          <a:p>
            <a:pPr lvl="1"/>
            <a:r>
              <a:rPr lang="en-US" dirty="0"/>
              <a:t>6</a:t>
            </a:r>
          </a:p>
          <a:p>
            <a:pPr lvl="1"/>
            <a:r>
              <a:rPr lang="en-US" dirty="0"/>
              <a:t>23</a:t>
            </a:r>
          </a:p>
          <a:p>
            <a:pPr lvl="1"/>
            <a:r>
              <a:rPr lang="en-US" dirty="0"/>
              <a:t>None</a:t>
            </a:r>
            <a:endParaRPr lang="en-CA" dirty="0"/>
          </a:p>
        </p:txBody>
      </p:sp>
      <p:pic>
        <p:nvPicPr>
          <p:cNvPr id="5" name="Picture 4">
            <a:extLst>
              <a:ext uri="{FF2B5EF4-FFF2-40B4-BE49-F238E27FC236}">
                <a16:creationId xmlns:a16="http://schemas.microsoft.com/office/drawing/2014/main" id="{D57AF471-94A3-DDBB-A802-E02FAC0B4FC0}"/>
              </a:ext>
            </a:extLst>
          </p:cNvPr>
          <p:cNvPicPr>
            <a:picLocks noChangeAspect="1"/>
          </p:cNvPicPr>
          <p:nvPr/>
        </p:nvPicPr>
        <p:blipFill>
          <a:blip r:embed="rId2"/>
          <a:stretch>
            <a:fillRect/>
          </a:stretch>
        </p:blipFill>
        <p:spPr>
          <a:xfrm>
            <a:off x="3709573" y="3368556"/>
            <a:ext cx="8135485" cy="1695687"/>
          </a:xfrm>
          <a:prstGeom prst="rect">
            <a:avLst/>
          </a:prstGeom>
        </p:spPr>
      </p:pic>
    </p:spTree>
    <p:extLst>
      <p:ext uri="{BB962C8B-B14F-4D97-AF65-F5344CB8AC3E}">
        <p14:creationId xmlns:p14="http://schemas.microsoft.com/office/powerpoint/2010/main" val="1543581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1C6A-86D9-20E0-FFFA-1A094C157A1B}"/>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7EA67CF0-BA92-666C-BF40-BE495BC7762B}"/>
              </a:ext>
            </a:extLst>
          </p:cNvPr>
          <p:cNvSpPr>
            <a:spLocks noGrp="1"/>
          </p:cNvSpPr>
          <p:nvPr>
            <p:ph idx="1"/>
          </p:nvPr>
        </p:nvSpPr>
        <p:spPr/>
        <p:txBody>
          <a:bodyPr/>
          <a:lstStyle/>
          <a:p>
            <a:r>
              <a:rPr lang="en-US" dirty="0"/>
              <a:t>The provided code defines a function named add that takes two arguments a and b, adds them together using the + operator, and returns the result.</a:t>
            </a:r>
          </a:p>
          <a:p>
            <a:r>
              <a:rPr lang="en-US" dirty="0"/>
              <a:t>Then, the function add is called with arguments 2 and 3, and the returned value is assigned to the variable result.</a:t>
            </a:r>
            <a:endParaRPr lang="en-CA" dirty="0"/>
          </a:p>
        </p:txBody>
      </p:sp>
    </p:spTree>
    <p:extLst>
      <p:ext uri="{BB962C8B-B14F-4D97-AF65-F5344CB8AC3E}">
        <p14:creationId xmlns:p14="http://schemas.microsoft.com/office/powerpoint/2010/main" val="1523121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B83F-7C50-8533-7646-4E21445A1C2F}"/>
              </a:ext>
            </a:extLst>
          </p:cNvPr>
          <p:cNvSpPr>
            <a:spLocks noGrp="1"/>
          </p:cNvSpPr>
          <p:nvPr>
            <p:ph type="title"/>
          </p:nvPr>
        </p:nvSpPr>
        <p:spPr/>
        <p:txBody>
          <a:bodyPr/>
          <a:lstStyle/>
          <a:p>
            <a:r>
              <a:rPr lang="en-CA" dirty="0"/>
              <a:t>Q2</a:t>
            </a:r>
          </a:p>
        </p:txBody>
      </p:sp>
      <p:sp>
        <p:nvSpPr>
          <p:cNvPr id="3" name="Content Placeholder 2">
            <a:extLst>
              <a:ext uri="{FF2B5EF4-FFF2-40B4-BE49-F238E27FC236}">
                <a16:creationId xmlns:a16="http://schemas.microsoft.com/office/drawing/2014/main" id="{46B6E5BF-2F2A-3D87-F086-976301144885}"/>
              </a:ext>
            </a:extLst>
          </p:cNvPr>
          <p:cNvSpPr>
            <a:spLocks noGrp="1"/>
          </p:cNvSpPr>
          <p:nvPr>
            <p:ph idx="1"/>
          </p:nvPr>
        </p:nvSpPr>
        <p:spPr/>
        <p:txBody>
          <a:bodyPr/>
          <a:lstStyle/>
          <a:p>
            <a:r>
              <a:rPr lang="en-US" dirty="0"/>
              <a:t>Which of the following is not a valid way to call a function in Python?</a:t>
            </a:r>
          </a:p>
          <a:p>
            <a:pPr lvl="1"/>
            <a:r>
              <a:rPr lang="en-US" dirty="0"/>
              <a:t>Add (2, 3)</a:t>
            </a:r>
          </a:p>
          <a:p>
            <a:pPr lvl="1"/>
            <a:r>
              <a:rPr lang="en-US" dirty="0"/>
              <a:t>Add (a=2, b=3)</a:t>
            </a:r>
          </a:p>
          <a:p>
            <a:pPr lvl="1"/>
            <a:r>
              <a:rPr lang="en-US" dirty="0"/>
              <a:t>Add (a=2, 3)</a:t>
            </a:r>
          </a:p>
          <a:p>
            <a:pPr lvl="1"/>
            <a:r>
              <a:rPr lang="en-US" dirty="0"/>
              <a:t>Add (b=3, a=2)</a:t>
            </a:r>
          </a:p>
          <a:p>
            <a:endParaRPr lang="en-CA" dirty="0"/>
          </a:p>
        </p:txBody>
      </p:sp>
    </p:spTree>
    <p:extLst>
      <p:ext uri="{BB962C8B-B14F-4D97-AF65-F5344CB8AC3E}">
        <p14:creationId xmlns:p14="http://schemas.microsoft.com/office/powerpoint/2010/main" val="177605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9907-0CF4-70FD-7713-5B3E77B349A2}"/>
              </a:ext>
            </a:extLst>
          </p:cNvPr>
          <p:cNvSpPr>
            <a:spLocks noGrp="1"/>
          </p:cNvSpPr>
          <p:nvPr>
            <p:ph type="title"/>
          </p:nvPr>
        </p:nvSpPr>
        <p:spPr/>
        <p:txBody>
          <a:bodyPr/>
          <a:lstStyle/>
          <a:p>
            <a:r>
              <a:rPr lang="en-CA" dirty="0"/>
              <a:t>Book</a:t>
            </a:r>
          </a:p>
        </p:txBody>
      </p:sp>
      <p:pic>
        <p:nvPicPr>
          <p:cNvPr id="4" name="Content Placeholder 4">
            <a:extLst>
              <a:ext uri="{FF2B5EF4-FFF2-40B4-BE49-F238E27FC236}">
                <a16:creationId xmlns:a16="http://schemas.microsoft.com/office/drawing/2014/main" id="{F00E3B65-5163-26C1-8102-46A25A99AF46}"/>
              </a:ext>
            </a:extLst>
          </p:cNvPr>
          <p:cNvPicPr>
            <a:picLocks noGrp="1" noChangeAspect="1"/>
          </p:cNvPicPr>
          <p:nvPr>
            <p:ph idx="1"/>
          </p:nvPr>
        </p:nvPicPr>
        <p:blipFill>
          <a:blip r:embed="rId2"/>
          <a:stretch>
            <a:fillRect/>
          </a:stretch>
        </p:blipFill>
        <p:spPr>
          <a:xfrm>
            <a:off x="8760704" y="2636121"/>
            <a:ext cx="1985791" cy="3317875"/>
          </a:xfrm>
        </p:spPr>
      </p:pic>
      <p:sp>
        <p:nvSpPr>
          <p:cNvPr id="5" name="Content Placeholder 2">
            <a:extLst>
              <a:ext uri="{FF2B5EF4-FFF2-40B4-BE49-F238E27FC236}">
                <a16:creationId xmlns:a16="http://schemas.microsoft.com/office/drawing/2014/main" id="{B6894487-41E5-009F-B3CA-ECBC0D358059}"/>
              </a:ext>
            </a:extLst>
          </p:cNvPr>
          <p:cNvSpPr txBox="1">
            <a:spLocks/>
          </p:cNvSpPr>
          <p:nvPr/>
        </p:nvSpPr>
        <p:spPr>
          <a:xfrm>
            <a:off x="1295401" y="2556932"/>
            <a:ext cx="7003025"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Python Essentials 1: The Official </a:t>
            </a:r>
            <a:r>
              <a:rPr lang="en-US" dirty="0" err="1"/>
              <a:t>OpenEDG</a:t>
            </a:r>
            <a:r>
              <a:rPr lang="en-US" dirty="0"/>
              <a:t> Python Institute beginners course with practical exercises – learn the basics of Python in seven days and pass the PCEP certification exam</a:t>
            </a:r>
          </a:p>
          <a:p>
            <a:endParaRPr lang="en-CA" dirty="0"/>
          </a:p>
          <a:p>
            <a:endParaRPr lang="en-CA" dirty="0"/>
          </a:p>
        </p:txBody>
      </p:sp>
    </p:spTree>
    <p:extLst>
      <p:ext uri="{BB962C8B-B14F-4D97-AF65-F5344CB8AC3E}">
        <p14:creationId xmlns:p14="http://schemas.microsoft.com/office/powerpoint/2010/main" val="1995850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7831-4D2E-FB74-03CE-F8802FC3B02E}"/>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F87341F5-CEA0-DE12-5DD1-DEA8159C2FF2}"/>
              </a:ext>
            </a:extLst>
          </p:cNvPr>
          <p:cNvSpPr>
            <a:spLocks noGrp="1"/>
          </p:cNvSpPr>
          <p:nvPr>
            <p:ph idx="1"/>
          </p:nvPr>
        </p:nvSpPr>
        <p:spPr/>
        <p:txBody>
          <a:bodyPr/>
          <a:lstStyle/>
          <a:p>
            <a:r>
              <a:rPr lang="en-US" dirty="0"/>
              <a:t>in Python, when calling a function with keyword arguments, you must specify the parameter name followed by an equals sign = before the argument value. Therefore, 3 cannot be directly passed as a keyword argument without specifying the parameter name it corresponds to.</a:t>
            </a:r>
          </a:p>
          <a:p>
            <a:r>
              <a:rPr lang="en-US" dirty="0"/>
              <a:t>The correct way to call the function would be: </a:t>
            </a:r>
            <a:r>
              <a:rPr lang="en-CA" dirty="0"/>
              <a:t>add(a=2, b=3)</a:t>
            </a:r>
            <a:endParaRPr lang="en-US" dirty="0"/>
          </a:p>
          <a:p>
            <a:endParaRPr lang="en-US" dirty="0"/>
          </a:p>
          <a:p>
            <a:r>
              <a:rPr lang="en-US" dirty="0"/>
              <a:t>Not valid </a:t>
            </a:r>
            <a:r>
              <a:rPr lang="en-CA" dirty="0"/>
              <a:t>Add (a=2, 3)</a:t>
            </a:r>
          </a:p>
        </p:txBody>
      </p:sp>
    </p:spTree>
    <p:extLst>
      <p:ext uri="{BB962C8B-B14F-4D97-AF65-F5344CB8AC3E}">
        <p14:creationId xmlns:p14="http://schemas.microsoft.com/office/powerpoint/2010/main" val="2558714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4DC4-5529-6D62-CA27-E8C5301BF75C}"/>
              </a:ext>
            </a:extLst>
          </p:cNvPr>
          <p:cNvSpPr>
            <a:spLocks noGrp="1"/>
          </p:cNvSpPr>
          <p:nvPr>
            <p:ph type="title"/>
          </p:nvPr>
        </p:nvSpPr>
        <p:spPr/>
        <p:txBody>
          <a:bodyPr/>
          <a:lstStyle/>
          <a:p>
            <a:r>
              <a:rPr lang="en-CA" dirty="0"/>
              <a:t>Q3</a:t>
            </a:r>
          </a:p>
        </p:txBody>
      </p:sp>
      <p:sp>
        <p:nvSpPr>
          <p:cNvPr id="3" name="Content Placeholder 2">
            <a:extLst>
              <a:ext uri="{FF2B5EF4-FFF2-40B4-BE49-F238E27FC236}">
                <a16:creationId xmlns:a16="http://schemas.microsoft.com/office/drawing/2014/main" id="{FB567B92-0BD0-AC2C-A16F-BF4ADFE7CB52}"/>
              </a:ext>
            </a:extLst>
          </p:cNvPr>
          <p:cNvSpPr>
            <a:spLocks noGrp="1"/>
          </p:cNvSpPr>
          <p:nvPr>
            <p:ph idx="1"/>
          </p:nvPr>
        </p:nvSpPr>
        <p:spPr/>
        <p:txBody>
          <a:bodyPr/>
          <a:lstStyle/>
          <a:p>
            <a:r>
              <a:rPr lang="en-US" dirty="0"/>
              <a:t>What will be the output of the following code snippet?</a:t>
            </a:r>
          </a:p>
          <a:p>
            <a:pPr lvl="1"/>
            <a:r>
              <a:rPr lang="en-US" dirty="0"/>
              <a:t>2</a:t>
            </a:r>
          </a:p>
          <a:p>
            <a:pPr lvl="1"/>
            <a:r>
              <a:rPr lang="en-US" dirty="0"/>
              <a:t>12</a:t>
            </a:r>
          </a:p>
          <a:p>
            <a:pPr lvl="1"/>
            <a:r>
              <a:rPr lang="en-US" dirty="0"/>
              <a:t>24</a:t>
            </a:r>
          </a:p>
          <a:p>
            <a:pPr lvl="1"/>
            <a:r>
              <a:rPr lang="en-US" dirty="0"/>
              <a:t>(2, 3, 4)</a:t>
            </a:r>
          </a:p>
          <a:p>
            <a:pPr lvl="1"/>
            <a:endParaRPr lang="en-CA" dirty="0"/>
          </a:p>
        </p:txBody>
      </p:sp>
      <p:pic>
        <p:nvPicPr>
          <p:cNvPr id="5" name="Picture 4">
            <a:extLst>
              <a:ext uri="{FF2B5EF4-FFF2-40B4-BE49-F238E27FC236}">
                <a16:creationId xmlns:a16="http://schemas.microsoft.com/office/drawing/2014/main" id="{8803D2CA-5C78-7C6B-FB53-E860D0CF5CAE}"/>
              </a:ext>
            </a:extLst>
          </p:cNvPr>
          <p:cNvPicPr>
            <a:picLocks noChangeAspect="1"/>
          </p:cNvPicPr>
          <p:nvPr/>
        </p:nvPicPr>
        <p:blipFill>
          <a:blip r:embed="rId2"/>
          <a:stretch>
            <a:fillRect/>
          </a:stretch>
        </p:blipFill>
        <p:spPr>
          <a:xfrm>
            <a:off x="4203801" y="3237781"/>
            <a:ext cx="7135248" cy="1957238"/>
          </a:xfrm>
          <a:prstGeom prst="rect">
            <a:avLst/>
          </a:prstGeom>
        </p:spPr>
      </p:pic>
    </p:spTree>
    <p:extLst>
      <p:ext uri="{BB962C8B-B14F-4D97-AF65-F5344CB8AC3E}">
        <p14:creationId xmlns:p14="http://schemas.microsoft.com/office/powerpoint/2010/main" val="742555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3A4A-5120-99FA-98F2-58A550A59729}"/>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4A169CB9-7404-76E9-B5DB-2553994D5B2C}"/>
              </a:ext>
            </a:extLst>
          </p:cNvPr>
          <p:cNvSpPr>
            <a:spLocks noGrp="1"/>
          </p:cNvSpPr>
          <p:nvPr>
            <p:ph idx="1"/>
          </p:nvPr>
        </p:nvSpPr>
        <p:spPr/>
        <p:txBody>
          <a:bodyPr>
            <a:normAutofit fontScale="92500" lnSpcReduction="10000"/>
          </a:bodyPr>
          <a:lstStyle/>
          <a:p>
            <a:r>
              <a:rPr lang="en-US" dirty="0"/>
              <a:t>The provided code defines a function named multiply that takes any number of arguments using the *</a:t>
            </a:r>
            <a:r>
              <a:rPr lang="en-US" dirty="0" err="1"/>
              <a:t>args</a:t>
            </a:r>
            <a:r>
              <a:rPr lang="en-US" dirty="0"/>
              <a:t> syntax. It then multiplies all the arguments together and returns the result.</a:t>
            </a:r>
          </a:p>
          <a:p>
            <a:endParaRPr lang="en-US" dirty="0"/>
          </a:p>
          <a:p>
            <a:r>
              <a:rPr lang="en-US" dirty="0"/>
              <a:t>When multiply(2, 3, 4) is called, the function receives three arguments: 2, 3, and 4. It multiplies them together (2 * 3 * 4) and returns the result, which is 24.</a:t>
            </a:r>
          </a:p>
          <a:p>
            <a:endParaRPr lang="en-US" dirty="0"/>
          </a:p>
          <a:p>
            <a:r>
              <a:rPr lang="en-US" dirty="0"/>
              <a:t>So, the output of the code will be: 24</a:t>
            </a:r>
            <a:endParaRPr lang="en-CA" dirty="0"/>
          </a:p>
        </p:txBody>
      </p:sp>
    </p:spTree>
    <p:extLst>
      <p:ext uri="{BB962C8B-B14F-4D97-AF65-F5344CB8AC3E}">
        <p14:creationId xmlns:p14="http://schemas.microsoft.com/office/powerpoint/2010/main" val="4008203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409B-A773-EB28-F4A2-075B0A774D6B}"/>
              </a:ext>
            </a:extLst>
          </p:cNvPr>
          <p:cNvSpPr>
            <a:spLocks noGrp="1"/>
          </p:cNvSpPr>
          <p:nvPr>
            <p:ph type="title"/>
          </p:nvPr>
        </p:nvSpPr>
        <p:spPr/>
        <p:txBody>
          <a:bodyPr/>
          <a:lstStyle/>
          <a:p>
            <a:r>
              <a:rPr lang="en-CA" dirty="0"/>
              <a:t>Q4</a:t>
            </a:r>
          </a:p>
        </p:txBody>
      </p:sp>
      <p:sp>
        <p:nvSpPr>
          <p:cNvPr id="3" name="Content Placeholder 2">
            <a:extLst>
              <a:ext uri="{FF2B5EF4-FFF2-40B4-BE49-F238E27FC236}">
                <a16:creationId xmlns:a16="http://schemas.microsoft.com/office/drawing/2014/main" id="{2AE87841-7643-F55F-E349-EFC5720265AB}"/>
              </a:ext>
            </a:extLst>
          </p:cNvPr>
          <p:cNvSpPr>
            <a:spLocks noGrp="1"/>
          </p:cNvSpPr>
          <p:nvPr>
            <p:ph idx="1"/>
          </p:nvPr>
        </p:nvSpPr>
        <p:spPr/>
        <p:txBody>
          <a:bodyPr/>
          <a:lstStyle/>
          <a:p>
            <a:r>
              <a:rPr lang="en-US" dirty="0"/>
              <a:t>What is the purpose of the return statement in a function?</a:t>
            </a:r>
          </a:p>
          <a:p>
            <a:pPr lvl="1"/>
            <a:r>
              <a:rPr lang="en-US" dirty="0"/>
              <a:t>Prints a value to the console</a:t>
            </a:r>
          </a:p>
          <a:p>
            <a:pPr lvl="1"/>
            <a:r>
              <a:rPr lang="en-CA" dirty="0"/>
              <a:t>Terminates the function execution</a:t>
            </a:r>
            <a:endParaRPr lang="en-US" dirty="0"/>
          </a:p>
          <a:p>
            <a:pPr lvl="1"/>
            <a:r>
              <a:rPr lang="en-US" dirty="0"/>
              <a:t>Returns a value to the caller</a:t>
            </a:r>
          </a:p>
          <a:p>
            <a:pPr lvl="1"/>
            <a:r>
              <a:rPr lang="en-CA" dirty="0"/>
              <a:t>Defines a function</a:t>
            </a:r>
          </a:p>
        </p:txBody>
      </p:sp>
    </p:spTree>
    <p:extLst>
      <p:ext uri="{BB962C8B-B14F-4D97-AF65-F5344CB8AC3E}">
        <p14:creationId xmlns:p14="http://schemas.microsoft.com/office/powerpoint/2010/main" val="1669434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7771-9E74-8627-1BBA-7E37FF64C0E8}"/>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D2562F29-5318-9707-16E2-F545E576CBA9}"/>
              </a:ext>
            </a:extLst>
          </p:cNvPr>
          <p:cNvSpPr>
            <a:spLocks noGrp="1"/>
          </p:cNvSpPr>
          <p:nvPr>
            <p:ph idx="1"/>
          </p:nvPr>
        </p:nvSpPr>
        <p:spPr/>
        <p:txBody>
          <a:bodyPr/>
          <a:lstStyle/>
          <a:p>
            <a:r>
              <a:rPr lang="en-US" dirty="0"/>
              <a:t>The purpose of the return statement in a function is to return a value to the caller.</a:t>
            </a:r>
          </a:p>
          <a:p>
            <a:r>
              <a:rPr lang="en-US" dirty="0"/>
              <a:t>When a return statement is encountered in a function, it immediately exits the function and passes the specified value (if any) back to the code that called the function. This allows the function to communicate its result or any other information back to the part of the program that invoked it.</a:t>
            </a:r>
            <a:endParaRPr lang="en-CA" dirty="0"/>
          </a:p>
        </p:txBody>
      </p:sp>
    </p:spTree>
    <p:extLst>
      <p:ext uri="{BB962C8B-B14F-4D97-AF65-F5344CB8AC3E}">
        <p14:creationId xmlns:p14="http://schemas.microsoft.com/office/powerpoint/2010/main" val="2720529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88B1-7B3D-6FFE-6EB3-7ABB0566B39C}"/>
              </a:ext>
            </a:extLst>
          </p:cNvPr>
          <p:cNvSpPr>
            <a:spLocks noGrp="1"/>
          </p:cNvSpPr>
          <p:nvPr>
            <p:ph type="title"/>
          </p:nvPr>
        </p:nvSpPr>
        <p:spPr/>
        <p:txBody>
          <a:bodyPr/>
          <a:lstStyle/>
          <a:p>
            <a:r>
              <a:rPr lang="en-CA" dirty="0"/>
              <a:t>Q5</a:t>
            </a:r>
          </a:p>
        </p:txBody>
      </p:sp>
      <p:sp>
        <p:nvSpPr>
          <p:cNvPr id="3" name="Content Placeholder 2">
            <a:extLst>
              <a:ext uri="{FF2B5EF4-FFF2-40B4-BE49-F238E27FC236}">
                <a16:creationId xmlns:a16="http://schemas.microsoft.com/office/drawing/2014/main" id="{693E5856-F4F8-1E0D-3534-1AB72C947B90}"/>
              </a:ext>
            </a:extLst>
          </p:cNvPr>
          <p:cNvSpPr>
            <a:spLocks noGrp="1"/>
          </p:cNvSpPr>
          <p:nvPr>
            <p:ph idx="1"/>
          </p:nvPr>
        </p:nvSpPr>
        <p:spPr/>
        <p:txBody>
          <a:bodyPr/>
          <a:lstStyle/>
          <a:p>
            <a:r>
              <a:rPr lang="en-US" dirty="0"/>
              <a:t>What will be the output of the following code?</a:t>
            </a:r>
          </a:p>
          <a:p>
            <a:pPr lvl="1"/>
            <a:r>
              <a:rPr lang="en-US" dirty="0"/>
              <a:t>Hello, Alice!</a:t>
            </a:r>
          </a:p>
          <a:p>
            <a:pPr lvl="1"/>
            <a:r>
              <a:rPr lang="en-US" dirty="0"/>
              <a:t>Hello, World!</a:t>
            </a:r>
          </a:p>
          <a:p>
            <a:pPr lvl="1"/>
            <a:r>
              <a:rPr lang="en-US" dirty="0"/>
              <a:t>Hello, !</a:t>
            </a:r>
          </a:p>
          <a:p>
            <a:pPr lvl="1"/>
            <a:r>
              <a:rPr lang="en-US" dirty="0" err="1"/>
              <a:t>SyntaxError</a:t>
            </a:r>
            <a:endParaRPr lang="en-US" dirty="0"/>
          </a:p>
          <a:p>
            <a:endParaRPr lang="en-CA" dirty="0"/>
          </a:p>
        </p:txBody>
      </p:sp>
      <p:pic>
        <p:nvPicPr>
          <p:cNvPr id="5" name="Picture 4">
            <a:extLst>
              <a:ext uri="{FF2B5EF4-FFF2-40B4-BE49-F238E27FC236}">
                <a16:creationId xmlns:a16="http://schemas.microsoft.com/office/drawing/2014/main" id="{248AE60C-91E2-8EDF-B098-D4A311E99DD6}"/>
              </a:ext>
            </a:extLst>
          </p:cNvPr>
          <p:cNvPicPr>
            <a:picLocks noChangeAspect="1"/>
          </p:cNvPicPr>
          <p:nvPr/>
        </p:nvPicPr>
        <p:blipFill>
          <a:blip r:embed="rId2"/>
          <a:stretch>
            <a:fillRect/>
          </a:stretch>
        </p:blipFill>
        <p:spPr>
          <a:xfrm>
            <a:off x="4566202" y="3501925"/>
            <a:ext cx="6436094" cy="1428949"/>
          </a:xfrm>
          <a:prstGeom prst="rect">
            <a:avLst/>
          </a:prstGeom>
        </p:spPr>
      </p:pic>
    </p:spTree>
    <p:extLst>
      <p:ext uri="{BB962C8B-B14F-4D97-AF65-F5344CB8AC3E}">
        <p14:creationId xmlns:p14="http://schemas.microsoft.com/office/powerpoint/2010/main" val="4086463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8A54-B81A-236C-BE62-75EAE6E61FFC}"/>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3D56FCBD-2C2A-643E-7B85-8A7B4A4A70B6}"/>
              </a:ext>
            </a:extLst>
          </p:cNvPr>
          <p:cNvSpPr>
            <a:spLocks noGrp="1"/>
          </p:cNvSpPr>
          <p:nvPr>
            <p:ph idx="1"/>
          </p:nvPr>
        </p:nvSpPr>
        <p:spPr/>
        <p:txBody>
          <a:bodyPr/>
          <a:lstStyle/>
          <a:p>
            <a:r>
              <a:rPr lang="en-US" dirty="0"/>
              <a:t>The provided code defines a function named greet that takes an optional parameter name, which defaults to "World". Inside the function, it prints a greeting message using the provided name.</a:t>
            </a:r>
          </a:p>
          <a:p>
            <a:endParaRPr lang="en-US" dirty="0"/>
          </a:p>
          <a:p>
            <a:r>
              <a:rPr lang="en-US" dirty="0"/>
              <a:t>When greet("Alice") is called, it overrides the default value of name with "Alice" and invokes the function. Therefore, the output of the code will be:</a:t>
            </a:r>
            <a:endParaRPr lang="en-CA" dirty="0"/>
          </a:p>
        </p:txBody>
      </p:sp>
    </p:spTree>
    <p:extLst>
      <p:ext uri="{BB962C8B-B14F-4D97-AF65-F5344CB8AC3E}">
        <p14:creationId xmlns:p14="http://schemas.microsoft.com/office/powerpoint/2010/main" val="42259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Modules and Packages</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r>
              <a:rPr lang="en-CA" dirty="0"/>
              <a:t>Victoria Shtern</a:t>
            </a:r>
          </a:p>
        </p:txBody>
      </p:sp>
    </p:spTree>
    <p:extLst>
      <p:ext uri="{BB962C8B-B14F-4D97-AF65-F5344CB8AC3E}">
        <p14:creationId xmlns:p14="http://schemas.microsoft.com/office/powerpoint/2010/main" val="842416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0E75-66F4-352A-972A-E15D6F8C6318}"/>
              </a:ext>
            </a:extLst>
          </p:cNvPr>
          <p:cNvSpPr>
            <a:spLocks noGrp="1"/>
          </p:cNvSpPr>
          <p:nvPr>
            <p:ph type="title"/>
          </p:nvPr>
        </p:nvSpPr>
        <p:spPr/>
        <p:txBody>
          <a:bodyPr/>
          <a:lstStyle/>
          <a:p>
            <a:r>
              <a:rPr lang="en-CA" dirty="0"/>
              <a:t>Q1</a:t>
            </a:r>
          </a:p>
        </p:txBody>
      </p:sp>
      <p:sp>
        <p:nvSpPr>
          <p:cNvPr id="3" name="Content Placeholder 2">
            <a:extLst>
              <a:ext uri="{FF2B5EF4-FFF2-40B4-BE49-F238E27FC236}">
                <a16:creationId xmlns:a16="http://schemas.microsoft.com/office/drawing/2014/main" id="{20F1C361-727B-F275-AC14-ACD7A0E4B68F}"/>
              </a:ext>
            </a:extLst>
          </p:cNvPr>
          <p:cNvSpPr>
            <a:spLocks noGrp="1"/>
          </p:cNvSpPr>
          <p:nvPr>
            <p:ph idx="1"/>
          </p:nvPr>
        </p:nvSpPr>
        <p:spPr/>
        <p:txBody>
          <a:bodyPr/>
          <a:lstStyle/>
          <a:p>
            <a:r>
              <a:rPr lang="en-US" dirty="0"/>
              <a:t>Which statement is used to import a module in Python?</a:t>
            </a:r>
          </a:p>
          <a:p>
            <a:pPr lvl="1"/>
            <a:r>
              <a:rPr lang="en-CA" dirty="0"/>
              <a:t>Include</a:t>
            </a:r>
            <a:endParaRPr lang="en-US" dirty="0"/>
          </a:p>
          <a:p>
            <a:pPr lvl="1"/>
            <a:r>
              <a:rPr lang="en-CA" dirty="0"/>
              <a:t>Use</a:t>
            </a:r>
            <a:endParaRPr lang="en-US" dirty="0"/>
          </a:p>
          <a:p>
            <a:pPr lvl="1"/>
            <a:r>
              <a:rPr lang="en-CA" dirty="0"/>
              <a:t>Import</a:t>
            </a:r>
            <a:endParaRPr lang="en-US" dirty="0"/>
          </a:p>
          <a:p>
            <a:pPr lvl="1"/>
            <a:r>
              <a:rPr lang="en-CA" dirty="0"/>
              <a:t>Require</a:t>
            </a:r>
          </a:p>
          <a:p>
            <a:pPr lvl="1"/>
            <a:endParaRPr lang="en-CA" dirty="0"/>
          </a:p>
        </p:txBody>
      </p:sp>
    </p:spTree>
    <p:extLst>
      <p:ext uri="{BB962C8B-B14F-4D97-AF65-F5344CB8AC3E}">
        <p14:creationId xmlns:p14="http://schemas.microsoft.com/office/powerpoint/2010/main" val="3238483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6CAF-8D89-45FD-863D-6FA516893CE3}"/>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FC4160BA-821C-2C78-4D7F-880F03D939EA}"/>
              </a:ext>
            </a:extLst>
          </p:cNvPr>
          <p:cNvSpPr>
            <a:spLocks noGrp="1"/>
          </p:cNvSpPr>
          <p:nvPr>
            <p:ph idx="1"/>
          </p:nvPr>
        </p:nvSpPr>
        <p:spPr/>
        <p:txBody>
          <a:bodyPr/>
          <a:lstStyle/>
          <a:p>
            <a:r>
              <a:rPr lang="en-US" dirty="0"/>
              <a:t>The import statement allows you to bring functionalities from other modules into your current Python script, making them available for use. This enables code reuse and modularity in Python programming.</a:t>
            </a:r>
            <a:endParaRPr lang="en-CA" dirty="0"/>
          </a:p>
        </p:txBody>
      </p:sp>
    </p:spTree>
    <p:extLst>
      <p:ext uri="{BB962C8B-B14F-4D97-AF65-F5344CB8AC3E}">
        <p14:creationId xmlns:p14="http://schemas.microsoft.com/office/powerpoint/2010/main" val="320376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19A-6971-93A1-42CB-B648FB6F14A3}"/>
              </a:ext>
            </a:extLst>
          </p:cNvPr>
          <p:cNvSpPr>
            <a:spLocks noGrp="1"/>
          </p:cNvSpPr>
          <p:nvPr>
            <p:ph type="ctrTitle"/>
          </p:nvPr>
        </p:nvSpPr>
        <p:spPr/>
        <p:txBody>
          <a:bodyPr/>
          <a:lstStyle/>
          <a:p>
            <a:r>
              <a:rPr lang="en-CA" dirty="0"/>
              <a:t>Basic Concept</a:t>
            </a:r>
          </a:p>
        </p:txBody>
      </p:sp>
      <p:sp>
        <p:nvSpPr>
          <p:cNvPr id="3" name="Subtitle 2">
            <a:extLst>
              <a:ext uri="{FF2B5EF4-FFF2-40B4-BE49-F238E27FC236}">
                <a16:creationId xmlns:a16="http://schemas.microsoft.com/office/drawing/2014/main" id="{E7290C4C-627B-F761-3697-20A870BA25AA}"/>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84224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1568-2F74-947F-C8AC-33BE27DCF345}"/>
              </a:ext>
            </a:extLst>
          </p:cNvPr>
          <p:cNvSpPr>
            <a:spLocks noGrp="1"/>
          </p:cNvSpPr>
          <p:nvPr>
            <p:ph type="title"/>
          </p:nvPr>
        </p:nvSpPr>
        <p:spPr/>
        <p:txBody>
          <a:bodyPr/>
          <a:lstStyle/>
          <a:p>
            <a:r>
              <a:rPr lang="en-CA" dirty="0"/>
              <a:t>Q2</a:t>
            </a:r>
          </a:p>
        </p:txBody>
      </p:sp>
      <p:sp>
        <p:nvSpPr>
          <p:cNvPr id="3" name="Content Placeholder 2">
            <a:extLst>
              <a:ext uri="{FF2B5EF4-FFF2-40B4-BE49-F238E27FC236}">
                <a16:creationId xmlns:a16="http://schemas.microsoft.com/office/drawing/2014/main" id="{B821ED2E-15B6-DD59-A153-686142B2A6EF}"/>
              </a:ext>
            </a:extLst>
          </p:cNvPr>
          <p:cNvSpPr>
            <a:spLocks noGrp="1"/>
          </p:cNvSpPr>
          <p:nvPr>
            <p:ph idx="1"/>
          </p:nvPr>
        </p:nvSpPr>
        <p:spPr/>
        <p:txBody>
          <a:bodyPr/>
          <a:lstStyle/>
          <a:p>
            <a:r>
              <a:rPr lang="en-US" dirty="0"/>
              <a:t>What is the purpose of the __init__.py file in a Python package?</a:t>
            </a:r>
          </a:p>
          <a:p>
            <a:pPr lvl="1"/>
            <a:r>
              <a:rPr lang="en-US" dirty="0"/>
              <a:t>It contains the main code of the package.</a:t>
            </a:r>
          </a:p>
          <a:p>
            <a:pPr lvl="1"/>
            <a:r>
              <a:rPr lang="en-CA" dirty="0"/>
              <a:t>It initializes the package.</a:t>
            </a:r>
            <a:endParaRPr lang="en-US" dirty="0"/>
          </a:p>
          <a:p>
            <a:pPr lvl="1"/>
            <a:r>
              <a:rPr lang="en-US" dirty="0"/>
              <a:t>It is not necessary for a Python package.</a:t>
            </a:r>
          </a:p>
          <a:p>
            <a:pPr lvl="1"/>
            <a:r>
              <a:rPr lang="en-US" dirty="0"/>
              <a:t>It is used for version control.</a:t>
            </a:r>
            <a:endParaRPr lang="en-CA" dirty="0"/>
          </a:p>
        </p:txBody>
      </p:sp>
    </p:spTree>
    <p:extLst>
      <p:ext uri="{BB962C8B-B14F-4D97-AF65-F5344CB8AC3E}">
        <p14:creationId xmlns:p14="http://schemas.microsoft.com/office/powerpoint/2010/main" val="1742164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7C20-5B54-39BF-460F-6307F81DF6FC}"/>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243DBA42-D3F6-E524-4929-56A69BF01AF6}"/>
              </a:ext>
            </a:extLst>
          </p:cNvPr>
          <p:cNvSpPr>
            <a:spLocks noGrp="1"/>
          </p:cNvSpPr>
          <p:nvPr>
            <p:ph idx="1"/>
          </p:nvPr>
        </p:nvSpPr>
        <p:spPr/>
        <p:txBody>
          <a:bodyPr>
            <a:normAutofit fontScale="92500" lnSpcReduction="20000"/>
          </a:bodyPr>
          <a:lstStyle/>
          <a:p>
            <a:r>
              <a:rPr lang="en-US" dirty="0"/>
              <a:t>The purpose of the __init__.py file in a Python package is to initialize the package.</a:t>
            </a:r>
          </a:p>
          <a:p>
            <a:endParaRPr lang="en-US" dirty="0"/>
          </a:p>
          <a:p>
            <a:r>
              <a:rPr lang="en-US" dirty="0"/>
              <a:t>While it may contain code, including initialization code, it is not primarily intended to hold the main code of the package. Instead, it serves as a marker to Python that the directory should be treated as a package.</a:t>
            </a:r>
          </a:p>
          <a:p>
            <a:endParaRPr lang="en-US" dirty="0"/>
          </a:p>
          <a:p>
            <a:r>
              <a:rPr lang="en-US" dirty="0"/>
              <a:t>When a package is imported, Python executes the code in its __init__.py file, allowing you to perform any necessary setup, such as importing modules or defining variables and functions.</a:t>
            </a:r>
            <a:endParaRPr lang="en-CA" dirty="0"/>
          </a:p>
        </p:txBody>
      </p:sp>
    </p:spTree>
    <p:extLst>
      <p:ext uri="{BB962C8B-B14F-4D97-AF65-F5344CB8AC3E}">
        <p14:creationId xmlns:p14="http://schemas.microsoft.com/office/powerpoint/2010/main" val="1697456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D8F4-E484-D057-F15C-A0EA2C878C94}"/>
              </a:ext>
            </a:extLst>
          </p:cNvPr>
          <p:cNvSpPr>
            <a:spLocks noGrp="1"/>
          </p:cNvSpPr>
          <p:nvPr>
            <p:ph type="title"/>
          </p:nvPr>
        </p:nvSpPr>
        <p:spPr/>
        <p:txBody>
          <a:bodyPr/>
          <a:lstStyle/>
          <a:p>
            <a:r>
              <a:rPr lang="en-CA" dirty="0"/>
              <a:t>Q3</a:t>
            </a:r>
          </a:p>
        </p:txBody>
      </p:sp>
      <p:sp>
        <p:nvSpPr>
          <p:cNvPr id="3" name="Content Placeholder 2">
            <a:extLst>
              <a:ext uri="{FF2B5EF4-FFF2-40B4-BE49-F238E27FC236}">
                <a16:creationId xmlns:a16="http://schemas.microsoft.com/office/drawing/2014/main" id="{EFBF35B1-35F9-F958-A7AB-35479A9456C4}"/>
              </a:ext>
            </a:extLst>
          </p:cNvPr>
          <p:cNvSpPr>
            <a:spLocks noGrp="1"/>
          </p:cNvSpPr>
          <p:nvPr>
            <p:ph idx="1"/>
          </p:nvPr>
        </p:nvSpPr>
        <p:spPr/>
        <p:txBody>
          <a:bodyPr/>
          <a:lstStyle/>
          <a:p>
            <a:r>
              <a:rPr lang="en-US" dirty="0"/>
              <a:t>Which statement is used to import a specific function from a module in Python?</a:t>
            </a:r>
          </a:p>
          <a:p>
            <a:pPr lvl="1"/>
            <a:r>
              <a:rPr lang="en-CA" dirty="0"/>
              <a:t>import module</a:t>
            </a:r>
            <a:endParaRPr lang="en-US" dirty="0"/>
          </a:p>
          <a:p>
            <a:pPr lvl="1"/>
            <a:r>
              <a:rPr lang="en-CA" dirty="0"/>
              <a:t>import </a:t>
            </a:r>
            <a:r>
              <a:rPr lang="en-CA" dirty="0" err="1"/>
              <a:t>module.function</a:t>
            </a:r>
            <a:endParaRPr lang="en-US" dirty="0"/>
          </a:p>
          <a:p>
            <a:pPr lvl="1"/>
            <a:r>
              <a:rPr lang="en-CA" dirty="0"/>
              <a:t>from module import function</a:t>
            </a:r>
          </a:p>
          <a:p>
            <a:pPr lvl="1"/>
            <a:r>
              <a:rPr lang="en-CA" dirty="0"/>
              <a:t>from module import *</a:t>
            </a:r>
          </a:p>
        </p:txBody>
      </p:sp>
    </p:spTree>
    <p:extLst>
      <p:ext uri="{BB962C8B-B14F-4D97-AF65-F5344CB8AC3E}">
        <p14:creationId xmlns:p14="http://schemas.microsoft.com/office/powerpoint/2010/main" val="521569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4179-CF08-2231-1B2C-437FDA58CF94}"/>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3F4A346F-3550-F45C-46CE-D4B5EE3CF0B0}"/>
              </a:ext>
            </a:extLst>
          </p:cNvPr>
          <p:cNvSpPr>
            <a:spLocks noGrp="1"/>
          </p:cNvSpPr>
          <p:nvPr>
            <p:ph idx="1"/>
          </p:nvPr>
        </p:nvSpPr>
        <p:spPr/>
        <p:txBody>
          <a:bodyPr/>
          <a:lstStyle/>
          <a:p>
            <a:r>
              <a:rPr lang="en-US" dirty="0"/>
              <a:t>This statement imports only the specified function (function) from the module (module). It allows you to use the function directly in your code without needing to prefix it with the module name.</a:t>
            </a:r>
          </a:p>
          <a:p>
            <a:r>
              <a:rPr lang="en-CA" dirty="0"/>
              <a:t>from module import function</a:t>
            </a:r>
          </a:p>
          <a:p>
            <a:endParaRPr lang="en-CA" dirty="0"/>
          </a:p>
        </p:txBody>
      </p:sp>
    </p:spTree>
    <p:extLst>
      <p:ext uri="{BB962C8B-B14F-4D97-AF65-F5344CB8AC3E}">
        <p14:creationId xmlns:p14="http://schemas.microsoft.com/office/powerpoint/2010/main" val="1559005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9FB8-6AF8-5452-01E7-E5A045368118}"/>
              </a:ext>
            </a:extLst>
          </p:cNvPr>
          <p:cNvSpPr>
            <a:spLocks noGrp="1"/>
          </p:cNvSpPr>
          <p:nvPr>
            <p:ph type="title"/>
          </p:nvPr>
        </p:nvSpPr>
        <p:spPr/>
        <p:txBody>
          <a:bodyPr/>
          <a:lstStyle/>
          <a:p>
            <a:r>
              <a:rPr lang="en-CA" dirty="0"/>
              <a:t>Q4</a:t>
            </a:r>
          </a:p>
        </p:txBody>
      </p:sp>
      <p:sp>
        <p:nvSpPr>
          <p:cNvPr id="3" name="Content Placeholder 2">
            <a:extLst>
              <a:ext uri="{FF2B5EF4-FFF2-40B4-BE49-F238E27FC236}">
                <a16:creationId xmlns:a16="http://schemas.microsoft.com/office/drawing/2014/main" id="{48A5EFEF-2631-67AC-183E-0F0FA53455DF}"/>
              </a:ext>
            </a:extLst>
          </p:cNvPr>
          <p:cNvSpPr>
            <a:spLocks noGrp="1"/>
          </p:cNvSpPr>
          <p:nvPr>
            <p:ph idx="1"/>
          </p:nvPr>
        </p:nvSpPr>
        <p:spPr/>
        <p:txBody>
          <a:bodyPr/>
          <a:lstStyle/>
          <a:p>
            <a:r>
              <a:rPr lang="en-US" dirty="0"/>
              <a:t>What will be the output of the following code snippet?</a:t>
            </a:r>
          </a:p>
          <a:p>
            <a:pPr lvl="1"/>
            <a:r>
              <a:rPr lang="en-US" dirty="0"/>
              <a:t>4</a:t>
            </a:r>
          </a:p>
          <a:p>
            <a:pPr lvl="1"/>
            <a:r>
              <a:rPr lang="en-US" dirty="0"/>
              <a:t>16</a:t>
            </a:r>
          </a:p>
          <a:p>
            <a:pPr lvl="1"/>
            <a:r>
              <a:rPr lang="en-US" dirty="0"/>
              <a:t>2</a:t>
            </a:r>
          </a:p>
          <a:p>
            <a:pPr lvl="1"/>
            <a:r>
              <a:rPr lang="en-US" dirty="0"/>
              <a:t>256</a:t>
            </a:r>
          </a:p>
          <a:p>
            <a:endParaRPr lang="en-CA" dirty="0"/>
          </a:p>
        </p:txBody>
      </p:sp>
      <p:pic>
        <p:nvPicPr>
          <p:cNvPr id="5" name="Picture 4">
            <a:extLst>
              <a:ext uri="{FF2B5EF4-FFF2-40B4-BE49-F238E27FC236}">
                <a16:creationId xmlns:a16="http://schemas.microsoft.com/office/drawing/2014/main" id="{1794B9FA-A748-245E-647B-0C52AFEDD82E}"/>
              </a:ext>
            </a:extLst>
          </p:cNvPr>
          <p:cNvPicPr>
            <a:picLocks noChangeAspect="1"/>
          </p:cNvPicPr>
          <p:nvPr/>
        </p:nvPicPr>
        <p:blipFill>
          <a:blip r:embed="rId2"/>
          <a:stretch>
            <a:fillRect/>
          </a:stretch>
        </p:blipFill>
        <p:spPr>
          <a:xfrm>
            <a:off x="3087826" y="4114738"/>
            <a:ext cx="8297433" cy="914528"/>
          </a:xfrm>
          <a:prstGeom prst="rect">
            <a:avLst/>
          </a:prstGeom>
        </p:spPr>
      </p:pic>
    </p:spTree>
    <p:extLst>
      <p:ext uri="{BB962C8B-B14F-4D97-AF65-F5344CB8AC3E}">
        <p14:creationId xmlns:p14="http://schemas.microsoft.com/office/powerpoint/2010/main" val="1986201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C0C2-E3F8-6DF2-BE77-C4BDF8B8F75C}"/>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1844FDB9-205D-D547-B01E-5A55A411B6E9}"/>
              </a:ext>
            </a:extLst>
          </p:cNvPr>
          <p:cNvSpPr>
            <a:spLocks noGrp="1"/>
          </p:cNvSpPr>
          <p:nvPr>
            <p:ph idx="1"/>
          </p:nvPr>
        </p:nvSpPr>
        <p:spPr/>
        <p:txBody>
          <a:bodyPr>
            <a:normAutofit/>
          </a:bodyPr>
          <a:lstStyle/>
          <a:p>
            <a:r>
              <a:rPr lang="en-US" dirty="0"/>
              <a:t>import math: This statement imports the math module, which provides mathematical functions and constants.</a:t>
            </a:r>
          </a:p>
          <a:p>
            <a:endParaRPr lang="en-US" dirty="0"/>
          </a:p>
          <a:p>
            <a:r>
              <a:rPr lang="en-US" dirty="0"/>
              <a:t>print(</a:t>
            </a:r>
            <a:r>
              <a:rPr lang="en-US" dirty="0" err="1"/>
              <a:t>math.sqrt</a:t>
            </a:r>
            <a:r>
              <a:rPr lang="en-US" dirty="0"/>
              <a:t>(16)): This line calls the sqrt() function from the math module with 16 as its argument. The sqrt() function calculates the square root of its argument</a:t>
            </a:r>
            <a:endParaRPr lang="en-CA" dirty="0"/>
          </a:p>
        </p:txBody>
      </p:sp>
    </p:spTree>
    <p:extLst>
      <p:ext uri="{BB962C8B-B14F-4D97-AF65-F5344CB8AC3E}">
        <p14:creationId xmlns:p14="http://schemas.microsoft.com/office/powerpoint/2010/main" val="3236264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6D08-0F03-ADCB-074C-FD87A92E2AE9}"/>
              </a:ext>
            </a:extLst>
          </p:cNvPr>
          <p:cNvSpPr>
            <a:spLocks noGrp="1"/>
          </p:cNvSpPr>
          <p:nvPr>
            <p:ph type="title"/>
          </p:nvPr>
        </p:nvSpPr>
        <p:spPr/>
        <p:txBody>
          <a:bodyPr/>
          <a:lstStyle/>
          <a:p>
            <a:r>
              <a:rPr lang="en-CA" dirty="0"/>
              <a:t>Q5</a:t>
            </a:r>
          </a:p>
        </p:txBody>
      </p:sp>
      <p:sp>
        <p:nvSpPr>
          <p:cNvPr id="3" name="Content Placeholder 2">
            <a:extLst>
              <a:ext uri="{FF2B5EF4-FFF2-40B4-BE49-F238E27FC236}">
                <a16:creationId xmlns:a16="http://schemas.microsoft.com/office/drawing/2014/main" id="{94F205A1-4014-0240-AC59-BF0234B6A789}"/>
              </a:ext>
            </a:extLst>
          </p:cNvPr>
          <p:cNvSpPr>
            <a:spLocks noGrp="1"/>
          </p:cNvSpPr>
          <p:nvPr>
            <p:ph idx="1"/>
          </p:nvPr>
        </p:nvSpPr>
        <p:spPr/>
        <p:txBody>
          <a:bodyPr/>
          <a:lstStyle/>
          <a:p>
            <a:r>
              <a:rPr lang="en-US" dirty="0"/>
              <a:t>What is the purpose of the __name__ variable in Python?</a:t>
            </a:r>
          </a:p>
          <a:p>
            <a:pPr lvl="1"/>
            <a:r>
              <a:rPr lang="en-US" dirty="0"/>
              <a:t>It contains the name of the current module.</a:t>
            </a:r>
          </a:p>
          <a:p>
            <a:pPr lvl="1"/>
            <a:r>
              <a:rPr lang="en-US" dirty="0"/>
              <a:t>It contains the name of the current function.</a:t>
            </a:r>
          </a:p>
          <a:p>
            <a:pPr lvl="1"/>
            <a:r>
              <a:rPr lang="en-US" dirty="0"/>
              <a:t>It is used for debugging purposes.</a:t>
            </a:r>
          </a:p>
          <a:p>
            <a:pPr lvl="1"/>
            <a:r>
              <a:rPr lang="en-CA" dirty="0"/>
              <a:t>It is used</a:t>
            </a:r>
          </a:p>
        </p:txBody>
      </p:sp>
    </p:spTree>
    <p:extLst>
      <p:ext uri="{BB962C8B-B14F-4D97-AF65-F5344CB8AC3E}">
        <p14:creationId xmlns:p14="http://schemas.microsoft.com/office/powerpoint/2010/main" val="1420563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3909-EFF1-0B3C-A961-579BC88B25FF}"/>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557BBB4-9334-44C1-2E31-999333AB466C}"/>
              </a:ext>
            </a:extLst>
          </p:cNvPr>
          <p:cNvSpPr>
            <a:spLocks noGrp="1"/>
          </p:cNvSpPr>
          <p:nvPr>
            <p:ph idx="1"/>
          </p:nvPr>
        </p:nvSpPr>
        <p:spPr/>
        <p:txBody>
          <a:bodyPr>
            <a:normAutofit fontScale="92500" lnSpcReduction="10000"/>
          </a:bodyPr>
          <a:lstStyle/>
          <a:p>
            <a:r>
              <a:rPr lang="en-US" dirty="0"/>
              <a:t>The purpose of the __name__ variable in Python is to indicate the name of the current module.</a:t>
            </a:r>
          </a:p>
          <a:p>
            <a:r>
              <a:rPr lang="en-US" dirty="0"/>
              <a:t>When a Python script is executed, Python sets the value of the __name__ variable to "__main__" if the script is being run directly. If the script is imported as a module into another script, the __name__ variable is set to the name of the module.</a:t>
            </a:r>
          </a:p>
          <a:p>
            <a:r>
              <a:rPr lang="en-US" dirty="0"/>
              <a:t>This allows you to differentiate between when a script is being run as the main program versus when it is being imported as a module into another script.</a:t>
            </a:r>
          </a:p>
          <a:p>
            <a:r>
              <a:rPr lang="en-US" dirty="0"/>
              <a:t>Answer: It contains the name of the current module.</a:t>
            </a:r>
          </a:p>
          <a:p>
            <a:endParaRPr lang="en-CA" dirty="0"/>
          </a:p>
        </p:txBody>
      </p:sp>
    </p:spTree>
    <p:extLst>
      <p:ext uri="{BB962C8B-B14F-4D97-AF65-F5344CB8AC3E}">
        <p14:creationId xmlns:p14="http://schemas.microsoft.com/office/powerpoint/2010/main" val="1917734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83ED-DE9E-C207-A1E9-B6D27ED7502B}"/>
              </a:ext>
            </a:extLst>
          </p:cNvPr>
          <p:cNvSpPr>
            <a:spLocks noGrp="1"/>
          </p:cNvSpPr>
          <p:nvPr>
            <p:ph type="title"/>
          </p:nvPr>
        </p:nvSpPr>
        <p:spPr/>
        <p:txBody>
          <a:bodyPr/>
          <a:lstStyle/>
          <a:p>
            <a:r>
              <a:rPr lang="en-CA" dirty="0"/>
              <a:t>Q6</a:t>
            </a:r>
          </a:p>
        </p:txBody>
      </p:sp>
      <p:sp>
        <p:nvSpPr>
          <p:cNvPr id="3" name="Content Placeholder 2">
            <a:extLst>
              <a:ext uri="{FF2B5EF4-FFF2-40B4-BE49-F238E27FC236}">
                <a16:creationId xmlns:a16="http://schemas.microsoft.com/office/drawing/2014/main" id="{05F002A5-6E87-2EFB-963E-2CDD170E095A}"/>
              </a:ext>
            </a:extLst>
          </p:cNvPr>
          <p:cNvSpPr>
            <a:spLocks noGrp="1"/>
          </p:cNvSpPr>
          <p:nvPr>
            <p:ph idx="1"/>
          </p:nvPr>
        </p:nvSpPr>
        <p:spPr/>
        <p:txBody>
          <a:bodyPr/>
          <a:lstStyle/>
          <a:p>
            <a:r>
              <a:rPr lang="en-US" dirty="0"/>
              <a:t>What is a module in Python?</a:t>
            </a:r>
          </a:p>
          <a:p>
            <a:pPr lvl="1"/>
            <a:r>
              <a:rPr lang="en-US" dirty="0"/>
              <a:t>A collection of related classes</a:t>
            </a:r>
          </a:p>
          <a:p>
            <a:pPr lvl="1"/>
            <a:r>
              <a:rPr lang="en-CA" dirty="0"/>
              <a:t>A file containing Python code</a:t>
            </a:r>
            <a:endParaRPr lang="en-US" dirty="0"/>
          </a:p>
          <a:p>
            <a:pPr lvl="1"/>
            <a:r>
              <a:rPr lang="en-US" dirty="0"/>
              <a:t>A built-in function in Python</a:t>
            </a:r>
          </a:p>
          <a:p>
            <a:pPr lvl="1"/>
            <a:r>
              <a:rPr lang="en-US" dirty="0"/>
              <a:t>A type of data structure</a:t>
            </a:r>
            <a:endParaRPr lang="en-CA" dirty="0"/>
          </a:p>
        </p:txBody>
      </p:sp>
    </p:spTree>
    <p:extLst>
      <p:ext uri="{BB962C8B-B14F-4D97-AF65-F5344CB8AC3E}">
        <p14:creationId xmlns:p14="http://schemas.microsoft.com/office/powerpoint/2010/main" val="1882963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8105-E193-C0BB-766A-1A29E7892913}"/>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67933A3E-9BF4-DFB3-5CDF-FEFA873B6134}"/>
              </a:ext>
            </a:extLst>
          </p:cNvPr>
          <p:cNvSpPr>
            <a:spLocks noGrp="1"/>
          </p:cNvSpPr>
          <p:nvPr>
            <p:ph idx="1"/>
          </p:nvPr>
        </p:nvSpPr>
        <p:spPr/>
        <p:txBody>
          <a:bodyPr/>
          <a:lstStyle/>
          <a:p>
            <a:r>
              <a:rPr lang="en-US" dirty="0"/>
              <a:t>A module in Python is a file containing Python code</a:t>
            </a:r>
          </a:p>
          <a:p>
            <a:r>
              <a:rPr lang="en-US" dirty="0"/>
              <a:t>Answer: </a:t>
            </a:r>
            <a:r>
              <a:rPr lang="en-CA" dirty="0"/>
              <a:t>A file containing Python code</a:t>
            </a:r>
          </a:p>
        </p:txBody>
      </p:sp>
    </p:spTree>
    <p:extLst>
      <p:ext uri="{BB962C8B-B14F-4D97-AF65-F5344CB8AC3E}">
        <p14:creationId xmlns:p14="http://schemas.microsoft.com/office/powerpoint/2010/main" val="177953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C620-1CBE-7D45-48CC-9ECDA26174B6}"/>
              </a:ext>
            </a:extLst>
          </p:cNvPr>
          <p:cNvSpPr>
            <a:spLocks noGrp="1"/>
          </p:cNvSpPr>
          <p:nvPr>
            <p:ph type="title"/>
          </p:nvPr>
        </p:nvSpPr>
        <p:spPr/>
        <p:txBody>
          <a:bodyPr/>
          <a:lstStyle/>
          <a:p>
            <a:r>
              <a:rPr lang="en-CA" dirty="0"/>
              <a:t>Q1</a:t>
            </a:r>
          </a:p>
        </p:txBody>
      </p:sp>
      <p:sp>
        <p:nvSpPr>
          <p:cNvPr id="3" name="Content Placeholder 2">
            <a:extLst>
              <a:ext uri="{FF2B5EF4-FFF2-40B4-BE49-F238E27FC236}">
                <a16:creationId xmlns:a16="http://schemas.microsoft.com/office/drawing/2014/main" id="{78AA3F37-AD93-C85B-37E8-F140DECF1DA1}"/>
              </a:ext>
            </a:extLst>
          </p:cNvPr>
          <p:cNvSpPr>
            <a:spLocks noGrp="1"/>
          </p:cNvSpPr>
          <p:nvPr>
            <p:ph idx="1"/>
          </p:nvPr>
        </p:nvSpPr>
        <p:spPr/>
        <p:txBody>
          <a:bodyPr/>
          <a:lstStyle/>
          <a:p>
            <a:r>
              <a:rPr lang="en-CA" sz="1800" kern="0" dirty="0">
                <a:effectLst/>
                <a:latin typeface="Times New Roman" panose="02020603050405020304" pitchFamily="18" charset="0"/>
                <a:ea typeface="Times New Roman" panose="02020603050405020304" pitchFamily="18" charset="0"/>
                <a:cs typeface="Times New Roman" panose="02020603050405020304" pitchFamily="18" charset="0"/>
              </a:rPr>
              <a:t>What is the output of the following code snippet?</a:t>
            </a:r>
          </a:p>
          <a:p>
            <a:pPr lvl="1"/>
            <a:r>
              <a:rPr lang="en-CA" sz="1400" kern="0" dirty="0">
                <a:latin typeface="Times New Roman" panose="02020603050405020304" pitchFamily="18" charset="0"/>
                <a:ea typeface="Aptos" panose="020B0004020202020204" pitchFamily="34" charset="0"/>
                <a:cs typeface="Times New Roman" panose="02020603050405020304" pitchFamily="18" charset="0"/>
              </a:rPr>
              <a:t>10</a:t>
            </a:r>
          </a:p>
          <a:p>
            <a:pPr lvl="1"/>
            <a:r>
              <a:rPr lang="en-CA" sz="1400" kern="0" dirty="0">
                <a:latin typeface="Times New Roman" panose="02020603050405020304" pitchFamily="18" charset="0"/>
                <a:ea typeface="Aptos" panose="020B0004020202020204" pitchFamily="34" charset="0"/>
                <a:cs typeface="Times New Roman" panose="02020603050405020304" pitchFamily="18" charset="0"/>
              </a:rPr>
              <a:t>7</a:t>
            </a:r>
          </a:p>
          <a:p>
            <a:pPr lvl="1"/>
            <a:r>
              <a:rPr lang="en-CA" sz="1400" kern="0" dirty="0">
                <a:latin typeface="Times New Roman" panose="02020603050405020304" pitchFamily="18" charset="0"/>
                <a:ea typeface="Aptos" panose="020B0004020202020204" pitchFamily="34" charset="0"/>
                <a:cs typeface="Times New Roman" panose="02020603050405020304" pitchFamily="18" charset="0"/>
              </a:rPr>
              <a:t>25</a:t>
            </a:r>
          </a:p>
          <a:p>
            <a:pPr lvl="1"/>
            <a:r>
              <a:rPr lang="en-CA" sz="1400" kern="0" dirty="0">
                <a:latin typeface="Times New Roman" panose="02020603050405020304" pitchFamily="18" charset="0"/>
                <a:ea typeface="Aptos" panose="020B0004020202020204" pitchFamily="34" charset="0"/>
                <a:cs typeface="Times New Roman" panose="02020603050405020304" pitchFamily="18" charset="0"/>
              </a:rPr>
              <a:t>52</a:t>
            </a:r>
          </a:p>
          <a:p>
            <a:pPr lvl="1"/>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CA" dirty="0"/>
          </a:p>
        </p:txBody>
      </p:sp>
      <p:pic>
        <p:nvPicPr>
          <p:cNvPr id="5" name="Picture 4">
            <a:extLst>
              <a:ext uri="{FF2B5EF4-FFF2-40B4-BE49-F238E27FC236}">
                <a16:creationId xmlns:a16="http://schemas.microsoft.com/office/drawing/2014/main" id="{8B030C45-D873-DE38-21AB-7D7E312DC7C2}"/>
              </a:ext>
            </a:extLst>
          </p:cNvPr>
          <p:cNvPicPr>
            <a:picLocks noChangeAspect="1"/>
          </p:cNvPicPr>
          <p:nvPr/>
        </p:nvPicPr>
        <p:blipFill>
          <a:blip r:embed="rId2"/>
          <a:stretch>
            <a:fillRect/>
          </a:stretch>
        </p:blipFill>
        <p:spPr>
          <a:xfrm>
            <a:off x="1741110" y="4435955"/>
            <a:ext cx="8711728" cy="1227426"/>
          </a:xfrm>
          <a:prstGeom prst="rect">
            <a:avLst/>
          </a:prstGeom>
        </p:spPr>
      </p:pic>
    </p:spTree>
    <p:extLst>
      <p:ext uri="{BB962C8B-B14F-4D97-AF65-F5344CB8AC3E}">
        <p14:creationId xmlns:p14="http://schemas.microsoft.com/office/powerpoint/2010/main" val="1119862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29B3-1F91-A691-9BA4-89BB5EDC064B}"/>
              </a:ext>
            </a:extLst>
          </p:cNvPr>
          <p:cNvSpPr>
            <a:spLocks noGrp="1"/>
          </p:cNvSpPr>
          <p:nvPr>
            <p:ph type="title"/>
          </p:nvPr>
        </p:nvSpPr>
        <p:spPr/>
        <p:txBody>
          <a:bodyPr/>
          <a:lstStyle/>
          <a:p>
            <a:r>
              <a:rPr lang="en-CA" dirty="0"/>
              <a:t>Q7</a:t>
            </a:r>
          </a:p>
        </p:txBody>
      </p:sp>
      <p:sp>
        <p:nvSpPr>
          <p:cNvPr id="3" name="Content Placeholder 2">
            <a:extLst>
              <a:ext uri="{FF2B5EF4-FFF2-40B4-BE49-F238E27FC236}">
                <a16:creationId xmlns:a16="http://schemas.microsoft.com/office/drawing/2014/main" id="{D04DBBE2-0DFA-883D-0AA9-D53C34832C38}"/>
              </a:ext>
            </a:extLst>
          </p:cNvPr>
          <p:cNvSpPr>
            <a:spLocks noGrp="1"/>
          </p:cNvSpPr>
          <p:nvPr>
            <p:ph idx="1"/>
          </p:nvPr>
        </p:nvSpPr>
        <p:spPr/>
        <p:txBody>
          <a:bodyPr/>
          <a:lstStyle/>
          <a:p>
            <a:r>
              <a:rPr lang="en-US" dirty="0"/>
              <a:t>How can you import a module named </a:t>
            </a:r>
            <a:r>
              <a:rPr lang="en-US" dirty="0" err="1"/>
              <a:t>example_module</a:t>
            </a:r>
            <a:r>
              <a:rPr lang="en-US" dirty="0"/>
              <a:t> in Python?</a:t>
            </a:r>
          </a:p>
          <a:p>
            <a:pPr lvl="1"/>
            <a:r>
              <a:rPr lang="en-CA" dirty="0"/>
              <a:t>import </a:t>
            </a:r>
            <a:r>
              <a:rPr lang="en-CA" dirty="0" err="1"/>
              <a:t>example_module</a:t>
            </a:r>
            <a:endParaRPr lang="en-US" dirty="0"/>
          </a:p>
          <a:p>
            <a:pPr lvl="1"/>
            <a:r>
              <a:rPr lang="en-CA" dirty="0"/>
              <a:t>include </a:t>
            </a:r>
            <a:r>
              <a:rPr lang="en-CA" dirty="0" err="1"/>
              <a:t>example_module</a:t>
            </a:r>
            <a:endParaRPr lang="en-US" dirty="0"/>
          </a:p>
          <a:p>
            <a:pPr lvl="1"/>
            <a:r>
              <a:rPr lang="en-CA" dirty="0"/>
              <a:t>use </a:t>
            </a:r>
            <a:r>
              <a:rPr lang="en-CA" dirty="0" err="1"/>
              <a:t>example_module</a:t>
            </a:r>
            <a:endParaRPr lang="en-US" dirty="0"/>
          </a:p>
          <a:p>
            <a:pPr lvl="1"/>
            <a:r>
              <a:rPr lang="en-CA" dirty="0"/>
              <a:t>require </a:t>
            </a:r>
            <a:r>
              <a:rPr lang="en-CA" dirty="0" err="1"/>
              <a:t>example_module</a:t>
            </a:r>
            <a:endParaRPr lang="en-CA" dirty="0"/>
          </a:p>
        </p:txBody>
      </p:sp>
    </p:spTree>
    <p:extLst>
      <p:ext uri="{BB962C8B-B14F-4D97-AF65-F5344CB8AC3E}">
        <p14:creationId xmlns:p14="http://schemas.microsoft.com/office/powerpoint/2010/main" val="2115438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3125-3733-2ED6-B0C0-1F57B083AAAD}"/>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68198002-42E5-F8D8-58ED-CF4A8C4FD3AB}"/>
              </a:ext>
            </a:extLst>
          </p:cNvPr>
          <p:cNvSpPr>
            <a:spLocks noGrp="1"/>
          </p:cNvSpPr>
          <p:nvPr>
            <p:ph idx="1"/>
          </p:nvPr>
        </p:nvSpPr>
        <p:spPr/>
        <p:txBody>
          <a:bodyPr/>
          <a:lstStyle/>
          <a:p>
            <a:r>
              <a:rPr lang="en-CA" dirty="0"/>
              <a:t>import </a:t>
            </a:r>
            <a:r>
              <a:rPr lang="en-CA" dirty="0" err="1"/>
              <a:t>example_module</a:t>
            </a:r>
            <a:endParaRPr lang="en-CA" dirty="0"/>
          </a:p>
          <a:p>
            <a:endParaRPr lang="en-CA" dirty="0"/>
          </a:p>
        </p:txBody>
      </p:sp>
    </p:spTree>
    <p:extLst>
      <p:ext uri="{BB962C8B-B14F-4D97-AF65-F5344CB8AC3E}">
        <p14:creationId xmlns:p14="http://schemas.microsoft.com/office/powerpoint/2010/main" val="1066585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7EB8-F266-865B-A77F-6CB70F23B65B}"/>
              </a:ext>
            </a:extLst>
          </p:cNvPr>
          <p:cNvSpPr>
            <a:spLocks noGrp="1"/>
          </p:cNvSpPr>
          <p:nvPr>
            <p:ph type="title"/>
          </p:nvPr>
        </p:nvSpPr>
        <p:spPr/>
        <p:txBody>
          <a:bodyPr/>
          <a:lstStyle/>
          <a:p>
            <a:r>
              <a:rPr lang="en-CA" dirty="0"/>
              <a:t>Q8</a:t>
            </a:r>
          </a:p>
        </p:txBody>
      </p:sp>
      <p:sp>
        <p:nvSpPr>
          <p:cNvPr id="3" name="Content Placeholder 2">
            <a:extLst>
              <a:ext uri="{FF2B5EF4-FFF2-40B4-BE49-F238E27FC236}">
                <a16:creationId xmlns:a16="http://schemas.microsoft.com/office/drawing/2014/main" id="{354DAEB5-A69A-E6F5-89AE-BB49F69E4262}"/>
              </a:ext>
            </a:extLst>
          </p:cNvPr>
          <p:cNvSpPr>
            <a:spLocks noGrp="1"/>
          </p:cNvSpPr>
          <p:nvPr>
            <p:ph idx="1"/>
          </p:nvPr>
        </p:nvSpPr>
        <p:spPr/>
        <p:txBody>
          <a:bodyPr/>
          <a:lstStyle/>
          <a:p>
            <a:r>
              <a:rPr lang="en-US" dirty="0"/>
              <a:t>What is the purpose of the import statement in Python?</a:t>
            </a:r>
          </a:p>
          <a:p>
            <a:pPr lvl="1"/>
            <a:r>
              <a:rPr lang="en-CA" dirty="0"/>
              <a:t>To include external libraries</a:t>
            </a:r>
            <a:endParaRPr lang="en-US" dirty="0"/>
          </a:p>
          <a:p>
            <a:pPr lvl="1"/>
            <a:r>
              <a:rPr lang="en-US" dirty="0"/>
              <a:t>To define a new module</a:t>
            </a:r>
          </a:p>
          <a:p>
            <a:pPr lvl="1"/>
            <a:r>
              <a:rPr lang="en-US" dirty="0"/>
              <a:t>To execute a Python script</a:t>
            </a:r>
          </a:p>
          <a:p>
            <a:pPr lvl="1"/>
            <a:r>
              <a:rPr lang="en-CA" dirty="0"/>
              <a:t>To terminate a program</a:t>
            </a:r>
          </a:p>
        </p:txBody>
      </p:sp>
    </p:spTree>
    <p:extLst>
      <p:ext uri="{BB962C8B-B14F-4D97-AF65-F5344CB8AC3E}">
        <p14:creationId xmlns:p14="http://schemas.microsoft.com/office/powerpoint/2010/main" val="189894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4781-2BAA-0A47-29D4-17C95CDDB11C}"/>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5E7EB11F-BB74-BD99-366B-0B48E4026F52}"/>
              </a:ext>
            </a:extLst>
          </p:cNvPr>
          <p:cNvSpPr>
            <a:spLocks noGrp="1"/>
          </p:cNvSpPr>
          <p:nvPr>
            <p:ph idx="1"/>
          </p:nvPr>
        </p:nvSpPr>
        <p:spPr/>
        <p:txBody>
          <a:bodyPr/>
          <a:lstStyle/>
          <a:p>
            <a:r>
              <a:rPr lang="en-CA" dirty="0"/>
              <a:t>To include external libraries</a:t>
            </a:r>
          </a:p>
          <a:p>
            <a:endParaRPr lang="en-CA" dirty="0"/>
          </a:p>
        </p:txBody>
      </p:sp>
    </p:spTree>
    <p:extLst>
      <p:ext uri="{BB962C8B-B14F-4D97-AF65-F5344CB8AC3E}">
        <p14:creationId xmlns:p14="http://schemas.microsoft.com/office/powerpoint/2010/main" val="2598601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6B4-DD72-9D2B-BAE2-0FA939FA6BB9}"/>
              </a:ext>
            </a:extLst>
          </p:cNvPr>
          <p:cNvSpPr>
            <a:spLocks noGrp="1"/>
          </p:cNvSpPr>
          <p:nvPr>
            <p:ph type="title"/>
          </p:nvPr>
        </p:nvSpPr>
        <p:spPr/>
        <p:txBody>
          <a:bodyPr/>
          <a:lstStyle/>
          <a:p>
            <a:r>
              <a:rPr lang="en-CA" dirty="0"/>
              <a:t>Q10</a:t>
            </a:r>
          </a:p>
        </p:txBody>
      </p:sp>
      <p:sp>
        <p:nvSpPr>
          <p:cNvPr id="3" name="Content Placeholder 2">
            <a:extLst>
              <a:ext uri="{FF2B5EF4-FFF2-40B4-BE49-F238E27FC236}">
                <a16:creationId xmlns:a16="http://schemas.microsoft.com/office/drawing/2014/main" id="{43860BF6-9B1D-95CB-91E9-6FDA29B9BA7E}"/>
              </a:ext>
            </a:extLst>
          </p:cNvPr>
          <p:cNvSpPr>
            <a:spLocks noGrp="1"/>
          </p:cNvSpPr>
          <p:nvPr>
            <p:ph idx="1"/>
          </p:nvPr>
        </p:nvSpPr>
        <p:spPr/>
        <p:txBody>
          <a:bodyPr/>
          <a:lstStyle/>
          <a:p>
            <a:r>
              <a:rPr lang="en-US" dirty="0"/>
              <a:t>What is the benefit of organizing code into modules in Python?</a:t>
            </a:r>
          </a:p>
          <a:p>
            <a:pPr lvl="1"/>
            <a:r>
              <a:rPr lang="en-US" dirty="0"/>
              <a:t>It makes the code more readable.</a:t>
            </a:r>
          </a:p>
          <a:p>
            <a:pPr lvl="1"/>
            <a:r>
              <a:rPr lang="en-US" dirty="0"/>
              <a:t>It improves the performance of the code.</a:t>
            </a:r>
          </a:p>
          <a:p>
            <a:pPr lvl="1"/>
            <a:r>
              <a:rPr lang="en-US" dirty="0"/>
              <a:t>It allows for better code reuse.</a:t>
            </a:r>
          </a:p>
          <a:p>
            <a:pPr lvl="1"/>
            <a:r>
              <a:rPr lang="en-US" dirty="0"/>
              <a:t>It prevents errors in the code.</a:t>
            </a:r>
            <a:endParaRPr lang="en-CA" dirty="0"/>
          </a:p>
        </p:txBody>
      </p:sp>
    </p:spTree>
    <p:extLst>
      <p:ext uri="{BB962C8B-B14F-4D97-AF65-F5344CB8AC3E}">
        <p14:creationId xmlns:p14="http://schemas.microsoft.com/office/powerpoint/2010/main" val="4232789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3D56-F889-F1A1-999E-378788C4443E}"/>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473286B0-EB70-D40E-D778-4BCCCE7B0750}"/>
              </a:ext>
            </a:extLst>
          </p:cNvPr>
          <p:cNvSpPr>
            <a:spLocks noGrp="1"/>
          </p:cNvSpPr>
          <p:nvPr>
            <p:ph idx="1"/>
          </p:nvPr>
        </p:nvSpPr>
        <p:spPr/>
        <p:txBody>
          <a:bodyPr>
            <a:normAutofit lnSpcReduction="10000"/>
          </a:bodyPr>
          <a:lstStyle/>
          <a:p>
            <a:r>
              <a:rPr lang="en-US" dirty="0"/>
              <a:t>The benefit of organizing code into modules in Python is that it allows for better code reuse.</a:t>
            </a:r>
          </a:p>
          <a:p>
            <a:r>
              <a:rPr lang="en-US" dirty="0"/>
              <a:t>By breaking down code into modules, you can encapsulate related functionalities together, making it easier to understand, maintain, and reuse. Modules promote modular programming, which enhances code organization and reduces redundancy. Additionally, modules facilitate collaboration among developers by providing a clear structure for code organization and sharing.</a:t>
            </a:r>
          </a:p>
          <a:p>
            <a:r>
              <a:rPr lang="en-US" dirty="0"/>
              <a:t>Answer It allows for better code reuse.</a:t>
            </a:r>
          </a:p>
          <a:p>
            <a:endParaRPr lang="en-CA" dirty="0"/>
          </a:p>
        </p:txBody>
      </p:sp>
    </p:spTree>
    <p:extLst>
      <p:ext uri="{BB962C8B-B14F-4D97-AF65-F5344CB8AC3E}">
        <p14:creationId xmlns:p14="http://schemas.microsoft.com/office/powerpoint/2010/main" val="1407111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5E6C-D2B6-D6EE-17E3-84731CCC8CC8}"/>
              </a:ext>
            </a:extLst>
          </p:cNvPr>
          <p:cNvSpPr>
            <a:spLocks noGrp="1"/>
          </p:cNvSpPr>
          <p:nvPr>
            <p:ph type="title"/>
          </p:nvPr>
        </p:nvSpPr>
        <p:spPr/>
        <p:txBody>
          <a:bodyPr/>
          <a:lstStyle/>
          <a:p>
            <a:r>
              <a:rPr lang="en-CA" dirty="0"/>
              <a:t>Q11</a:t>
            </a:r>
          </a:p>
        </p:txBody>
      </p:sp>
      <p:sp>
        <p:nvSpPr>
          <p:cNvPr id="3" name="Content Placeholder 2">
            <a:extLst>
              <a:ext uri="{FF2B5EF4-FFF2-40B4-BE49-F238E27FC236}">
                <a16:creationId xmlns:a16="http://schemas.microsoft.com/office/drawing/2014/main" id="{0B6E8F14-4C48-5105-FC01-3644360354D2}"/>
              </a:ext>
            </a:extLst>
          </p:cNvPr>
          <p:cNvSpPr>
            <a:spLocks noGrp="1"/>
          </p:cNvSpPr>
          <p:nvPr>
            <p:ph idx="1"/>
          </p:nvPr>
        </p:nvSpPr>
        <p:spPr/>
        <p:txBody>
          <a:bodyPr/>
          <a:lstStyle/>
          <a:p>
            <a:r>
              <a:rPr lang="en-US" dirty="0"/>
              <a:t>What is a package in Python?</a:t>
            </a:r>
          </a:p>
          <a:p>
            <a:pPr lvl="1"/>
            <a:r>
              <a:rPr lang="en-US" dirty="0"/>
              <a:t>A collection of related modules</a:t>
            </a:r>
          </a:p>
          <a:p>
            <a:pPr lvl="1"/>
            <a:r>
              <a:rPr lang="en-US" dirty="0"/>
              <a:t>A type of data structure</a:t>
            </a:r>
          </a:p>
          <a:p>
            <a:pPr lvl="1"/>
            <a:r>
              <a:rPr lang="en-US" dirty="0"/>
              <a:t>A built-in function in Python</a:t>
            </a:r>
          </a:p>
          <a:p>
            <a:pPr lvl="1"/>
            <a:r>
              <a:rPr lang="en-US" dirty="0"/>
              <a:t>An executable file</a:t>
            </a:r>
            <a:endParaRPr lang="en-CA" dirty="0"/>
          </a:p>
        </p:txBody>
      </p:sp>
    </p:spTree>
    <p:extLst>
      <p:ext uri="{BB962C8B-B14F-4D97-AF65-F5344CB8AC3E}">
        <p14:creationId xmlns:p14="http://schemas.microsoft.com/office/powerpoint/2010/main" val="238601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6F8C-308B-1A4B-0EB4-9943E30F2608}"/>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D62A1CB8-AB57-6BB9-9995-864C132F4E20}"/>
              </a:ext>
            </a:extLst>
          </p:cNvPr>
          <p:cNvSpPr>
            <a:spLocks noGrp="1"/>
          </p:cNvSpPr>
          <p:nvPr>
            <p:ph idx="1"/>
          </p:nvPr>
        </p:nvSpPr>
        <p:spPr/>
        <p:txBody>
          <a:bodyPr/>
          <a:lstStyle/>
          <a:p>
            <a:r>
              <a:rPr lang="en-US" dirty="0"/>
              <a:t>A package in Python is </a:t>
            </a:r>
            <a:r>
              <a:rPr lang="en-US" b="1" dirty="0"/>
              <a:t>a collection of related modules</a:t>
            </a:r>
            <a:r>
              <a:rPr lang="en-US" dirty="0"/>
              <a:t>.</a:t>
            </a:r>
          </a:p>
          <a:p>
            <a:endParaRPr lang="en-CA" dirty="0"/>
          </a:p>
        </p:txBody>
      </p:sp>
    </p:spTree>
    <p:extLst>
      <p:ext uri="{BB962C8B-B14F-4D97-AF65-F5344CB8AC3E}">
        <p14:creationId xmlns:p14="http://schemas.microsoft.com/office/powerpoint/2010/main" val="3599713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DC46-B2A9-8E1E-053A-D5643ADEF34E}"/>
              </a:ext>
            </a:extLst>
          </p:cNvPr>
          <p:cNvSpPr>
            <a:spLocks noGrp="1"/>
          </p:cNvSpPr>
          <p:nvPr>
            <p:ph type="title"/>
          </p:nvPr>
        </p:nvSpPr>
        <p:spPr/>
        <p:txBody>
          <a:bodyPr/>
          <a:lstStyle/>
          <a:p>
            <a:r>
              <a:rPr lang="en-CA" dirty="0"/>
              <a:t>Q12</a:t>
            </a:r>
          </a:p>
        </p:txBody>
      </p:sp>
      <p:sp>
        <p:nvSpPr>
          <p:cNvPr id="3" name="Content Placeholder 2">
            <a:extLst>
              <a:ext uri="{FF2B5EF4-FFF2-40B4-BE49-F238E27FC236}">
                <a16:creationId xmlns:a16="http://schemas.microsoft.com/office/drawing/2014/main" id="{E28FA9C2-1B42-199B-85EB-CD208CCE56E5}"/>
              </a:ext>
            </a:extLst>
          </p:cNvPr>
          <p:cNvSpPr>
            <a:spLocks noGrp="1"/>
          </p:cNvSpPr>
          <p:nvPr>
            <p:ph idx="1"/>
          </p:nvPr>
        </p:nvSpPr>
        <p:spPr/>
        <p:txBody>
          <a:bodyPr/>
          <a:lstStyle/>
          <a:p>
            <a:r>
              <a:rPr lang="en-US" dirty="0"/>
              <a:t>Which file must be present in a directory to make it a Python package?</a:t>
            </a:r>
          </a:p>
          <a:p>
            <a:pPr lvl="1"/>
            <a:r>
              <a:rPr lang="en-CA" dirty="0"/>
              <a:t>init.py</a:t>
            </a:r>
          </a:p>
          <a:p>
            <a:pPr lvl="1"/>
            <a:r>
              <a:rPr lang="en-CA" dirty="0"/>
              <a:t>package.py</a:t>
            </a:r>
          </a:p>
          <a:p>
            <a:pPr lvl="1"/>
            <a:r>
              <a:rPr lang="en-CA" dirty="0"/>
              <a:t> __main__.py</a:t>
            </a:r>
          </a:p>
          <a:p>
            <a:pPr lvl="1"/>
            <a:r>
              <a:rPr lang="en-CA" dirty="0"/>
              <a:t> module.py</a:t>
            </a:r>
          </a:p>
        </p:txBody>
      </p:sp>
    </p:spTree>
    <p:extLst>
      <p:ext uri="{BB962C8B-B14F-4D97-AF65-F5344CB8AC3E}">
        <p14:creationId xmlns:p14="http://schemas.microsoft.com/office/powerpoint/2010/main" val="4275183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8497-4898-2F61-2F5F-B8EEDEC786C4}"/>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7AAA520C-2F85-3A57-D982-EF73C364BE71}"/>
              </a:ext>
            </a:extLst>
          </p:cNvPr>
          <p:cNvSpPr>
            <a:spLocks noGrp="1"/>
          </p:cNvSpPr>
          <p:nvPr>
            <p:ph idx="1"/>
          </p:nvPr>
        </p:nvSpPr>
        <p:spPr/>
        <p:txBody>
          <a:bodyPr/>
          <a:lstStyle/>
          <a:p>
            <a:r>
              <a:rPr lang="en-US" dirty="0"/>
              <a:t>The file that must be present in a directory to make it a Python package is:</a:t>
            </a:r>
          </a:p>
          <a:p>
            <a:r>
              <a:rPr lang="en-US" dirty="0"/>
              <a:t>The __init__.py file serves as an indicator to Python that the directory should be treated as a package. It can also contain initialization code for the package if needed.</a:t>
            </a:r>
          </a:p>
          <a:p>
            <a:r>
              <a:rPr lang="en-CA" dirty="0"/>
              <a:t>__init__.py</a:t>
            </a:r>
          </a:p>
        </p:txBody>
      </p:sp>
    </p:spTree>
    <p:extLst>
      <p:ext uri="{BB962C8B-B14F-4D97-AF65-F5344CB8AC3E}">
        <p14:creationId xmlns:p14="http://schemas.microsoft.com/office/powerpoint/2010/main" val="13581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490F-4781-1F7C-E581-9391DFA527B3}"/>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D5D1470-03A1-58B5-9E82-4A6C5D08260A}"/>
              </a:ext>
            </a:extLst>
          </p:cNvPr>
          <p:cNvSpPr>
            <a:spLocks noGrp="1"/>
          </p:cNvSpPr>
          <p:nvPr>
            <p:ph idx="1"/>
          </p:nvPr>
        </p:nvSpPr>
        <p:spPr/>
        <p:txBody>
          <a:bodyPr/>
          <a:lstStyle/>
          <a:p>
            <a:r>
              <a:rPr lang="en-CA" dirty="0"/>
              <a:t>10</a:t>
            </a:r>
          </a:p>
        </p:txBody>
      </p:sp>
    </p:spTree>
    <p:extLst>
      <p:ext uri="{BB962C8B-B14F-4D97-AF65-F5344CB8AC3E}">
        <p14:creationId xmlns:p14="http://schemas.microsoft.com/office/powerpoint/2010/main" val="2886060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7F59-51DB-304F-AE5C-2F21B33F0690}"/>
              </a:ext>
            </a:extLst>
          </p:cNvPr>
          <p:cNvSpPr>
            <a:spLocks noGrp="1"/>
          </p:cNvSpPr>
          <p:nvPr>
            <p:ph type="title"/>
          </p:nvPr>
        </p:nvSpPr>
        <p:spPr/>
        <p:txBody>
          <a:bodyPr/>
          <a:lstStyle/>
          <a:p>
            <a:r>
              <a:rPr lang="en-CA" dirty="0"/>
              <a:t>Q13</a:t>
            </a:r>
          </a:p>
        </p:txBody>
      </p:sp>
      <p:sp>
        <p:nvSpPr>
          <p:cNvPr id="3" name="Content Placeholder 2">
            <a:extLst>
              <a:ext uri="{FF2B5EF4-FFF2-40B4-BE49-F238E27FC236}">
                <a16:creationId xmlns:a16="http://schemas.microsoft.com/office/drawing/2014/main" id="{56CAAAED-FE86-2090-7E74-FCBEBBE1A028}"/>
              </a:ext>
            </a:extLst>
          </p:cNvPr>
          <p:cNvSpPr>
            <a:spLocks noGrp="1"/>
          </p:cNvSpPr>
          <p:nvPr>
            <p:ph idx="1"/>
          </p:nvPr>
        </p:nvSpPr>
        <p:spPr/>
        <p:txBody>
          <a:bodyPr/>
          <a:lstStyle/>
          <a:p>
            <a:r>
              <a:rPr lang="en-US" dirty="0"/>
              <a:t>What is the purpose of the __init__.py file in a Python package?</a:t>
            </a:r>
          </a:p>
          <a:p>
            <a:pPr lvl="1"/>
            <a:r>
              <a:rPr lang="en-US" dirty="0"/>
              <a:t>It initializes the package.</a:t>
            </a:r>
          </a:p>
          <a:p>
            <a:pPr lvl="1"/>
            <a:r>
              <a:rPr lang="en-US" dirty="0"/>
              <a:t>It contains the main code of the package.</a:t>
            </a:r>
          </a:p>
          <a:p>
            <a:pPr lvl="1"/>
            <a:r>
              <a:rPr lang="en-US" dirty="0"/>
              <a:t>It is not necessary for a Python package.</a:t>
            </a:r>
          </a:p>
          <a:p>
            <a:pPr lvl="1"/>
            <a:r>
              <a:rPr lang="en-US" dirty="0"/>
              <a:t>It is used for version control.</a:t>
            </a:r>
            <a:endParaRPr lang="en-CA" dirty="0"/>
          </a:p>
        </p:txBody>
      </p:sp>
    </p:spTree>
    <p:extLst>
      <p:ext uri="{BB962C8B-B14F-4D97-AF65-F5344CB8AC3E}">
        <p14:creationId xmlns:p14="http://schemas.microsoft.com/office/powerpoint/2010/main" val="3975141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2FBC-492E-179E-67F0-6357BE027B87}"/>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04C0CBBE-185A-1B75-A1FE-7C83CCDC7C6C}"/>
              </a:ext>
            </a:extLst>
          </p:cNvPr>
          <p:cNvSpPr>
            <a:spLocks noGrp="1"/>
          </p:cNvSpPr>
          <p:nvPr>
            <p:ph idx="1"/>
          </p:nvPr>
        </p:nvSpPr>
        <p:spPr/>
        <p:txBody>
          <a:bodyPr/>
          <a:lstStyle/>
          <a:p>
            <a:r>
              <a:rPr lang="en-US" dirty="0"/>
              <a:t>The purpose of the __init__.py file in a Python package is to initialize the package.</a:t>
            </a:r>
          </a:p>
          <a:p>
            <a:r>
              <a:rPr lang="en-CA" dirty="0"/>
              <a:t>It initializes the package.</a:t>
            </a:r>
          </a:p>
          <a:p>
            <a:endParaRPr lang="en-CA" dirty="0"/>
          </a:p>
        </p:txBody>
      </p:sp>
    </p:spTree>
    <p:extLst>
      <p:ext uri="{BB962C8B-B14F-4D97-AF65-F5344CB8AC3E}">
        <p14:creationId xmlns:p14="http://schemas.microsoft.com/office/powerpoint/2010/main" val="1229294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9204-510B-3141-74FB-27F7B0AFEF75}"/>
              </a:ext>
            </a:extLst>
          </p:cNvPr>
          <p:cNvSpPr>
            <a:spLocks noGrp="1"/>
          </p:cNvSpPr>
          <p:nvPr>
            <p:ph type="title"/>
          </p:nvPr>
        </p:nvSpPr>
        <p:spPr/>
        <p:txBody>
          <a:bodyPr/>
          <a:lstStyle/>
          <a:p>
            <a:r>
              <a:rPr lang="en-CA" dirty="0"/>
              <a:t>Q15</a:t>
            </a:r>
          </a:p>
        </p:txBody>
      </p:sp>
      <p:sp>
        <p:nvSpPr>
          <p:cNvPr id="3" name="Content Placeholder 2">
            <a:extLst>
              <a:ext uri="{FF2B5EF4-FFF2-40B4-BE49-F238E27FC236}">
                <a16:creationId xmlns:a16="http://schemas.microsoft.com/office/drawing/2014/main" id="{D517E6D4-CA55-48EE-CD99-18FFE4750ED1}"/>
              </a:ext>
            </a:extLst>
          </p:cNvPr>
          <p:cNvSpPr>
            <a:spLocks noGrp="1"/>
          </p:cNvSpPr>
          <p:nvPr>
            <p:ph idx="1"/>
          </p:nvPr>
        </p:nvSpPr>
        <p:spPr/>
        <p:txBody>
          <a:bodyPr/>
          <a:lstStyle/>
          <a:p>
            <a:r>
              <a:rPr lang="en-CA" dirty="0"/>
              <a:t>How can you import a module named </a:t>
            </a:r>
            <a:r>
              <a:rPr lang="en-CA" dirty="0" err="1"/>
              <a:t>example_module</a:t>
            </a:r>
            <a:r>
              <a:rPr lang="en-CA" dirty="0"/>
              <a:t> from a package named </a:t>
            </a:r>
            <a:r>
              <a:rPr lang="en-CA" dirty="0" err="1"/>
              <a:t>example_package</a:t>
            </a:r>
            <a:r>
              <a:rPr lang="en-CA" dirty="0"/>
              <a:t> in Python?</a:t>
            </a:r>
          </a:p>
          <a:p>
            <a:pPr lvl="1"/>
            <a:r>
              <a:rPr lang="en-CA" dirty="0"/>
              <a:t>import </a:t>
            </a:r>
            <a:r>
              <a:rPr lang="en-CA" dirty="0" err="1"/>
              <a:t>example_package.example_module</a:t>
            </a:r>
            <a:endParaRPr lang="en-CA" dirty="0"/>
          </a:p>
          <a:p>
            <a:pPr lvl="1"/>
            <a:r>
              <a:rPr lang="en-CA" dirty="0"/>
              <a:t>import </a:t>
            </a:r>
            <a:r>
              <a:rPr lang="en-CA" dirty="0" err="1"/>
              <a:t>example_module</a:t>
            </a:r>
            <a:r>
              <a:rPr lang="en-CA" dirty="0"/>
              <a:t> from </a:t>
            </a:r>
            <a:r>
              <a:rPr lang="en-CA" dirty="0" err="1"/>
              <a:t>example_package</a:t>
            </a:r>
            <a:endParaRPr lang="en-CA" dirty="0"/>
          </a:p>
          <a:p>
            <a:pPr lvl="1"/>
            <a:r>
              <a:rPr lang="en-CA" dirty="0"/>
              <a:t>import </a:t>
            </a:r>
            <a:r>
              <a:rPr lang="en-CA" dirty="0" err="1"/>
              <a:t>example_module</a:t>
            </a:r>
            <a:r>
              <a:rPr lang="en-CA" dirty="0"/>
              <a:t> as </a:t>
            </a:r>
            <a:r>
              <a:rPr lang="en-CA" dirty="0" err="1"/>
              <a:t>example_package</a:t>
            </a:r>
            <a:endParaRPr lang="en-CA" dirty="0"/>
          </a:p>
          <a:p>
            <a:pPr lvl="1"/>
            <a:r>
              <a:rPr lang="en-CA" dirty="0"/>
              <a:t>from </a:t>
            </a:r>
            <a:r>
              <a:rPr lang="en-CA" dirty="0" err="1"/>
              <a:t>example_package</a:t>
            </a:r>
            <a:r>
              <a:rPr lang="en-CA" dirty="0"/>
              <a:t> import </a:t>
            </a:r>
            <a:r>
              <a:rPr lang="en-CA" dirty="0" err="1"/>
              <a:t>example_module</a:t>
            </a:r>
            <a:endParaRPr lang="en-CA" dirty="0"/>
          </a:p>
        </p:txBody>
      </p:sp>
    </p:spTree>
    <p:extLst>
      <p:ext uri="{BB962C8B-B14F-4D97-AF65-F5344CB8AC3E}">
        <p14:creationId xmlns:p14="http://schemas.microsoft.com/office/powerpoint/2010/main" val="9034441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D545-71B6-90D0-9A20-22C6CB735719}"/>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BBD1CFD-27D7-4DA6-621E-925F554C6194}"/>
              </a:ext>
            </a:extLst>
          </p:cNvPr>
          <p:cNvSpPr>
            <a:spLocks noGrp="1"/>
          </p:cNvSpPr>
          <p:nvPr>
            <p:ph idx="1"/>
          </p:nvPr>
        </p:nvSpPr>
        <p:spPr/>
        <p:txBody>
          <a:bodyPr/>
          <a:lstStyle/>
          <a:p>
            <a:r>
              <a:rPr lang="en-US" dirty="0"/>
              <a:t>The correct way to import a module named </a:t>
            </a:r>
            <a:r>
              <a:rPr lang="en-US" dirty="0" err="1"/>
              <a:t>example_module</a:t>
            </a:r>
            <a:r>
              <a:rPr lang="en-US" dirty="0"/>
              <a:t> from a package named </a:t>
            </a:r>
            <a:r>
              <a:rPr lang="en-US" dirty="0" err="1"/>
              <a:t>example_package</a:t>
            </a:r>
            <a:r>
              <a:rPr lang="en-US" dirty="0"/>
              <a:t> in Python is:</a:t>
            </a:r>
          </a:p>
          <a:p>
            <a:r>
              <a:rPr lang="en-US" dirty="0"/>
              <a:t>from </a:t>
            </a:r>
            <a:r>
              <a:rPr lang="en-US" dirty="0" err="1"/>
              <a:t>example_package</a:t>
            </a:r>
            <a:r>
              <a:rPr lang="en-US" dirty="0"/>
              <a:t> import </a:t>
            </a:r>
            <a:r>
              <a:rPr lang="en-US" dirty="0" err="1"/>
              <a:t>example_module</a:t>
            </a:r>
            <a:endParaRPr lang="en-US" dirty="0"/>
          </a:p>
          <a:p>
            <a:endParaRPr lang="en-CA" dirty="0"/>
          </a:p>
        </p:txBody>
      </p:sp>
    </p:spTree>
    <p:extLst>
      <p:ext uri="{BB962C8B-B14F-4D97-AF65-F5344CB8AC3E}">
        <p14:creationId xmlns:p14="http://schemas.microsoft.com/office/powerpoint/2010/main" val="2423769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3BF3-3180-FA97-0165-D7F5F5A067BD}"/>
              </a:ext>
            </a:extLst>
          </p:cNvPr>
          <p:cNvSpPr>
            <a:spLocks noGrp="1"/>
          </p:cNvSpPr>
          <p:nvPr>
            <p:ph type="title"/>
          </p:nvPr>
        </p:nvSpPr>
        <p:spPr/>
        <p:txBody>
          <a:bodyPr/>
          <a:lstStyle/>
          <a:p>
            <a:r>
              <a:rPr lang="en-CA" dirty="0"/>
              <a:t>Q16</a:t>
            </a:r>
          </a:p>
        </p:txBody>
      </p:sp>
      <p:sp>
        <p:nvSpPr>
          <p:cNvPr id="3" name="Content Placeholder 2">
            <a:extLst>
              <a:ext uri="{FF2B5EF4-FFF2-40B4-BE49-F238E27FC236}">
                <a16:creationId xmlns:a16="http://schemas.microsoft.com/office/drawing/2014/main" id="{64EA719D-E5E3-820B-A0C6-02C31F52FCA0}"/>
              </a:ext>
            </a:extLst>
          </p:cNvPr>
          <p:cNvSpPr>
            <a:spLocks noGrp="1"/>
          </p:cNvSpPr>
          <p:nvPr>
            <p:ph idx="1"/>
          </p:nvPr>
        </p:nvSpPr>
        <p:spPr/>
        <p:txBody>
          <a:bodyPr/>
          <a:lstStyle/>
          <a:p>
            <a:r>
              <a:rPr lang="en-US" dirty="0"/>
              <a:t>What is the purpose of the </a:t>
            </a:r>
            <a:r>
              <a:rPr lang="en-US" dirty="0" err="1"/>
              <a:t>dir</a:t>
            </a:r>
            <a:r>
              <a:rPr lang="en-US" dirty="0"/>
              <a:t>() function in Python?</a:t>
            </a:r>
          </a:p>
          <a:p>
            <a:pPr lvl="1"/>
            <a:r>
              <a:rPr lang="en-US" dirty="0"/>
              <a:t>To display the directory structure of a package.</a:t>
            </a:r>
          </a:p>
          <a:p>
            <a:pPr lvl="1"/>
            <a:r>
              <a:rPr lang="en-US" dirty="0"/>
              <a:t>To list all files in the current directory.</a:t>
            </a:r>
          </a:p>
          <a:p>
            <a:pPr lvl="1"/>
            <a:r>
              <a:rPr lang="en-US" dirty="0"/>
              <a:t>To list all attributes of a module or object.</a:t>
            </a:r>
          </a:p>
          <a:p>
            <a:pPr lvl="1"/>
            <a:r>
              <a:rPr lang="en-US" dirty="0"/>
              <a:t>To delete a directory in the file system.</a:t>
            </a:r>
            <a:endParaRPr lang="en-CA" dirty="0"/>
          </a:p>
        </p:txBody>
      </p:sp>
    </p:spTree>
    <p:extLst>
      <p:ext uri="{BB962C8B-B14F-4D97-AF65-F5344CB8AC3E}">
        <p14:creationId xmlns:p14="http://schemas.microsoft.com/office/powerpoint/2010/main" val="3265828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A58E-21C2-3BE0-2515-8FC0C42E4AF2}"/>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483C0782-A183-2496-6072-784EA9562DF9}"/>
              </a:ext>
            </a:extLst>
          </p:cNvPr>
          <p:cNvSpPr>
            <a:spLocks noGrp="1"/>
          </p:cNvSpPr>
          <p:nvPr>
            <p:ph idx="1"/>
          </p:nvPr>
        </p:nvSpPr>
        <p:spPr/>
        <p:txBody>
          <a:bodyPr/>
          <a:lstStyle/>
          <a:p>
            <a:r>
              <a:rPr lang="en-US" dirty="0"/>
              <a:t>The purpose of the </a:t>
            </a:r>
            <a:r>
              <a:rPr lang="en-US" dirty="0" err="1"/>
              <a:t>dir</a:t>
            </a:r>
            <a:r>
              <a:rPr lang="en-US" dirty="0"/>
              <a:t>() function in Python is to list all attributes of a module or object.</a:t>
            </a:r>
            <a:endParaRPr lang="en-CA" dirty="0"/>
          </a:p>
        </p:txBody>
      </p:sp>
    </p:spTree>
    <p:extLst>
      <p:ext uri="{BB962C8B-B14F-4D97-AF65-F5344CB8AC3E}">
        <p14:creationId xmlns:p14="http://schemas.microsoft.com/office/powerpoint/2010/main" val="281593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7624-A338-2DB7-B0C4-7E8F074DC05C}"/>
              </a:ext>
            </a:extLst>
          </p:cNvPr>
          <p:cNvSpPr>
            <a:spLocks noGrp="1"/>
          </p:cNvSpPr>
          <p:nvPr>
            <p:ph type="title"/>
          </p:nvPr>
        </p:nvSpPr>
        <p:spPr/>
        <p:txBody>
          <a:bodyPr/>
          <a:lstStyle/>
          <a:p>
            <a:r>
              <a:rPr lang="en-CA" dirty="0"/>
              <a:t>Q17</a:t>
            </a:r>
          </a:p>
        </p:txBody>
      </p:sp>
      <p:sp>
        <p:nvSpPr>
          <p:cNvPr id="3" name="Content Placeholder 2">
            <a:extLst>
              <a:ext uri="{FF2B5EF4-FFF2-40B4-BE49-F238E27FC236}">
                <a16:creationId xmlns:a16="http://schemas.microsoft.com/office/drawing/2014/main" id="{34C329AE-434E-5102-CE11-E2C8FC3294A7}"/>
              </a:ext>
            </a:extLst>
          </p:cNvPr>
          <p:cNvSpPr>
            <a:spLocks noGrp="1"/>
          </p:cNvSpPr>
          <p:nvPr>
            <p:ph idx="1"/>
          </p:nvPr>
        </p:nvSpPr>
        <p:spPr/>
        <p:txBody>
          <a:bodyPr/>
          <a:lstStyle/>
          <a:p>
            <a:r>
              <a:rPr lang="en-US" dirty="0"/>
              <a:t>How can you access a function named </a:t>
            </a:r>
            <a:r>
              <a:rPr lang="en-US" dirty="0" err="1"/>
              <a:t>my_function</a:t>
            </a:r>
            <a:r>
              <a:rPr lang="en-US" dirty="0"/>
              <a:t> from a module named </a:t>
            </a:r>
            <a:r>
              <a:rPr lang="en-US" dirty="0" err="1"/>
              <a:t>my_module</a:t>
            </a:r>
            <a:r>
              <a:rPr lang="en-US" dirty="0"/>
              <a:t>?</a:t>
            </a:r>
          </a:p>
          <a:p>
            <a:pPr lvl="1"/>
            <a:r>
              <a:rPr lang="en-US" dirty="0"/>
              <a:t>import </a:t>
            </a:r>
            <a:r>
              <a:rPr lang="en-US" dirty="0" err="1"/>
              <a:t>my_function</a:t>
            </a:r>
            <a:r>
              <a:rPr lang="en-US" dirty="0"/>
              <a:t> from </a:t>
            </a:r>
            <a:r>
              <a:rPr lang="en-US" dirty="0" err="1"/>
              <a:t>my_module</a:t>
            </a:r>
            <a:endParaRPr lang="en-US" dirty="0"/>
          </a:p>
          <a:p>
            <a:pPr lvl="1"/>
            <a:r>
              <a:rPr lang="en-US" dirty="0" err="1"/>
              <a:t>my_module.my_function</a:t>
            </a:r>
            <a:r>
              <a:rPr lang="en-US" dirty="0"/>
              <a:t>()</a:t>
            </a:r>
          </a:p>
          <a:p>
            <a:pPr lvl="1"/>
            <a:r>
              <a:rPr lang="en-US" dirty="0" err="1"/>
              <a:t>my_function.my_module</a:t>
            </a:r>
            <a:r>
              <a:rPr lang="en-US" dirty="0"/>
              <a:t>()</a:t>
            </a:r>
          </a:p>
          <a:p>
            <a:pPr lvl="1"/>
            <a:r>
              <a:rPr lang="en-US" dirty="0"/>
              <a:t>from </a:t>
            </a:r>
            <a:r>
              <a:rPr lang="en-US" dirty="0" err="1"/>
              <a:t>my_module</a:t>
            </a:r>
            <a:r>
              <a:rPr lang="en-US" dirty="0"/>
              <a:t> import </a:t>
            </a:r>
            <a:r>
              <a:rPr lang="en-US" dirty="0" err="1"/>
              <a:t>my_function</a:t>
            </a:r>
            <a:endParaRPr lang="en-CA" dirty="0"/>
          </a:p>
        </p:txBody>
      </p:sp>
    </p:spTree>
    <p:extLst>
      <p:ext uri="{BB962C8B-B14F-4D97-AF65-F5344CB8AC3E}">
        <p14:creationId xmlns:p14="http://schemas.microsoft.com/office/powerpoint/2010/main" val="4291221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AC6A-6B83-8500-62F8-AFB8D4BB476E}"/>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F71507D-7698-FF60-64E5-11C8772892FC}"/>
              </a:ext>
            </a:extLst>
          </p:cNvPr>
          <p:cNvSpPr>
            <a:spLocks noGrp="1"/>
          </p:cNvSpPr>
          <p:nvPr>
            <p:ph idx="1"/>
          </p:nvPr>
        </p:nvSpPr>
        <p:spPr/>
        <p:txBody>
          <a:bodyPr/>
          <a:lstStyle/>
          <a:p>
            <a:r>
              <a:rPr lang="en-US" dirty="0"/>
              <a:t>The correct way to access a function named </a:t>
            </a:r>
            <a:r>
              <a:rPr lang="en-US" dirty="0" err="1"/>
              <a:t>my_function</a:t>
            </a:r>
            <a:r>
              <a:rPr lang="en-US" dirty="0"/>
              <a:t> from a module named </a:t>
            </a:r>
            <a:r>
              <a:rPr lang="en-US" dirty="0" err="1"/>
              <a:t>my_module</a:t>
            </a:r>
            <a:r>
              <a:rPr lang="en-US" dirty="0"/>
              <a:t> in Python is:</a:t>
            </a:r>
          </a:p>
          <a:p>
            <a:r>
              <a:rPr lang="en-US" dirty="0"/>
              <a:t>from </a:t>
            </a:r>
            <a:r>
              <a:rPr lang="en-US" dirty="0" err="1"/>
              <a:t>my_module</a:t>
            </a:r>
            <a:r>
              <a:rPr lang="en-US" dirty="0"/>
              <a:t> import </a:t>
            </a:r>
            <a:r>
              <a:rPr lang="en-US" dirty="0" err="1"/>
              <a:t>my_function</a:t>
            </a:r>
            <a:endParaRPr lang="en-US" dirty="0"/>
          </a:p>
          <a:p>
            <a:endParaRPr lang="en-CA" dirty="0"/>
          </a:p>
        </p:txBody>
      </p:sp>
    </p:spTree>
    <p:extLst>
      <p:ext uri="{BB962C8B-B14F-4D97-AF65-F5344CB8AC3E}">
        <p14:creationId xmlns:p14="http://schemas.microsoft.com/office/powerpoint/2010/main" val="29406407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4617-3153-2622-3F7B-A5815CC06942}"/>
              </a:ext>
            </a:extLst>
          </p:cNvPr>
          <p:cNvSpPr>
            <a:spLocks noGrp="1"/>
          </p:cNvSpPr>
          <p:nvPr>
            <p:ph type="title"/>
          </p:nvPr>
        </p:nvSpPr>
        <p:spPr/>
        <p:txBody>
          <a:bodyPr/>
          <a:lstStyle/>
          <a:p>
            <a:r>
              <a:rPr lang="en-CA" dirty="0"/>
              <a:t>Q18</a:t>
            </a:r>
          </a:p>
        </p:txBody>
      </p:sp>
      <p:sp>
        <p:nvSpPr>
          <p:cNvPr id="3" name="Content Placeholder 2">
            <a:extLst>
              <a:ext uri="{FF2B5EF4-FFF2-40B4-BE49-F238E27FC236}">
                <a16:creationId xmlns:a16="http://schemas.microsoft.com/office/drawing/2014/main" id="{26924AB2-C055-7291-0BBF-11C2931F6EF5}"/>
              </a:ext>
            </a:extLst>
          </p:cNvPr>
          <p:cNvSpPr>
            <a:spLocks noGrp="1"/>
          </p:cNvSpPr>
          <p:nvPr>
            <p:ph idx="1"/>
          </p:nvPr>
        </p:nvSpPr>
        <p:spPr/>
        <p:txBody>
          <a:bodyPr/>
          <a:lstStyle/>
          <a:p>
            <a:r>
              <a:rPr lang="en-US" dirty="0"/>
              <a:t>What will happen if you attempt to import a module that does not exist in Python?</a:t>
            </a:r>
          </a:p>
          <a:p>
            <a:pPr lvl="1"/>
            <a:r>
              <a:rPr lang="en-US" dirty="0"/>
              <a:t>Python will automatically create the module.</a:t>
            </a:r>
          </a:p>
          <a:p>
            <a:pPr lvl="1"/>
            <a:r>
              <a:rPr lang="en-US" dirty="0"/>
              <a:t>Python will raise a </a:t>
            </a:r>
            <a:r>
              <a:rPr lang="en-US" dirty="0" err="1"/>
              <a:t>SyntaxError</a:t>
            </a:r>
            <a:r>
              <a:rPr lang="en-US" dirty="0"/>
              <a:t>.</a:t>
            </a:r>
          </a:p>
          <a:p>
            <a:pPr lvl="1"/>
            <a:r>
              <a:rPr lang="en-US" dirty="0"/>
              <a:t>Python will raise an </a:t>
            </a:r>
            <a:r>
              <a:rPr lang="en-US" dirty="0" err="1"/>
              <a:t>ImportError</a:t>
            </a:r>
            <a:r>
              <a:rPr lang="en-US" dirty="0"/>
              <a:t>.</a:t>
            </a:r>
          </a:p>
          <a:p>
            <a:pPr lvl="1"/>
            <a:r>
              <a:rPr lang="en-US" dirty="0"/>
              <a:t>Python will prompt the user to create the module.</a:t>
            </a:r>
            <a:endParaRPr lang="en-CA" dirty="0"/>
          </a:p>
        </p:txBody>
      </p:sp>
    </p:spTree>
    <p:extLst>
      <p:ext uri="{BB962C8B-B14F-4D97-AF65-F5344CB8AC3E}">
        <p14:creationId xmlns:p14="http://schemas.microsoft.com/office/powerpoint/2010/main" val="10652105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9097-D7E9-A94D-D760-10CA36502800}"/>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CDDFD09D-FC70-E96B-B962-B3663958DB5B}"/>
              </a:ext>
            </a:extLst>
          </p:cNvPr>
          <p:cNvSpPr>
            <a:spLocks noGrp="1"/>
          </p:cNvSpPr>
          <p:nvPr>
            <p:ph idx="1"/>
          </p:nvPr>
        </p:nvSpPr>
        <p:spPr/>
        <p:txBody>
          <a:bodyPr/>
          <a:lstStyle/>
          <a:p>
            <a:r>
              <a:rPr lang="en-US" dirty="0"/>
              <a:t>An </a:t>
            </a:r>
            <a:r>
              <a:rPr lang="en-US" dirty="0" err="1"/>
              <a:t>ImportError</a:t>
            </a:r>
            <a:r>
              <a:rPr lang="en-US" dirty="0"/>
              <a:t> is raised when Python cannot find the module you're trying to import. This could happen if the module does not exist or if Python cannot locate it in the directories specified in the </a:t>
            </a:r>
            <a:r>
              <a:rPr lang="en-US" dirty="0" err="1"/>
              <a:t>sys.path</a:t>
            </a:r>
            <a:r>
              <a:rPr lang="en-US" dirty="0"/>
              <a:t> variable.</a:t>
            </a:r>
          </a:p>
          <a:p>
            <a:r>
              <a:rPr lang="en-US" dirty="0"/>
              <a:t>Python will raise an </a:t>
            </a:r>
            <a:r>
              <a:rPr lang="en-US" dirty="0" err="1"/>
              <a:t>ImportError</a:t>
            </a:r>
            <a:r>
              <a:rPr lang="en-US" dirty="0"/>
              <a:t>.</a:t>
            </a:r>
            <a:endParaRPr lang="en-CA" dirty="0"/>
          </a:p>
        </p:txBody>
      </p:sp>
    </p:spTree>
    <p:extLst>
      <p:ext uri="{BB962C8B-B14F-4D97-AF65-F5344CB8AC3E}">
        <p14:creationId xmlns:p14="http://schemas.microsoft.com/office/powerpoint/2010/main" val="191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67C-258F-8E96-FD50-A0775B2ADF87}"/>
              </a:ext>
            </a:extLst>
          </p:cNvPr>
          <p:cNvSpPr>
            <a:spLocks noGrp="1"/>
          </p:cNvSpPr>
          <p:nvPr>
            <p:ph type="title"/>
          </p:nvPr>
        </p:nvSpPr>
        <p:spPr/>
        <p:txBody>
          <a:bodyPr/>
          <a:lstStyle/>
          <a:p>
            <a:r>
              <a:rPr lang="en-CA" dirty="0"/>
              <a:t>Q2</a:t>
            </a:r>
          </a:p>
        </p:txBody>
      </p:sp>
      <p:sp>
        <p:nvSpPr>
          <p:cNvPr id="3" name="Content Placeholder 2">
            <a:extLst>
              <a:ext uri="{FF2B5EF4-FFF2-40B4-BE49-F238E27FC236}">
                <a16:creationId xmlns:a16="http://schemas.microsoft.com/office/drawing/2014/main" id="{BCC934DE-76AA-9756-D18A-3E807120BED7}"/>
              </a:ext>
            </a:extLst>
          </p:cNvPr>
          <p:cNvSpPr>
            <a:spLocks noGrp="1"/>
          </p:cNvSpPr>
          <p:nvPr>
            <p:ph idx="1"/>
          </p:nvPr>
        </p:nvSpPr>
        <p:spPr/>
        <p:txBody>
          <a:bodyPr/>
          <a:lstStyle/>
          <a:p>
            <a:r>
              <a:rPr lang="en-US" dirty="0"/>
              <a:t>Which of the following is not a valid variable name in Python?</a:t>
            </a:r>
          </a:p>
          <a:p>
            <a:pPr lvl="1"/>
            <a:r>
              <a:rPr lang="en-CA" dirty="0" err="1"/>
              <a:t>my_variable</a:t>
            </a:r>
            <a:endParaRPr lang="en-US" dirty="0"/>
          </a:p>
          <a:p>
            <a:pPr lvl="1"/>
            <a:r>
              <a:rPr lang="en-CA" dirty="0"/>
              <a:t>_</a:t>
            </a:r>
            <a:r>
              <a:rPr lang="en-CA" dirty="0" err="1"/>
              <a:t>myVariable</a:t>
            </a:r>
            <a:endParaRPr lang="en-US" dirty="0"/>
          </a:p>
          <a:p>
            <a:pPr lvl="1"/>
            <a:r>
              <a:rPr lang="en-CA" dirty="0"/>
              <a:t>3myvariable</a:t>
            </a:r>
            <a:endParaRPr lang="en-US" dirty="0"/>
          </a:p>
          <a:p>
            <a:pPr lvl="1"/>
            <a:r>
              <a:rPr lang="en-CA" dirty="0"/>
              <a:t>MY_VARIABLE</a:t>
            </a:r>
          </a:p>
        </p:txBody>
      </p:sp>
    </p:spTree>
    <p:extLst>
      <p:ext uri="{BB962C8B-B14F-4D97-AF65-F5344CB8AC3E}">
        <p14:creationId xmlns:p14="http://schemas.microsoft.com/office/powerpoint/2010/main" val="1574918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03FD-F91C-6D08-8DC9-930FB092C9DB}"/>
              </a:ext>
            </a:extLst>
          </p:cNvPr>
          <p:cNvSpPr>
            <a:spLocks noGrp="1"/>
          </p:cNvSpPr>
          <p:nvPr>
            <p:ph type="title"/>
          </p:nvPr>
        </p:nvSpPr>
        <p:spPr/>
        <p:txBody>
          <a:bodyPr/>
          <a:lstStyle/>
          <a:p>
            <a:r>
              <a:rPr lang="en-CA" dirty="0"/>
              <a:t>Q20</a:t>
            </a:r>
          </a:p>
        </p:txBody>
      </p:sp>
      <p:sp>
        <p:nvSpPr>
          <p:cNvPr id="3" name="Content Placeholder 2">
            <a:extLst>
              <a:ext uri="{FF2B5EF4-FFF2-40B4-BE49-F238E27FC236}">
                <a16:creationId xmlns:a16="http://schemas.microsoft.com/office/drawing/2014/main" id="{84BF5E13-874E-0489-56F9-F9DF7D27636F}"/>
              </a:ext>
            </a:extLst>
          </p:cNvPr>
          <p:cNvSpPr>
            <a:spLocks noGrp="1"/>
          </p:cNvSpPr>
          <p:nvPr>
            <p:ph idx="1"/>
          </p:nvPr>
        </p:nvSpPr>
        <p:spPr/>
        <p:txBody>
          <a:bodyPr/>
          <a:lstStyle/>
          <a:p>
            <a:r>
              <a:rPr lang="en-US" dirty="0"/>
              <a:t>What is the purpose of the as keyword in the import statement in Python?</a:t>
            </a:r>
          </a:p>
          <a:p>
            <a:pPr lvl="1"/>
            <a:r>
              <a:rPr lang="en-US" dirty="0"/>
              <a:t>To import all functions from a module.</a:t>
            </a:r>
          </a:p>
          <a:p>
            <a:pPr lvl="1"/>
            <a:r>
              <a:rPr lang="en-US" dirty="0"/>
              <a:t>To rename a module or function.</a:t>
            </a:r>
          </a:p>
          <a:p>
            <a:pPr lvl="1"/>
            <a:r>
              <a:rPr lang="en-US" dirty="0"/>
              <a:t>To exclude specific functions from import.</a:t>
            </a:r>
          </a:p>
          <a:p>
            <a:pPr lvl="1"/>
            <a:r>
              <a:rPr lang="en-US" dirty="0"/>
              <a:t>To import modules conditionally.</a:t>
            </a:r>
            <a:endParaRPr lang="en-CA" dirty="0"/>
          </a:p>
        </p:txBody>
      </p:sp>
    </p:spTree>
    <p:extLst>
      <p:ext uri="{BB962C8B-B14F-4D97-AF65-F5344CB8AC3E}">
        <p14:creationId xmlns:p14="http://schemas.microsoft.com/office/powerpoint/2010/main" val="608573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540A-432D-2694-6BF5-D7854FEA52A9}"/>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07BA5E86-E840-6717-F0B0-6ABD9D42BF3F}"/>
              </a:ext>
            </a:extLst>
          </p:cNvPr>
          <p:cNvSpPr>
            <a:spLocks noGrp="1"/>
          </p:cNvSpPr>
          <p:nvPr>
            <p:ph idx="1"/>
          </p:nvPr>
        </p:nvSpPr>
        <p:spPr/>
        <p:txBody>
          <a:bodyPr/>
          <a:lstStyle/>
          <a:p>
            <a:r>
              <a:rPr lang="en-US" dirty="0"/>
              <a:t>to rename a module or function.</a:t>
            </a:r>
          </a:p>
          <a:p>
            <a:endParaRPr lang="en-CA" dirty="0"/>
          </a:p>
        </p:txBody>
      </p:sp>
    </p:spTree>
    <p:extLst>
      <p:ext uri="{BB962C8B-B14F-4D97-AF65-F5344CB8AC3E}">
        <p14:creationId xmlns:p14="http://schemas.microsoft.com/office/powerpoint/2010/main" val="1754454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1423-0B5A-A636-7C73-738C6AACAAAB}"/>
              </a:ext>
            </a:extLst>
          </p:cNvPr>
          <p:cNvSpPr>
            <a:spLocks noGrp="1"/>
          </p:cNvSpPr>
          <p:nvPr>
            <p:ph type="title"/>
          </p:nvPr>
        </p:nvSpPr>
        <p:spPr/>
        <p:txBody>
          <a:bodyPr/>
          <a:lstStyle/>
          <a:p>
            <a:r>
              <a:rPr lang="en-CA" dirty="0"/>
              <a:t>Q21</a:t>
            </a:r>
          </a:p>
        </p:txBody>
      </p:sp>
      <p:sp>
        <p:nvSpPr>
          <p:cNvPr id="3" name="Content Placeholder 2">
            <a:extLst>
              <a:ext uri="{FF2B5EF4-FFF2-40B4-BE49-F238E27FC236}">
                <a16:creationId xmlns:a16="http://schemas.microsoft.com/office/drawing/2014/main" id="{AE0570ED-D2B0-2F19-19FF-A3692109E73D}"/>
              </a:ext>
            </a:extLst>
          </p:cNvPr>
          <p:cNvSpPr>
            <a:spLocks noGrp="1"/>
          </p:cNvSpPr>
          <p:nvPr>
            <p:ph idx="1"/>
          </p:nvPr>
        </p:nvSpPr>
        <p:spPr/>
        <p:txBody>
          <a:bodyPr/>
          <a:lstStyle/>
          <a:p>
            <a:r>
              <a:rPr lang="en-CA" dirty="0"/>
              <a:t>How can you execute a Python script named script.py located in a package named </a:t>
            </a:r>
            <a:r>
              <a:rPr lang="en-CA" dirty="0" err="1"/>
              <a:t>example_package</a:t>
            </a:r>
            <a:r>
              <a:rPr lang="en-CA" dirty="0"/>
              <a:t> from the command line?</a:t>
            </a:r>
          </a:p>
          <a:p>
            <a:pPr lvl="1"/>
            <a:r>
              <a:rPr lang="en-CA" dirty="0"/>
              <a:t>a) python script.py</a:t>
            </a:r>
          </a:p>
          <a:p>
            <a:pPr lvl="1"/>
            <a:r>
              <a:rPr lang="en-CA" dirty="0"/>
              <a:t>b) python example_package.script.py</a:t>
            </a:r>
          </a:p>
          <a:p>
            <a:pPr lvl="1"/>
            <a:r>
              <a:rPr lang="en-CA" dirty="0"/>
              <a:t>c) python -m </a:t>
            </a:r>
            <a:r>
              <a:rPr lang="en-CA" dirty="0" err="1"/>
              <a:t>example_package.script</a:t>
            </a:r>
            <a:endParaRPr lang="en-CA" dirty="0"/>
          </a:p>
          <a:p>
            <a:pPr lvl="1"/>
            <a:r>
              <a:rPr lang="en-CA" dirty="0"/>
              <a:t>d) python -m script.py </a:t>
            </a:r>
            <a:r>
              <a:rPr lang="en-CA" dirty="0" err="1"/>
              <a:t>example_package</a:t>
            </a:r>
            <a:endParaRPr lang="en-CA" dirty="0"/>
          </a:p>
        </p:txBody>
      </p:sp>
    </p:spTree>
    <p:extLst>
      <p:ext uri="{BB962C8B-B14F-4D97-AF65-F5344CB8AC3E}">
        <p14:creationId xmlns:p14="http://schemas.microsoft.com/office/powerpoint/2010/main" val="25220051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BD5D-27CE-A70B-0A46-26DFAC7FA870}"/>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DC3D9FE0-DB4D-F068-1BFD-C559EFFE981B}"/>
              </a:ext>
            </a:extLst>
          </p:cNvPr>
          <p:cNvSpPr>
            <a:spLocks noGrp="1"/>
          </p:cNvSpPr>
          <p:nvPr>
            <p:ph idx="1"/>
          </p:nvPr>
        </p:nvSpPr>
        <p:spPr/>
        <p:txBody>
          <a:bodyPr/>
          <a:lstStyle/>
          <a:p>
            <a:r>
              <a:rPr lang="en-US" dirty="0"/>
              <a:t>The correct way to execute a Python script named script.py located in a package named </a:t>
            </a:r>
            <a:r>
              <a:rPr lang="en-US" dirty="0" err="1"/>
              <a:t>example_package</a:t>
            </a:r>
            <a:r>
              <a:rPr lang="en-US" dirty="0"/>
              <a:t> from the command line is:</a:t>
            </a:r>
          </a:p>
          <a:p>
            <a:r>
              <a:rPr lang="en-CA" dirty="0"/>
              <a:t>python -m </a:t>
            </a:r>
            <a:r>
              <a:rPr lang="en-CA" dirty="0" err="1"/>
              <a:t>example_package.script</a:t>
            </a:r>
            <a:endParaRPr lang="en-CA" dirty="0"/>
          </a:p>
        </p:txBody>
      </p:sp>
    </p:spTree>
    <p:extLst>
      <p:ext uri="{BB962C8B-B14F-4D97-AF65-F5344CB8AC3E}">
        <p14:creationId xmlns:p14="http://schemas.microsoft.com/office/powerpoint/2010/main" val="385536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E1E2-2473-554B-94BE-A8489F901302}"/>
              </a:ext>
            </a:extLst>
          </p:cNvPr>
          <p:cNvSpPr>
            <a:spLocks noGrp="1"/>
          </p:cNvSpPr>
          <p:nvPr>
            <p:ph type="title"/>
          </p:nvPr>
        </p:nvSpPr>
        <p:spPr/>
        <p:txBody>
          <a:bodyPr/>
          <a:lstStyle/>
          <a:p>
            <a:r>
              <a:rPr lang="en-CA" dirty="0"/>
              <a:t>Answer</a:t>
            </a:r>
          </a:p>
        </p:txBody>
      </p:sp>
      <p:sp>
        <p:nvSpPr>
          <p:cNvPr id="3" name="Content Placeholder 2">
            <a:extLst>
              <a:ext uri="{FF2B5EF4-FFF2-40B4-BE49-F238E27FC236}">
                <a16:creationId xmlns:a16="http://schemas.microsoft.com/office/drawing/2014/main" id="{F8349FB1-98F2-EA93-86C8-0AB66C1D3EAC}"/>
              </a:ext>
            </a:extLst>
          </p:cNvPr>
          <p:cNvSpPr>
            <a:spLocks noGrp="1"/>
          </p:cNvSpPr>
          <p:nvPr>
            <p:ph idx="1"/>
          </p:nvPr>
        </p:nvSpPr>
        <p:spPr/>
        <p:txBody>
          <a:bodyPr/>
          <a:lstStyle/>
          <a:p>
            <a:r>
              <a:rPr lang="en-US" dirty="0"/>
              <a:t>In Python, variable names must adhere to certain rules. They must start with a letter (a-z, A-Z) or an underscore (_) and can be followed by letters, digits (0-9), or underscores. However, they cannot start with a digit</a:t>
            </a:r>
          </a:p>
          <a:p>
            <a:endParaRPr lang="en-CA" dirty="0"/>
          </a:p>
        </p:txBody>
      </p:sp>
    </p:spTree>
    <p:extLst>
      <p:ext uri="{BB962C8B-B14F-4D97-AF65-F5344CB8AC3E}">
        <p14:creationId xmlns:p14="http://schemas.microsoft.com/office/powerpoint/2010/main" val="23041588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1615</TotalTime>
  <Words>2798</Words>
  <Application>Microsoft Office PowerPoint</Application>
  <PresentationFormat>Widescreen</PresentationFormat>
  <Paragraphs>362</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Aptos</vt:lpstr>
      <vt:lpstr>Arial</vt:lpstr>
      <vt:lpstr>Garamond</vt:lpstr>
      <vt:lpstr>Times New Roman</vt:lpstr>
      <vt:lpstr>Organic</vt:lpstr>
      <vt:lpstr>PCEP-Certify entry level</vt:lpstr>
      <vt:lpstr>PCEP</vt:lpstr>
      <vt:lpstr>PCEP</vt:lpstr>
      <vt:lpstr>Book</vt:lpstr>
      <vt:lpstr>Basic Concept</vt:lpstr>
      <vt:lpstr>Q1</vt:lpstr>
      <vt:lpstr>answer</vt:lpstr>
      <vt:lpstr>Q2</vt:lpstr>
      <vt:lpstr>Answer</vt:lpstr>
      <vt:lpstr>Q3</vt:lpstr>
      <vt:lpstr>Answer</vt:lpstr>
      <vt:lpstr>Q4</vt:lpstr>
      <vt:lpstr>Answer</vt:lpstr>
      <vt:lpstr>Q5</vt:lpstr>
      <vt:lpstr>Answer</vt:lpstr>
      <vt:lpstr>Data type</vt:lpstr>
      <vt:lpstr>Q1</vt:lpstr>
      <vt:lpstr>Answer</vt:lpstr>
      <vt:lpstr>Q2</vt:lpstr>
      <vt:lpstr>Answer</vt:lpstr>
      <vt:lpstr>Q3</vt:lpstr>
      <vt:lpstr>Answer</vt:lpstr>
      <vt:lpstr>Q4</vt:lpstr>
      <vt:lpstr>Answer</vt:lpstr>
      <vt:lpstr>Q5</vt:lpstr>
      <vt:lpstr>Answer</vt:lpstr>
      <vt:lpstr>Control Flow</vt:lpstr>
      <vt:lpstr>Q1</vt:lpstr>
      <vt:lpstr>Answer</vt:lpstr>
      <vt:lpstr>Q2</vt:lpstr>
      <vt:lpstr>Answer</vt:lpstr>
      <vt:lpstr>Q3</vt:lpstr>
      <vt:lpstr>Answer</vt:lpstr>
      <vt:lpstr>Q5</vt:lpstr>
      <vt:lpstr>Answer</vt:lpstr>
      <vt:lpstr>Functions</vt:lpstr>
      <vt:lpstr>Q1</vt:lpstr>
      <vt:lpstr>Answer</vt:lpstr>
      <vt:lpstr>Q2</vt:lpstr>
      <vt:lpstr>Answer</vt:lpstr>
      <vt:lpstr>Q3</vt:lpstr>
      <vt:lpstr>Answer</vt:lpstr>
      <vt:lpstr>Q4</vt:lpstr>
      <vt:lpstr>Answer</vt:lpstr>
      <vt:lpstr>Q5</vt:lpstr>
      <vt:lpstr>Answer</vt:lpstr>
      <vt:lpstr>Modules and Packages</vt:lpstr>
      <vt:lpstr>Q1</vt:lpstr>
      <vt:lpstr>Answer</vt:lpstr>
      <vt:lpstr>Q2</vt:lpstr>
      <vt:lpstr>Answer</vt:lpstr>
      <vt:lpstr>Q3</vt:lpstr>
      <vt:lpstr>Answer</vt:lpstr>
      <vt:lpstr>Q4</vt:lpstr>
      <vt:lpstr>Answer</vt:lpstr>
      <vt:lpstr>Q5</vt:lpstr>
      <vt:lpstr>Answer</vt:lpstr>
      <vt:lpstr>Q6</vt:lpstr>
      <vt:lpstr>Answer</vt:lpstr>
      <vt:lpstr>Q7</vt:lpstr>
      <vt:lpstr>Answer</vt:lpstr>
      <vt:lpstr>Q8</vt:lpstr>
      <vt:lpstr>Answer</vt:lpstr>
      <vt:lpstr>Q10</vt:lpstr>
      <vt:lpstr>Answer</vt:lpstr>
      <vt:lpstr>Q11</vt:lpstr>
      <vt:lpstr>Answer</vt:lpstr>
      <vt:lpstr>Q12</vt:lpstr>
      <vt:lpstr>Answer</vt:lpstr>
      <vt:lpstr>Q13</vt:lpstr>
      <vt:lpstr>Answer</vt:lpstr>
      <vt:lpstr>Q15</vt:lpstr>
      <vt:lpstr>Answer</vt:lpstr>
      <vt:lpstr>Q16</vt:lpstr>
      <vt:lpstr>Answer</vt:lpstr>
      <vt:lpstr>Q17</vt:lpstr>
      <vt:lpstr>Answer</vt:lpstr>
      <vt:lpstr>Q18</vt:lpstr>
      <vt:lpstr>Answer</vt:lpstr>
      <vt:lpstr>Q20</vt:lpstr>
      <vt:lpstr>Answer</vt:lpstr>
      <vt:lpstr>Q21</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Victoria Shtern</dc:creator>
  <cp:lastModifiedBy>Victoria Shtern</cp:lastModifiedBy>
  <cp:revision>6</cp:revision>
  <dcterms:created xsi:type="dcterms:W3CDTF">2024-06-10T19:01:00Z</dcterms:created>
  <dcterms:modified xsi:type="dcterms:W3CDTF">2024-06-11T22:36:24Z</dcterms:modified>
</cp:coreProperties>
</file>