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7" r:id="rId3"/>
    <p:sldId id="302" r:id="rId4"/>
    <p:sldId id="303" r:id="rId5"/>
    <p:sldId id="342" r:id="rId6"/>
    <p:sldId id="304" r:id="rId7"/>
    <p:sldId id="264" r:id="rId8"/>
    <p:sldId id="258" r:id="rId9"/>
    <p:sldId id="305" r:id="rId10"/>
    <p:sldId id="353" r:id="rId11"/>
    <p:sldId id="354" r:id="rId12"/>
    <p:sldId id="259" r:id="rId13"/>
    <p:sldId id="306" r:id="rId14"/>
    <p:sldId id="260" r:id="rId15"/>
    <p:sldId id="307" r:id="rId16"/>
    <p:sldId id="261" r:id="rId17"/>
    <p:sldId id="308" r:id="rId18"/>
    <p:sldId id="355" r:id="rId19"/>
    <p:sldId id="356" r:id="rId20"/>
    <p:sldId id="262" r:id="rId21"/>
    <p:sldId id="309" r:id="rId22"/>
    <p:sldId id="343" r:id="rId23"/>
    <p:sldId id="344" r:id="rId24"/>
    <p:sldId id="357" r:id="rId25"/>
    <p:sldId id="358" r:id="rId26"/>
    <p:sldId id="345" r:id="rId27"/>
    <p:sldId id="346" r:id="rId28"/>
    <p:sldId id="347" r:id="rId29"/>
    <p:sldId id="348" r:id="rId30"/>
    <p:sldId id="359" r:id="rId31"/>
    <p:sldId id="360" r:id="rId32"/>
    <p:sldId id="349" r:id="rId33"/>
    <p:sldId id="350" r:id="rId34"/>
    <p:sldId id="351" r:id="rId35"/>
    <p:sldId id="352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2" r:id="rId47"/>
    <p:sldId id="371" r:id="rId48"/>
    <p:sldId id="265" r:id="rId49"/>
    <p:sldId id="263" r:id="rId50"/>
    <p:sldId id="310" r:id="rId51"/>
    <p:sldId id="266" r:id="rId52"/>
    <p:sldId id="311" r:id="rId53"/>
    <p:sldId id="267" r:id="rId54"/>
    <p:sldId id="312" r:id="rId55"/>
    <p:sldId id="268" r:id="rId56"/>
    <p:sldId id="313" r:id="rId57"/>
    <p:sldId id="269" r:id="rId58"/>
    <p:sldId id="314" r:id="rId59"/>
    <p:sldId id="373" r:id="rId60"/>
    <p:sldId id="374" r:id="rId61"/>
    <p:sldId id="375" r:id="rId62"/>
    <p:sldId id="378" r:id="rId63"/>
    <p:sldId id="377" r:id="rId64"/>
    <p:sldId id="376" r:id="rId65"/>
    <p:sldId id="379" r:id="rId66"/>
    <p:sldId id="380" r:id="rId67"/>
    <p:sldId id="271" r:id="rId68"/>
    <p:sldId id="381" r:id="rId69"/>
    <p:sldId id="270" r:id="rId70"/>
    <p:sldId id="315" r:id="rId71"/>
    <p:sldId id="272" r:id="rId72"/>
    <p:sldId id="316" r:id="rId73"/>
    <p:sldId id="273" r:id="rId74"/>
    <p:sldId id="317" r:id="rId75"/>
    <p:sldId id="275" r:id="rId76"/>
    <p:sldId id="318" r:id="rId77"/>
    <p:sldId id="383" r:id="rId78"/>
    <p:sldId id="382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93" r:id="rId89"/>
    <p:sldId id="276" r:id="rId90"/>
    <p:sldId id="394" r:id="rId91"/>
    <p:sldId id="277" r:id="rId92"/>
    <p:sldId id="319" r:id="rId93"/>
    <p:sldId id="278" r:id="rId94"/>
    <p:sldId id="320" r:id="rId95"/>
    <p:sldId id="279" r:id="rId96"/>
    <p:sldId id="321" r:id="rId97"/>
    <p:sldId id="280" r:id="rId98"/>
    <p:sldId id="322" r:id="rId99"/>
    <p:sldId id="281" r:id="rId100"/>
    <p:sldId id="323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3" r:id="rId110"/>
    <p:sldId id="404" r:id="rId111"/>
    <p:sldId id="283" r:id="rId112"/>
    <p:sldId id="405" r:id="rId113"/>
    <p:sldId id="282" r:id="rId114"/>
    <p:sldId id="324" r:id="rId115"/>
    <p:sldId id="284" r:id="rId116"/>
    <p:sldId id="325" r:id="rId117"/>
    <p:sldId id="285" r:id="rId118"/>
    <p:sldId id="326" r:id="rId119"/>
    <p:sldId id="286" r:id="rId120"/>
    <p:sldId id="327" r:id="rId121"/>
    <p:sldId id="287" r:id="rId122"/>
    <p:sldId id="328" r:id="rId123"/>
    <p:sldId id="288" r:id="rId124"/>
    <p:sldId id="329" r:id="rId125"/>
    <p:sldId id="289" r:id="rId126"/>
    <p:sldId id="330" r:id="rId127"/>
    <p:sldId id="290" r:id="rId128"/>
    <p:sldId id="331" r:id="rId129"/>
    <p:sldId id="292" r:id="rId130"/>
    <p:sldId id="332" r:id="rId131"/>
    <p:sldId id="293" r:id="rId132"/>
    <p:sldId id="406" r:id="rId1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3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3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9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9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7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77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5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CCF99-0D94-4C42-AE4D-A13D7713DA9E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9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institute.org/pca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PCAP-Certify entry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Victoria Shtern</a:t>
            </a:r>
          </a:p>
        </p:txBody>
      </p:sp>
    </p:spTree>
    <p:extLst>
      <p:ext uri="{BB962C8B-B14F-4D97-AF65-F5344CB8AC3E}">
        <p14:creationId xmlns:p14="http://schemas.microsoft.com/office/powerpoint/2010/main" val="22229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F615-0D5D-2AB4-8760-61FC61AA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E64-DD92-38FD-48CF-CBEC20C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`pip` in Python?</a:t>
            </a:r>
          </a:p>
          <a:p>
            <a:pPr lvl="1"/>
            <a:r>
              <a:rPr lang="en-CA" dirty="0"/>
              <a:t> A) Python's integrated profiler</a:t>
            </a:r>
          </a:p>
          <a:p>
            <a:pPr lvl="1"/>
            <a:r>
              <a:rPr lang="en-CA" dirty="0"/>
              <a:t> B) Python's package installer</a:t>
            </a:r>
          </a:p>
          <a:p>
            <a:pPr lvl="1"/>
            <a:r>
              <a:rPr lang="en-CA" dirty="0"/>
              <a:t>C) Python's syntax checker</a:t>
            </a:r>
          </a:p>
          <a:p>
            <a:pPr lvl="1"/>
            <a:r>
              <a:rPr lang="en-CA" dirty="0"/>
              <a:t>D) Python's multiprocessing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52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54-B81A-236C-BE62-75EAE6E6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FCBD-2C2A-643E-7B85-8A7B4A4A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`</a:t>
            </a:r>
            <a:r>
              <a:rPr lang="en-US" dirty="0" err="1"/>
              <a:t>class`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95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88B1-7B3D-6FFE-6EB3-7ABB0566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856-F4F8-1E0D-3534-1AB72C94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difference between an exception class and an exception object in Python?</a:t>
            </a:r>
          </a:p>
          <a:p>
            <a:pPr lvl="1"/>
            <a:r>
              <a:rPr lang="en-US" dirty="0"/>
              <a:t>A) An exception class defines the type of error, while an exception object represents an occurrence of that error</a:t>
            </a:r>
          </a:p>
          <a:p>
            <a:pPr lvl="1"/>
            <a:r>
              <a:rPr lang="en-US" dirty="0"/>
              <a:t>B) An exception class is used for handling errors, while an exception object is used for raising errors</a:t>
            </a:r>
          </a:p>
          <a:p>
            <a:pPr lvl="1"/>
            <a:r>
              <a:rPr lang="en-US" dirty="0"/>
              <a:t>C) An exception class is predefined in Python, while an exception object is user-defined</a:t>
            </a:r>
          </a:p>
          <a:p>
            <a:pPr lvl="1"/>
            <a:r>
              <a:rPr lang="en-US" dirty="0"/>
              <a:t>D) An exception class is instantiated using `try` and `except` blocks, while an exception object is raised using `raise`</a:t>
            </a:r>
          </a:p>
        </p:txBody>
      </p:sp>
    </p:spTree>
    <p:extLst>
      <p:ext uri="{BB962C8B-B14F-4D97-AF65-F5344CB8AC3E}">
        <p14:creationId xmlns:p14="http://schemas.microsoft.com/office/powerpoint/2010/main" val="14841802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54-B81A-236C-BE62-75EAE6E6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FCBD-2C2A-643E-7B85-8A7B4A4A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An exception class defines the type of error, while an exception object represents an occurrence of that error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07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88B1-7B3D-6FFE-6EB3-7ABB0566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856-F4F8-1E0D-3534-1AB72C94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NOT a built-in exception class in Python?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ValueError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AssertionError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TypeError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ExceptionError</a:t>
            </a:r>
            <a:r>
              <a:rPr lang="en-US" dirty="0"/>
              <a:t>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45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54-B81A-236C-BE62-75EAE6E6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FCBD-2C2A-643E-7B85-8A7B4A4A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D) `</a:t>
            </a:r>
            <a:r>
              <a:rPr lang="en-US" dirty="0" err="1"/>
              <a:t>ExceptionError</a:t>
            </a:r>
            <a:r>
              <a:rPr lang="en-US" dirty="0"/>
              <a:t>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2992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C14D-140C-88E7-9F7A-D1472215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7C7C-59EE-FACA-C59E-EB3A16C7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recommended way to handle multiple exceptions in Python?</a:t>
            </a:r>
          </a:p>
          <a:p>
            <a:pPr lvl="1"/>
            <a:r>
              <a:rPr lang="en-US" dirty="0"/>
              <a:t>A) Using nested `try` and `except` blocks</a:t>
            </a:r>
          </a:p>
          <a:p>
            <a:pPr lvl="1"/>
            <a:r>
              <a:rPr lang="en-US" dirty="0"/>
              <a:t>B) Using a single `try` block with multiple `except` clauses</a:t>
            </a:r>
          </a:p>
          <a:p>
            <a:pPr lvl="1"/>
            <a:r>
              <a:rPr lang="en-US" dirty="0"/>
              <a:t>C) Defining a custom exception class for each type of error</a:t>
            </a:r>
          </a:p>
          <a:p>
            <a:pPr lvl="1"/>
            <a:r>
              <a:rPr lang="en-US" dirty="0"/>
              <a:t>D) Using the `finally` block to handle all exceptions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84634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7AD-BB5E-9CCE-77D1-0A15AF0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6606-A659-F2ED-CC4A-6B61B1CE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B) Using a single `try` block with multiple `except` clauses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2752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1887-7C95-D5B8-9899-28A542D7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A9D-33AA-0F59-684A-40F4763D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you use the `finally` block in exception handling?</a:t>
            </a:r>
          </a:p>
          <a:p>
            <a:pPr lvl="1"/>
            <a:r>
              <a:rPr lang="en-US" dirty="0"/>
              <a:t>A) To define custom exception classes</a:t>
            </a:r>
          </a:p>
          <a:p>
            <a:pPr lvl="1"/>
            <a:r>
              <a:rPr lang="en-US" dirty="0"/>
              <a:t>B) To handle specific types of errors</a:t>
            </a:r>
          </a:p>
          <a:p>
            <a:pPr lvl="1"/>
            <a:r>
              <a:rPr lang="en-US" dirty="0"/>
              <a:t>C) To clean up resources, regardless of whether an exception occurs or not</a:t>
            </a:r>
          </a:p>
          <a:p>
            <a:pPr lvl="1"/>
            <a:r>
              <a:rPr lang="en-US" dirty="0"/>
              <a:t>D) To terminate the program if an exception occurs</a:t>
            </a:r>
          </a:p>
        </p:txBody>
      </p:sp>
    </p:spTree>
    <p:extLst>
      <p:ext uri="{BB962C8B-B14F-4D97-AF65-F5344CB8AC3E}">
        <p14:creationId xmlns:p14="http://schemas.microsoft.com/office/powerpoint/2010/main" val="23868276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2961-056B-0841-EA66-0031C0B5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6996-343B-FC81-0D84-F66C13B8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To clean up resources, regardless of whether an exception occurs or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1540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63EB-00AF-DDF6-A99E-AF8CF2DF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F4E1-507A-1D1E-1C8F-9798C3A6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`else` block in exception handling indicate in Python?</a:t>
            </a:r>
          </a:p>
          <a:p>
            <a:pPr lvl="1"/>
            <a:r>
              <a:rPr lang="en-US" dirty="0"/>
              <a:t>A) It is executed when an exception occurs</a:t>
            </a:r>
          </a:p>
          <a:p>
            <a:pPr lvl="1"/>
            <a:r>
              <a:rPr lang="en-US" dirty="0"/>
              <a:t>B) It is executed when no exception occurs in the `try` block</a:t>
            </a:r>
          </a:p>
          <a:p>
            <a:pPr lvl="1"/>
            <a:r>
              <a:rPr lang="en-US" dirty="0"/>
              <a:t>C) It is used to define custom exception handling logic</a:t>
            </a:r>
          </a:p>
          <a:p>
            <a:pPr lvl="1"/>
            <a:r>
              <a:rPr lang="en-US" dirty="0"/>
              <a:t>D) It is used to raise an exception explicitly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08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7EA-0E52-DB36-7F67-4D7D0224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9D9-E4E9-FC3A-7FA1-510E283D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Python's package installer</a:t>
            </a:r>
          </a:p>
        </p:txBody>
      </p:sp>
    </p:spTree>
    <p:extLst>
      <p:ext uri="{BB962C8B-B14F-4D97-AF65-F5344CB8AC3E}">
        <p14:creationId xmlns:p14="http://schemas.microsoft.com/office/powerpoint/2010/main" val="39255972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7F6-C148-78F5-8CC4-12C249F8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0A93-29A1-F791-BE97-26922C8D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It is executed when no exception occurs in the `try` block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1491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Object Oriented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Victoria Shtern</a:t>
            </a:r>
          </a:p>
        </p:txBody>
      </p:sp>
    </p:spTree>
    <p:extLst>
      <p:ext uri="{BB962C8B-B14F-4D97-AF65-F5344CB8AC3E}">
        <p14:creationId xmlns:p14="http://schemas.microsoft.com/office/powerpoint/2010/main" val="8424165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3025-6985-7EDA-8862-7F66127F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C268-444A-0EF3-6C6C-A0118772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Programming (OOP) -: A programming paradigm based on the concept of objects, which can contain data in the form of fields (attributes or properties) and code in the form of procedures (methods or functions).</a:t>
            </a:r>
          </a:p>
          <a:p>
            <a:r>
              <a:rPr lang="en-US" dirty="0"/>
              <a:t>Classes and Objects - Classes are blueprints for creating objects in Python, defining attributes (variables) and methods (functions) that describe the object's behavior.</a:t>
            </a:r>
          </a:p>
          <a:p>
            <a:r>
              <a:rPr lang="en-US" dirty="0"/>
              <a:t>Inheritance - Mechanism in OOP where a class (subclass) can inherit attributes and behaviors from another class (superclass), promoting code reuse and extending functionality.</a:t>
            </a:r>
          </a:p>
          <a:p>
            <a:r>
              <a:rPr lang="en-US" dirty="0"/>
              <a:t>Encapsulation -Bundling of data (attributes) and methods (functions) that operate on the data into a single unit (class), restricting access to certain parts to achieve modularity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75904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0E75-66F4-352A-972A-E15D6F8C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C361-727B-F275-AC14-ACD7A0E4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fundamental concept of Object-Oriented Programming (OOP)?**</a:t>
            </a:r>
          </a:p>
          <a:p>
            <a:pPr lvl="1"/>
            <a:r>
              <a:rPr lang="en-US" dirty="0"/>
              <a:t>A) Encapsulation</a:t>
            </a:r>
          </a:p>
          <a:p>
            <a:pPr lvl="1"/>
            <a:r>
              <a:rPr lang="en-US" dirty="0"/>
              <a:t>B) Inheritance</a:t>
            </a:r>
          </a:p>
          <a:p>
            <a:pPr lvl="1"/>
            <a:r>
              <a:rPr lang="en-US" dirty="0"/>
              <a:t> C) Polymorphism</a:t>
            </a:r>
          </a:p>
          <a:p>
            <a:pPr lvl="1"/>
            <a:r>
              <a:rPr lang="en-US" dirty="0"/>
              <a:t>D) All of the above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84832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CAF-8D89-45FD-863D-6FA51689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60BA-821C-2C78-4D7F-880F03D9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All of the above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7653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1568-2F74-947F-C8AC-33BE27D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ED2E-15B6-DD59-A153-686142B2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principle of OOP states that objects of different classes can be treated as objects of a common superclass?</a:t>
            </a:r>
          </a:p>
          <a:p>
            <a:pPr lvl="1"/>
            <a:r>
              <a:rPr lang="en-US" dirty="0"/>
              <a:t>A) Abstraction</a:t>
            </a:r>
          </a:p>
          <a:p>
            <a:pPr lvl="1"/>
            <a:r>
              <a:rPr lang="en-US" dirty="0"/>
              <a:t>B) Encapsulation</a:t>
            </a:r>
          </a:p>
          <a:p>
            <a:pPr lvl="1"/>
            <a:r>
              <a:rPr lang="en-US" dirty="0"/>
              <a:t>C) Polymorphism</a:t>
            </a:r>
          </a:p>
          <a:p>
            <a:pPr lvl="1"/>
            <a:r>
              <a:rPr lang="en-US" dirty="0"/>
              <a:t>D) Inheritance</a:t>
            </a:r>
          </a:p>
        </p:txBody>
      </p:sp>
    </p:spTree>
    <p:extLst>
      <p:ext uri="{BB962C8B-B14F-4D97-AF65-F5344CB8AC3E}">
        <p14:creationId xmlns:p14="http://schemas.microsoft.com/office/powerpoint/2010/main" val="17421649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7C20-5B54-39BF-460F-6307F81D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BA42-D3F6-E524-4929-56A69BF0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D) Inheritance.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564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D8F4-E484-D057-F15C-A0EA2C87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35B1-35F9-F958-A7AB-35479A94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class in Python?</a:t>
            </a:r>
          </a:p>
          <a:p>
            <a:pPr lvl="1"/>
            <a:r>
              <a:rPr lang="en-US" dirty="0"/>
              <a:t>A) A built-in data structure for storing data</a:t>
            </a:r>
          </a:p>
          <a:p>
            <a:pPr lvl="1"/>
            <a:r>
              <a:rPr lang="en-US" dirty="0"/>
              <a:t>B) A blueprint for creating objects</a:t>
            </a:r>
          </a:p>
          <a:p>
            <a:pPr lvl="1"/>
            <a:r>
              <a:rPr lang="en-US" dirty="0"/>
              <a:t>C) A reserved keyword for defining methods</a:t>
            </a:r>
          </a:p>
          <a:p>
            <a:pPr lvl="1"/>
            <a:r>
              <a:rPr lang="en-US" dirty="0"/>
              <a:t>D) A function that initializes object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97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179-CF08-2231-1B2C-437FDA58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46F-3550-F45C-46CE-D4B5EE3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A blueprint for creating objects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90058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9FB8-6AF8-5452-01E7-E5A04536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EFEF-2631-67AC-183E-0F0FA534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keyword is used to create an instance (object) of a class in Python?</a:t>
            </a:r>
          </a:p>
          <a:p>
            <a:pPr lvl="1"/>
            <a:r>
              <a:rPr lang="en-US" dirty="0"/>
              <a:t>A) `new`</a:t>
            </a:r>
          </a:p>
          <a:p>
            <a:pPr lvl="1"/>
            <a:r>
              <a:rPr lang="en-US" dirty="0"/>
              <a:t>B) `create`</a:t>
            </a:r>
          </a:p>
          <a:p>
            <a:pPr lvl="1"/>
            <a:r>
              <a:rPr lang="en-US" dirty="0"/>
              <a:t>C) `instance`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class`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20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67C-258F-8E96-FD50-A0775B2A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34DE-76AA-9756-D18A-3E807120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about Python modules is correct?</a:t>
            </a:r>
          </a:p>
          <a:p>
            <a:pPr lvl="1"/>
            <a:r>
              <a:rPr lang="en-US" dirty="0"/>
              <a:t>A) Every Python file is a module</a:t>
            </a:r>
          </a:p>
          <a:p>
            <a:pPr lvl="1"/>
            <a:r>
              <a:rPr lang="en-US" dirty="0"/>
              <a:t>B) Modules cannot contain classes</a:t>
            </a:r>
          </a:p>
          <a:p>
            <a:pPr lvl="1"/>
            <a:r>
              <a:rPr lang="en-US" dirty="0"/>
              <a:t>C) Modules can only be imported using import module</a:t>
            </a:r>
          </a:p>
          <a:p>
            <a:pPr lvl="1"/>
            <a:r>
              <a:rPr lang="en-US" dirty="0"/>
              <a:t>D) Modules are executed as standalone programs</a:t>
            </a:r>
          </a:p>
        </p:txBody>
      </p:sp>
    </p:spTree>
    <p:extLst>
      <p:ext uri="{BB962C8B-B14F-4D97-AF65-F5344CB8AC3E}">
        <p14:creationId xmlns:p14="http://schemas.microsoft.com/office/powerpoint/2010/main" val="15749188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0C2-E3F8-6DF2-BE77-C4BDF8B8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FDB9-205D-D547-B01E-5A55A411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D)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2647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6D08-0F03-ADCB-074C-FD87A92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05A1-4014-0240-AC59-BF0234B6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process called when a subclass inherits attributes and behaviors from a superclass in Python?</a:t>
            </a:r>
          </a:p>
          <a:p>
            <a:pPr lvl="1"/>
            <a:r>
              <a:rPr lang="en-US" dirty="0"/>
              <a:t>A) Inheritance</a:t>
            </a:r>
          </a:p>
          <a:p>
            <a:pPr lvl="1"/>
            <a:r>
              <a:rPr lang="en-US" dirty="0"/>
              <a:t>B) Encapsulation</a:t>
            </a:r>
          </a:p>
          <a:p>
            <a:pPr lvl="1"/>
            <a:r>
              <a:rPr lang="en-US" dirty="0"/>
              <a:t>C) Polymorphism</a:t>
            </a:r>
          </a:p>
          <a:p>
            <a:pPr lvl="1"/>
            <a:r>
              <a:rPr lang="en-US" dirty="0"/>
              <a:t>D) Abstraction</a:t>
            </a:r>
          </a:p>
        </p:txBody>
      </p:sp>
    </p:spTree>
    <p:extLst>
      <p:ext uri="{BB962C8B-B14F-4D97-AF65-F5344CB8AC3E}">
        <p14:creationId xmlns:p14="http://schemas.microsoft.com/office/powerpoint/2010/main" val="14205639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3909-EFF1-0B3C-A961-579BC88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BBB4-9334-44C1-2E31-999333AB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A) Inheritance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77348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3ED-DE9E-C207-A1E9-B6D27ED7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2A5-6E87-2EFB-963E-2CDD170E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method is automatically called when an object is created from a class in Python?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init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B) `create()`</a:t>
            </a:r>
          </a:p>
          <a:p>
            <a:pPr lvl="1"/>
            <a:r>
              <a:rPr lang="en-US" dirty="0"/>
              <a:t>C) `constructor()`</a:t>
            </a:r>
          </a:p>
          <a:p>
            <a:pPr lvl="1"/>
            <a:r>
              <a:rPr lang="en-US" dirty="0"/>
              <a:t>D) `__</a:t>
            </a:r>
            <a:r>
              <a:rPr lang="en-US" dirty="0" err="1"/>
              <a:t>init</a:t>
            </a:r>
            <a:r>
              <a:rPr lang="en-US" dirty="0"/>
              <a:t>__()`</a:t>
            </a:r>
          </a:p>
        </p:txBody>
      </p:sp>
    </p:spTree>
    <p:extLst>
      <p:ext uri="{BB962C8B-B14F-4D97-AF65-F5344CB8AC3E}">
        <p14:creationId xmlns:p14="http://schemas.microsoft.com/office/powerpoint/2010/main" val="18829633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8105-E193-C0BB-766A-1A29E789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3A3E-9BF4-DFB3-5CDF-FEFA873B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`__</a:t>
            </a:r>
            <a:r>
              <a:rPr lang="en-US" dirty="0" err="1"/>
              <a:t>init</a:t>
            </a:r>
            <a:r>
              <a:rPr lang="en-US" dirty="0"/>
              <a:t>__()`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95310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29B3-1F91-A691-9BA4-89BB5EDC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BBE2-0DFA-883D-0AA9-D53C3483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NOT a principle of Object-Oriented Programming (OOP)?</a:t>
            </a:r>
          </a:p>
          <a:p>
            <a:pPr lvl="1"/>
            <a:r>
              <a:rPr lang="en-US" dirty="0"/>
              <a:t>A) Encapsulation</a:t>
            </a:r>
          </a:p>
          <a:p>
            <a:pPr lvl="1"/>
            <a:r>
              <a:rPr lang="en-US" dirty="0"/>
              <a:t>B) Modularity</a:t>
            </a:r>
          </a:p>
          <a:p>
            <a:pPr lvl="1"/>
            <a:r>
              <a:rPr lang="en-US" dirty="0"/>
              <a:t>C) Consistency</a:t>
            </a:r>
          </a:p>
          <a:p>
            <a:pPr lvl="1"/>
            <a:r>
              <a:rPr lang="en-US" dirty="0"/>
              <a:t>D) Redundancy</a:t>
            </a:r>
          </a:p>
        </p:txBody>
      </p:sp>
    </p:spTree>
    <p:extLst>
      <p:ext uri="{BB962C8B-B14F-4D97-AF65-F5344CB8AC3E}">
        <p14:creationId xmlns:p14="http://schemas.microsoft.com/office/powerpoint/2010/main" val="21154386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3125-3733-2ED6-B0C0-1F57B083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8002-42E5-F8D8-58ED-CF4A8C4F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Redundancy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65852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EB8-F266-865B-A77F-6CB70F2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EB5-A69A-E6F5-89AE-BB49F69E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encapsulation in OOP refer to?</a:t>
            </a:r>
          </a:p>
          <a:p>
            <a:pPr lvl="1"/>
            <a:r>
              <a:rPr lang="en-US" dirty="0"/>
              <a:t> A) Grouping data members and methods that operate on the data into a single unit</a:t>
            </a:r>
          </a:p>
          <a:p>
            <a:pPr lvl="1"/>
            <a:r>
              <a:rPr lang="en-US" dirty="0"/>
              <a:t>B) Exposing all class members as public for direct access</a:t>
            </a:r>
          </a:p>
          <a:p>
            <a:pPr lvl="1"/>
            <a:r>
              <a:rPr lang="en-US" dirty="0"/>
              <a:t>C) Defining multiple constructors for a class</a:t>
            </a:r>
          </a:p>
          <a:p>
            <a:pPr lvl="1"/>
            <a:r>
              <a:rPr lang="en-US" dirty="0"/>
              <a:t>D) Limiting access to certain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898947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4781-2BAA-0A47-29D4-17C95CDD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B11F-BB74-BD99-366B-0B48E402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Grouping data members and methods that operate on the data into a single unit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6015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76B4-DD72-9D2B-BAE2-0FA939FA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0BF6-9B1D-95CB-91E9-6FDA29B9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keyword is used to access attributes and methods of an object in Python?</a:t>
            </a:r>
          </a:p>
          <a:p>
            <a:pPr lvl="1"/>
            <a:r>
              <a:rPr lang="en-US" dirty="0"/>
              <a:t>A) `access`</a:t>
            </a:r>
          </a:p>
          <a:p>
            <a:pPr lvl="1"/>
            <a:r>
              <a:rPr lang="en-US" dirty="0"/>
              <a:t>B) `get`</a:t>
            </a:r>
          </a:p>
          <a:p>
            <a:pPr lvl="1"/>
            <a:r>
              <a:rPr lang="en-US" dirty="0"/>
              <a:t>C) `self`</a:t>
            </a:r>
          </a:p>
          <a:p>
            <a:pPr lvl="1"/>
            <a:r>
              <a:rPr lang="en-US" dirty="0"/>
              <a:t>D) `this`</a:t>
            </a:r>
          </a:p>
        </p:txBody>
      </p:sp>
    </p:spTree>
    <p:extLst>
      <p:ext uri="{BB962C8B-B14F-4D97-AF65-F5344CB8AC3E}">
        <p14:creationId xmlns:p14="http://schemas.microsoft.com/office/powerpoint/2010/main" val="423278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1E2-2473-554B-94BE-A8489F90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9FB1-98F2-EA93-86C8-0AB66C1D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Every Python file is a module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1588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3D56-F889-F1A1-999E-378788C4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6B0-EB70-D40E-D778-4BCCCE7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C) `self`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1119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5E6C-D2B6-D6EE-17E3-84731CCC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8F14-4C48-5105-FC01-36443603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method overloading in Python?</a:t>
            </a:r>
          </a:p>
          <a:p>
            <a:pPr lvl="1"/>
            <a:r>
              <a:rPr lang="en-US" dirty="0"/>
              <a:t>A) Defining multiple methods with the same name but different parameters</a:t>
            </a:r>
          </a:p>
          <a:p>
            <a:pPr lvl="1"/>
            <a:r>
              <a:rPr lang="en-US" dirty="0"/>
              <a:t>B) Automatically calling a method when an object is created</a:t>
            </a:r>
          </a:p>
          <a:p>
            <a:pPr lvl="1"/>
            <a:r>
              <a:rPr lang="en-US" dirty="0"/>
              <a:t>C) Modifying the implementation of an inherited method in a subclass</a:t>
            </a:r>
          </a:p>
          <a:p>
            <a:pPr lvl="1"/>
            <a:r>
              <a:rPr lang="en-US" dirty="0"/>
              <a:t>D) Handling exceptions in methods using `try` and `except` blocks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01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3D56-F889-F1A1-999E-378788C4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6B0-EB70-D40E-D778-4BCCCE7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A) Defining multiple methods with the same name but different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6F4D-F69F-C3D7-F9F8-4A491796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A6C9-66F3-F7F4-8021-9E984FD6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import a specific function </a:t>
            </a:r>
            <a:r>
              <a:rPr lang="en-US" dirty="0" err="1"/>
              <a:t>func</a:t>
            </a:r>
            <a:r>
              <a:rPr lang="en-US" dirty="0"/>
              <a:t> from a module mod?</a:t>
            </a:r>
          </a:p>
          <a:p>
            <a:pPr lvl="1"/>
            <a:r>
              <a:rPr lang="en-US" dirty="0"/>
              <a:t>A) import mod</a:t>
            </a:r>
          </a:p>
          <a:p>
            <a:pPr lvl="1"/>
            <a:r>
              <a:rPr lang="en-US" dirty="0"/>
              <a:t>B) from mod import </a:t>
            </a:r>
            <a:r>
              <a:rPr lang="en-US" dirty="0" err="1"/>
              <a:t>func</a:t>
            </a:r>
            <a:endParaRPr lang="en-US" dirty="0"/>
          </a:p>
          <a:p>
            <a:pPr lvl="1"/>
            <a:r>
              <a:rPr lang="en-US" dirty="0"/>
              <a:t>C) import </a:t>
            </a:r>
            <a:r>
              <a:rPr lang="en-US" dirty="0" err="1"/>
              <a:t>func</a:t>
            </a:r>
            <a:r>
              <a:rPr lang="en-US" dirty="0"/>
              <a:t> from mod</a:t>
            </a:r>
          </a:p>
          <a:p>
            <a:pPr lvl="1"/>
            <a:r>
              <a:rPr lang="en-US" dirty="0"/>
              <a:t>D) import </a:t>
            </a:r>
            <a:r>
              <a:rPr lang="en-US" dirty="0" err="1"/>
              <a:t>mod.func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3FE5-3882-7DEB-E406-6C32301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C006-5C80-3182-F8FE-75F7E69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B) from mod import </a:t>
            </a:r>
            <a:r>
              <a:rPr lang="en-US" dirty="0" err="1"/>
              <a:t>func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28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0374-25E9-BE35-0FCF-4CB4C401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9F08-873F-48A0-7351-16CF1426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__init__.py in a Python package?</a:t>
            </a:r>
          </a:p>
          <a:p>
            <a:pPr lvl="1"/>
            <a:r>
              <a:rPr lang="en-US" dirty="0"/>
              <a:t>A) To indicate that the directory is a package</a:t>
            </a:r>
          </a:p>
          <a:p>
            <a:pPr lvl="1"/>
            <a:r>
              <a:rPr lang="en-US" dirty="0"/>
              <a:t>B) To store metadata about the package</a:t>
            </a:r>
          </a:p>
          <a:p>
            <a:pPr lvl="1"/>
            <a:r>
              <a:rPr lang="en-US" dirty="0"/>
              <a:t>C) To initialize variables used in the package</a:t>
            </a:r>
          </a:p>
          <a:p>
            <a:pPr lvl="1"/>
            <a:r>
              <a:rPr lang="en-US" dirty="0"/>
              <a:t>D) To prevent accidental deletion of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10871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7B4-6581-04CD-A28A-5079BF0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ACC2-6E1F-8A41-EF4A-49BDAD4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To indicate that the directory is a package</a:t>
            </a:r>
          </a:p>
        </p:txBody>
      </p:sp>
    </p:spTree>
    <p:extLst>
      <p:ext uri="{BB962C8B-B14F-4D97-AF65-F5344CB8AC3E}">
        <p14:creationId xmlns:p14="http://schemas.microsoft.com/office/powerpoint/2010/main" val="25311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A85A-BC85-D2C2-D49F-07190FFB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B57-E8E9-6179-D184-47469C68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Which command is used to install a specific version of a package using `pip`?</a:t>
            </a:r>
          </a:p>
          <a:p>
            <a:pPr lvl="1"/>
            <a:r>
              <a:rPr lang="en-CA" dirty="0"/>
              <a:t>A) `pip get </a:t>
            </a:r>
            <a:r>
              <a:rPr lang="en-CA" dirty="0" err="1"/>
              <a:t>package_name</a:t>
            </a:r>
            <a:r>
              <a:rPr lang="en-CA" dirty="0"/>
              <a:t>==version`</a:t>
            </a:r>
          </a:p>
          <a:p>
            <a:pPr lvl="1"/>
            <a:r>
              <a:rPr lang="en-CA" dirty="0"/>
              <a:t>B) `pip install </a:t>
            </a:r>
            <a:r>
              <a:rPr lang="en-CA" dirty="0" err="1"/>
              <a:t>package_name</a:t>
            </a:r>
            <a:r>
              <a:rPr lang="en-CA" dirty="0"/>
              <a:t> -v version`</a:t>
            </a:r>
          </a:p>
          <a:p>
            <a:pPr lvl="1"/>
            <a:r>
              <a:rPr lang="en-CA" dirty="0"/>
              <a:t>C) `pip install </a:t>
            </a:r>
            <a:r>
              <a:rPr lang="en-CA" dirty="0" err="1"/>
              <a:t>package_name</a:t>
            </a:r>
            <a:r>
              <a:rPr lang="en-CA" dirty="0"/>
              <a:t>==version`</a:t>
            </a:r>
          </a:p>
          <a:p>
            <a:pPr lvl="1"/>
            <a:r>
              <a:rPr lang="en-CA" dirty="0"/>
              <a:t>D) `pip add </a:t>
            </a:r>
            <a:r>
              <a:rPr lang="en-CA" dirty="0" err="1"/>
              <a:t>package_name</a:t>
            </a:r>
            <a:r>
              <a:rPr lang="en-CA" dirty="0"/>
              <a:t>/version`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52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3609-8610-64F9-17D0-057242F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13B7-F19A-5A5B-7921-E01ED3A5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C) `pip install </a:t>
            </a:r>
            <a:r>
              <a:rPr lang="en-CA" dirty="0" err="1"/>
              <a:t>package_name</a:t>
            </a:r>
            <a:r>
              <a:rPr lang="en-CA" dirty="0"/>
              <a:t>==version`</a:t>
            </a:r>
          </a:p>
        </p:txBody>
      </p:sp>
    </p:spTree>
    <p:extLst>
      <p:ext uri="{BB962C8B-B14F-4D97-AF65-F5344CB8AC3E}">
        <p14:creationId xmlns:p14="http://schemas.microsoft.com/office/powerpoint/2010/main" val="23537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CE2-DACF-78F1-4702-E5DD6823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</a:t>
            </a:r>
            <a:r>
              <a:rPr lang="en-CA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9556-108B-07EF-9F71-26419D2C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https://pythoninstitute.org/pcap</a:t>
            </a:r>
            <a:endParaRPr lang="en-US" dirty="0"/>
          </a:p>
          <a:p>
            <a:r>
              <a:rPr lang="en-CA" dirty="0"/>
              <a:t>Duration about  65 -75 minutes</a:t>
            </a:r>
          </a:p>
          <a:p>
            <a:r>
              <a:rPr lang="en-CA" dirty="0"/>
              <a:t>About 45 questions </a:t>
            </a:r>
          </a:p>
          <a:p>
            <a:r>
              <a:rPr lang="en-CA" dirty="0"/>
              <a:t>Passing grade is 70%</a:t>
            </a:r>
          </a:p>
          <a:p>
            <a:r>
              <a:rPr lang="en-US" dirty="0"/>
              <a:t>Multiple-choice questions.</a:t>
            </a:r>
          </a:p>
          <a:p>
            <a:r>
              <a:rPr lang="en-US" dirty="0"/>
              <a:t>The questions are designed to cover a broad range of topics related to Python programming fundamentals and basic application development.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06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54C9-318D-CF2B-EDBF-BAF8BA56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5D4F-B9DF-0E86-86A6-A94264C9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about Python packages is true?</a:t>
            </a:r>
          </a:p>
          <a:p>
            <a:pPr lvl="1"/>
            <a:r>
              <a:rPr lang="en-US" dirty="0"/>
              <a:t>A) Packages cannot contain modules</a:t>
            </a:r>
          </a:p>
          <a:p>
            <a:pPr lvl="1"/>
            <a:r>
              <a:rPr lang="en-US" dirty="0"/>
              <a:t>B) Packages are imported using import package</a:t>
            </a:r>
          </a:p>
          <a:p>
            <a:pPr lvl="1"/>
            <a:r>
              <a:rPr lang="en-US" dirty="0"/>
              <a:t>C) Packages must contain exactly one module</a:t>
            </a:r>
          </a:p>
          <a:p>
            <a:pPr lvl="1"/>
            <a:r>
              <a:rPr lang="en-US" dirty="0"/>
              <a:t>D) Packages can be nested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14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DAC-7CD1-8E2F-4273-4BF39B4C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5E52-71E5-2E58-0EA9-FDA392D0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Packages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92749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5F10-2462-1075-8C69-40DE96D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02F2-D46C-BE46-AD76-D4B78E3B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command is used to install a Python package from </a:t>
            </a:r>
            <a:r>
              <a:rPr lang="en-CA" dirty="0" err="1"/>
              <a:t>PyPI</a:t>
            </a:r>
            <a:r>
              <a:rPr lang="en-CA" dirty="0"/>
              <a:t> (Python Package Index)?</a:t>
            </a:r>
          </a:p>
          <a:p>
            <a:pPr lvl="1"/>
            <a:r>
              <a:rPr lang="en-CA" dirty="0"/>
              <a:t>A) install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B) pip install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C) use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D) import </a:t>
            </a:r>
            <a:r>
              <a:rPr lang="en-CA" dirty="0" err="1"/>
              <a:t>package_name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873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BFCC-D690-1BDC-5A93-A39921F4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A55-029B-E4F6-9125-7B4DE240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B) pip install </a:t>
            </a:r>
            <a:r>
              <a:rPr lang="en-CA" dirty="0" err="1"/>
              <a:t>package_name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8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474A-9496-1FE8-F8AC-17A2CFA1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E7F4-509D-B5ED-15C0-126709C7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option is used with `pip install` to install packages without downloading dependencies?</a:t>
            </a:r>
          </a:p>
          <a:p>
            <a:pPr lvl="1"/>
            <a:r>
              <a:rPr lang="en-US" dirty="0"/>
              <a:t> A) `-no-deps`</a:t>
            </a:r>
          </a:p>
          <a:p>
            <a:pPr lvl="1"/>
            <a:r>
              <a:rPr lang="en-US" dirty="0"/>
              <a:t>B) `-skip-deps`</a:t>
            </a:r>
          </a:p>
          <a:p>
            <a:pPr lvl="1"/>
            <a:r>
              <a:rPr lang="en-US" dirty="0"/>
              <a:t>C) `-ignore-deps`</a:t>
            </a:r>
          </a:p>
          <a:p>
            <a:pPr lvl="1"/>
            <a:r>
              <a:rPr lang="en-US" dirty="0"/>
              <a:t>D) `-no-dependencies`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9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5801-6D25-E037-1BD0-258FC25A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7CDF-FB5A-3E54-979C-980EAF05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`-no-deps`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05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4183-BBD0-11E8-0260-D46EB9CF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A2C0-AB13-0130-CB5F-F3A22BF7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command is used to install a Python package from </a:t>
            </a:r>
            <a:r>
              <a:rPr lang="en-CA" dirty="0" err="1"/>
              <a:t>PyPI</a:t>
            </a:r>
            <a:r>
              <a:rPr lang="en-CA" dirty="0"/>
              <a:t> (Python Package Index)?</a:t>
            </a:r>
          </a:p>
          <a:p>
            <a:pPr lvl="1"/>
            <a:r>
              <a:rPr lang="en-CA" dirty="0"/>
              <a:t>A) install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B) pip install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C) use </a:t>
            </a:r>
            <a:r>
              <a:rPr lang="en-CA" dirty="0" err="1"/>
              <a:t>package_name</a:t>
            </a:r>
            <a:endParaRPr lang="en-CA" dirty="0"/>
          </a:p>
          <a:p>
            <a:pPr lvl="1"/>
            <a:r>
              <a:rPr lang="en-CA" dirty="0"/>
              <a:t>D) import </a:t>
            </a:r>
            <a:r>
              <a:rPr lang="en-CA" dirty="0" err="1"/>
              <a:t>package_name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92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0F1A-4278-A855-3BC5-F32D1D36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1DC7-5FC3-AB44-E19A-877A2650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B) pip install </a:t>
            </a:r>
            <a:r>
              <a:rPr lang="en-CA" dirty="0" err="1"/>
              <a:t>package_name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67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22E-2D35-9C7B-06DE-9F9E39A0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5068-D81E-4531-4E8C-B4592147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__name__ in Python modules?</a:t>
            </a:r>
          </a:p>
          <a:p>
            <a:pPr lvl="1"/>
            <a:r>
              <a:rPr lang="en-US" dirty="0"/>
              <a:t>A) It is the name of the module's author</a:t>
            </a:r>
          </a:p>
          <a:p>
            <a:pPr lvl="1"/>
            <a:r>
              <a:rPr lang="en-US" dirty="0"/>
              <a:t>B) It is a reserved keyword for naming modules</a:t>
            </a:r>
          </a:p>
          <a:p>
            <a:pPr lvl="1"/>
            <a:r>
              <a:rPr lang="en-US" dirty="0"/>
              <a:t>C) It stores the name of the function being executed</a:t>
            </a:r>
          </a:p>
          <a:p>
            <a:pPr lvl="1"/>
            <a:r>
              <a:rPr lang="en-US" dirty="0"/>
              <a:t>D) It identifies if a module is being run as a script or imported</a:t>
            </a:r>
          </a:p>
        </p:txBody>
      </p:sp>
    </p:spTree>
    <p:extLst>
      <p:ext uri="{BB962C8B-B14F-4D97-AF65-F5344CB8AC3E}">
        <p14:creationId xmlns:p14="http://schemas.microsoft.com/office/powerpoint/2010/main" val="212659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1E84-524D-46B8-D557-901DDD2A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B24A-758A-500D-EA60-BD49A398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It identifies if a module is being run as a script or imported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49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C806-C102-0B42-6DC4-62D0A873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93E2-DE18-C69D-6428-11C9B955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</a:t>
            </a:r>
          </a:p>
          <a:p>
            <a:r>
              <a:rPr lang="en-US" dirty="0"/>
              <a:t>Data types,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Error Handling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852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8D2C-CF74-2259-E655-7A5C78D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C701-502D-9C1F-E7FB-4778CF5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can you upgrade a package to its latest version using `pip`?</a:t>
            </a:r>
          </a:p>
          <a:p>
            <a:pPr lvl="1"/>
            <a:r>
              <a:rPr lang="en-CA" dirty="0"/>
              <a:t>A) `pip upgrade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B) `pip update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C) `pip install --upgrade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D) `pip modify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148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B32E-D24E-C6EC-DF83-D653C5D8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A792-2B9A-EC12-CCE9-A423F747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C) `pip install --upgrade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50099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490-0202-C50F-3B01-F3150200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BB9C-11F4-D7ED-D1D8-AC1E09EA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 standard library module in Python?</a:t>
            </a:r>
          </a:p>
          <a:p>
            <a:pPr lvl="1"/>
            <a:r>
              <a:rPr lang="en-US" dirty="0"/>
              <a:t>A) requests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C)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D) pandas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3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DDD0-DFDB-8600-BC3B-527FF0E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D859-F654-4F5F-0F1E-0345A82F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3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8B5-0464-3B61-3073-E1A1468A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20D8-4B16-E9F1-0F33-262D4991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statement if __name__ == "__main__": do in a Python script?</a:t>
            </a:r>
          </a:p>
          <a:p>
            <a:pPr lvl="1"/>
            <a:r>
              <a:rPr lang="en-US" dirty="0"/>
              <a:t>A) It checks if the script is being run as a module</a:t>
            </a:r>
          </a:p>
          <a:p>
            <a:pPr lvl="1"/>
            <a:r>
              <a:rPr lang="en-US" dirty="0"/>
              <a:t>B) It initializes the main module</a:t>
            </a:r>
          </a:p>
          <a:p>
            <a:pPr lvl="1"/>
            <a:r>
              <a:rPr lang="en-US" dirty="0"/>
              <a:t>C) It imports the main module</a:t>
            </a:r>
          </a:p>
          <a:p>
            <a:pPr lvl="1"/>
            <a:r>
              <a:rPr lang="en-US" dirty="0"/>
              <a:t>D) It checks if the script is executable</a:t>
            </a:r>
          </a:p>
        </p:txBody>
      </p:sp>
    </p:spTree>
    <p:extLst>
      <p:ext uri="{BB962C8B-B14F-4D97-AF65-F5344CB8AC3E}">
        <p14:creationId xmlns:p14="http://schemas.microsoft.com/office/powerpoint/2010/main" val="242297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895B-639A-5156-0ACB-9B792806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1133-424F-06EB-9FB4-49CFB23F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It checks if the script is being run as a module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35DD5-EE7B-889D-FEDE-65193289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51" y="3524441"/>
            <a:ext cx="531569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B6A3-C5D9-8B7D-2F6E-FA2CF03F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4A18-5333-5876-9159-AA657D4B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command is used to search for packages on </a:t>
            </a:r>
            <a:r>
              <a:rPr lang="en-CA" dirty="0" err="1"/>
              <a:t>PyPI</a:t>
            </a:r>
            <a:r>
              <a:rPr lang="en-CA" dirty="0"/>
              <a:t> (Python Package Index) using `pip`?</a:t>
            </a:r>
          </a:p>
          <a:p>
            <a:pPr lvl="1"/>
            <a:r>
              <a:rPr lang="en-CA" dirty="0"/>
              <a:t>A) `pip search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 B) `pip find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 C) `pip locate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 D) `pip seek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76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A661-B7F7-C8BB-D57D-3E127B13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E66A-89A8-8AE9-41D8-B2D4DC77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A) `pip search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44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BCE-57D0-ADC8-840D-07B9C148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F805-35A4-42D3-5A72-61EFB5B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list all installed packages and their versions using `pip`?</a:t>
            </a:r>
          </a:p>
          <a:p>
            <a:pPr lvl="1"/>
            <a:r>
              <a:rPr lang="en-US" dirty="0"/>
              <a:t>A) `pip list`</a:t>
            </a:r>
          </a:p>
          <a:p>
            <a:pPr lvl="1"/>
            <a:r>
              <a:rPr lang="en-US" dirty="0"/>
              <a:t>B) `pip show packages`</a:t>
            </a:r>
          </a:p>
          <a:p>
            <a:pPr lvl="1"/>
            <a:r>
              <a:rPr lang="en-US" dirty="0"/>
              <a:t>C) `pip search installed`</a:t>
            </a:r>
          </a:p>
          <a:p>
            <a:pPr lvl="1"/>
            <a:r>
              <a:rPr lang="en-US" dirty="0"/>
              <a:t>D) `pip view`</a:t>
            </a:r>
          </a:p>
        </p:txBody>
      </p:sp>
    </p:spTree>
    <p:extLst>
      <p:ext uri="{BB962C8B-B14F-4D97-AF65-F5344CB8AC3E}">
        <p14:creationId xmlns:p14="http://schemas.microsoft.com/office/powerpoint/2010/main" val="189506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5600-B05A-E909-A5DA-5C9D79F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46FB-F914-98E9-C75A-B40935DA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`pip list`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8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DCDB-8D46-6CD4-833C-C9D012D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6B29-5ACA-CEF3-5987-30FF243C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Modules </a:t>
            </a:r>
          </a:p>
          <a:p>
            <a:r>
              <a:rPr lang="en-US" sz="2600" dirty="0"/>
              <a:t>Packages, and PIP</a:t>
            </a:r>
          </a:p>
          <a:p>
            <a:r>
              <a:rPr lang="en-US" sz="2600" dirty="0"/>
              <a:t>Character Encoding</a:t>
            </a:r>
          </a:p>
          <a:p>
            <a:r>
              <a:rPr lang="en-US" sz="2600" dirty="0"/>
              <a:t>Strings and string processing</a:t>
            </a:r>
          </a:p>
          <a:p>
            <a:r>
              <a:rPr lang="en-US" sz="2600" dirty="0"/>
              <a:t>Generators</a:t>
            </a:r>
          </a:p>
          <a:p>
            <a:r>
              <a:rPr lang="en-US" sz="2600" dirty="0"/>
              <a:t>Iterators </a:t>
            </a:r>
          </a:p>
          <a:p>
            <a:r>
              <a:rPr lang="en-US" sz="2600" dirty="0"/>
              <a:t>Closures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549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66D7-1366-F7C6-E8A3-8AA3F3A1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CDE2-AEF6-61DE-C8F5-54453AF0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command is used to uninstall a package using `pip`?</a:t>
            </a:r>
          </a:p>
          <a:p>
            <a:r>
              <a:rPr lang="en-CA" dirty="0"/>
              <a:t>   - A) `pip remove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r>
              <a:rPr lang="en-CA" dirty="0"/>
              <a:t>   - B) `pip uninstall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r>
              <a:rPr lang="en-CA" dirty="0"/>
              <a:t>   - C) `pip delete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  <a:p>
            <a:r>
              <a:rPr lang="en-CA" dirty="0"/>
              <a:t>   - D) `pip erase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756985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3FD-C1FB-2FD5-5F6E-37E9D5EA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1A5A-0DAD-1B94-FCF7-D8EF90EA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B) `pip uninstall </a:t>
            </a:r>
            <a:r>
              <a:rPr lang="en-CA" dirty="0" err="1"/>
              <a:t>package_name</a:t>
            </a:r>
            <a:r>
              <a:rPr lang="en-CA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839282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2BA5-4237-828E-DACD-19EBEEE4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28F0-8298-FCC5-5055-089001FC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What does `pip freeze` do?</a:t>
            </a:r>
          </a:p>
          <a:p>
            <a:pPr lvl="1"/>
            <a:r>
              <a:rPr lang="en-US" dirty="0"/>
              <a:t>A) It installs all packages listed in a requirements file</a:t>
            </a:r>
          </a:p>
          <a:p>
            <a:pPr lvl="1"/>
            <a:r>
              <a:rPr lang="en-US" dirty="0"/>
              <a:t>B) It lists installed packages and their versions in a requirements format</a:t>
            </a:r>
          </a:p>
          <a:p>
            <a:pPr lvl="1"/>
            <a:r>
              <a:rPr lang="en-US" dirty="0"/>
              <a:t>C) It upgrades all installed packages to their latest versions</a:t>
            </a:r>
          </a:p>
          <a:p>
            <a:pPr lvl="1"/>
            <a:r>
              <a:rPr lang="en-US" dirty="0"/>
              <a:t>D) It removes all installed packages</a:t>
            </a:r>
          </a:p>
        </p:txBody>
      </p:sp>
    </p:spTree>
    <p:extLst>
      <p:ext uri="{BB962C8B-B14F-4D97-AF65-F5344CB8AC3E}">
        <p14:creationId xmlns:p14="http://schemas.microsoft.com/office/powerpoint/2010/main" val="311700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D79B-0728-2E0E-85C9-31BBDFB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60E2-CC90-A9AA-B91A-D74B25E6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It lists installed packages and their versions in a requirements format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4417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205-D8AC-B5C2-C739-A8327774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CD2B-EF71-6990-9483-45BB32C7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using `virtual environments` with `pip`?</a:t>
            </a:r>
          </a:p>
          <a:p>
            <a:pPr lvl="1"/>
            <a:r>
              <a:rPr lang="en-US" dirty="0"/>
              <a:t>A) To isolate package installations for different projects</a:t>
            </a:r>
          </a:p>
          <a:p>
            <a:pPr lvl="1"/>
            <a:r>
              <a:rPr lang="en-US" dirty="0"/>
              <a:t>B) To simulate Python environments without actually installing packages</a:t>
            </a:r>
          </a:p>
          <a:p>
            <a:pPr lvl="1"/>
            <a:r>
              <a:rPr lang="en-US" dirty="0"/>
              <a:t>C) To automate package updates across all projects</a:t>
            </a:r>
          </a:p>
          <a:p>
            <a:pPr lvl="1"/>
            <a:r>
              <a:rPr lang="en-US" dirty="0"/>
              <a:t>D) To speed up package installation times</a:t>
            </a:r>
          </a:p>
        </p:txBody>
      </p:sp>
    </p:spTree>
    <p:extLst>
      <p:ext uri="{BB962C8B-B14F-4D97-AF65-F5344CB8AC3E}">
        <p14:creationId xmlns:p14="http://schemas.microsoft.com/office/powerpoint/2010/main" val="3166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7AA0-848B-CE9A-5155-023F8F16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29E6-C017-DE94-B476-1AE5D94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To isolate package installations for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4202355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35C-7A97-8F22-D2F5-96D621CE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C6E-49B9-DE59-FC52-25BF3808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`requirements.txt` file in Python projects?</a:t>
            </a:r>
          </a:p>
          <a:p>
            <a:pPr lvl="1"/>
            <a:r>
              <a:rPr lang="en-US" dirty="0"/>
              <a:t>A) It stores package metadata</a:t>
            </a:r>
          </a:p>
          <a:p>
            <a:pPr lvl="1"/>
            <a:r>
              <a:rPr lang="en-US" dirty="0"/>
              <a:t>B) It lists required packages for the project</a:t>
            </a:r>
          </a:p>
          <a:p>
            <a:pPr lvl="1"/>
            <a:r>
              <a:rPr lang="en-US" dirty="0"/>
              <a:t>C) It defines Python version requirements</a:t>
            </a:r>
          </a:p>
          <a:p>
            <a:pPr lvl="1"/>
            <a:r>
              <a:rPr lang="en-US" dirty="0"/>
              <a:t>D) It documents package 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317447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728-FC31-4DF8-D7FE-424032AF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4943-794D-D685-B42A-A8AA77D7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B) It lists required packages for the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1959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046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32F9-93BD-9114-0620-F0E6A0AE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04E7-36BD-D156-F3D1-9382B9C2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result of `"</a:t>
            </a:r>
            <a:r>
              <a:rPr lang="en-US" dirty="0" err="1"/>
              <a:t>Python".replace</a:t>
            </a:r>
            <a:r>
              <a:rPr lang="en-US" dirty="0"/>
              <a:t>("P", "J")`?</a:t>
            </a:r>
          </a:p>
          <a:p>
            <a:pPr lvl="1"/>
            <a:r>
              <a:rPr lang="en-US" dirty="0"/>
              <a:t>A) "Python“</a:t>
            </a:r>
          </a:p>
          <a:p>
            <a:pPr lvl="1"/>
            <a:r>
              <a:rPr lang="en-US" dirty="0"/>
              <a:t>B) "</a:t>
            </a:r>
            <a:r>
              <a:rPr lang="en-US" dirty="0" err="1"/>
              <a:t>Jython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C) "</a:t>
            </a:r>
            <a:r>
              <a:rPr lang="en-US" dirty="0" err="1"/>
              <a:t>PythJn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D) "</a:t>
            </a:r>
            <a:r>
              <a:rPr lang="en-US" dirty="0" err="1"/>
              <a:t>Jyton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3478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DCDB-8D46-6CD4-833C-C9D012D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6B29-5ACA-CEF3-5987-30FF243C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 file streams, and file processing, </a:t>
            </a:r>
          </a:p>
          <a:p>
            <a:r>
              <a:rPr lang="en-US" dirty="0"/>
              <a:t>Exception hierarchies, and exception classes and objects, </a:t>
            </a:r>
          </a:p>
          <a:p>
            <a:r>
              <a:rPr lang="en-US" dirty="0"/>
              <a:t>Standard Library modules, </a:t>
            </a:r>
          </a:p>
          <a:p>
            <a:r>
              <a:rPr lang="en-US" dirty="0"/>
              <a:t>Fundamentals of the Object-Oriented Programming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01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7958-F080-0341-BCA9-F31F1F70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65C9-4ED3-9749-AB6C-29ED5803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B) "</a:t>
            </a:r>
            <a:r>
              <a:rPr lang="en-US" dirty="0" err="1"/>
              <a:t>Jython</a:t>
            </a:r>
            <a:r>
              <a:rPr lang="en-US" dirty="0"/>
              <a:t>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762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49A4-592C-F0DF-CDD0-B7E3EE1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E67C-473E-D7B9-1DBE-6547844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Python method checks if a string starts with a specified prefix?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str.starts_with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str.startswith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str.starts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str.prefix</a:t>
            </a:r>
            <a:r>
              <a:rPr lang="en-US" dirty="0"/>
              <a:t>()`</a:t>
            </a:r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704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F199-4803-9451-221B-B5F72491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E40-FBC9-69D9-B892-084543FA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`</a:t>
            </a:r>
            <a:r>
              <a:rPr lang="en-US" dirty="0" err="1"/>
              <a:t>str.startswith</a:t>
            </a:r>
            <a:r>
              <a:rPr lang="en-US" dirty="0"/>
              <a:t>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181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7D5C-7F76-64CD-A044-043179C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1F9-C9E9-4AF1-CD1C-117C4556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Python method is used to find the index of the first occurrence of a substring in a string?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str.index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str.find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str.search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str.locate</a:t>
            </a:r>
            <a:r>
              <a:rPr lang="en-US" dirty="0"/>
              <a:t>()`</a:t>
            </a:r>
          </a:p>
        </p:txBody>
      </p:sp>
    </p:spTree>
    <p:extLst>
      <p:ext uri="{BB962C8B-B14F-4D97-AF65-F5344CB8AC3E}">
        <p14:creationId xmlns:p14="http://schemas.microsoft.com/office/powerpoint/2010/main" val="3020887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DFB-330B-EB44-3F51-00100CE1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F5C2-1BE7-1423-36BD-7E1EC741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B) `</a:t>
            </a:r>
            <a:r>
              <a:rPr lang="en-US" dirty="0" err="1"/>
              <a:t>str.find</a:t>
            </a:r>
            <a:r>
              <a:rPr lang="en-US" dirty="0"/>
              <a:t>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020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690-61A9-17FF-98C8-0345D816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508C-75E4-B0AF-AD4D-6FA258C9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UTF-8 stand for?</a:t>
            </a:r>
          </a:p>
          <a:p>
            <a:r>
              <a:rPr lang="en-US" dirty="0"/>
              <a:t>   - A) Universal Text Format - 8</a:t>
            </a:r>
          </a:p>
          <a:p>
            <a:r>
              <a:rPr lang="en-US" dirty="0"/>
              <a:t>   - B) Unicode Transformation Format - 8</a:t>
            </a:r>
          </a:p>
          <a:p>
            <a:r>
              <a:rPr lang="en-US" dirty="0"/>
              <a:t>   - C) Universal Font Type - 8</a:t>
            </a:r>
          </a:p>
          <a:p>
            <a:r>
              <a:rPr lang="en-US" dirty="0"/>
              <a:t>   - D) Unified Text File - 8</a:t>
            </a:r>
          </a:p>
        </p:txBody>
      </p:sp>
    </p:spTree>
    <p:extLst>
      <p:ext uri="{BB962C8B-B14F-4D97-AF65-F5344CB8AC3E}">
        <p14:creationId xmlns:p14="http://schemas.microsoft.com/office/powerpoint/2010/main" val="2992320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0C33-7358-E4F4-918E-E2EE34E2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2B76-26CD-5CBA-F39B-20333D28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Unicode Transformation Format - 8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821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A811-9282-B75E-9FE4-558ACA7D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3995-4B95-C181-BA9F-A3C504EA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`strip()` method do in Python string processing?</a:t>
            </a:r>
          </a:p>
          <a:p>
            <a:pPr lvl="1"/>
            <a:r>
              <a:rPr lang="en-US" dirty="0"/>
              <a:t>A) Removes all whitespace characters from both ends of a string</a:t>
            </a:r>
          </a:p>
          <a:p>
            <a:pPr lvl="1"/>
            <a:r>
              <a:rPr lang="en-US" dirty="0"/>
              <a:t>B) Removes specified characters from both ends of a string</a:t>
            </a:r>
          </a:p>
          <a:p>
            <a:pPr lvl="1"/>
            <a:r>
              <a:rPr lang="en-US" dirty="0"/>
              <a:t>C) Converts a string to lowercase</a:t>
            </a:r>
          </a:p>
          <a:p>
            <a:pPr lvl="1"/>
            <a:r>
              <a:rPr lang="en-US" dirty="0"/>
              <a:t>D) Checks if a string ends with a specified suffix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76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FB0C-1E89-B0F8-C9EF-C0A9165A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4546-BC4B-2E9F-6709-AA251B20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A) Removes all whitespace characters from both ends of a string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46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47C-C62B-9C26-5DB2-C22AD102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9A62-96A5-0AFF-6EFF-5E1C5E4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method in Python is used to split a string into a list of substrings based on a delimiter?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str.split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str.join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str.replace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str.sub</a:t>
            </a:r>
            <a:r>
              <a:rPr lang="en-US" dirty="0"/>
              <a:t>()`</a:t>
            </a:r>
          </a:p>
        </p:txBody>
      </p:sp>
    </p:spTree>
    <p:extLst>
      <p:ext uri="{BB962C8B-B14F-4D97-AF65-F5344CB8AC3E}">
        <p14:creationId xmlns:p14="http://schemas.microsoft.com/office/powerpoint/2010/main" val="401303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9907-0CF4-70FD-7713-5B3E77B3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894487-41E5-009F-B3CA-ECBC0D358059}"/>
              </a:ext>
            </a:extLst>
          </p:cNvPr>
          <p:cNvSpPr txBox="1">
            <a:spLocks/>
          </p:cNvSpPr>
          <p:nvPr/>
        </p:nvSpPr>
        <p:spPr>
          <a:xfrm>
            <a:off x="1295402" y="2556932"/>
            <a:ext cx="63540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Essentials 2: Aligned with PCAP Certified Associate in Python Programming: </a:t>
            </a:r>
          </a:p>
          <a:p>
            <a:r>
              <a:rPr lang="en-US" dirty="0"/>
              <a:t>Official </a:t>
            </a:r>
            <a:r>
              <a:rPr lang="en-US" dirty="0" err="1"/>
              <a:t>OpenEDG</a:t>
            </a:r>
            <a:r>
              <a:rPr lang="en-US" dirty="0"/>
              <a:t> Python Institute Associate Course: Learn Intermediate Python Programming with Practical Exercises</a:t>
            </a:r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FD4BA-28E4-A6CF-B679-8DF9505B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719" y="1296764"/>
            <a:ext cx="3296110" cy="48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0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D483-1434-2421-372C-ACBFE03B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4C56-4A0E-70DF-3620-2605CBE4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</a:t>
            </a:r>
            <a:r>
              <a:rPr lang="en-US" dirty="0" err="1"/>
              <a:t>str.split</a:t>
            </a:r>
            <a:r>
              <a:rPr lang="en-US" dirty="0"/>
              <a:t>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1404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2BC-97FD-2BD1-8430-97516B4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40AD-957D-545D-CB22-3211FE96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`</a:t>
            </a:r>
            <a:r>
              <a:rPr lang="en-US" dirty="0" err="1"/>
              <a:t>len</a:t>
            </a:r>
            <a:r>
              <a:rPr lang="en-US" dirty="0"/>
              <a:t>("Hello World")` in Python?</a:t>
            </a:r>
          </a:p>
          <a:p>
            <a:pPr lvl="1"/>
            <a:r>
              <a:rPr lang="en-US" dirty="0"/>
              <a:t>A) 5</a:t>
            </a:r>
          </a:p>
          <a:p>
            <a:pPr lvl="1"/>
            <a:r>
              <a:rPr lang="en-US" dirty="0"/>
              <a:t>B) 10</a:t>
            </a:r>
          </a:p>
          <a:p>
            <a:pPr lvl="1"/>
            <a:r>
              <a:rPr lang="en-US" dirty="0"/>
              <a:t>C) 11</a:t>
            </a:r>
          </a:p>
          <a:p>
            <a:pPr lvl="1"/>
            <a:r>
              <a:rPr lang="en-US" dirty="0"/>
              <a:t>D)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2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39D3-011E-6AF3-4287-2319C00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63F-3B28-FE2C-C31D-E111606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237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133B-80F4-5D79-23AF-FDC86F3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F606-A50E-AE91-4306-B4F9FA61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character encoding refer to?</a:t>
            </a:r>
          </a:p>
          <a:p>
            <a:pPr lvl="1"/>
            <a:r>
              <a:rPr lang="en-US" dirty="0"/>
              <a:t>A) Assigning a unique identifier to each character</a:t>
            </a:r>
          </a:p>
          <a:p>
            <a:pPr lvl="1"/>
            <a:r>
              <a:rPr lang="en-US" dirty="0"/>
              <a:t>B) Storing characters in a sequential order</a:t>
            </a:r>
          </a:p>
          <a:p>
            <a:pPr lvl="1"/>
            <a:r>
              <a:rPr lang="en-US" dirty="0"/>
              <a:t>C) Converting characters to integers</a:t>
            </a:r>
          </a:p>
          <a:p>
            <a:pPr lvl="1"/>
            <a:r>
              <a:rPr lang="en-US" dirty="0"/>
              <a:t>D) Representing characters using binary digits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765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39D3-011E-6AF3-4287-2319C00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63F-3B28-FE2C-C31D-E111606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D) Representing characters using binary digits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067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133B-80F4-5D79-23AF-FDC86F3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F606-A50E-AE91-4306-B4F9FA61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NOT a standard character encoding?</a:t>
            </a:r>
          </a:p>
          <a:p>
            <a:pPr lvl="1"/>
            <a:r>
              <a:rPr lang="en-US" dirty="0"/>
              <a:t>A) ASCII</a:t>
            </a:r>
          </a:p>
          <a:p>
            <a:pPr lvl="1"/>
            <a:r>
              <a:rPr lang="en-US" dirty="0"/>
              <a:t>B) UTF-8</a:t>
            </a:r>
          </a:p>
          <a:p>
            <a:pPr lvl="1"/>
            <a:r>
              <a:rPr lang="en-US" dirty="0"/>
              <a:t>C) Unicode</a:t>
            </a:r>
          </a:p>
          <a:p>
            <a:pPr lvl="1"/>
            <a:r>
              <a:rPr lang="en-US" dirty="0"/>
              <a:t>D) UTF-32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717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39D3-011E-6AF3-4287-2319C00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63F-3B28-FE2C-C31D-E111606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Unicode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978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Generators, Iterators, 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6105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20-D527-C4DD-3A8C-2B8F836B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4187-D148-D0B1-0C61-DE2F7B41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 - Functions that generate a sequence of values lazily, one at a time, using `yield` statements.</a:t>
            </a:r>
          </a:p>
          <a:p>
            <a:r>
              <a:rPr lang="en-US" dirty="0"/>
              <a:t>Iterators - Objects that implement the iterator protocol, allowing iteration over a sequence of elements.</a:t>
            </a:r>
          </a:p>
          <a:p>
            <a:r>
              <a:rPr lang="en-US" dirty="0"/>
              <a:t>Closures - Functions that retain the environment (lexical scope) in which they were defined, allowing them to access and manipulate variables from that scope.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1212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BAB6-5CD8-1D4A-A572-09A2EBBC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0C8D-2668-5882-4A83-6E6959E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generator in Python?</a:t>
            </a:r>
          </a:p>
          <a:p>
            <a:pPr lvl="1"/>
            <a:r>
              <a:rPr lang="en-US" dirty="0"/>
              <a:t>A) A function that returns an </a:t>
            </a:r>
            <a:r>
              <a:rPr lang="en-US" dirty="0" err="1"/>
              <a:t>iterable</a:t>
            </a:r>
            <a:r>
              <a:rPr lang="en-US" dirty="0"/>
              <a:t> sequence</a:t>
            </a:r>
          </a:p>
          <a:p>
            <a:pPr lvl="1"/>
            <a:r>
              <a:rPr lang="en-US" dirty="0"/>
              <a:t> B) A built-in data type for storing sequences of values</a:t>
            </a:r>
          </a:p>
          <a:p>
            <a:pPr lvl="1"/>
            <a:r>
              <a:rPr lang="en-US" dirty="0"/>
              <a:t> C) An object used to iterate over elements in a collection</a:t>
            </a:r>
          </a:p>
          <a:p>
            <a:pPr lvl="1"/>
            <a:r>
              <a:rPr lang="en-US" dirty="0"/>
              <a:t> D) A type of loop used for iteration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42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Modules Packages PIP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224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135-3534-D29D-430A-0119B36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A54-3ACB-53FD-F5E4-0962A320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A) A function that returns an </a:t>
            </a:r>
            <a:r>
              <a:rPr lang="en-US" dirty="0" err="1"/>
              <a:t>iterable</a:t>
            </a:r>
            <a:r>
              <a:rPr lang="en-US" dirty="0"/>
              <a:t> sequence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5732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6708-B02D-9260-6BF8-D7CE03D0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42DA-6734-4A20-E2AB-17E51F4A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keyword is used to define a generator function in Python?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func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B) `yield`</a:t>
            </a:r>
          </a:p>
          <a:p>
            <a:pPr lvl="1"/>
            <a:r>
              <a:rPr lang="en-US" dirty="0"/>
              <a:t>C) `generator`</a:t>
            </a:r>
          </a:p>
          <a:p>
            <a:pPr lvl="1"/>
            <a:r>
              <a:rPr lang="en-US" dirty="0"/>
              <a:t>D) `return`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739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FD9-3A54-AA35-121C-B7EDEFF5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7844-DD5D-B294-BC70-E1C3B9EA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B) `yield`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119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9CB-90F2-9CEC-1DEE-009D3AC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073D-B79D-E8DA-7B14-E149107D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advantage of using generators over lists in Python?</a:t>
            </a:r>
          </a:p>
          <a:p>
            <a:pPr lvl="1"/>
            <a:r>
              <a:rPr lang="en-US" dirty="0"/>
              <a:t>A) Generators consume less memory</a:t>
            </a:r>
          </a:p>
          <a:p>
            <a:pPr lvl="1"/>
            <a:r>
              <a:rPr lang="en-US" dirty="0"/>
              <a:t>B) Generators allow random access to elements</a:t>
            </a:r>
          </a:p>
          <a:p>
            <a:pPr lvl="1"/>
            <a:r>
              <a:rPr lang="en-US" dirty="0"/>
              <a:t>C) Generators can store larger datasets</a:t>
            </a:r>
          </a:p>
          <a:p>
            <a:pPr lvl="1"/>
            <a:r>
              <a:rPr lang="en-US" dirty="0"/>
              <a:t>D) Generators support dynamic resizing</a:t>
            </a:r>
          </a:p>
        </p:txBody>
      </p:sp>
    </p:spTree>
    <p:extLst>
      <p:ext uri="{BB962C8B-B14F-4D97-AF65-F5344CB8AC3E}">
        <p14:creationId xmlns:p14="http://schemas.microsoft.com/office/powerpoint/2010/main" val="40019512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6A5E-27AF-B9F2-01DA-8FE2D0F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996D-312B-988E-ABE8-057894DC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Generators consume less memory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982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261A-CA90-6AE9-3D83-F52C3D7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4F19-05CA-986D-05FE-4A6E1E5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iterate over elements using a generator in Python?</a:t>
            </a:r>
          </a:p>
          <a:p>
            <a:pPr lvl="1"/>
            <a:r>
              <a:rPr lang="en-US" dirty="0"/>
              <a:t>A) Using a `for` loop and calling `next()` on the generator</a:t>
            </a:r>
          </a:p>
          <a:p>
            <a:pPr lvl="1"/>
            <a:r>
              <a:rPr lang="en-US" dirty="0"/>
              <a:t>B) Using a `while` loop and calling `</a:t>
            </a:r>
            <a:r>
              <a:rPr lang="en-US" dirty="0" err="1"/>
              <a:t>iter</a:t>
            </a:r>
            <a:r>
              <a:rPr lang="en-US" dirty="0"/>
              <a:t>()` on the generator</a:t>
            </a:r>
          </a:p>
          <a:p>
            <a:pPr lvl="1"/>
            <a:r>
              <a:rPr lang="en-US" dirty="0"/>
              <a:t>C) Using a `for` loop directly on the generator object</a:t>
            </a:r>
          </a:p>
          <a:p>
            <a:pPr lvl="1"/>
            <a:r>
              <a:rPr lang="en-US" dirty="0"/>
              <a:t>D) Using a `map` function with the generator as input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86374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B9DD-2D72-B6A8-3AFC-AAE6BD0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BF7-AF1C-2E05-E8D3-346C5756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Using a `for` loop directly on the generator 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5166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6DEF-9626-3CF1-0942-C5F4ABB1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10C2-9F19-B60D-AF8F-5121D653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best describes an iterator in Python?</a:t>
            </a:r>
          </a:p>
          <a:p>
            <a:pPr lvl="1"/>
            <a:r>
              <a:rPr lang="en-US" dirty="0"/>
              <a:t>A) It is a function that generates values on-the-fly</a:t>
            </a:r>
          </a:p>
          <a:p>
            <a:pPr lvl="1"/>
            <a:r>
              <a:rPr lang="en-US" dirty="0"/>
              <a:t>B) It is an object that allows traversal of elements in a collection</a:t>
            </a:r>
          </a:p>
          <a:p>
            <a:pPr lvl="1"/>
            <a:r>
              <a:rPr lang="en-US" dirty="0"/>
              <a:t>C) It is a built-in data structure for storing key-value pairs</a:t>
            </a:r>
          </a:p>
          <a:p>
            <a:pPr lvl="1"/>
            <a:r>
              <a:rPr lang="en-US" dirty="0"/>
              <a:t>D) It is a type of conditional statement used for iteration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3632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8657-EE95-1477-CD5D-EF1F4DC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6BF7-ADD8-9EDD-FB83-AFF493C2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It is an object that allows traversal of elements in a collection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112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F0A-3AA3-DAAA-40C7-34208C0B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CD10-B4D5-DFA8-5C49-DD6EB886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the `next()` function in Python iterators?</a:t>
            </a:r>
          </a:p>
          <a:p>
            <a:pPr lvl="1"/>
            <a:r>
              <a:rPr lang="en-US" dirty="0"/>
              <a:t>A) To retrieve the next element in the iterator</a:t>
            </a:r>
          </a:p>
          <a:p>
            <a:pPr lvl="1"/>
            <a:r>
              <a:rPr lang="en-US" dirty="0"/>
              <a:t>B) To check if the iterator is empty</a:t>
            </a:r>
          </a:p>
          <a:p>
            <a:pPr lvl="1"/>
            <a:r>
              <a:rPr lang="en-US" dirty="0"/>
              <a:t>C) To reset the iterator to the beginning</a:t>
            </a:r>
          </a:p>
          <a:p>
            <a:pPr lvl="1"/>
            <a:r>
              <a:rPr lang="en-US" dirty="0"/>
              <a:t>D) To remove the current element from the iterator</a:t>
            </a:r>
          </a:p>
        </p:txBody>
      </p:sp>
    </p:spTree>
    <p:extLst>
      <p:ext uri="{BB962C8B-B14F-4D97-AF65-F5344CB8AC3E}">
        <p14:creationId xmlns:p14="http://schemas.microsoft.com/office/powerpoint/2010/main" val="2603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C620-1CBE-7D45-48CC-9ECDA261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3F37-AD93-C85B-37E8-F140DECF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is a Python module?</a:t>
            </a:r>
          </a:p>
          <a:p>
            <a:pPr lvl="1"/>
            <a:r>
              <a:rPr lang="en-US" sz="16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A) A collection of functions and variables</a:t>
            </a:r>
          </a:p>
          <a:p>
            <a:pPr lvl="1"/>
            <a:r>
              <a:rPr lang="en-US" sz="16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B) A directory with init.py file</a:t>
            </a:r>
          </a:p>
          <a:p>
            <a:pPr lvl="1"/>
            <a:r>
              <a:rPr lang="en-US" sz="16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C) A compiled Python script</a:t>
            </a:r>
          </a:p>
          <a:p>
            <a:pPr lvl="1"/>
            <a:r>
              <a:rPr lang="en-US" sz="16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D) A program written in Python</a:t>
            </a:r>
          </a:p>
          <a:p>
            <a:pPr lvl="1"/>
            <a:endParaRPr lang="en-C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8629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3AF-99E2-C634-0A4C-D03E5DA2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6F0E-A1DB-9045-D5F7-B13B3822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A) To retrieve the next element in the iterator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081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D3C-C2C0-9AFE-52C2-63259DD0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7C18-0CA5-01CA-F90B-B7C394CC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create a closure in Python?</a:t>
            </a:r>
          </a:p>
          <a:p>
            <a:pPr lvl="1"/>
            <a:r>
              <a:rPr lang="en-US" dirty="0"/>
              <a:t>A) By defining a function inside another function and returning it</a:t>
            </a:r>
          </a:p>
          <a:p>
            <a:pPr lvl="1"/>
            <a:r>
              <a:rPr lang="en-US" dirty="0"/>
              <a:t>B) By using the `static` keyword in function definitions</a:t>
            </a:r>
          </a:p>
          <a:p>
            <a:pPr lvl="1"/>
            <a:r>
              <a:rPr lang="en-US" dirty="0"/>
              <a:t>C) By importing a predefined closure from a module</a:t>
            </a:r>
          </a:p>
          <a:p>
            <a:pPr lvl="1"/>
            <a:r>
              <a:rPr lang="en-US" dirty="0"/>
              <a:t>D) By using the `global` keyword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9992545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E1E-90F6-F7C3-1760-4BA3B096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284F-5373-2134-0634-710AA27A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A) By defining a function inside another function and returning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354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4C54-08C3-F02F-67E4-41893749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0F7C-A59D-004F-15A0-ED54199D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in Python?</a:t>
            </a:r>
          </a:p>
          <a:p>
            <a:pPr lvl="1"/>
            <a:r>
              <a:rPr lang="en-US" dirty="0"/>
              <a:t> A) A function that returns a value</a:t>
            </a:r>
          </a:p>
          <a:p>
            <a:pPr lvl="1"/>
            <a:r>
              <a:rPr lang="en-US" dirty="0"/>
              <a:t>B) A function that can modify global variables</a:t>
            </a:r>
          </a:p>
          <a:p>
            <a:pPr lvl="1"/>
            <a:r>
              <a:rPr lang="en-US" dirty="0"/>
              <a:t>C) A function that remembers the values from its enclosing scope even when the scope is gone</a:t>
            </a:r>
          </a:p>
          <a:p>
            <a:pPr lvl="1"/>
            <a:r>
              <a:rPr lang="en-US" dirty="0"/>
              <a:t>D) A function that accepts a variable number of arguments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75829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20-C4A3-EFC5-E0F3-D7504FB6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9D4F-ED9B-E9B6-D488-856A466B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A function that remembers the values from its enclosing scope even when the scope is gone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26509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BFD-5E61-F7A8-DB4F-34101152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6D8-AEB4-9E68-788E-5981DF85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is true about closures in Python?</a:t>
            </a:r>
          </a:p>
          <a:p>
            <a:pPr lvl="1"/>
            <a:r>
              <a:rPr lang="en-US" dirty="0"/>
              <a:t>A) Closures cannot access variables from the enclosing scope</a:t>
            </a:r>
          </a:p>
          <a:p>
            <a:pPr lvl="1"/>
            <a:r>
              <a:rPr lang="en-US" dirty="0"/>
              <a:t> B) Closures are limited to using only global variables</a:t>
            </a:r>
          </a:p>
          <a:p>
            <a:pPr lvl="1"/>
            <a:r>
              <a:rPr lang="en-US" dirty="0"/>
              <a:t>C) Closures can modify variables from the enclosing scope</a:t>
            </a:r>
          </a:p>
          <a:p>
            <a:pPr lvl="1"/>
            <a:r>
              <a:rPr lang="en-US" dirty="0"/>
              <a:t>D) Closures can only be defined inside class methods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69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DA39-9A43-E60A-250A-071AE61E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382E-FC21-62D3-9D88-C9AC17C1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Closures can modify variables from the enclosing scope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296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C2EC-9C8C-1EED-F62E-816C71C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FAD6-4630-68D6-DF5A-D13F6B96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does a closure in Python become useful?</a:t>
            </a:r>
          </a:p>
          <a:p>
            <a:pPr lvl="1"/>
            <a:r>
              <a:rPr lang="en-US" dirty="0"/>
              <a:t>A) When passing arguments to a function</a:t>
            </a:r>
          </a:p>
          <a:p>
            <a:pPr lvl="1"/>
            <a:r>
              <a:rPr lang="en-US" dirty="0"/>
              <a:t>B) When defining recursive functions</a:t>
            </a:r>
          </a:p>
          <a:p>
            <a:pPr lvl="1"/>
            <a:r>
              <a:rPr lang="en-US" dirty="0"/>
              <a:t>C) When working with asynchronous programming</a:t>
            </a:r>
          </a:p>
          <a:p>
            <a:pPr lvl="1"/>
            <a:r>
              <a:rPr lang="en-US" dirty="0"/>
              <a:t>D) When you want to retain state information between function calls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7572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4BA-EA6B-A071-43D1-9C72885D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227D-A351-6600-EC3B-D1423F6F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D) When you want to retain state information between function calls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8470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9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90F-4781-1F7C-E581-9391DFA5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1470-03A1-58B5-9E82-4A6C5D08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A) A collection of functions and variables</a:t>
            </a:r>
            <a:endParaRPr lang="en-CA" sz="2400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60606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FA3B-A77E-DD15-41E4-7A3CB1EA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B561-876A-1076-6360-86F730CD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Exception Hierarchy -Exceptions in Python are organized in a hierarchy with `</a:t>
            </a:r>
            <a:r>
              <a:rPr lang="en-US" dirty="0" err="1"/>
              <a:t>BaseException</a:t>
            </a:r>
            <a:r>
              <a:rPr lang="en-US" dirty="0"/>
              <a:t>` at the top. This allows for more specific exception handling based on the type of error encountered.</a:t>
            </a:r>
          </a:p>
          <a:p>
            <a:r>
              <a:rPr lang="en-US" dirty="0"/>
              <a:t>Exception Classes and Objects - An exception class defines the type of error (e.g., `</a:t>
            </a:r>
            <a:r>
              <a:rPr lang="en-US" dirty="0" err="1"/>
              <a:t>ValueError</a:t>
            </a:r>
            <a:r>
              <a:rPr lang="en-US" dirty="0"/>
              <a:t>`, `</a:t>
            </a:r>
            <a:r>
              <a:rPr lang="en-US" dirty="0" err="1"/>
              <a:t>TypeError</a:t>
            </a:r>
            <a:r>
              <a:rPr lang="en-US" dirty="0"/>
              <a:t>`), while an exception object represents a specific occurrence of that error during program execution.</a:t>
            </a:r>
          </a:p>
          <a:p>
            <a:r>
              <a:rPr lang="en-US" dirty="0"/>
              <a:t>Exception Handling - Python provides mechanisms like `try`, `except`, `finally`, and `else` to handle exceptions gracefully, allowing programs to recover from errors and maintain robustness.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4357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07A4-BC9D-54F9-A0DF-973BFF0F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F966-1E80-07B1-04E6-22FDDECC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base class for all exceptions in Python?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BaseException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ExceptionBase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C) `Error`</a:t>
            </a:r>
          </a:p>
          <a:p>
            <a:pPr lvl="1"/>
            <a:r>
              <a:rPr lang="en-US" dirty="0"/>
              <a:t>D) `Exception`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813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1C6A-86D9-20E0-FFFA-1A094C15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7CF0-BA92-666C-BF40-BE495BC7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</a:t>
            </a:r>
            <a:r>
              <a:rPr lang="en-US" dirty="0" err="1"/>
              <a:t>BaseException</a:t>
            </a:r>
            <a:r>
              <a:rPr lang="en-US" dirty="0"/>
              <a:t>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1212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B83F-7C50-8533-7646-4E21445A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5BF-2F2A-3D87-F086-97630114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statement best describes how exceptions are organized in Python?</a:t>
            </a:r>
          </a:p>
          <a:p>
            <a:pPr lvl="1"/>
            <a:r>
              <a:rPr lang="en-US" dirty="0"/>
              <a:t>A) Exceptions are organized in a flat structure without any hierarchy</a:t>
            </a:r>
          </a:p>
          <a:p>
            <a:pPr lvl="1"/>
            <a:r>
              <a:rPr lang="en-US" dirty="0"/>
              <a:t>B) Exceptions form a hierarchy with `</a:t>
            </a:r>
            <a:r>
              <a:rPr lang="en-US" dirty="0" err="1"/>
              <a:t>BaseException</a:t>
            </a:r>
            <a:r>
              <a:rPr lang="en-US" dirty="0"/>
              <a:t>` at the top and specialized exceptions below it</a:t>
            </a:r>
          </a:p>
          <a:p>
            <a:pPr lvl="1"/>
            <a:r>
              <a:rPr lang="en-US" dirty="0"/>
              <a:t>C) All exceptions are instances of the `Exception` class</a:t>
            </a:r>
          </a:p>
          <a:p>
            <a:pPr lvl="1"/>
            <a:r>
              <a:rPr lang="en-US" dirty="0"/>
              <a:t>D) There is no specific organization for exceptions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776051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7831-4D2E-FB74-03CE-F8802FC3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41F5-CEA0-DE12-5DD1-DEA8159C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Exceptions form a hierarchy with `</a:t>
            </a:r>
            <a:r>
              <a:rPr lang="en-US" dirty="0" err="1"/>
              <a:t>BaseException</a:t>
            </a:r>
            <a:r>
              <a:rPr lang="en-US" dirty="0"/>
              <a:t>` at the top and specialized exceptions below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7148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4DC4-5529-6D62-CA27-E8C5301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7B92-0BD0-AC2C-A16F-BF4ADFE7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built-in Python function is used to raise exceptions explicitly?</a:t>
            </a:r>
          </a:p>
          <a:p>
            <a:r>
              <a:rPr lang="en-US" dirty="0"/>
              <a:t>   - A) `</a:t>
            </a:r>
            <a:r>
              <a:rPr lang="en-US" dirty="0" err="1"/>
              <a:t>raise_exception</a:t>
            </a:r>
            <a:r>
              <a:rPr lang="en-US" dirty="0"/>
              <a:t>()`</a:t>
            </a:r>
          </a:p>
          <a:p>
            <a:r>
              <a:rPr lang="en-US" dirty="0"/>
              <a:t>   - B) `</a:t>
            </a:r>
            <a:r>
              <a:rPr lang="en-US" dirty="0" err="1"/>
              <a:t>throw_exception</a:t>
            </a:r>
            <a:r>
              <a:rPr lang="en-US" dirty="0"/>
              <a:t>()`</a:t>
            </a:r>
          </a:p>
          <a:p>
            <a:r>
              <a:rPr lang="en-US" dirty="0"/>
              <a:t>   - C) `raise`</a:t>
            </a:r>
          </a:p>
          <a:p>
            <a:r>
              <a:rPr lang="en-US" dirty="0"/>
              <a:t>   - D) `throw`</a:t>
            </a:r>
          </a:p>
        </p:txBody>
      </p:sp>
    </p:spTree>
    <p:extLst>
      <p:ext uri="{BB962C8B-B14F-4D97-AF65-F5344CB8AC3E}">
        <p14:creationId xmlns:p14="http://schemas.microsoft.com/office/powerpoint/2010/main" val="7425553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A4A-5120-99FA-98F2-58A550A5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9CB9-7404-76E9-B5DB-2553994D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C) `raise`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82037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409B-A773-EB28-F4A2-075B0A77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7841-7643-F55F-E349-EFC57202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handling exceptions in Python?</a:t>
            </a:r>
          </a:p>
          <a:p>
            <a:pPr lvl="1"/>
            <a:r>
              <a:rPr lang="en-US" dirty="0"/>
              <a:t>A) To ignore errors and continue execution</a:t>
            </a:r>
          </a:p>
          <a:p>
            <a:pPr lvl="1"/>
            <a:r>
              <a:rPr lang="en-US" dirty="0"/>
              <a:t>B) To terminate the program immediately</a:t>
            </a:r>
          </a:p>
          <a:p>
            <a:pPr lvl="1"/>
            <a:r>
              <a:rPr lang="en-US" dirty="0"/>
              <a:t>C) To provide a way to recover from errors gracefully</a:t>
            </a:r>
          </a:p>
          <a:p>
            <a:pPr lvl="1"/>
            <a:r>
              <a:rPr lang="en-US" dirty="0"/>
              <a:t>D) To display error messages to the user</a:t>
            </a:r>
          </a:p>
        </p:txBody>
      </p:sp>
    </p:spTree>
    <p:extLst>
      <p:ext uri="{BB962C8B-B14F-4D97-AF65-F5344CB8AC3E}">
        <p14:creationId xmlns:p14="http://schemas.microsoft.com/office/powerpoint/2010/main" val="16694345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7771-9E74-8627-1BBA-7E37FF64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2F29-5318-9707-16E2-F545E576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To provide a way to recover from errors gracefully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05293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88B1-7B3D-6FFE-6EB3-7ABB0566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856-F4F8-1E0D-3534-1AB72C94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keyword is used to define a custom exception class in Python?</a:t>
            </a:r>
          </a:p>
          <a:p>
            <a:pPr lvl="1"/>
            <a:r>
              <a:rPr lang="en-US" dirty="0"/>
              <a:t>A) `throw`</a:t>
            </a:r>
          </a:p>
          <a:p>
            <a:pPr lvl="1"/>
            <a:r>
              <a:rPr lang="en-US" dirty="0"/>
              <a:t>B) `raise`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class`</a:t>
            </a:r>
            <a:endParaRPr lang="en-US" dirty="0"/>
          </a:p>
          <a:p>
            <a:pPr lvl="1"/>
            <a:r>
              <a:rPr lang="en-US" dirty="0"/>
              <a:t>D) `exception`</a:t>
            </a:r>
          </a:p>
        </p:txBody>
      </p:sp>
    </p:spTree>
    <p:extLst>
      <p:ext uri="{BB962C8B-B14F-4D97-AF65-F5344CB8AC3E}">
        <p14:creationId xmlns:p14="http://schemas.microsoft.com/office/powerpoint/2010/main" val="408646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2628</TotalTime>
  <Words>3772</Words>
  <Application>Microsoft Office PowerPoint</Application>
  <PresentationFormat>Widescreen</PresentationFormat>
  <Paragraphs>526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7" baseType="lpstr">
      <vt:lpstr>Aptos</vt:lpstr>
      <vt:lpstr>Arial</vt:lpstr>
      <vt:lpstr>Garamond</vt:lpstr>
      <vt:lpstr>Times New Roman</vt:lpstr>
      <vt:lpstr>Organic</vt:lpstr>
      <vt:lpstr>PCAP-Certify entry level</vt:lpstr>
      <vt:lpstr>PCAP Exam</vt:lpstr>
      <vt:lpstr>Content</vt:lpstr>
      <vt:lpstr>Breaking Down</vt:lpstr>
      <vt:lpstr>Breaking Down</vt:lpstr>
      <vt:lpstr>Book</vt:lpstr>
      <vt:lpstr>Modules Packages PIP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Q9</vt:lpstr>
      <vt:lpstr>Answer</vt:lpstr>
      <vt:lpstr>Q8</vt:lpstr>
      <vt:lpstr>Answer</vt:lpstr>
      <vt:lpstr>Q9</vt:lpstr>
      <vt:lpstr>PowerPoint Presentation</vt:lpstr>
      <vt:lpstr>Q10</vt:lpstr>
      <vt:lpstr>Answer</vt:lpstr>
      <vt:lpstr>Q10</vt:lpstr>
      <vt:lpstr>Answer</vt:lpstr>
      <vt:lpstr>Q11</vt:lpstr>
      <vt:lpstr>Answer</vt:lpstr>
      <vt:lpstr>Q12</vt:lpstr>
      <vt:lpstr>Answer</vt:lpstr>
      <vt:lpstr>Q13</vt:lpstr>
      <vt:lpstr>Answer</vt:lpstr>
      <vt:lpstr>Q14</vt:lpstr>
      <vt:lpstr>Answer</vt:lpstr>
      <vt:lpstr>Q15</vt:lpstr>
      <vt:lpstr>Answer</vt:lpstr>
      <vt:lpstr>Q16</vt:lpstr>
      <vt:lpstr>Answer</vt:lpstr>
      <vt:lpstr>String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Q9</vt:lpstr>
      <vt:lpstr>Answer</vt:lpstr>
      <vt:lpstr>Generators, Iterators, Closures</vt:lpstr>
      <vt:lpstr>Introduction</vt:lpstr>
      <vt:lpstr>Q1</vt:lpstr>
      <vt:lpstr>Answer</vt:lpstr>
      <vt:lpstr>Q2</vt:lpstr>
      <vt:lpstr>Answer</vt:lpstr>
      <vt:lpstr>Q3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Q9</vt:lpstr>
      <vt:lpstr>Answer</vt:lpstr>
      <vt:lpstr>Q10</vt:lpstr>
      <vt:lpstr>Answer</vt:lpstr>
      <vt:lpstr>Q11</vt:lpstr>
      <vt:lpstr>Answer</vt:lpstr>
      <vt:lpstr>Exceptions</vt:lpstr>
      <vt:lpstr>Introduction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Q9</vt:lpstr>
      <vt:lpstr>Answer</vt:lpstr>
      <vt:lpstr>Q10</vt:lpstr>
      <vt:lpstr>Answer</vt:lpstr>
      <vt:lpstr>Object Oriented</vt:lpstr>
      <vt:lpstr>Introduction</vt:lpstr>
      <vt:lpstr>Q1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Answer</vt:lpstr>
      <vt:lpstr>Q8</vt:lpstr>
      <vt:lpstr>Answer</vt:lpstr>
      <vt:lpstr>Q10</vt:lpstr>
      <vt:lpstr>Answer</vt:lpstr>
      <vt:lpstr>Q11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Shtern</dc:creator>
  <cp:lastModifiedBy>victoria victoria</cp:lastModifiedBy>
  <cp:revision>19</cp:revision>
  <dcterms:created xsi:type="dcterms:W3CDTF">2024-06-10T19:01:00Z</dcterms:created>
  <dcterms:modified xsi:type="dcterms:W3CDTF">2024-06-18T16:29:23Z</dcterms:modified>
</cp:coreProperties>
</file>