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5" r:id="rId2"/>
    <p:sldId id="281" r:id="rId3"/>
    <p:sldId id="308" r:id="rId4"/>
    <p:sldId id="282" r:id="rId5"/>
    <p:sldId id="302" r:id="rId6"/>
    <p:sldId id="283" r:id="rId7"/>
    <p:sldId id="261" r:id="rId8"/>
    <p:sldId id="307" r:id="rId9"/>
    <p:sldId id="303" r:id="rId10"/>
    <p:sldId id="306" r:id="rId11"/>
    <p:sldId id="263" r:id="rId12"/>
    <p:sldId id="309" r:id="rId13"/>
    <p:sldId id="265" r:id="rId14"/>
    <p:sldId id="266" r:id="rId15"/>
    <p:sldId id="292" r:id="rId16"/>
    <p:sldId id="295" r:id="rId17"/>
    <p:sldId id="285" r:id="rId18"/>
    <p:sldId id="287" r:id="rId19"/>
    <p:sldId id="293" r:id="rId20"/>
    <p:sldId id="291" r:id="rId21"/>
    <p:sldId id="290" r:id="rId22"/>
    <p:sldId id="294" r:id="rId23"/>
    <p:sldId id="296" r:id="rId24"/>
    <p:sldId id="297" r:id="rId25"/>
    <p:sldId id="288" r:id="rId26"/>
    <p:sldId id="298" r:id="rId27"/>
    <p:sldId id="299" r:id="rId28"/>
    <p:sldId id="30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AE5AD9FB-31F0-4A32-A875-6B98A6B81154}"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99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BC8DCD-D126-4B66-8E35-9D27E44996E7}" type="datetimeFigureOut">
              <a:rPr lang="en-CA" smtClean="0"/>
              <a:t>2024-05-17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5AD9FB-31F0-4A32-A875-6B98A6B81154}" type="slidenum">
              <a:rPr lang="en-CA" smtClean="0"/>
              <a:t>‹#›</a:t>
            </a:fld>
            <a:endParaRPr lang="en-CA"/>
          </a:p>
        </p:txBody>
      </p:sp>
    </p:spTree>
    <p:extLst>
      <p:ext uri="{BB962C8B-B14F-4D97-AF65-F5344CB8AC3E}">
        <p14:creationId xmlns:p14="http://schemas.microsoft.com/office/powerpoint/2010/main" val="332090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03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979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spTree>
    <p:extLst>
      <p:ext uri="{BB962C8B-B14F-4D97-AF65-F5344CB8AC3E}">
        <p14:creationId xmlns:p14="http://schemas.microsoft.com/office/powerpoint/2010/main" val="51585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163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839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3849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02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spTree>
    <p:extLst>
      <p:ext uri="{BB962C8B-B14F-4D97-AF65-F5344CB8AC3E}">
        <p14:creationId xmlns:p14="http://schemas.microsoft.com/office/powerpoint/2010/main" val="387333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BC8DCD-D126-4B66-8E35-9D27E44996E7}" type="datetimeFigureOut">
              <a:rPr lang="en-CA" smtClean="0"/>
              <a:t>2024-05-17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5AD9FB-31F0-4A32-A875-6B98A6B81154}"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09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BC8DCD-D126-4B66-8E35-9D27E44996E7}" type="datetimeFigureOut">
              <a:rPr lang="en-CA" smtClean="0"/>
              <a:t>2024-05-17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5AD9FB-31F0-4A32-A875-6B98A6B81154}" type="slidenum">
              <a:rPr lang="en-CA" smtClean="0"/>
              <a:t>‹#›</a:t>
            </a:fld>
            <a:endParaRPr lang="en-CA"/>
          </a:p>
        </p:txBody>
      </p:sp>
    </p:spTree>
    <p:extLst>
      <p:ext uri="{BB962C8B-B14F-4D97-AF65-F5344CB8AC3E}">
        <p14:creationId xmlns:p14="http://schemas.microsoft.com/office/powerpoint/2010/main" val="257381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BC8DCD-D126-4B66-8E35-9D27E44996E7}" type="datetimeFigureOut">
              <a:rPr lang="en-CA" smtClean="0"/>
              <a:t>2024-05-17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E5AD9FB-31F0-4A32-A875-6B98A6B81154}"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91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BC8DCD-D126-4B66-8E35-9D27E44996E7}" type="datetimeFigureOut">
              <a:rPr lang="en-CA" smtClean="0"/>
              <a:t>2024-05-17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E5AD9FB-31F0-4A32-A875-6B98A6B81154}"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14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C8DCD-D126-4B66-8E35-9D27E44996E7}" type="datetimeFigureOut">
              <a:rPr lang="en-CA" smtClean="0"/>
              <a:t>2024-05-17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E5AD9FB-31F0-4A32-A875-6B98A6B81154}" type="slidenum">
              <a:rPr lang="en-CA" smtClean="0"/>
              <a:t>‹#›</a:t>
            </a:fld>
            <a:endParaRPr lang="en-CA"/>
          </a:p>
        </p:txBody>
      </p:sp>
    </p:spTree>
    <p:extLst>
      <p:ext uri="{BB962C8B-B14F-4D97-AF65-F5344CB8AC3E}">
        <p14:creationId xmlns:p14="http://schemas.microsoft.com/office/powerpoint/2010/main" val="408156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BC8DCD-D126-4B66-8E35-9D27E44996E7}" type="datetimeFigureOut">
              <a:rPr lang="en-CA" smtClean="0"/>
              <a:t>2024-05-17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5AD9FB-31F0-4A32-A875-6B98A6B81154}"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420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BC8DCD-D126-4B66-8E35-9D27E44996E7}" type="datetimeFigureOut">
              <a:rPr lang="en-CA" smtClean="0"/>
              <a:t>2024-05-17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5AD9FB-31F0-4A32-A875-6B98A6B81154}" type="slidenum">
              <a:rPr lang="en-CA" smtClean="0"/>
              <a:t>‹#›</a:t>
            </a:fld>
            <a:endParaRPr lang="en-CA"/>
          </a:p>
        </p:txBody>
      </p:sp>
    </p:spTree>
    <p:extLst>
      <p:ext uri="{BB962C8B-B14F-4D97-AF65-F5344CB8AC3E}">
        <p14:creationId xmlns:p14="http://schemas.microsoft.com/office/powerpoint/2010/main" val="372115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BC8DCD-D126-4B66-8E35-9D27E44996E7}" type="datetimeFigureOut">
              <a:rPr lang="en-CA" smtClean="0"/>
              <a:t>2024-05-17</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5AD9FB-31F0-4A32-A875-6B98A6B81154}" type="slidenum">
              <a:rPr lang="en-CA" smtClean="0"/>
              <a:t>‹#›</a:t>
            </a:fld>
            <a:endParaRPr lang="en-CA"/>
          </a:p>
        </p:txBody>
      </p:sp>
    </p:spTree>
    <p:extLst>
      <p:ext uri="{BB962C8B-B14F-4D97-AF65-F5344CB8AC3E}">
        <p14:creationId xmlns:p14="http://schemas.microsoft.com/office/powerpoint/2010/main" val="428530524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FC36-D2C6-98DC-D450-F5E120769215}"/>
              </a:ext>
            </a:extLst>
          </p:cNvPr>
          <p:cNvSpPr>
            <a:spLocks noGrp="1"/>
          </p:cNvSpPr>
          <p:nvPr>
            <p:ph type="ctrTitle"/>
          </p:nvPr>
        </p:nvSpPr>
        <p:spPr>
          <a:xfrm>
            <a:off x="2692398" y="1871131"/>
            <a:ext cx="6815669" cy="2234144"/>
          </a:xfrm>
        </p:spPr>
        <p:txBody>
          <a:bodyPr>
            <a:normAutofit/>
          </a:bodyPr>
          <a:lstStyle/>
          <a:p>
            <a:r>
              <a:rPr lang="en-US" b="1" i="0" dirty="0">
                <a:solidFill>
                  <a:srgbClr val="0F0F0F"/>
                </a:solidFill>
                <a:effectLst/>
                <a:latin typeface="Roboto" panose="02000000000000000000" pitchFamily="2" charset="0"/>
              </a:rPr>
              <a:t>Data Mining</a:t>
            </a:r>
            <a:br>
              <a:rPr lang="en-US" b="1" i="0" dirty="0">
                <a:solidFill>
                  <a:srgbClr val="0F0F0F"/>
                </a:solidFill>
                <a:effectLst/>
                <a:latin typeface="Roboto" panose="02000000000000000000" pitchFamily="2" charset="0"/>
              </a:rPr>
            </a:br>
            <a:endParaRPr lang="en-CA" dirty="0"/>
          </a:p>
        </p:txBody>
      </p:sp>
      <p:sp>
        <p:nvSpPr>
          <p:cNvPr id="3" name="Subtitle 2">
            <a:extLst>
              <a:ext uri="{FF2B5EF4-FFF2-40B4-BE49-F238E27FC236}">
                <a16:creationId xmlns:a16="http://schemas.microsoft.com/office/drawing/2014/main" id="{F324BBAF-2074-D5BE-C7B7-C5D45216FBF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01599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Data Preparation</a:t>
            </a:r>
          </a:p>
        </p:txBody>
      </p:sp>
      <p:pic>
        <p:nvPicPr>
          <p:cNvPr id="4" name="Picture 3">
            <a:extLst>
              <a:ext uri="{FF2B5EF4-FFF2-40B4-BE49-F238E27FC236}">
                <a16:creationId xmlns:a16="http://schemas.microsoft.com/office/drawing/2014/main" id="{722693B5-1925-5AC1-D7B1-3FE4CA5265E5}"/>
              </a:ext>
            </a:extLst>
          </p:cNvPr>
          <p:cNvPicPr>
            <a:picLocks noChangeAspect="1"/>
          </p:cNvPicPr>
          <p:nvPr/>
        </p:nvPicPr>
        <p:blipFill>
          <a:blip r:embed="rId2"/>
          <a:stretch>
            <a:fillRect/>
          </a:stretch>
        </p:blipFill>
        <p:spPr>
          <a:xfrm>
            <a:off x="1133474" y="2479964"/>
            <a:ext cx="10344150" cy="1898072"/>
          </a:xfrm>
          <a:prstGeom prst="rect">
            <a:avLst/>
          </a:prstGeom>
        </p:spPr>
      </p:pic>
      <p:pic>
        <p:nvPicPr>
          <p:cNvPr id="7" name="Picture 6">
            <a:extLst>
              <a:ext uri="{FF2B5EF4-FFF2-40B4-BE49-F238E27FC236}">
                <a16:creationId xmlns:a16="http://schemas.microsoft.com/office/drawing/2014/main" id="{43DDD77E-33F1-E59B-1D66-E9CAAE431995}"/>
              </a:ext>
            </a:extLst>
          </p:cNvPr>
          <p:cNvPicPr>
            <a:picLocks noChangeAspect="1"/>
          </p:cNvPicPr>
          <p:nvPr/>
        </p:nvPicPr>
        <p:blipFill>
          <a:blip r:embed="rId3"/>
          <a:stretch>
            <a:fillRect/>
          </a:stretch>
        </p:blipFill>
        <p:spPr>
          <a:xfrm>
            <a:off x="1295402" y="4205037"/>
            <a:ext cx="8832007" cy="1844383"/>
          </a:xfrm>
          <a:prstGeom prst="rect">
            <a:avLst/>
          </a:prstGeom>
        </p:spPr>
      </p:pic>
    </p:spTree>
    <p:extLst>
      <p:ext uri="{BB962C8B-B14F-4D97-AF65-F5344CB8AC3E}">
        <p14:creationId xmlns:p14="http://schemas.microsoft.com/office/powerpoint/2010/main" val="326839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E410-AD89-C2AB-EC13-CCD3EF1B1553}"/>
              </a:ext>
            </a:extLst>
          </p:cNvPr>
          <p:cNvSpPr>
            <a:spLocks noGrp="1"/>
          </p:cNvSpPr>
          <p:nvPr>
            <p:ph type="title"/>
          </p:nvPr>
        </p:nvSpPr>
        <p:spPr/>
        <p:txBody>
          <a:bodyPr/>
          <a:lstStyle/>
          <a:p>
            <a:r>
              <a:rPr lang="en-CA" dirty="0"/>
              <a:t>Data prepare Process</a:t>
            </a:r>
          </a:p>
        </p:txBody>
      </p:sp>
      <p:sp>
        <p:nvSpPr>
          <p:cNvPr id="3" name="Content Placeholder 2">
            <a:extLst>
              <a:ext uri="{FF2B5EF4-FFF2-40B4-BE49-F238E27FC236}">
                <a16:creationId xmlns:a16="http://schemas.microsoft.com/office/drawing/2014/main" id="{CC02D2C6-90AF-7E56-4B8A-7AB815B59644}"/>
              </a:ext>
            </a:extLst>
          </p:cNvPr>
          <p:cNvSpPr>
            <a:spLocks noGrp="1"/>
          </p:cNvSpPr>
          <p:nvPr>
            <p:ph idx="1"/>
          </p:nvPr>
        </p:nvSpPr>
        <p:spPr/>
        <p:txBody>
          <a:bodyPr>
            <a:normAutofit/>
          </a:bodyPr>
          <a:lstStyle/>
          <a:p>
            <a:r>
              <a:rPr lang="en-US" dirty="0"/>
              <a:t>Data Exploring </a:t>
            </a:r>
          </a:p>
          <a:p>
            <a:r>
              <a:rPr lang="en-US" dirty="0"/>
              <a:t>Data cleaning </a:t>
            </a:r>
          </a:p>
          <a:p>
            <a:pPr lvl="1"/>
            <a:r>
              <a:rPr lang="en-US" dirty="0"/>
              <a:t>Missing Data</a:t>
            </a:r>
          </a:p>
          <a:p>
            <a:pPr lvl="1"/>
            <a:r>
              <a:rPr lang="en-US" dirty="0"/>
              <a:t>Removing outliers</a:t>
            </a:r>
          </a:p>
          <a:p>
            <a:pPr lvl="1"/>
            <a:r>
              <a:rPr lang="en-US" dirty="0"/>
              <a:t>Converting different data types</a:t>
            </a:r>
          </a:p>
          <a:p>
            <a:r>
              <a:rPr lang="en-US" dirty="0"/>
              <a:t>Data Engineering</a:t>
            </a:r>
            <a:endParaRPr lang="en-CA" dirty="0"/>
          </a:p>
        </p:txBody>
      </p:sp>
    </p:spTree>
    <p:extLst>
      <p:ext uri="{BB962C8B-B14F-4D97-AF65-F5344CB8AC3E}">
        <p14:creationId xmlns:p14="http://schemas.microsoft.com/office/powerpoint/2010/main" val="408817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E410-AD89-C2AB-EC13-CCD3EF1B1553}"/>
              </a:ext>
            </a:extLst>
          </p:cNvPr>
          <p:cNvSpPr>
            <a:spLocks noGrp="1"/>
          </p:cNvSpPr>
          <p:nvPr>
            <p:ph type="title"/>
          </p:nvPr>
        </p:nvSpPr>
        <p:spPr/>
        <p:txBody>
          <a:bodyPr/>
          <a:lstStyle/>
          <a:p>
            <a:r>
              <a:rPr lang="en-CA" dirty="0"/>
              <a:t>Testing and Data Validation</a:t>
            </a:r>
          </a:p>
        </p:txBody>
      </p:sp>
      <p:sp>
        <p:nvSpPr>
          <p:cNvPr id="3" name="Content Placeholder 2">
            <a:extLst>
              <a:ext uri="{FF2B5EF4-FFF2-40B4-BE49-F238E27FC236}">
                <a16:creationId xmlns:a16="http://schemas.microsoft.com/office/drawing/2014/main" id="{CC02D2C6-90AF-7E56-4B8A-7AB815B59644}"/>
              </a:ext>
            </a:extLst>
          </p:cNvPr>
          <p:cNvSpPr>
            <a:spLocks noGrp="1"/>
          </p:cNvSpPr>
          <p:nvPr>
            <p:ph idx="1"/>
          </p:nvPr>
        </p:nvSpPr>
        <p:spPr/>
        <p:txBody>
          <a:bodyPr>
            <a:normAutofit/>
          </a:bodyPr>
          <a:lstStyle/>
          <a:p>
            <a:r>
              <a:rPr lang="en-US" dirty="0"/>
              <a:t>Completed at each step of the data mining process</a:t>
            </a:r>
          </a:p>
          <a:p>
            <a:r>
              <a:rPr lang="en-US" dirty="0"/>
              <a:t>Insurance data integrity process</a:t>
            </a:r>
          </a:p>
          <a:p>
            <a:r>
              <a:rPr lang="en-US" dirty="0"/>
              <a:t>Minimizing and reducing </a:t>
            </a:r>
            <a:r>
              <a:rPr lang="en-US"/>
              <a:t>potential errors</a:t>
            </a:r>
            <a:endParaRPr lang="en-US" dirty="0"/>
          </a:p>
          <a:p>
            <a:endParaRPr lang="en-CA" dirty="0"/>
          </a:p>
        </p:txBody>
      </p:sp>
    </p:spTree>
    <p:extLst>
      <p:ext uri="{BB962C8B-B14F-4D97-AF65-F5344CB8AC3E}">
        <p14:creationId xmlns:p14="http://schemas.microsoft.com/office/powerpoint/2010/main" val="243410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E410-AD89-C2AB-EC13-CCD3EF1B1553}"/>
              </a:ext>
            </a:extLst>
          </p:cNvPr>
          <p:cNvSpPr>
            <a:spLocks noGrp="1"/>
          </p:cNvSpPr>
          <p:nvPr>
            <p:ph type="title"/>
          </p:nvPr>
        </p:nvSpPr>
        <p:spPr/>
        <p:txBody>
          <a:bodyPr/>
          <a:lstStyle/>
          <a:p>
            <a:r>
              <a:rPr lang="en-CA" dirty="0"/>
              <a:t>Performing analysis</a:t>
            </a:r>
          </a:p>
        </p:txBody>
      </p:sp>
      <p:sp>
        <p:nvSpPr>
          <p:cNvPr id="3" name="Content Placeholder 2">
            <a:extLst>
              <a:ext uri="{FF2B5EF4-FFF2-40B4-BE49-F238E27FC236}">
                <a16:creationId xmlns:a16="http://schemas.microsoft.com/office/drawing/2014/main" id="{CC02D2C6-90AF-7E56-4B8A-7AB815B59644}"/>
              </a:ext>
            </a:extLst>
          </p:cNvPr>
          <p:cNvSpPr>
            <a:spLocks noGrp="1"/>
          </p:cNvSpPr>
          <p:nvPr>
            <p:ph idx="1"/>
          </p:nvPr>
        </p:nvSpPr>
        <p:spPr/>
        <p:txBody>
          <a:bodyPr>
            <a:normAutofit/>
          </a:bodyPr>
          <a:lstStyle/>
          <a:p>
            <a:r>
              <a:rPr lang="en-US" dirty="0"/>
              <a:t>Applying data mining techniques and deriving outcomes</a:t>
            </a:r>
          </a:p>
          <a:p>
            <a:r>
              <a:rPr lang="en-US" dirty="0"/>
              <a:t>Focusing on answering the company objectives</a:t>
            </a:r>
          </a:p>
          <a:p>
            <a:r>
              <a:rPr lang="en-US" dirty="0"/>
              <a:t>Answering questions that are required by the company</a:t>
            </a:r>
          </a:p>
          <a:p>
            <a:r>
              <a:rPr lang="en-US" dirty="0"/>
              <a:t>Finding patterns in the data set</a:t>
            </a:r>
          </a:p>
          <a:p>
            <a:r>
              <a:rPr lang="en-US" dirty="0"/>
              <a:t>Summarizing data</a:t>
            </a:r>
          </a:p>
          <a:p>
            <a:r>
              <a:rPr lang="en-US" dirty="0"/>
              <a:t>Conclusion</a:t>
            </a:r>
            <a:endParaRPr lang="en-CA" dirty="0"/>
          </a:p>
        </p:txBody>
      </p:sp>
    </p:spTree>
    <p:extLst>
      <p:ext uri="{BB962C8B-B14F-4D97-AF65-F5344CB8AC3E}">
        <p14:creationId xmlns:p14="http://schemas.microsoft.com/office/powerpoint/2010/main" val="130288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E410-AD89-C2AB-EC13-CCD3EF1B1553}"/>
              </a:ext>
            </a:extLst>
          </p:cNvPr>
          <p:cNvSpPr>
            <a:spLocks noGrp="1"/>
          </p:cNvSpPr>
          <p:nvPr>
            <p:ph type="title"/>
          </p:nvPr>
        </p:nvSpPr>
        <p:spPr/>
        <p:txBody>
          <a:bodyPr/>
          <a:lstStyle/>
          <a:p>
            <a:r>
              <a:rPr lang="en-CA" dirty="0"/>
              <a:t>Post analysis -</a:t>
            </a:r>
            <a:r>
              <a:rPr lang="en-US" dirty="0"/>
              <a:t> Interoperating Results</a:t>
            </a:r>
            <a:endParaRPr lang="en-CA" dirty="0"/>
          </a:p>
        </p:txBody>
      </p:sp>
      <p:sp>
        <p:nvSpPr>
          <p:cNvPr id="3" name="Content Placeholder 2">
            <a:extLst>
              <a:ext uri="{FF2B5EF4-FFF2-40B4-BE49-F238E27FC236}">
                <a16:creationId xmlns:a16="http://schemas.microsoft.com/office/drawing/2014/main" id="{CC02D2C6-90AF-7E56-4B8A-7AB815B59644}"/>
              </a:ext>
            </a:extLst>
          </p:cNvPr>
          <p:cNvSpPr>
            <a:spLocks noGrp="1"/>
          </p:cNvSpPr>
          <p:nvPr>
            <p:ph idx="1"/>
          </p:nvPr>
        </p:nvSpPr>
        <p:spPr/>
        <p:txBody>
          <a:bodyPr>
            <a:normAutofit/>
          </a:bodyPr>
          <a:lstStyle/>
          <a:p>
            <a:r>
              <a:rPr lang="en-US" dirty="0"/>
              <a:t>Presenting data to the stakeholders: by explaining and presenting the results</a:t>
            </a:r>
          </a:p>
          <a:p>
            <a:pPr marL="0" indent="0">
              <a:buNone/>
            </a:pPr>
            <a:r>
              <a:rPr lang="en-US" dirty="0"/>
              <a:t>to the different levels of the clients</a:t>
            </a:r>
          </a:p>
          <a:p>
            <a:r>
              <a:rPr lang="en-US" dirty="0"/>
              <a:t>Making sure the outcome is aligned with the customer’s needs</a:t>
            </a:r>
          </a:p>
          <a:p>
            <a:r>
              <a:rPr lang="en-US" dirty="0"/>
              <a:t>Automating the results by scripting data – in case you can do it</a:t>
            </a:r>
          </a:p>
          <a:p>
            <a:pPr lvl="1"/>
            <a:r>
              <a:rPr lang="en-US" dirty="0"/>
              <a:t>Special skills require</a:t>
            </a:r>
          </a:p>
          <a:p>
            <a:pPr lvl="1"/>
            <a:r>
              <a:rPr lang="en-US" dirty="0"/>
              <a:t>Very tedious task</a:t>
            </a:r>
            <a:endParaRPr lang="en-CA" dirty="0"/>
          </a:p>
        </p:txBody>
      </p:sp>
    </p:spTree>
    <p:extLst>
      <p:ext uri="{BB962C8B-B14F-4D97-AF65-F5344CB8AC3E}">
        <p14:creationId xmlns:p14="http://schemas.microsoft.com/office/powerpoint/2010/main" val="2684465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FC36-D2C6-98DC-D450-F5E120769215}"/>
              </a:ext>
            </a:extLst>
          </p:cNvPr>
          <p:cNvSpPr>
            <a:spLocks noGrp="1"/>
          </p:cNvSpPr>
          <p:nvPr>
            <p:ph type="ctrTitle"/>
          </p:nvPr>
        </p:nvSpPr>
        <p:spPr>
          <a:xfrm>
            <a:off x="2692398" y="1871131"/>
            <a:ext cx="6815669" cy="2234144"/>
          </a:xfrm>
        </p:spPr>
        <p:txBody>
          <a:bodyPr>
            <a:normAutofit/>
          </a:bodyPr>
          <a:lstStyle/>
          <a:p>
            <a:r>
              <a:rPr lang="en-US" b="1" i="0" dirty="0">
                <a:solidFill>
                  <a:srgbClr val="0F0F0F"/>
                </a:solidFill>
                <a:effectLst/>
                <a:latin typeface="Roboto" panose="02000000000000000000" pitchFamily="2" charset="0"/>
              </a:rPr>
              <a:t>Techniques</a:t>
            </a:r>
            <a:br>
              <a:rPr lang="en-US" b="1" i="0" dirty="0">
                <a:solidFill>
                  <a:srgbClr val="0F0F0F"/>
                </a:solidFill>
                <a:effectLst/>
                <a:latin typeface="Roboto" panose="02000000000000000000" pitchFamily="2" charset="0"/>
              </a:rPr>
            </a:br>
            <a:endParaRPr lang="en-CA" dirty="0"/>
          </a:p>
        </p:txBody>
      </p:sp>
      <p:sp>
        <p:nvSpPr>
          <p:cNvPr id="3" name="Subtitle 2">
            <a:extLst>
              <a:ext uri="{FF2B5EF4-FFF2-40B4-BE49-F238E27FC236}">
                <a16:creationId xmlns:a16="http://schemas.microsoft.com/office/drawing/2014/main" id="{F324BBAF-2074-D5BE-C7B7-C5D45216FBF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9872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Association</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a:xfrm>
            <a:off x="1295401" y="2556932"/>
            <a:ext cx="5915024" cy="3318936"/>
          </a:xfrm>
        </p:spPr>
        <p:txBody>
          <a:bodyPr>
            <a:normAutofit/>
          </a:bodyPr>
          <a:lstStyle/>
          <a:p>
            <a:r>
              <a:rPr lang="en-US" dirty="0"/>
              <a:t>Association – finding relationships / identifying patterns</a:t>
            </a:r>
          </a:p>
          <a:p>
            <a:pPr lvl="1"/>
            <a:r>
              <a:rPr lang="en-US" dirty="0"/>
              <a:t>Correlation between 2 or more items to identify patterns</a:t>
            </a:r>
          </a:p>
          <a:p>
            <a:pPr lvl="1"/>
            <a:r>
              <a:rPr lang="en-US" dirty="0"/>
              <a:t>Customer buys bread and milk</a:t>
            </a:r>
          </a:p>
          <a:p>
            <a:pPr lvl="1"/>
            <a:r>
              <a:rPr lang="en-US" dirty="0"/>
              <a:t>Discover meaningful relationships that correspond to the business primary objectives</a:t>
            </a:r>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1F9093B3-CDA5-1B88-E592-E8CC7F8FB8C0}"/>
              </a:ext>
            </a:extLst>
          </p:cNvPr>
          <p:cNvPicPr>
            <a:picLocks noChangeAspect="1"/>
          </p:cNvPicPr>
          <p:nvPr/>
        </p:nvPicPr>
        <p:blipFill>
          <a:blip r:embed="rId2"/>
          <a:stretch>
            <a:fillRect/>
          </a:stretch>
        </p:blipFill>
        <p:spPr>
          <a:xfrm>
            <a:off x="6967185" y="2494621"/>
            <a:ext cx="4475779" cy="3443558"/>
          </a:xfrm>
          <a:prstGeom prst="rect">
            <a:avLst/>
          </a:prstGeom>
        </p:spPr>
      </p:pic>
    </p:spTree>
    <p:extLst>
      <p:ext uri="{BB962C8B-B14F-4D97-AF65-F5344CB8AC3E}">
        <p14:creationId xmlns:p14="http://schemas.microsoft.com/office/powerpoint/2010/main" val="429300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Association</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Application</a:t>
            </a:r>
          </a:p>
          <a:p>
            <a:pPr lvl="1"/>
            <a:r>
              <a:rPr lang="en-US" dirty="0"/>
              <a:t>Exploring data set</a:t>
            </a:r>
          </a:p>
          <a:p>
            <a:pPr lvl="1"/>
            <a:r>
              <a:rPr lang="en-US" dirty="0"/>
              <a:t>Dashboard Creation</a:t>
            </a:r>
          </a:p>
          <a:p>
            <a:pPr lvl="1"/>
            <a:r>
              <a:rPr lang="en-US" dirty="0"/>
              <a:t>Identifying interesting patterns</a:t>
            </a:r>
          </a:p>
          <a:p>
            <a:pPr lvl="1"/>
            <a:r>
              <a:rPr lang="en-US" dirty="0"/>
              <a:t> Market-based analysis</a:t>
            </a:r>
          </a:p>
          <a:p>
            <a:pPr lvl="1"/>
            <a:r>
              <a:rPr lang="en-US" dirty="0"/>
              <a:t>Recommendation Systems</a:t>
            </a:r>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6" name="Picture 5">
            <a:extLst>
              <a:ext uri="{FF2B5EF4-FFF2-40B4-BE49-F238E27FC236}">
                <a16:creationId xmlns:a16="http://schemas.microsoft.com/office/drawing/2014/main" id="{C7F5E10A-F6D9-3DDD-A6C2-2EC5FBADCD15}"/>
              </a:ext>
            </a:extLst>
          </p:cNvPr>
          <p:cNvPicPr>
            <a:picLocks noChangeAspect="1"/>
          </p:cNvPicPr>
          <p:nvPr/>
        </p:nvPicPr>
        <p:blipFill>
          <a:blip r:embed="rId2"/>
          <a:stretch>
            <a:fillRect/>
          </a:stretch>
        </p:blipFill>
        <p:spPr>
          <a:xfrm>
            <a:off x="6967185" y="2494621"/>
            <a:ext cx="4475779" cy="3443558"/>
          </a:xfrm>
          <a:prstGeom prst="rect">
            <a:avLst/>
          </a:prstGeom>
        </p:spPr>
      </p:pic>
    </p:spTree>
    <p:extLst>
      <p:ext uri="{BB962C8B-B14F-4D97-AF65-F5344CB8AC3E}">
        <p14:creationId xmlns:p14="http://schemas.microsoft.com/office/powerpoint/2010/main" val="311897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Clustering</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Clustering – group individual groups of data to form a structure</a:t>
            </a:r>
          </a:p>
          <a:p>
            <a:pPr lvl="1"/>
            <a:r>
              <a:rPr lang="en-US" dirty="0"/>
              <a:t>Looking at the similarity between items</a:t>
            </a:r>
          </a:p>
          <a:p>
            <a:pPr lvl="1"/>
            <a:r>
              <a:rPr lang="en-US" dirty="0"/>
              <a:t>Looking at the differences between items</a:t>
            </a:r>
          </a:p>
          <a:p>
            <a:r>
              <a:rPr lang="en-US" dirty="0"/>
              <a:t>Applications</a:t>
            </a:r>
          </a:p>
          <a:p>
            <a:pPr lvl="1"/>
            <a:r>
              <a:rPr lang="en-US" dirty="0"/>
              <a:t>Marketing segmentation</a:t>
            </a:r>
          </a:p>
          <a:p>
            <a:pPr lvl="1"/>
            <a:r>
              <a:rPr lang="en-US" dirty="0"/>
              <a:t>Image processing </a:t>
            </a:r>
          </a:p>
          <a:p>
            <a:pPr lvl="1"/>
            <a:r>
              <a:rPr lang="en-US" dirty="0"/>
              <a:t>Anomaly detection</a:t>
            </a:r>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EDB8491B-C56E-2959-EE0B-C76A26CD5794}"/>
              </a:ext>
            </a:extLst>
          </p:cNvPr>
          <p:cNvPicPr>
            <a:picLocks noChangeAspect="1"/>
          </p:cNvPicPr>
          <p:nvPr/>
        </p:nvPicPr>
        <p:blipFill>
          <a:blip r:embed="rId2"/>
          <a:stretch>
            <a:fillRect/>
          </a:stretch>
        </p:blipFill>
        <p:spPr>
          <a:xfrm>
            <a:off x="4833483" y="3184113"/>
            <a:ext cx="6506483" cy="2962688"/>
          </a:xfrm>
          <a:prstGeom prst="rect">
            <a:avLst/>
          </a:prstGeom>
        </p:spPr>
      </p:pic>
    </p:spTree>
    <p:extLst>
      <p:ext uri="{BB962C8B-B14F-4D97-AF65-F5344CB8AC3E}">
        <p14:creationId xmlns:p14="http://schemas.microsoft.com/office/powerpoint/2010/main" val="250660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Clustering</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Types</a:t>
            </a:r>
          </a:p>
          <a:p>
            <a:pPr lvl="1"/>
            <a:r>
              <a:rPr lang="en-US" dirty="0"/>
              <a:t>K -means</a:t>
            </a:r>
          </a:p>
          <a:p>
            <a:pPr lvl="1"/>
            <a:r>
              <a:rPr lang="en-US" dirty="0"/>
              <a:t>Hierarchical </a:t>
            </a:r>
          </a:p>
          <a:p>
            <a:pPr lvl="1"/>
            <a:r>
              <a:rPr lang="en-US" dirty="0"/>
              <a:t>Density Based Clustering</a:t>
            </a:r>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4" name="Picture 3">
            <a:extLst>
              <a:ext uri="{FF2B5EF4-FFF2-40B4-BE49-F238E27FC236}">
                <a16:creationId xmlns:a16="http://schemas.microsoft.com/office/drawing/2014/main" id="{58F1F206-A7AE-56A7-4266-F6976DEC8FE8}"/>
              </a:ext>
            </a:extLst>
          </p:cNvPr>
          <p:cNvPicPr>
            <a:picLocks noChangeAspect="1"/>
          </p:cNvPicPr>
          <p:nvPr/>
        </p:nvPicPr>
        <p:blipFill>
          <a:blip r:embed="rId2"/>
          <a:stretch>
            <a:fillRect/>
          </a:stretch>
        </p:blipFill>
        <p:spPr>
          <a:xfrm>
            <a:off x="5004933" y="2735056"/>
            <a:ext cx="6506483" cy="2962688"/>
          </a:xfrm>
          <a:prstGeom prst="rect">
            <a:avLst/>
          </a:prstGeom>
        </p:spPr>
      </p:pic>
    </p:spTree>
    <p:extLst>
      <p:ext uri="{BB962C8B-B14F-4D97-AF65-F5344CB8AC3E}">
        <p14:creationId xmlns:p14="http://schemas.microsoft.com/office/powerpoint/2010/main" val="26086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Data Mining</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lnSpcReduction="10000"/>
          </a:bodyPr>
          <a:lstStyle/>
          <a:p>
            <a:r>
              <a:rPr lang="en-US" dirty="0"/>
              <a:t>Process of extracting valuable information from a dataset</a:t>
            </a:r>
          </a:p>
          <a:p>
            <a:pPr lvl="1"/>
            <a:r>
              <a:rPr lang="en-US" dirty="0"/>
              <a:t>Identifying patterns and trends in the information</a:t>
            </a:r>
          </a:p>
          <a:p>
            <a:pPr lvl="1"/>
            <a:r>
              <a:rPr lang="en-US" dirty="0"/>
              <a:t>Finding </a:t>
            </a:r>
            <a:r>
              <a:rPr lang="en-US" b="1" dirty="0"/>
              <a:t>interesting </a:t>
            </a:r>
            <a:r>
              <a:rPr lang="en-US" dirty="0"/>
              <a:t>and </a:t>
            </a:r>
            <a:r>
              <a:rPr lang="en-US" b="1" dirty="0"/>
              <a:t>relevant</a:t>
            </a:r>
            <a:r>
              <a:rPr lang="en-US" dirty="0"/>
              <a:t> patterns to support business objectives</a:t>
            </a:r>
          </a:p>
          <a:p>
            <a:r>
              <a:rPr lang="en-US" dirty="0"/>
              <a:t>Information is stored in </a:t>
            </a:r>
          </a:p>
          <a:p>
            <a:pPr lvl="1"/>
            <a:r>
              <a:rPr lang="en-US" dirty="0"/>
              <a:t>Databases /logs/Big Data</a:t>
            </a:r>
          </a:p>
          <a:p>
            <a:r>
              <a:rPr lang="en-US" dirty="0"/>
              <a:t>Transform information into useful knowledge</a:t>
            </a:r>
          </a:p>
          <a:p>
            <a:r>
              <a:rPr lang="en-US" dirty="0"/>
              <a:t>Help Businesses make more informed decisions</a:t>
            </a:r>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88404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US"/>
              <a:t>Classification</a:t>
            </a:r>
            <a:endParaRPr lang="en-CA" dirty="0"/>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a:xfrm>
            <a:off x="1276739" y="2556932"/>
            <a:ext cx="5238361" cy="3318936"/>
          </a:xfrm>
        </p:spPr>
        <p:txBody>
          <a:bodyPr>
            <a:normAutofit lnSpcReduction="10000"/>
          </a:bodyPr>
          <a:lstStyle/>
          <a:p>
            <a:r>
              <a:rPr lang="en-US" dirty="0"/>
              <a:t>Predict the category of the class or a given input based on past observations</a:t>
            </a:r>
          </a:p>
          <a:p>
            <a:r>
              <a:rPr lang="en-US" dirty="0"/>
              <a:t>Process of assigning a given data point to a category or class based on a set of features</a:t>
            </a:r>
          </a:p>
          <a:p>
            <a:r>
              <a:rPr lang="en-US" dirty="0"/>
              <a:t>Applications</a:t>
            </a:r>
          </a:p>
          <a:p>
            <a:pPr lvl="1"/>
            <a:r>
              <a:rPr lang="en-US" dirty="0"/>
              <a:t>Medical diagnostics / Sentiment Analysis                   </a:t>
            </a:r>
          </a:p>
          <a:p>
            <a:pPr lvl="1"/>
            <a:r>
              <a:rPr lang="en-US" dirty="0"/>
              <a:t>Spam emails /Credit Risk Assessments</a:t>
            </a:r>
          </a:p>
          <a:p>
            <a:pPr lvl="1"/>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7" name="Picture 6">
            <a:extLst>
              <a:ext uri="{FF2B5EF4-FFF2-40B4-BE49-F238E27FC236}">
                <a16:creationId xmlns:a16="http://schemas.microsoft.com/office/drawing/2014/main" id="{F82767E9-7F92-CD6F-34FF-90704367C958}"/>
              </a:ext>
            </a:extLst>
          </p:cNvPr>
          <p:cNvPicPr>
            <a:picLocks noChangeAspect="1"/>
          </p:cNvPicPr>
          <p:nvPr/>
        </p:nvPicPr>
        <p:blipFill>
          <a:blip r:embed="rId2"/>
          <a:stretch>
            <a:fillRect/>
          </a:stretch>
        </p:blipFill>
        <p:spPr>
          <a:xfrm>
            <a:off x="6414753" y="2544529"/>
            <a:ext cx="4791744" cy="3343742"/>
          </a:xfrm>
          <a:prstGeom prst="rect">
            <a:avLst/>
          </a:prstGeom>
        </p:spPr>
      </p:pic>
    </p:spTree>
    <p:extLst>
      <p:ext uri="{BB962C8B-B14F-4D97-AF65-F5344CB8AC3E}">
        <p14:creationId xmlns:p14="http://schemas.microsoft.com/office/powerpoint/2010/main" val="52496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Regression</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7" name="Picture 6">
            <a:extLst>
              <a:ext uri="{FF2B5EF4-FFF2-40B4-BE49-F238E27FC236}">
                <a16:creationId xmlns:a16="http://schemas.microsoft.com/office/drawing/2014/main" id="{976CF0FC-4F86-D165-C6A0-679C59005958}"/>
              </a:ext>
            </a:extLst>
          </p:cNvPr>
          <p:cNvPicPr>
            <a:picLocks noChangeAspect="1"/>
          </p:cNvPicPr>
          <p:nvPr/>
        </p:nvPicPr>
        <p:blipFill>
          <a:blip r:embed="rId2"/>
          <a:stretch>
            <a:fillRect/>
          </a:stretch>
        </p:blipFill>
        <p:spPr>
          <a:xfrm>
            <a:off x="1792422" y="2679151"/>
            <a:ext cx="7144747" cy="3467650"/>
          </a:xfrm>
          <a:prstGeom prst="rect">
            <a:avLst/>
          </a:prstGeom>
        </p:spPr>
      </p:pic>
    </p:spTree>
    <p:extLst>
      <p:ext uri="{BB962C8B-B14F-4D97-AF65-F5344CB8AC3E}">
        <p14:creationId xmlns:p14="http://schemas.microsoft.com/office/powerpoint/2010/main" val="269112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Regression</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lnSpcReduction="10000"/>
          </a:bodyPr>
          <a:lstStyle/>
          <a:p>
            <a:r>
              <a:rPr lang="en-US" dirty="0"/>
              <a:t>Predictions – based on past events you can make predictions about an event</a:t>
            </a:r>
          </a:p>
          <a:p>
            <a:pPr lvl="1"/>
            <a:r>
              <a:rPr lang="en-US" dirty="0"/>
              <a:t>Establishing the relationship between dependent and independent variables</a:t>
            </a:r>
          </a:p>
          <a:p>
            <a:r>
              <a:rPr lang="en-US" dirty="0"/>
              <a:t>Depended variable –  target variable</a:t>
            </a:r>
          </a:p>
          <a:p>
            <a:r>
              <a:rPr lang="en-US" dirty="0"/>
              <a:t>In the dependent variable - features </a:t>
            </a:r>
          </a:p>
          <a:p>
            <a:r>
              <a:rPr lang="en-US" dirty="0"/>
              <a:t>Application</a:t>
            </a:r>
          </a:p>
          <a:p>
            <a:pPr lvl="1"/>
            <a:r>
              <a:rPr lang="en-US" dirty="0"/>
              <a:t>Weather – predict the amount of snowfall based on a snowfall amount</a:t>
            </a:r>
          </a:p>
          <a:p>
            <a:pPr lvl="1"/>
            <a:r>
              <a:rPr lang="en-US" dirty="0"/>
              <a:t>Car sell – car sale based on a location</a:t>
            </a:r>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282902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Text Mining</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Analyzing and extracting useful information from unstructured data</a:t>
            </a:r>
          </a:p>
          <a:p>
            <a:r>
              <a:rPr lang="en-US" dirty="0"/>
              <a:t>Applications</a:t>
            </a:r>
          </a:p>
          <a:p>
            <a:pPr lvl="1"/>
            <a:r>
              <a:rPr lang="en-US" dirty="0"/>
              <a:t>Sentiment analysis</a:t>
            </a:r>
          </a:p>
          <a:p>
            <a:pPr lvl="1"/>
            <a:r>
              <a:rPr lang="en-US" dirty="0"/>
              <a:t>Email analysis</a:t>
            </a:r>
          </a:p>
          <a:p>
            <a:pPr lvl="1"/>
            <a:r>
              <a:rPr lang="en-US" dirty="0"/>
              <a:t>Customer reviews</a:t>
            </a:r>
          </a:p>
          <a:p>
            <a:pPr lvl="1"/>
            <a:r>
              <a:rPr lang="en-US" dirty="0"/>
              <a:t>Content Classification</a:t>
            </a:r>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88E93534-D5F8-CC3D-73A4-96A431619B57}"/>
              </a:ext>
            </a:extLst>
          </p:cNvPr>
          <p:cNvPicPr>
            <a:picLocks noChangeAspect="1"/>
          </p:cNvPicPr>
          <p:nvPr/>
        </p:nvPicPr>
        <p:blipFill>
          <a:blip r:embed="rId2"/>
          <a:stretch>
            <a:fillRect/>
          </a:stretch>
        </p:blipFill>
        <p:spPr>
          <a:xfrm>
            <a:off x="5418887" y="2979621"/>
            <a:ext cx="5477710" cy="3167180"/>
          </a:xfrm>
          <a:prstGeom prst="rect">
            <a:avLst/>
          </a:prstGeom>
        </p:spPr>
      </p:pic>
    </p:spTree>
    <p:extLst>
      <p:ext uri="{BB962C8B-B14F-4D97-AF65-F5344CB8AC3E}">
        <p14:creationId xmlns:p14="http://schemas.microsoft.com/office/powerpoint/2010/main" val="188066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Time Series Analysis</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Analyzing and forecasting data points collected over time</a:t>
            </a:r>
          </a:p>
          <a:p>
            <a:pPr lvl="1"/>
            <a:r>
              <a:rPr lang="en-US" dirty="0"/>
              <a:t>One variable is time</a:t>
            </a:r>
          </a:p>
          <a:p>
            <a:pPr lvl="1"/>
            <a:r>
              <a:rPr lang="en-US" dirty="0"/>
              <a:t>One variable is data</a:t>
            </a:r>
          </a:p>
          <a:p>
            <a:r>
              <a:rPr lang="en-US" dirty="0"/>
              <a:t>Applications</a:t>
            </a:r>
          </a:p>
          <a:p>
            <a:pPr lvl="1"/>
            <a:r>
              <a:rPr lang="en-US" dirty="0"/>
              <a:t>Stock Analysis</a:t>
            </a:r>
          </a:p>
          <a:p>
            <a:pPr lvl="1"/>
            <a:r>
              <a:rPr lang="en-US" dirty="0"/>
              <a:t>Senser Data</a:t>
            </a:r>
          </a:p>
          <a:p>
            <a:pPr lvl="1"/>
            <a:r>
              <a:rPr lang="en-US" dirty="0"/>
              <a:t>Predicting weather patterns</a:t>
            </a:r>
          </a:p>
          <a:p>
            <a:pPr lvl="1"/>
            <a:endParaRPr lang="en-US" dirty="0"/>
          </a:p>
          <a:p>
            <a:pPr lvl="1"/>
            <a:endParaRPr lang="en-US" dirty="0"/>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6" name="Picture 5">
            <a:extLst>
              <a:ext uri="{FF2B5EF4-FFF2-40B4-BE49-F238E27FC236}">
                <a16:creationId xmlns:a16="http://schemas.microsoft.com/office/drawing/2014/main" id="{1181E852-8A7F-0295-C96C-BCFD344859AB}"/>
              </a:ext>
            </a:extLst>
          </p:cNvPr>
          <p:cNvPicPr>
            <a:picLocks noChangeAspect="1"/>
          </p:cNvPicPr>
          <p:nvPr/>
        </p:nvPicPr>
        <p:blipFill>
          <a:blip r:embed="rId2"/>
          <a:stretch>
            <a:fillRect/>
          </a:stretch>
        </p:blipFill>
        <p:spPr>
          <a:xfrm>
            <a:off x="5019675" y="2941818"/>
            <a:ext cx="6163278" cy="2934050"/>
          </a:xfrm>
          <a:prstGeom prst="rect">
            <a:avLst/>
          </a:prstGeom>
        </p:spPr>
      </p:pic>
    </p:spTree>
    <p:extLst>
      <p:ext uri="{BB962C8B-B14F-4D97-AF65-F5344CB8AC3E}">
        <p14:creationId xmlns:p14="http://schemas.microsoft.com/office/powerpoint/2010/main" val="1820752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Neural Networking</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Interconnecting nodes or neurons</a:t>
            </a:r>
          </a:p>
          <a:p>
            <a:r>
              <a:rPr lang="en-US" dirty="0"/>
              <a:t>Neurons organized in layers</a:t>
            </a:r>
          </a:p>
          <a:p>
            <a:r>
              <a:rPr lang="en-US" dirty="0"/>
              <a:t>Ability to learn and generalize complex data</a:t>
            </a:r>
          </a:p>
          <a:p>
            <a:r>
              <a:rPr lang="en-US" dirty="0"/>
              <a:t>Ability to deal with noise and missing data</a:t>
            </a:r>
          </a:p>
          <a:p>
            <a:r>
              <a:rPr lang="en-US" dirty="0"/>
              <a:t>Ability to adapt to new data</a:t>
            </a:r>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5" name="Picture 4">
            <a:extLst>
              <a:ext uri="{FF2B5EF4-FFF2-40B4-BE49-F238E27FC236}">
                <a16:creationId xmlns:a16="http://schemas.microsoft.com/office/drawing/2014/main" id="{432FDFD4-734D-8928-A09B-7AFFF627151C}"/>
              </a:ext>
            </a:extLst>
          </p:cNvPr>
          <p:cNvPicPr>
            <a:picLocks noChangeAspect="1"/>
          </p:cNvPicPr>
          <p:nvPr/>
        </p:nvPicPr>
        <p:blipFill>
          <a:blip r:embed="rId2"/>
          <a:stretch>
            <a:fillRect/>
          </a:stretch>
        </p:blipFill>
        <p:spPr>
          <a:xfrm>
            <a:off x="7153275" y="2695397"/>
            <a:ext cx="3867558" cy="2553056"/>
          </a:xfrm>
          <a:prstGeom prst="rect">
            <a:avLst/>
          </a:prstGeom>
        </p:spPr>
      </p:pic>
    </p:spTree>
    <p:extLst>
      <p:ext uri="{BB962C8B-B14F-4D97-AF65-F5344CB8AC3E}">
        <p14:creationId xmlns:p14="http://schemas.microsoft.com/office/powerpoint/2010/main" val="2270556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Dimensionally reduction</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a:xfrm>
            <a:off x="1295401" y="2556932"/>
            <a:ext cx="6047791" cy="3318936"/>
          </a:xfrm>
        </p:spPr>
        <p:txBody>
          <a:bodyPr>
            <a:normAutofit/>
          </a:bodyPr>
          <a:lstStyle/>
          <a:p>
            <a:r>
              <a:rPr lang="en-US" dirty="0"/>
              <a:t>Reduce the number of features or variables in the dataset</a:t>
            </a:r>
          </a:p>
          <a:p>
            <a:r>
              <a:rPr lang="en-US" dirty="0"/>
              <a:t>Selecting a subset of the most relevant features to the defined problem</a:t>
            </a:r>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pic>
        <p:nvPicPr>
          <p:cNvPr id="8" name="Picture 7">
            <a:extLst>
              <a:ext uri="{FF2B5EF4-FFF2-40B4-BE49-F238E27FC236}">
                <a16:creationId xmlns:a16="http://schemas.microsoft.com/office/drawing/2014/main" id="{3E9A9B35-ECCC-B9CD-5D2D-E0731AAC30A3}"/>
              </a:ext>
            </a:extLst>
          </p:cNvPr>
          <p:cNvPicPr>
            <a:picLocks noChangeAspect="1"/>
          </p:cNvPicPr>
          <p:nvPr/>
        </p:nvPicPr>
        <p:blipFill>
          <a:blip r:embed="rId2"/>
          <a:stretch>
            <a:fillRect/>
          </a:stretch>
        </p:blipFill>
        <p:spPr>
          <a:xfrm>
            <a:off x="6481443" y="3033508"/>
            <a:ext cx="4582164" cy="2924583"/>
          </a:xfrm>
          <a:prstGeom prst="rect">
            <a:avLst/>
          </a:prstGeom>
        </p:spPr>
      </p:pic>
    </p:spTree>
    <p:extLst>
      <p:ext uri="{BB962C8B-B14F-4D97-AF65-F5344CB8AC3E}">
        <p14:creationId xmlns:p14="http://schemas.microsoft.com/office/powerpoint/2010/main" val="310400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FC36-D2C6-98DC-D450-F5E120769215}"/>
              </a:ext>
            </a:extLst>
          </p:cNvPr>
          <p:cNvSpPr>
            <a:spLocks noGrp="1"/>
          </p:cNvSpPr>
          <p:nvPr>
            <p:ph type="ctrTitle"/>
          </p:nvPr>
        </p:nvSpPr>
        <p:spPr>
          <a:xfrm>
            <a:off x="2692398" y="1871131"/>
            <a:ext cx="6815669" cy="2234144"/>
          </a:xfrm>
        </p:spPr>
        <p:txBody>
          <a:bodyPr>
            <a:normAutofit/>
          </a:bodyPr>
          <a:lstStyle/>
          <a:p>
            <a:r>
              <a:rPr lang="en-US" b="1" i="0" dirty="0">
                <a:solidFill>
                  <a:srgbClr val="0F0F0F"/>
                </a:solidFill>
                <a:effectLst/>
                <a:latin typeface="Roboto" panose="02000000000000000000" pitchFamily="2" charset="0"/>
              </a:rPr>
              <a:t>Conclusion</a:t>
            </a:r>
            <a:br>
              <a:rPr lang="en-US" b="1" i="0" dirty="0">
                <a:solidFill>
                  <a:srgbClr val="0F0F0F"/>
                </a:solidFill>
                <a:effectLst/>
                <a:latin typeface="Roboto" panose="02000000000000000000" pitchFamily="2" charset="0"/>
              </a:rPr>
            </a:br>
            <a:endParaRPr lang="en-CA" dirty="0"/>
          </a:p>
        </p:txBody>
      </p:sp>
      <p:sp>
        <p:nvSpPr>
          <p:cNvPr id="3" name="Subtitle 2">
            <a:extLst>
              <a:ext uri="{FF2B5EF4-FFF2-40B4-BE49-F238E27FC236}">
                <a16:creationId xmlns:a16="http://schemas.microsoft.com/office/drawing/2014/main" id="{F324BBAF-2074-D5BE-C7B7-C5D45216FBF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62362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a:xfrm>
            <a:off x="1295401" y="2556932"/>
            <a:ext cx="8595048" cy="3318936"/>
          </a:xfrm>
        </p:spPr>
        <p:txBody>
          <a:bodyPr>
            <a:normAutofit/>
          </a:bodyPr>
          <a:lstStyle/>
          <a:p>
            <a:r>
              <a:rPr lang="en-US" dirty="0"/>
              <a:t>Defining the business problem is a primary step</a:t>
            </a:r>
          </a:p>
          <a:p>
            <a:r>
              <a:rPr lang="en-US" dirty="0"/>
              <a:t>Data Integrity should be prevailed </a:t>
            </a:r>
          </a:p>
          <a:p>
            <a:r>
              <a:rPr lang="en-US" dirty="0"/>
              <a:t>Solution depends on a business objectives</a:t>
            </a:r>
          </a:p>
          <a:p>
            <a:r>
              <a:rPr lang="en-US" dirty="0"/>
              <a:t>Selecting proper clustering techniques for a specific business solution</a:t>
            </a:r>
          </a:p>
          <a:p>
            <a:r>
              <a:rPr lang="en-US" dirty="0"/>
              <a:t>Summarizing results and presenting them in a meaningful way</a:t>
            </a:r>
          </a:p>
          <a:p>
            <a:endParaRPr lang="en-US" dirty="0"/>
          </a:p>
          <a:p>
            <a:endParaRPr lang="en-US" dirty="0"/>
          </a:p>
          <a:p>
            <a:pPr lvl="1"/>
            <a:endParaRPr lang="en-US" dirty="0"/>
          </a:p>
          <a:p>
            <a:pPr lvl="1"/>
            <a:endParaRPr lang="en-US" dirty="0"/>
          </a:p>
          <a:p>
            <a:endParaRPr lang="en-US" b="1"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99068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Data Analysis</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My favorite part of the data analysis process is finding the hardest problem asking a million questions about it and seeing even if it is possible to get an answer</a:t>
            </a:r>
            <a:endParaRPr lang="en-CA" dirty="0"/>
          </a:p>
          <a:p>
            <a:pPr marL="0" indent="0">
              <a:buNone/>
            </a:pPr>
            <a:endParaRPr lang="en-US" dirty="0"/>
          </a:p>
          <a:p>
            <a:endParaRPr lang="en-US" dirty="0"/>
          </a:p>
          <a:p>
            <a:endParaRPr lang="en-CA" dirty="0"/>
          </a:p>
        </p:txBody>
      </p:sp>
      <p:pic>
        <p:nvPicPr>
          <p:cNvPr id="1028" name="Picture 4" descr="Image result for Data Analysis">
            <a:extLst>
              <a:ext uri="{FF2B5EF4-FFF2-40B4-BE49-F238E27FC236}">
                <a16:creationId xmlns:a16="http://schemas.microsoft.com/office/drawing/2014/main" id="{24699E20-233F-7EF2-4075-2CCF0DCD1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917951"/>
            <a:ext cx="34861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05CFCE-7553-BB2B-4F30-99F95916270B}"/>
              </a:ext>
            </a:extLst>
          </p:cNvPr>
          <p:cNvPicPr>
            <a:picLocks noChangeAspect="1"/>
          </p:cNvPicPr>
          <p:nvPr/>
        </p:nvPicPr>
        <p:blipFill>
          <a:blip r:embed="rId3"/>
          <a:stretch>
            <a:fillRect/>
          </a:stretch>
        </p:blipFill>
        <p:spPr>
          <a:xfrm>
            <a:off x="7058027" y="3429000"/>
            <a:ext cx="3372321" cy="2776780"/>
          </a:xfrm>
          <a:prstGeom prst="rect">
            <a:avLst/>
          </a:prstGeom>
        </p:spPr>
      </p:pic>
    </p:spTree>
    <p:extLst>
      <p:ext uri="{BB962C8B-B14F-4D97-AF65-F5344CB8AC3E}">
        <p14:creationId xmlns:p14="http://schemas.microsoft.com/office/powerpoint/2010/main" val="253027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Advantages</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Helps to perform prediction of future trends</a:t>
            </a:r>
          </a:p>
          <a:p>
            <a:r>
              <a:rPr lang="en-US" dirty="0"/>
              <a:t>Analyze Past Data </a:t>
            </a:r>
          </a:p>
          <a:p>
            <a:r>
              <a:rPr lang="en-US" dirty="0"/>
              <a:t>Understand current relationships/current situation</a:t>
            </a:r>
          </a:p>
          <a:p>
            <a:pPr lvl="1"/>
            <a:r>
              <a:rPr lang="en-US" dirty="0"/>
              <a:t>Example: correlation between the time someone spends on a website and makes a purchase</a:t>
            </a:r>
          </a:p>
          <a:p>
            <a:r>
              <a:rPr lang="en-US" dirty="0"/>
              <a:t>Categorize / Select /Group /Filter</a:t>
            </a:r>
          </a:p>
          <a:p>
            <a:pPr lvl="1"/>
            <a:r>
              <a:rPr lang="en-US" dirty="0"/>
              <a:t>Ex: providing mortgage / diagnose people /</a:t>
            </a:r>
          </a:p>
          <a:p>
            <a:endParaRPr lang="en-US" dirty="0"/>
          </a:p>
          <a:p>
            <a:endParaRPr lang="en-US"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405942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FC36-D2C6-98DC-D450-F5E120769215}"/>
              </a:ext>
            </a:extLst>
          </p:cNvPr>
          <p:cNvSpPr>
            <a:spLocks noGrp="1"/>
          </p:cNvSpPr>
          <p:nvPr>
            <p:ph type="ctrTitle"/>
          </p:nvPr>
        </p:nvSpPr>
        <p:spPr>
          <a:xfrm>
            <a:off x="2692398" y="1871131"/>
            <a:ext cx="6815669" cy="2234144"/>
          </a:xfrm>
        </p:spPr>
        <p:txBody>
          <a:bodyPr>
            <a:normAutofit/>
          </a:bodyPr>
          <a:lstStyle/>
          <a:p>
            <a:r>
              <a:rPr lang="en-US" b="1" i="0" dirty="0">
                <a:solidFill>
                  <a:srgbClr val="0F0F0F"/>
                </a:solidFill>
                <a:effectLst/>
                <a:latin typeface="Roboto" panose="02000000000000000000" pitchFamily="2" charset="0"/>
              </a:rPr>
              <a:t>Steps</a:t>
            </a:r>
            <a:br>
              <a:rPr lang="en-US" b="1" i="0" dirty="0">
                <a:solidFill>
                  <a:srgbClr val="0F0F0F"/>
                </a:solidFill>
                <a:effectLst/>
                <a:latin typeface="Roboto" panose="02000000000000000000" pitchFamily="2" charset="0"/>
              </a:rPr>
            </a:br>
            <a:endParaRPr lang="en-CA" dirty="0"/>
          </a:p>
        </p:txBody>
      </p:sp>
      <p:sp>
        <p:nvSpPr>
          <p:cNvPr id="3" name="Subtitle 2">
            <a:extLst>
              <a:ext uri="{FF2B5EF4-FFF2-40B4-BE49-F238E27FC236}">
                <a16:creationId xmlns:a16="http://schemas.microsoft.com/office/drawing/2014/main" id="{F324BBAF-2074-D5BE-C7B7-C5D45216FBF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72909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Defining Problem</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A problem statement is a concise description of an issue or a gap that a project or a process seeks to address or improve.  It clarifies the current and desired states,  the impact of the issue, and the possible solutions. It is usually one or two sentences long and unbiased</a:t>
            </a:r>
            <a:endParaRPr lang="en-CA"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132681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E410-AD89-C2AB-EC13-CCD3EF1B1553}"/>
              </a:ext>
            </a:extLst>
          </p:cNvPr>
          <p:cNvSpPr>
            <a:spLocks noGrp="1"/>
          </p:cNvSpPr>
          <p:nvPr>
            <p:ph type="title"/>
          </p:nvPr>
        </p:nvSpPr>
        <p:spPr/>
        <p:txBody>
          <a:bodyPr/>
          <a:lstStyle/>
          <a:p>
            <a:r>
              <a:rPr lang="en-CA" dirty="0"/>
              <a:t>Understanding Audience</a:t>
            </a:r>
          </a:p>
        </p:txBody>
      </p:sp>
      <p:sp>
        <p:nvSpPr>
          <p:cNvPr id="3" name="Content Placeholder 2">
            <a:extLst>
              <a:ext uri="{FF2B5EF4-FFF2-40B4-BE49-F238E27FC236}">
                <a16:creationId xmlns:a16="http://schemas.microsoft.com/office/drawing/2014/main" id="{CC02D2C6-90AF-7E56-4B8A-7AB815B59644}"/>
              </a:ext>
            </a:extLst>
          </p:cNvPr>
          <p:cNvSpPr>
            <a:spLocks noGrp="1"/>
          </p:cNvSpPr>
          <p:nvPr>
            <p:ph idx="1"/>
          </p:nvPr>
        </p:nvSpPr>
        <p:spPr/>
        <p:txBody>
          <a:bodyPr/>
          <a:lstStyle/>
          <a:p>
            <a:r>
              <a:rPr lang="en-US" dirty="0"/>
              <a:t>Better understanding of the target audience and the problem</a:t>
            </a:r>
          </a:p>
          <a:p>
            <a:r>
              <a:rPr lang="en-US" dirty="0"/>
              <a:t>Who are the  people engaged,  </a:t>
            </a:r>
          </a:p>
          <a:p>
            <a:r>
              <a:rPr lang="en-US" dirty="0"/>
              <a:t>What are the systems used</a:t>
            </a:r>
          </a:p>
          <a:p>
            <a:r>
              <a:rPr lang="en-US" dirty="0"/>
              <a:t>Understand how business operates  </a:t>
            </a:r>
          </a:p>
          <a:p>
            <a:r>
              <a:rPr lang="en-US" dirty="0"/>
              <a:t>How people work and why they need this product </a:t>
            </a:r>
          </a:p>
          <a:p>
            <a:r>
              <a:rPr lang="en-US" dirty="0"/>
              <a:t>Collecting and gathering information</a:t>
            </a:r>
            <a:endParaRPr lang="en-CA" dirty="0"/>
          </a:p>
        </p:txBody>
      </p:sp>
    </p:spTree>
    <p:extLst>
      <p:ext uri="{BB962C8B-B14F-4D97-AF65-F5344CB8AC3E}">
        <p14:creationId xmlns:p14="http://schemas.microsoft.com/office/powerpoint/2010/main" val="74581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Ask questions</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pPr marL="0" indent="0">
              <a:buNone/>
            </a:pPr>
            <a:r>
              <a:rPr lang="en-US" dirty="0"/>
              <a:t>Why</a:t>
            </a:r>
          </a:p>
          <a:p>
            <a:r>
              <a:rPr lang="en-US" dirty="0"/>
              <a:t>Defining the problem to be solved</a:t>
            </a:r>
          </a:p>
          <a:p>
            <a:r>
              <a:rPr lang="en-US" dirty="0"/>
              <a:t>Focusing on a real problem not just a symptoms</a:t>
            </a:r>
          </a:p>
          <a:p>
            <a:pPr marL="0" indent="0">
              <a:buNone/>
            </a:pPr>
            <a:r>
              <a:rPr lang="en-CA" dirty="0"/>
              <a:t>How</a:t>
            </a:r>
          </a:p>
          <a:p>
            <a:r>
              <a:rPr lang="en-US" dirty="0"/>
              <a:t>Collaborating with stakeholders and understanding your needs</a:t>
            </a:r>
          </a:p>
          <a:p>
            <a:r>
              <a:rPr lang="en-US" dirty="0"/>
              <a:t>Performing online research</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14570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F3E-EADA-92F7-309E-57592751E854}"/>
              </a:ext>
            </a:extLst>
          </p:cNvPr>
          <p:cNvSpPr>
            <a:spLocks noGrp="1"/>
          </p:cNvSpPr>
          <p:nvPr>
            <p:ph type="title"/>
          </p:nvPr>
        </p:nvSpPr>
        <p:spPr/>
        <p:txBody>
          <a:bodyPr/>
          <a:lstStyle/>
          <a:p>
            <a:r>
              <a:rPr lang="en-CA" dirty="0"/>
              <a:t>Important</a:t>
            </a:r>
          </a:p>
        </p:txBody>
      </p:sp>
      <p:sp>
        <p:nvSpPr>
          <p:cNvPr id="3" name="Content Placeholder 2">
            <a:extLst>
              <a:ext uri="{FF2B5EF4-FFF2-40B4-BE49-F238E27FC236}">
                <a16:creationId xmlns:a16="http://schemas.microsoft.com/office/drawing/2014/main" id="{D9583780-3C8B-9E11-5ADB-5455E2B90CBA}"/>
              </a:ext>
            </a:extLst>
          </p:cNvPr>
          <p:cNvSpPr>
            <a:spLocks noGrp="1"/>
          </p:cNvSpPr>
          <p:nvPr>
            <p:ph idx="1"/>
          </p:nvPr>
        </p:nvSpPr>
        <p:spPr/>
        <p:txBody>
          <a:bodyPr>
            <a:normAutofit/>
          </a:bodyPr>
          <a:lstStyle/>
          <a:p>
            <a:r>
              <a:rPr lang="en-US" dirty="0"/>
              <a:t>Ability to understand the client’s requirements</a:t>
            </a:r>
          </a:p>
          <a:p>
            <a:r>
              <a:rPr lang="en-US" dirty="0"/>
              <a:t>Understand the dataset and relate it to real word</a:t>
            </a:r>
          </a:p>
          <a:p>
            <a:endParaRPr lang="en-US" dirty="0"/>
          </a:p>
          <a:p>
            <a:endParaRPr lang="en-US"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30730891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942</TotalTime>
  <Words>728</Words>
  <Application>Microsoft Office PowerPoint</Application>
  <PresentationFormat>Widescreen</PresentationFormat>
  <Paragraphs>240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Garamond</vt:lpstr>
      <vt:lpstr>Roboto</vt:lpstr>
      <vt:lpstr>Organic</vt:lpstr>
      <vt:lpstr>Data Mining </vt:lpstr>
      <vt:lpstr>Data Mining</vt:lpstr>
      <vt:lpstr>Data Analysis</vt:lpstr>
      <vt:lpstr>Advantages</vt:lpstr>
      <vt:lpstr>Steps </vt:lpstr>
      <vt:lpstr>Defining Problem</vt:lpstr>
      <vt:lpstr>Understanding Audience</vt:lpstr>
      <vt:lpstr>Ask questions</vt:lpstr>
      <vt:lpstr>Important</vt:lpstr>
      <vt:lpstr>Data Preparation</vt:lpstr>
      <vt:lpstr>Data prepare Process</vt:lpstr>
      <vt:lpstr>Testing and Data Validation</vt:lpstr>
      <vt:lpstr>Performing analysis</vt:lpstr>
      <vt:lpstr>Post analysis - Interoperating Results</vt:lpstr>
      <vt:lpstr>Techniques </vt:lpstr>
      <vt:lpstr>Association</vt:lpstr>
      <vt:lpstr>Association</vt:lpstr>
      <vt:lpstr>Clustering</vt:lpstr>
      <vt:lpstr>Clustering</vt:lpstr>
      <vt:lpstr>Classification</vt:lpstr>
      <vt:lpstr>Regression</vt:lpstr>
      <vt:lpstr>Regression</vt:lpstr>
      <vt:lpstr>Text Mining</vt:lpstr>
      <vt:lpstr>Time Series Analysis</vt:lpstr>
      <vt:lpstr>Neural Networking</vt:lpstr>
      <vt:lpstr>Dimensionally reduction</vt:lpstr>
      <vt:lpstr>Conclusion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Questions to Make Data-Driven Decisions</dc:title>
  <dc:creator>Victoria Shtern</dc:creator>
  <cp:lastModifiedBy>Victoria Shtern</cp:lastModifiedBy>
  <cp:revision>25</cp:revision>
  <dcterms:created xsi:type="dcterms:W3CDTF">2024-01-19T20:22:19Z</dcterms:created>
  <dcterms:modified xsi:type="dcterms:W3CDTF">2024-05-18T03:46:02Z</dcterms:modified>
</cp:coreProperties>
</file>