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75" r:id="rId3"/>
    <p:sldId id="26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59" r:id="rId13"/>
    <p:sldId id="260" r:id="rId14"/>
    <p:sldId id="284" r:id="rId15"/>
    <p:sldId id="286" r:id="rId16"/>
    <p:sldId id="290" r:id="rId17"/>
    <p:sldId id="292" r:id="rId18"/>
    <p:sldId id="293" r:id="rId19"/>
    <p:sldId id="294" r:id="rId20"/>
    <p:sldId id="295" r:id="rId21"/>
    <p:sldId id="296" r:id="rId22"/>
    <p:sldId id="298" r:id="rId23"/>
    <p:sldId id="297" r:id="rId24"/>
    <p:sldId id="299" r:id="rId25"/>
    <p:sldId id="300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9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90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039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7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85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6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3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49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2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33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09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81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1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56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2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1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BC8DCD-D126-4B66-8E35-9D27E44996E7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5AD9FB-31F0-4A32-A875-6B98A6B811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30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editoronline.org/indepth/datasets/json-file-exampl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FC36-D2C6-98DC-D450-F5E120769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234144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Data  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4BBAF-2074-D5BE-C7B7-C5D45216F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1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093B-60D4-2F16-5046-BF3EFD9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Attributes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30082E-837C-283F-F34C-5A650ED2A35E}"/>
              </a:ext>
            </a:extLst>
          </p:cNvPr>
          <p:cNvSpPr txBox="1">
            <a:spLocks/>
          </p:cNvSpPr>
          <p:nvPr/>
        </p:nvSpPr>
        <p:spPr>
          <a:xfrm>
            <a:off x="1389992" y="2556932"/>
            <a:ext cx="941201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Categorical Values</a:t>
            </a:r>
          </a:p>
          <a:p>
            <a:pPr lvl="1"/>
            <a:r>
              <a:rPr lang="en-US" dirty="0"/>
              <a:t>Define set  - Gender,  Marital Status</a:t>
            </a:r>
          </a:p>
          <a:p>
            <a:pPr lvl="1"/>
            <a:r>
              <a:rPr lang="en-US" dirty="0"/>
              <a:t>Ordinal / Categorical –  Ranking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3A07A-4B7A-35F0-4501-D1C0E05F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215" y="4195912"/>
            <a:ext cx="5761219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093B-60D4-2F16-5046-BF3EFD9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Attributes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30082E-837C-283F-F34C-5A650ED2A35E}"/>
              </a:ext>
            </a:extLst>
          </p:cNvPr>
          <p:cNvSpPr txBox="1">
            <a:spLocks/>
          </p:cNvSpPr>
          <p:nvPr/>
        </p:nvSpPr>
        <p:spPr>
          <a:xfrm>
            <a:off x="1389992" y="2556932"/>
            <a:ext cx="941201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Interval</a:t>
            </a:r>
          </a:p>
          <a:p>
            <a:pPr lvl="1"/>
            <a:r>
              <a:rPr lang="en-US" dirty="0"/>
              <a:t>	Temperature</a:t>
            </a:r>
          </a:p>
          <a:p>
            <a:pPr lvl="1"/>
            <a:r>
              <a:rPr lang="en-US" dirty="0"/>
              <a:t>	Thresholds</a:t>
            </a:r>
          </a:p>
          <a:p>
            <a:pPr lvl="1"/>
            <a:r>
              <a:rPr lang="en-US" dirty="0"/>
              <a:t>	Salary Ranges</a:t>
            </a:r>
          </a:p>
          <a:p>
            <a:pPr marL="0" indent="0">
              <a:buNone/>
            </a:pPr>
            <a:r>
              <a:rPr lang="en-US" dirty="0"/>
              <a:t>Ratio</a:t>
            </a:r>
          </a:p>
          <a:p>
            <a:pPr lvl="1"/>
            <a:r>
              <a:rPr lang="en-US" dirty="0"/>
              <a:t>	Distance (length)</a:t>
            </a:r>
          </a:p>
          <a:p>
            <a:pPr lvl="1"/>
            <a:r>
              <a:rPr lang="en-US" dirty="0"/>
              <a:t>	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18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FC36-D2C6-98DC-D450-F5E120769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234144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Data Sets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4BBAF-2074-D5BE-C7B7-C5D45216F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18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3780-3C8B-9E11-5ADB-5455E2B9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</a:t>
            </a:r>
          </a:p>
          <a:p>
            <a:pPr lvl="1"/>
            <a:r>
              <a:rPr lang="en-US" dirty="0"/>
              <a:t>Transactional – retail store financial institution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Matrix</a:t>
            </a:r>
          </a:p>
          <a:p>
            <a:r>
              <a:rPr lang="en-US" dirty="0"/>
              <a:t>Ordered </a:t>
            </a:r>
          </a:p>
          <a:p>
            <a:pPr lvl="1"/>
            <a:r>
              <a:rPr lang="en-US" dirty="0"/>
              <a:t>Special – google map</a:t>
            </a:r>
          </a:p>
          <a:p>
            <a:pPr lvl="1"/>
            <a:r>
              <a:rPr lang="en-US" dirty="0"/>
              <a:t>Sequential – yahoo stocks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091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3780-3C8B-9E11-5ADB-5455E2B9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  <a:p>
            <a:pPr lvl="1"/>
            <a:r>
              <a:rPr lang="en-US" dirty="0"/>
              <a:t>Word Wide Web</a:t>
            </a:r>
          </a:p>
          <a:p>
            <a:pPr lvl="1"/>
            <a:r>
              <a:rPr lang="en-US" dirty="0"/>
              <a:t>Network Infrastructure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964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56E5D-B21D-B8A9-242A-8DD13C17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2" y="2539843"/>
            <a:ext cx="5156331" cy="3264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C8097-6B7E-826B-DF2E-5D48261B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2285999"/>
            <a:ext cx="5723116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0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of Relation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3780-3C8B-9E11-5ADB-5455E2B9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/</a:t>
            </a:r>
            <a:r>
              <a:rPr lang="en-US" dirty="0" err="1"/>
              <a:t>PostSql</a:t>
            </a:r>
            <a:r>
              <a:rPr lang="en-US" dirty="0"/>
              <a:t> / </a:t>
            </a:r>
            <a:r>
              <a:rPr lang="en-US" dirty="0" err="1"/>
              <a:t>Sql</a:t>
            </a:r>
            <a:r>
              <a:rPr lang="en-US" dirty="0"/>
              <a:t> Light / MariaDB</a:t>
            </a:r>
          </a:p>
          <a:p>
            <a:r>
              <a:rPr lang="en-CA" dirty="0"/>
              <a:t>Microsoft Azure SQL Database / Amazon Aurora / Amazon redshift</a:t>
            </a:r>
            <a:endParaRPr lang="en-US" dirty="0"/>
          </a:p>
          <a:p>
            <a:r>
              <a:rPr lang="en-CA" dirty="0"/>
              <a:t>Microsoft SQL Server</a:t>
            </a:r>
          </a:p>
          <a:p>
            <a:r>
              <a:rPr lang="en-US" dirty="0"/>
              <a:t>Oracle</a:t>
            </a:r>
          </a:p>
          <a:p>
            <a:r>
              <a:rPr lang="en-US" dirty="0" err="1"/>
              <a:t>InfiniDB</a:t>
            </a:r>
            <a:r>
              <a:rPr lang="en-US" dirty="0"/>
              <a:t>  - very quick in loading data, built for big data</a:t>
            </a:r>
          </a:p>
          <a:p>
            <a:r>
              <a:rPr lang="en-US" dirty="0"/>
              <a:t>Hive – Apache Hive data warehouse built on Hadoop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01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 series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3780-3C8B-9E11-5ADB-5455E2B9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InfluxDB</a:t>
            </a:r>
            <a:endParaRPr lang="en-US" dirty="0"/>
          </a:p>
          <a:p>
            <a:r>
              <a:rPr lang="en-CA" dirty="0"/>
              <a:t>Prometheus</a:t>
            </a:r>
            <a:endParaRPr lang="en-US" dirty="0"/>
          </a:p>
          <a:p>
            <a:r>
              <a:rPr lang="en-CA" dirty="0"/>
              <a:t>Apache Casandra</a:t>
            </a:r>
          </a:p>
          <a:p>
            <a:r>
              <a:rPr lang="en-US" dirty="0" err="1"/>
              <a:t>Redish</a:t>
            </a:r>
            <a:endParaRPr lang="en-US" dirty="0"/>
          </a:p>
          <a:p>
            <a:r>
              <a:rPr lang="en-US" dirty="0"/>
              <a:t>Time Series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2D3B3-A9EC-E780-DBFC-5B52F682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040" y="2556932"/>
            <a:ext cx="4618120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8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FC36-D2C6-98DC-D450-F5E120769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234144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Data Quality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4BBAF-2074-D5BE-C7B7-C5D45216F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8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should be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3780-3C8B-9E11-5ADB-5455E2B9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problems should we worry about?</a:t>
            </a:r>
          </a:p>
          <a:p>
            <a:r>
              <a:rPr lang="en-US" dirty="0"/>
              <a:t>How can we detect problems with the data?</a:t>
            </a:r>
          </a:p>
          <a:p>
            <a:r>
              <a:rPr lang="en-US" dirty="0"/>
              <a:t>What can we do about the problem?</a:t>
            </a:r>
          </a:p>
          <a:p>
            <a:r>
              <a:rPr lang="en-US" dirty="0"/>
              <a:t>Very Common problems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Noise</a:t>
            </a:r>
          </a:p>
          <a:p>
            <a:pPr lvl="1"/>
            <a:r>
              <a:rPr lang="en-US" dirty="0"/>
              <a:t>Duplicate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66CB-AAA0-A26B-0D0D-6349F9C4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331A-D743-B981-20C2-E9488BA3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Data Types</a:t>
            </a:r>
          </a:p>
          <a:p>
            <a:r>
              <a:rPr lang="en-US" dirty="0"/>
              <a:t>Data Quality</a:t>
            </a:r>
            <a:endParaRPr lang="en-CA" dirty="0"/>
          </a:p>
          <a:p>
            <a:r>
              <a:rPr lang="en-US" dirty="0"/>
              <a:t>Data Preprocessing</a:t>
            </a:r>
          </a:p>
          <a:p>
            <a:r>
              <a:rPr lang="en-US" dirty="0"/>
              <a:t>Similarity &amp; Dissimilarity</a:t>
            </a:r>
          </a:p>
          <a:p>
            <a:r>
              <a:rPr lang="en-CA" dirty="0"/>
              <a:t>Data Exploration and Visualisation</a:t>
            </a:r>
          </a:p>
        </p:txBody>
      </p:sp>
    </p:spTree>
    <p:extLst>
      <p:ext uri="{BB962C8B-B14F-4D97-AF65-F5344CB8AC3E}">
        <p14:creationId xmlns:p14="http://schemas.microsoft.com/office/powerpoint/2010/main" val="1413328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3780-3C8B-9E11-5ADB-5455E2B9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Invalid signal that overlaps valid data</a:t>
            </a:r>
          </a:p>
          <a:p>
            <a:r>
              <a:rPr lang="en-US" dirty="0"/>
              <a:t>Distortion of a signal during the phone call</a:t>
            </a:r>
          </a:p>
          <a:p>
            <a:r>
              <a:rPr lang="en-US" dirty="0"/>
              <a:t>“Snow ” during the TV show</a:t>
            </a:r>
          </a:p>
          <a:p>
            <a:r>
              <a:rPr lang="en-US" dirty="0"/>
              <a:t>In accurate value in the column</a:t>
            </a:r>
          </a:p>
          <a:p>
            <a:r>
              <a:rPr lang="en-US" dirty="0"/>
              <a:t>Inconsistency in data</a:t>
            </a:r>
          </a:p>
          <a:p>
            <a:r>
              <a:rPr lang="en-US" dirty="0"/>
              <a:t>Human errors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135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3780-3C8B-9E11-5ADB-5455E2B9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Invalid signal that overlaps valid data</a:t>
            </a:r>
          </a:p>
          <a:p>
            <a:r>
              <a:rPr lang="en-US" dirty="0"/>
              <a:t>Distortion of a signal during the phone call</a:t>
            </a:r>
          </a:p>
          <a:p>
            <a:r>
              <a:rPr lang="en-US" dirty="0"/>
              <a:t>“Snow ” during the TV show</a:t>
            </a:r>
          </a:p>
          <a:p>
            <a:r>
              <a:rPr lang="en-US" dirty="0"/>
              <a:t>In accurate value in the column</a:t>
            </a:r>
          </a:p>
          <a:p>
            <a:r>
              <a:rPr lang="en-US" dirty="0"/>
              <a:t>Inconsistency in data</a:t>
            </a:r>
          </a:p>
          <a:p>
            <a:r>
              <a:rPr lang="en-US" dirty="0"/>
              <a:t>Human errors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026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7B2B0-C75B-3F2C-5F86-2247D481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497941"/>
            <a:ext cx="5845047" cy="343691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A64BAB-5B84-F33C-1135-652408B31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69069" y="2616984"/>
            <a:ext cx="4064211" cy="3317875"/>
          </a:xfrm>
        </p:spPr>
      </p:pic>
    </p:spTree>
    <p:extLst>
      <p:ext uri="{BB962C8B-B14F-4D97-AF65-F5344CB8AC3E}">
        <p14:creationId xmlns:p14="http://schemas.microsoft.com/office/powerpoint/2010/main" val="1411587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3780-3C8B-9E11-5ADB-5455E2B9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points with characteristics that are considerably different than most of the other data in the data set</a:t>
            </a:r>
          </a:p>
          <a:p>
            <a:pPr marL="0" indent="0">
              <a:buNone/>
            </a:pPr>
            <a:r>
              <a:rPr lang="en-US" dirty="0"/>
              <a:t>Outliers are a valid data</a:t>
            </a:r>
          </a:p>
          <a:p>
            <a:pPr marL="0" indent="0">
              <a:buNone/>
            </a:pPr>
            <a:r>
              <a:rPr lang="en-US" dirty="0"/>
              <a:t>Data was collected properly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22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E76555-A879-4A9C-5085-47292F24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895953"/>
            <a:ext cx="3955123" cy="190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5129A-11D4-D526-7C0F-AEC5A73F1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4" y="2524478"/>
            <a:ext cx="5189670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6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3780-3C8B-9E11-5ADB-5455E2B9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Information is not collected</a:t>
            </a:r>
          </a:p>
          <a:p>
            <a:pPr marL="0" indent="0">
              <a:buNone/>
            </a:pPr>
            <a:r>
              <a:rPr lang="en-US" dirty="0"/>
              <a:t>	Data was not recorded</a:t>
            </a:r>
          </a:p>
          <a:p>
            <a:pPr marL="0" indent="0">
              <a:buNone/>
            </a:pPr>
            <a:r>
              <a:rPr lang="en-US" dirty="0"/>
              <a:t>	Device error (Hardware error)</a:t>
            </a:r>
          </a:p>
          <a:p>
            <a:pPr marL="0" indent="0">
              <a:buNone/>
            </a:pPr>
            <a:r>
              <a:rPr lang="en-US" dirty="0"/>
              <a:t>	Transfer Error</a:t>
            </a:r>
          </a:p>
          <a:p>
            <a:pPr marL="0" indent="0">
              <a:buNone/>
            </a:pPr>
            <a:r>
              <a:rPr lang="en-US" dirty="0"/>
              <a:t>	Human / Script error</a:t>
            </a:r>
          </a:p>
          <a:p>
            <a:pPr marL="0" indent="0">
              <a:buNone/>
            </a:pPr>
            <a:r>
              <a:rPr lang="en-US" dirty="0"/>
              <a:t>Information was not inputted properly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3228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DF3E-EADA-92F7-309E-5759275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3780-3C8B-9E11-5ADB-5455E2B9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Remove record with missing values</a:t>
            </a:r>
          </a:p>
          <a:p>
            <a:pPr marL="0" indent="0">
              <a:buNone/>
            </a:pPr>
            <a:r>
              <a:rPr lang="en-US" dirty="0"/>
              <a:t>Replace missing values by using</a:t>
            </a:r>
          </a:p>
          <a:p>
            <a:r>
              <a:rPr lang="en-US" dirty="0"/>
              <a:t>	Algorithms</a:t>
            </a:r>
          </a:p>
          <a:p>
            <a:r>
              <a:rPr lang="en-US" dirty="0"/>
              <a:t>	Statistics calculations</a:t>
            </a:r>
          </a:p>
          <a:p>
            <a:r>
              <a:rPr lang="en-US" dirty="0"/>
              <a:t>	Ignore Missing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64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093B-60D4-2F16-5046-BF3EFD9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1A47-9FBD-3445-F09B-16A40E54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is a raw data</a:t>
            </a:r>
          </a:p>
          <a:p>
            <a:pPr marL="0" indent="0">
              <a:buNone/>
            </a:pPr>
            <a:r>
              <a:rPr lang="en-US" dirty="0"/>
              <a:t>Data is a collection of objects defined by attributes</a:t>
            </a:r>
          </a:p>
          <a:p>
            <a:pPr marL="0" indent="0">
              <a:buNone/>
            </a:pPr>
            <a:r>
              <a:rPr lang="en-US" dirty="0"/>
              <a:t>An attribute is a property or characteristic of an object</a:t>
            </a:r>
          </a:p>
          <a:p>
            <a:pPr lvl="1"/>
            <a:r>
              <a:rPr lang="en-US" dirty="0"/>
              <a:t>Education of the person</a:t>
            </a:r>
          </a:p>
          <a:p>
            <a:pPr lvl="1"/>
            <a:r>
              <a:rPr lang="en-US" dirty="0"/>
              <a:t>Country of origin</a:t>
            </a:r>
          </a:p>
          <a:p>
            <a:pPr marL="0" indent="0">
              <a:buNone/>
            </a:pPr>
            <a:r>
              <a:rPr lang="en-US" dirty="0"/>
              <a:t>The collection of properties defines an object (record, instant, record)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87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093B-60D4-2F16-5046-BF3EFD9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1A47-9FBD-3445-F09B-16A40E54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data set is a collection of records (instants)</a:t>
            </a:r>
          </a:p>
          <a:p>
            <a:pPr marL="0" indent="0">
              <a:buNone/>
            </a:pPr>
            <a:r>
              <a:rPr lang="en-US" dirty="0"/>
              <a:t>Record is a collection of attributes </a:t>
            </a:r>
          </a:p>
          <a:p>
            <a:r>
              <a:rPr lang="en-US" dirty="0"/>
              <a:t>Fields </a:t>
            </a:r>
          </a:p>
          <a:p>
            <a:r>
              <a:rPr lang="en-US" dirty="0"/>
              <a:t>Columns</a:t>
            </a:r>
          </a:p>
          <a:p>
            <a:r>
              <a:rPr lang="en-US" dirty="0"/>
              <a:t>Values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543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093B-60D4-2F16-5046-BF3EFD9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Attributes -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1A47-9FBD-3445-F09B-16A40E54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74FCD-3A07-6125-EB34-1623BB07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43" y="2658876"/>
            <a:ext cx="5343332" cy="27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1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093B-60D4-2F16-5046-BF3EFD9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Attributes –fields or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ED6193-EE82-BBC5-F801-B524F7E97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781" y="2895070"/>
            <a:ext cx="4285587" cy="2856443"/>
          </a:xfr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30082E-837C-283F-F34C-5A650ED2A35E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hlinkClick r:id="rId3"/>
              </a:rPr>
              <a:t>JSON Example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25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093B-60D4-2F16-5046-BF3EFD9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Attributes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30082E-837C-283F-F34C-5A650ED2A35E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The set of values that the object consists of</a:t>
            </a:r>
          </a:p>
          <a:p>
            <a:r>
              <a:rPr lang="en-US" dirty="0"/>
              <a:t>Categorical</a:t>
            </a:r>
          </a:p>
          <a:p>
            <a:r>
              <a:rPr lang="en-US" dirty="0"/>
              <a:t>Numeric</a:t>
            </a:r>
          </a:p>
          <a:p>
            <a:r>
              <a:rPr lang="en-US" dirty="0"/>
              <a:t>Strings 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86284-631D-D727-88A1-DC8DDCA9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247" y="2701957"/>
            <a:ext cx="2947350" cy="30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093B-60D4-2F16-5046-BF3EFD9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Attributes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30082E-837C-283F-F34C-5A650ED2A35E}"/>
              </a:ext>
            </a:extLst>
          </p:cNvPr>
          <p:cNvSpPr txBox="1">
            <a:spLocks/>
          </p:cNvSpPr>
          <p:nvPr/>
        </p:nvSpPr>
        <p:spPr>
          <a:xfrm>
            <a:off x="1389992" y="2556932"/>
            <a:ext cx="941201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Discreet Values – a countably infinite set of values, that can be counted number</a:t>
            </a:r>
          </a:p>
          <a:p>
            <a:pPr lvl="2"/>
            <a:r>
              <a:rPr lang="en-US" dirty="0"/>
              <a:t>Postal Code</a:t>
            </a:r>
          </a:p>
          <a:p>
            <a:pPr lvl="2"/>
            <a:r>
              <a:rPr lang="en-US" dirty="0"/>
              <a:t>Number of flowers</a:t>
            </a:r>
          </a:p>
          <a:p>
            <a:pPr lvl="2"/>
            <a:r>
              <a:rPr lang="en-US" dirty="0"/>
              <a:t>Often represented as an integer, can be represented as binary</a:t>
            </a:r>
          </a:p>
          <a:p>
            <a:r>
              <a:rPr lang="en-US" dirty="0"/>
              <a:t>Continues attributes –  numeric values (represented with float value)</a:t>
            </a:r>
          </a:p>
          <a:p>
            <a:pPr lvl="1"/>
            <a:r>
              <a:rPr lang="en-US" dirty="0"/>
              <a:t>Temperature  (10.7C)</a:t>
            </a:r>
          </a:p>
          <a:p>
            <a:pPr lvl="1"/>
            <a:r>
              <a:rPr lang="en-US" dirty="0"/>
              <a:t>Currency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846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093B-60D4-2F16-5046-BF3EFD9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Attributes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30082E-837C-283F-F34C-5A650ED2A35E}"/>
              </a:ext>
            </a:extLst>
          </p:cNvPr>
          <p:cNvSpPr txBox="1">
            <a:spLocks/>
          </p:cNvSpPr>
          <p:nvPr/>
        </p:nvSpPr>
        <p:spPr>
          <a:xfrm>
            <a:off x="1389992" y="2556932"/>
            <a:ext cx="941201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Categorical Values</a:t>
            </a:r>
          </a:p>
          <a:p>
            <a:pPr lvl="1"/>
            <a:r>
              <a:rPr lang="en-US" dirty="0"/>
              <a:t>Define set  - Gender,  Marital Status</a:t>
            </a:r>
          </a:p>
          <a:p>
            <a:pPr lvl="1"/>
            <a:r>
              <a:rPr lang="en-US" dirty="0"/>
              <a:t>Ordinal / Categorical –  Ranking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3A07A-4B7A-35F0-4501-D1C0E05F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215" y="4195912"/>
            <a:ext cx="5761219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5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619</TotalTime>
  <Words>486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Garamond</vt:lpstr>
      <vt:lpstr>Roboto</vt:lpstr>
      <vt:lpstr>Organic</vt:lpstr>
      <vt:lpstr>Data   </vt:lpstr>
      <vt:lpstr>Agenda</vt:lpstr>
      <vt:lpstr>What is Data</vt:lpstr>
      <vt:lpstr>What is Data</vt:lpstr>
      <vt:lpstr>Attributes - column</vt:lpstr>
      <vt:lpstr>Attributes –fields or values</vt:lpstr>
      <vt:lpstr>Attributes</vt:lpstr>
      <vt:lpstr>Attributes</vt:lpstr>
      <vt:lpstr>Attributes</vt:lpstr>
      <vt:lpstr>Attributes</vt:lpstr>
      <vt:lpstr>Attributes</vt:lpstr>
      <vt:lpstr>Data Sets </vt:lpstr>
      <vt:lpstr>Data Sets</vt:lpstr>
      <vt:lpstr>Data Sets</vt:lpstr>
      <vt:lpstr>Relation Data Set</vt:lpstr>
      <vt:lpstr>List of Relation DB</vt:lpstr>
      <vt:lpstr>Time series databases</vt:lpstr>
      <vt:lpstr>Data Quality </vt:lpstr>
      <vt:lpstr>Questions should be asked</vt:lpstr>
      <vt:lpstr>Noise</vt:lpstr>
      <vt:lpstr>Noise</vt:lpstr>
      <vt:lpstr>Noise</vt:lpstr>
      <vt:lpstr>Outliers</vt:lpstr>
      <vt:lpstr>Outliers</vt:lpstr>
      <vt:lpstr>Missing Values</vt:lpstr>
      <vt:lpstr>Handling Missing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Questions to Make Data-Driven Decisions  </dc:title>
  <dc:creator>Victoria Shtern</dc:creator>
  <cp:lastModifiedBy>Victoria Shtern</cp:lastModifiedBy>
  <cp:revision>6</cp:revision>
  <dcterms:created xsi:type="dcterms:W3CDTF">2024-01-19T20:22:19Z</dcterms:created>
  <dcterms:modified xsi:type="dcterms:W3CDTF">2024-01-27T03:57:47Z</dcterms:modified>
</cp:coreProperties>
</file>