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10287000" cx="18288000"/>
  <p:notesSz cx="6858000" cy="9144000"/>
  <p:embeddedFontLst>
    <p:embeddedFont>
      <p:font typeface="Heebo"/>
      <p:regular r:id="rId25"/>
      <p:bold r:id="rId26"/>
    </p:embeddedFont>
    <p:embeddedFont>
      <p:font typeface="Lato"/>
      <p:bold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Heebo-bold.fntdata"/><Relationship Id="rId25" Type="http://schemas.openxmlformats.org/officeDocument/2006/relationships/font" Target="fonts/Heeb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9f77a521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49f77a521f_4_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4c0e0640bb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4c0e0640bb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4c0e0640bb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c0e0640bb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4c0e0640bb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g34c0e0640bb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52267bdc33_1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g352267bdc33_1_1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52267bdc33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52267bdc33_1_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2267bdc33_1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g352267bdc33_1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9f77a521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49f77a521f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9f77a521f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g349f77a521f_0_1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2267bdc33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g352267bdc33_1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23d69e144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3523d69e144_0_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49f77a521f_4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g349f77a521f_4_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49f77a521f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g349f77a521f_0_5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523d69e14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523d69e144_0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b86a0f4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4b86a0f4df_0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2267bdc33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352267bdc33_1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221dda8d1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g35221dda8d1_0_4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2267bdc33_1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g352267bdc33_1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52267bdc33_1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52267bdc33_1_1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15859274" y="414736"/>
            <a:ext cx="1868075" cy="1227917"/>
            <a:chOff x="-46" y="-33273"/>
            <a:chExt cx="492000" cy="323400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-46" y="-33273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grpSp>
        <p:nvGrpSpPr>
          <p:cNvPr id="87" name="Google Shape;87;p13"/>
          <p:cNvGrpSpPr/>
          <p:nvPr/>
        </p:nvGrpSpPr>
        <p:grpSpPr>
          <a:xfrm>
            <a:off x="0" y="1181768"/>
            <a:ext cx="4383669" cy="7778853"/>
            <a:chOff x="0" y="-38100"/>
            <a:chExt cx="1154539" cy="2048738"/>
          </a:xfrm>
        </p:grpSpPr>
        <p:sp>
          <p:nvSpPr>
            <p:cNvPr id="88" name="Google Shape;88;p13"/>
            <p:cNvSpPr/>
            <p:nvPr/>
          </p:nvSpPr>
          <p:spPr>
            <a:xfrm>
              <a:off x="0" y="0"/>
              <a:ext cx="1154539" cy="2010638"/>
            </a:xfrm>
            <a:custGeom>
              <a:rect b="b" l="l" r="r" t="t"/>
              <a:pathLst>
                <a:path extrusionOk="0" h="2010638" w="1154539">
                  <a:moveTo>
                    <a:pt x="0" y="0"/>
                  </a:moveTo>
                  <a:lnTo>
                    <a:pt x="1154539" y="0"/>
                  </a:lnTo>
                  <a:lnTo>
                    <a:pt x="1154539" y="2010638"/>
                  </a:lnTo>
                  <a:lnTo>
                    <a:pt x="0" y="201063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89" name="Google Shape;89;p13"/>
            <p:cNvSpPr txBox="1"/>
            <p:nvPr/>
          </p:nvSpPr>
          <p:spPr>
            <a:xfrm>
              <a:off x="0" y="-38100"/>
              <a:ext cx="1154539" cy="204873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633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0" name="Google Shape;90;p13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2380199" y="2661138"/>
            <a:ext cx="141768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4E6E81"/>
                </a:solidFill>
              </a:rPr>
              <a:t>PARTNERSHIP EVALUATION: </a:t>
            </a:r>
            <a:endParaRPr b="1">
              <a:solidFill>
                <a:srgbClr val="4E6E81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500" u="none" cap="none" strike="noStrike">
                <a:solidFill>
                  <a:srgbClr val="4E6E81"/>
                </a:solidFill>
              </a:rPr>
              <a:t>ENIAC X MAGIST</a:t>
            </a:r>
            <a:endParaRPr b="1">
              <a:solidFill>
                <a:srgbClr val="4E6E81"/>
              </a:solidFill>
            </a:endParaRPr>
          </a:p>
        </p:txBody>
      </p:sp>
      <p:sp>
        <p:nvSpPr>
          <p:cNvPr id="92" name="Google Shape;92;p13"/>
          <p:cNvSpPr txBox="1"/>
          <p:nvPr/>
        </p:nvSpPr>
        <p:spPr>
          <a:xfrm>
            <a:off x="2498678" y="5837839"/>
            <a:ext cx="12781500" cy="4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99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976" u="none" cap="none" strike="noStrike">
                <a:solidFill>
                  <a:srgbClr val="888888"/>
                </a:solidFill>
                <a:latin typeface="Heebo"/>
                <a:ea typeface="Heebo"/>
                <a:cs typeface="Heebo"/>
                <a:sym typeface="Heebo"/>
              </a:rPr>
              <a:t>EXPLORING PRODUCT FIT &amp; DELIVERY EFFICIENCY</a:t>
            </a:r>
            <a:endParaRPr sz="2000">
              <a:solidFill>
                <a:srgbClr val="888888"/>
              </a:solidFill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2380200" y="7279671"/>
            <a:ext cx="12422100" cy="16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666666"/>
                </a:solidFill>
                <a:latin typeface="Heebo"/>
                <a:ea typeface="Heebo"/>
                <a:cs typeface="Heebo"/>
                <a:sym typeface="Heebo"/>
              </a:rPr>
              <a:t>SHENIA &amp; VICTORIA</a:t>
            </a:r>
            <a:endParaRPr sz="13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666666"/>
                </a:solidFill>
                <a:latin typeface="Heebo"/>
                <a:ea typeface="Heebo"/>
                <a:cs typeface="Heebo"/>
                <a:sym typeface="Heebo"/>
              </a:rPr>
              <a:t>ENIAC’S DATA ANA</a:t>
            </a:r>
            <a:r>
              <a:rPr i="0" lang="en-US" sz="2000" u="none" cap="none" strike="noStrike">
                <a:solidFill>
                  <a:srgbClr val="666666"/>
                </a:solidFill>
                <a:latin typeface="Heebo"/>
                <a:ea typeface="Heebo"/>
                <a:cs typeface="Heebo"/>
                <a:sym typeface="Heebo"/>
              </a:rPr>
              <a:t>LYST</a:t>
            </a:r>
            <a:r>
              <a:rPr i="0" lang="en-US" sz="2000" u="none" cap="none" strike="noStrike">
                <a:solidFill>
                  <a:srgbClr val="666666"/>
                </a:solidFill>
                <a:latin typeface="Heebo"/>
                <a:ea typeface="Heebo"/>
                <a:cs typeface="Heebo"/>
                <a:sym typeface="Heebo"/>
              </a:rPr>
              <a:t> TEAM</a:t>
            </a:r>
            <a:endParaRPr sz="1300">
              <a:solidFill>
                <a:srgbClr val="666666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0" lang="en-US" sz="2000" u="none" cap="none" strike="noStrike">
                <a:solidFill>
                  <a:srgbClr val="666666"/>
                </a:solidFill>
                <a:latin typeface="Heebo"/>
                <a:ea typeface="Heebo"/>
                <a:cs typeface="Heebo"/>
                <a:sym typeface="Heebo"/>
              </a:rPr>
              <a:t>OCTOBER 2018</a:t>
            </a:r>
            <a:endParaRPr sz="1300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100" u="none" cap="none" strike="noStrike">
              <a:solidFill>
                <a:srgbClr val="4E6E81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/>
        </p:nvSpPr>
        <p:spPr>
          <a:xfrm>
            <a:off x="1422177" y="443975"/>
            <a:ext cx="130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E6E81"/>
                </a:solidFill>
              </a:rPr>
              <a:t>CONCERN 2 – Delivery standards</a:t>
            </a:r>
            <a:endParaRPr sz="4000">
              <a:solidFill>
                <a:srgbClr val="4E6E81"/>
              </a:solidFill>
            </a:endParaRPr>
          </a:p>
        </p:txBody>
      </p:sp>
      <p:grpSp>
        <p:nvGrpSpPr>
          <p:cNvPr id="190" name="Google Shape;190;p22"/>
          <p:cNvGrpSpPr/>
          <p:nvPr/>
        </p:nvGrpSpPr>
        <p:grpSpPr>
          <a:xfrm>
            <a:off x="15881402" y="374543"/>
            <a:ext cx="1868075" cy="1227917"/>
            <a:chOff x="0" y="-33335"/>
            <a:chExt cx="492000" cy="323400"/>
          </a:xfrm>
        </p:grpSpPr>
        <p:sp>
          <p:nvSpPr>
            <p:cNvPr id="191" name="Google Shape;191;p22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2"/>
            <p:cNvSpPr txBox="1"/>
            <p:nvPr/>
          </p:nvSpPr>
          <p:spPr>
            <a:xfrm>
              <a:off x="0" y="-33335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193" name="Google Shape;193;p22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1426825" y="1441150"/>
            <a:ext cx="9067200" cy="6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4E6E81"/>
                </a:solidFill>
              </a:rPr>
              <a:t>2018 Brazil Delivery Standards</a:t>
            </a:r>
            <a:endParaRPr b="1" sz="3500">
              <a:solidFill>
                <a:srgbClr val="4E6E81"/>
              </a:solidFill>
            </a:endParaRPr>
          </a:p>
        </p:txBody>
      </p:sp>
      <p:grpSp>
        <p:nvGrpSpPr>
          <p:cNvPr id="195" name="Google Shape;195;p22"/>
          <p:cNvGrpSpPr/>
          <p:nvPr/>
        </p:nvGrpSpPr>
        <p:grpSpPr>
          <a:xfrm>
            <a:off x="1426724" y="2857721"/>
            <a:ext cx="9067389" cy="4571566"/>
            <a:chOff x="1426724" y="3252746"/>
            <a:chExt cx="9067389" cy="4571566"/>
          </a:xfrm>
        </p:grpSpPr>
        <p:grpSp>
          <p:nvGrpSpPr>
            <p:cNvPr id="196" name="Google Shape;196;p22"/>
            <p:cNvGrpSpPr/>
            <p:nvPr/>
          </p:nvGrpSpPr>
          <p:grpSpPr>
            <a:xfrm>
              <a:off x="1426724" y="3252746"/>
              <a:ext cx="9067389" cy="4571566"/>
              <a:chOff x="1410750" y="2761600"/>
              <a:chExt cx="13363875" cy="4234500"/>
            </a:xfrm>
          </p:grpSpPr>
          <p:sp>
            <p:nvSpPr>
              <p:cNvPr id="197" name="Google Shape;197;p22"/>
              <p:cNvSpPr/>
              <p:nvPr/>
            </p:nvSpPr>
            <p:spPr>
              <a:xfrm>
                <a:off x="1410750" y="2761600"/>
                <a:ext cx="13363800" cy="4234500"/>
              </a:xfrm>
              <a:prstGeom prst="roundRect">
                <a:avLst>
                  <a:gd fmla="val 10706" name="adj"/>
                </a:avLst>
              </a:prstGeom>
              <a:solidFill>
                <a:schemeClr val="lt1"/>
              </a:solidFill>
              <a:ln cap="flat" cmpd="sng" w="9525">
                <a:solidFill>
                  <a:srgbClr val="999999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8" name="Google Shape;198;p22"/>
              <p:cNvSpPr txBox="1"/>
              <p:nvPr/>
            </p:nvSpPr>
            <p:spPr>
              <a:xfrm>
                <a:off x="2204625" y="3141275"/>
                <a:ext cx="125700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9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Market Leaders                               </a:t>
                </a:r>
                <a:r>
                  <a:rPr lang="en-US" sz="29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5-10 days</a:t>
                </a:r>
                <a:endParaRPr sz="29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>
                    <a:solidFill>
                      <a:srgbClr val="434343"/>
                    </a:solidFill>
                  </a:rPr>
                  <a:t>(Mercado Livre, Americans)</a:t>
                </a:r>
                <a:r>
                  <a:rPr lang="en-US" sz="2200">
                    <a:solidFill>
                      <a:srgbClr val="434343"/>
                    </a:solidFill>
                  </a:rPr>
                  <a:t> </a:t>
                </a:r>
                <a:r>
                  <a:rPr lang="en-US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</a:t>
                </a:r>
                <a:r>
                  <a:rPr lang="en-US" sz="32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               </a:t>
                </a:r>
                <a:endParaRPr b="1" sz="3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99" name="Google Shape;199;p22"/>
              <p:cNvSpPr txBox="1"/>
              <p:nvPr/>
            </p:nvSpPr>
            <p:spPr>
              <a:xfrm>
                <a:off x="2204625" y="4861400"/>
                <a:ext cx="125700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Magist      </a:t>
                </a:r>
                <a:r>
                  <a:rPr b="1"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                     </a:t>
                </a:r>
                <a:r>
                  <a:rPr lang="en-US" sz="29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12.5 days</a:t>
                </a:r>
                <a:r>
                  <a:rPr b="1" lang="en-US" sz="32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3200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</a:t>
                </a:r>
                <a:endParaRPr b="1" sz="3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0" name="Google Shape;200;p22"/>
              <p:cNvSpPr txBox="1"/>
              <p:nvPr/>
            </p:nvSpPr>
            <p:spPr>
              <a:xfrm>
                <a:off x="2226313" y="6135200"/>
                <a:ext cx="11902500" cy="615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3000">
                    <a:solidFill>
                      <a:srgbClr val="434343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National Post </a:t>
                </a:r>
                <a:r>
                  <a:rPr b="1"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                            </a:t>
                </a:r>
                <a:r>
                  <a:rPr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1</a:t>
                </a:r>
                <a:r>
                  <a:rPr lang="en-US" sz="29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5-20 days</a:t>
                </a:r>
                <a:r>
                  <a:rPr b="1" lang="en-US" sz="30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</a:t>
                </a:r>
                <a:r>
                  <a:rPr lang="en-US" sz="32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    </a:t>
                </a:r>
                <a:endParaRPr b="1" sz="3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201" name="Google Shape;201;p22"/>
            <p:cNvCxnSpPr/>
            <p:nvPr/>
          </p:nvCxnSpPr>
          <p:spPr>
            <a:xfrm>
              <a:off x="1831078" y="4925050"/>
              <a:ext cx="8258700" cy="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02" name="Google Shape;202;p22"/>
            <p:cNvCxnSpPr/>
            <p:nvPr/>
          </p:nvCxnSpPr>
          <p:spPr>
            <a:xfrm>
              <a:off x="1831078" y="6372850"/>
              <a:ext cx="8258700" cy="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 txBox="1"/>
          <p:nvPr/>
        </p:nvSpPr>
        <p:spPr>
          <a:xfrm>
            <a:off x="1422177" y="443975"/>
            <a:ext cx="130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E6E81"/>
                </a:solidFill>
              </a:rPr>
              <a:t>CONCERN 2 – Delivery standards</a:t>
            </a:r>
            <a:endParaRPr sz="4000">
              <a:solidFill>
                <a:srgbClr val="4E6E81"/>
              </a:solidFill>
            </a:endParaRPr>
          </a:p>
        </p:txBody>
      </p:sp>
      <p:grpSp>
        <p:nvGrpSpPr>
          <p:cNvPr id="208" name="Google Shape;208;p23"/>
          <p:cNvGrpSpPr/>
          <p:nvPr/>
        </p:nvGrpSpPr>
        <p:grpSpPr>
          <a:xfrm>
            <a:off x="15881402" y="374543"/>
            <a:ext cx="1868075" cy="1227917"/>
            <a:chOff x="0" y="-33335"/>
            <a:chExt cx="492000" cy="323400"/>
          </a:xfrm>
        </p:grpSpPr>
        <p:sp>
          <p:nvSpPr>
            <p:cNvPr id="209" name="Google Shape;209;p23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3"/>
            <p:cNvSpPr txBox="1"/>
            <p:nvPr/>
          </p:nvSpPr>
          <p:spPr>
            <a:xfrm>
              <a:off x="0" y="-33335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211" name="Google Shape;211;p23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2" name="Google Shape;212;p23" title="Bildschirmfoto 2025-04-15 um 20.07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150" y="1602450"/>
            <a:ext cx="10790663" cy="504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3"/>
          <p:cNvSpPr txBox="1"/>
          <p:nvPr/>
        </p:nvSpPr>
        <p:spPr>
          <a:xfrm>
            <a:off x="1422138" y="7187250"/>
            <a:ext cx="10790700" cy="17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-US" sz="3700">
                <a:solidFill>
                  <a:schemeClr val="dk1"/>
                </a:solidFill>
              </a:rPr>
              <a:t>👉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rgbClr val="434343"/>
                </a:solidFill>
              </a:rPr>
              <a:t>Magist’s OTDR is</a:t>
            </a:r>
            <a:r>
              <a:rPr b="1" lang="en-US" sz="3000">
                <a:solidFill>
                  <a:srgbClr val="434343"/>
                </a:solidFill>
              </a:rPr>
              <a:t> </a:t>
            </a:r>
            <a:r>
              <a:rPr b="1" lang="en-US" sz="3000">
                <a:solidFill>
                  <a:srgbClr val="FF0000"/>
                </a:solidFill>
              </a:rPr>
              <a:t>90%</a:t>
            </a:r>
            <a:endParaRPr b="1" sz="3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-US" sz="3700">
                <a:solidFill>
                  <a:schemeClr val="dk1"/>
                </a:solidFill>
              </a:rPr>
              <a:t>👉</a:t>
            </a: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rgbClr val="434343"/>
                </a:solidFill>
              </a:rPr>
              <a:t>Magist’s average delay rate is</a:t>
            </a:r>
            <a:r>
              <a:rPr b="1" lang="en-US" sz="3000">
                <a:solidFill>
                  <a:schemeClr val="dk1"/>
                </a:solidFill>
              </a:rPr>
              <a:t> </a:t>
            </a:r>
            <a:r>
              <a:rPr b="1" lang="en-US" sz="3000">
                <a:solidFill>
                  <a:srgbClr val="FF0000"/>
                </a:solidFill>
              </a:rPr>
              <a:t>8%</a:t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/>
        </p:nvSpPr>
        <p:spPr>
          <a:xfrm>
            <a:off x="1422177" y="443975"/>
            <a:ext cx="130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E6E81"/>
                </a:solidFill>
              </a:rPr>
              <a:t>CONCERN 2 – Delivery standards</a:t>
            </a:r>
            <a:endParaRPr sz="4000">
              <a:solidFill>
                <a:srgbClr val="4E6E81"/>
              </a:solidFill>
            </a:endParaRPr>
          </a:p>
        </p:txBody>
      </p:sp>
      <p:grpSp>
        <p:nvGrpSpPr>
          <p:cNvPr id="219" name="Google Shape;219;p24"/>
          <p:cNvGrpSpPr/>
          <p:nvPr/>
        </p:nvGrpSpPr>
        <p:grpSpPr>
          <a:xfrm>
            <a:off x="15881402" y="374543"/>
            <a:ext cx="1868075" cy="1227917"/>
            <a:chOff x="0" y="-33335"/>
            <a:chExt cx="492000" cy="323400"/>
          </a:xfrm>
        </p:grpSpPr>
        <p:sp>
          <p:nvSpPr>
            <p:cNvPr id="220" name="Google Shape;220;p24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4"/>
            <p:cNvSpPr txBox="1"/>
            <p:nvPr/>
          </p:nvSpPr>
          <p:spPr>
            <a:xfrm>
              <a:off x="0" y="-33335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222" name="Google Shape;222;p24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3" name="Google Shape;223;p24"/>
          <p:cNvGrpSpPr/>
          <p:nvPr/>
        </p:nvGrpSpPr>
        <p:grpSpPr>
          <a:xfrm>
            <a:off x="1278438" y="2554475"/>
            <a:ext cx="13363875" cy="4234500"/>
            <a:chOff x="1410750" y="2761600"/>
            <a:chExt cx="13363875" cy="4234500"/>
          </a:xfrm>
        </p:grpSpPr>
        <p:sp>
          <p:nvSpPr>
            <p:cNvPr id="224" name="Google Shape;224;p24"/>
            <p:cNvSpPr/>
            <p:nvPr/>
          </p:nvSpPr>
          <p:spPr>
            <a:xfrm>
              <a:off x="1410750" y="2761600"/>
              <a:ext cx="13363800" cy="4234500"/>
            </a:xfrm>
            <a:prstGeom prst="roundRect">
              <a:avLst>
                <a:gd fmla="val 10706" name="adj"/>
              </a:avLst>
            </a:prstGeom>
            <a:solidFill>
              <a:schemeClr val="lt1"/>
            </a:solidFill>
            <a:ln cap="flat" cmpd="sng" w="9525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25" name="Google Shape;225;p24"/>
            <p:cNvCxnSpPr/>
            <p:nvPr/>
          </p:nvCxnSpPr>
          <p:spPr>
            <a:xfrm>
              <a:off x="1815975" y="3916375"/>
              <a:ext cx="12172200" cy="0"/>
            </a:xfrm>
            <a:prstGeom prst="straightConnector1">
              <a:avLst/>
            </a:prstGeom>
            <a:noFill/>
            <a:ln cap="flat" cmpd="sng" w="28575">
              <a:solidFill>
                <a:srgbClr val="999999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26" name="Google Shape;226;p24"/>
            <p:cNvSpPr txBox="1"/>
            <p:nvPr/>
          </p:nvSpPr>
          <p:spPr>
            <a:xfrm>
              <a:off x="2204625" y="3104500"/>
              <a:ext cx="121326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9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Metric                                           Magist                    Benchmark                   Gap</a:t>
              </a:r>
              <a:endParaRPr b="1" sz="2900">
                <a:solidFill>
                  <a:srgbClr val="434343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7" name="Google Shape;227;p24"/>
            <p:cNvSpPr txBox="1"/>
            <p:nvPr/>
          </p:nvSpPr>
          <p:spPr>
            <a:xfrm>
              <a:off x="2204625" y="4496000"/>
              <a:ext cx="1257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OTD R</a:t>
              </a:r>
              <a:r>
                <a:rPr lang="en-US"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ate</a:t>
              </a:r>
              <a:r>
                <a:rPr lang="en-US"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    </a:t>
              </a:r>
              <a:r>
                <a:rPr lang="en-US" sz="3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90%                        ≥95%  </a:t>
              </a: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</a:t>
              </a:r>
              <a:r>
                <a:rPr b="1" lang="en-US" sz="3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-5%</a:t>
              </a:r>
              <a:endParaRPr b="1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8" name="Google Shape;228;p24"/>
            <p:cNvSpPr txBox="1"/>
            <p:nvPr/>
          </p:nvSpPr>
          <p:spPr>
            <a:xfrm>
              <a:off x="2204625" y="5649100"/>
              <a:ext cx="125700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Delay Rate</a:t>
              </a:r>
              <a:r>
                <a:rPr lang="en-US" sz="30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 </a:t>
              </a:r>
              <a:r>
                <a:rPr lang="en-US" sz="3200">
                  <a:solidFill>
                    <a:srgbClr val="434343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          8%                         ≤3%   </a:t>
              </a:r>
              <a:r>
                <a:rPr lang="en-US" sz="32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                     </a:t>
              </a:r>
              <a:r>
                <a:rPr b="1" lang="en-US" sz="32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+5%</a:t>
              </a:r>
              <a:endParaRPr b="1" sz="3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229" name="Google Shape;229;p24"/>
          <p:cNvCxnSpPr/>
          <p:nvPr/>
        </p:nvCxnSpPr>
        <p:spPr>
          <a:xfrm>
            <a:off x="1683663" y="5080850"/>
            <a:ext cx="12172200" cy="0"/>
          </a:xfrm>
          <a:prstGeom prst="straightConnector1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5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25"/>
          <p:cNvSpPr txBox="1"/>
          <p:nvPr/>
        </p:nvSpPr>
        <p:spPr>
          <a:xfrm>
            <a:off x="1422170" y="443975"/>
            <a:ext cx="9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4E6E81"/>
                </a:solidFill>
              </a:rPr>
              <a:t>CONCERN 2 – </a:t>
            </a:r>
            <a:r>
              <a:rPr b="1" lang="en-US" sz="4000">
                <a:solidFill>
                  <a:srgbClr val="4E6E81"/>
                </a:solidFill>
              </a:rPr>
              <a:t>Key Metrics Overview </a:t>
            </a:r>
            <a:endParaRPr b="1" sz="4000">
              <a:solidFill>
                <a:srgbClr val="4E6E81"/>
              </a:solidFill>
            </a:endParaRPr>
          </a:p>
        </p:txBody>
      </p:sp>
      <p:grpSp>
        <p:nvGrpSpPr>
          <p:cNvPr id="236" name="Google Shape;236;p25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237" name="Google Shape;237;p25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5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239" name="Google Shape;239;p25"/>
          <p:cNvSpPr txBox="1"/>
          <p:nvPr/>
        </p:nvSpPr>
        <p:spPr>
          <a:xfrm>
            <a:off x="1422175" y="1687350"/>
            <a:ext cx="11879700" cy="691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OTDR and Delay Rate are below market standard</a:t>
            </a:r>
            <a:endParaRPr b="1"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Avg. Shipping Cost</a:t>
            </a:r>
            <a:r>
              <a:rPr lang="en-US" sz="3000">
                <a:solidFill>
                  <a:srgbClr val="434343"/>
                </a:solidFill>
              </a:rPr>
              <a:t>: €19.99 (Heavy: €35.51, PCs: €48.45)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Heavy packages are more likely to be delayed</a:t>
            </a:r>
            <a:r>
              <a:rPr lang="en-US" sz="3000">
                <a:solidFill>
                  <a:srgbClr val="434343"/>
                </a:solidFill>
              </a:rPr>
              <a:t> — possibly due to Magist’s infrastructure not optimized for tech items like PCs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Delivery cost is higher for delayed orders</a:t>
            </a:r>
            <a:r>
              <a:rPr lang="en-US" sz="3000">
                <a:solidFill>
                  <a:srgbClr val="434343"/>
                </a:solidFill>
              </a:rPr>
              <a:t>, which reduces operational efficiency</a:t>
            </a:r>
            <a:endParaRPr sz="3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-US" sz="3000">
                <a:solidFill>
                  <a:srgbClr val="434343"/>
                </a:solidFill>
              </a:rPr>
            </a:br>
            <a:r>
              <a:rPr lang="en-US" sz="3700">
                <a:solidFill>
                  <a:srgbClr val="434343"/>
                </a:solidFill>
                <a:latin typeface="Heebo"/>
                <a:ea typeface="Heebo"/>
                <a:cs typeface="Heebo"/>
                <a:sym typeface="Heebo"/>
              </a:rPr>
              <a:t>👉</a:t>
            </a:r>
            <a:r>
              <a:rPr lang="en-US" sz="3000">
                <a:solidFill>
                  <a:srgbClr val="434343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-US" sz="3000">
                <a:solidFill>
                  <a:srgbClr val="434343"/>
                </a:solidFill>
              </a:rPr>
              <a:t>While cost is a factor, </a:t>
            </a:r>
            <a:r>
              <a:rPr b="1" lang="en-US" sz="3000">
                <a:solidFill>
                  <a:srgbClr val="434343"/>
                </a:solidFill>
              </a:rPr>
              <a:t>reliability and consistency are more critical for Eniac’s premium customers</a:t>
            </a:r>
            <a:endParaRPr b="1" sz="2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26"/>
          <p:cNvSpPr txBox="1"/>
          <p:nvPr/>
        </p:nvSpPr>
        <p:spPr>
          <a:xfrm>
            <a:off x="1422170" y="443975"/>
            <a:ext cx="9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4E6E81"/>
                </a:solidFill>
              </a:rPr>
              <a:t>MAIN</a:t>
            </a:r>
            <a:r>
              <a:rPr b="1" lang="en-US" sz="4000">
                <a:solidFill>
                  <a:srgbClr val="4E6E81"/>
                </a:solidFill>
              </a:rPr>
              <a:t> CONCERNS RECAP</a:t>
            </a:r>
            <a:endParaRPr b="1" sz="4000">
              <a:solidFill>
                <a:srgbClr val="4E6E81"/>
              </a:solidFill>
            </a:endParaRPr>
          </a:p>
        </p:txBody>
      </p:sp>
      <p:grpSp>
        <p:nvGrpSpPr>
          <p:cNvPr id="246" name="Google Shape;246;p26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247" name="Google Shape;247;p26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6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249" name="Google Shape;249;p26"/>
          <p:cNvSpPr txBox="1"/>
          <p:nvPr/>
        </p:nvSpPr>
        <p:spPr>
          <a:xfrm>
            <a:off x="1587925" y="2243850"/>
            <a:ext cx="11667900" cy="566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Price mismatch</a:t>
            </a:r>
            <a:r>
              <a:rPr lang="en-US" sz="3000">
                <a:solidFill>
                  <a:srgbClr val="434343"/>
                </a:solidFill>
              </a:rPr>
              <a:t>: Only </a:t>
            </a:r>
            <a:r>
              <a:rPr b="1" lang="en-US" sz="3000">
                <a:solidFill>
                  <a:srgbClr val="FF0000"/>
                </a:solidFill>
              </a:rPr>
              <a:t>2%</a:t>
            </a:r>
            <a:r>
              <a:rPr lang="en-US" sz="3000">
                <a:solidFill>
                  <a:srgbClr val="434343"/>
                </a:solidFill>
              </a:rPr>
              <a:t> of catalogue near Eniac’s average (€540)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Delivery risk</a:t>
            </a:r>
            <a:r>
              <a:rPr lang="en-US" sz="3000">
                <a:solidFill>
                  <a:srgbClr val="434343"/>
                </a:solidFill>
              </a:rPr>
              <a:t>: </a:t>
            </a:r>
            <a:r>
              <a:rPr lang="en-US" sz="3000">
                <a:solidFill>
                  <a:srgbClr val="434343"/>
                </a:solidFill>
              </a:rPr>
              <a:t>OTDR</a:t>
            </a:r>
            <a:r>
              <a:rPr b="1" lang="en-US" sz="3000">
                <a:solidFill>
                  <a:srgbClr val="434343"/>
                </a:solidFill>
              </a:rPr>
              <a:t> </a:t>
            </a:r>
            <a:r>
              <a:rPr b="1" lang="en-US" sz="3000">
                <a:solidFill>
                  <a:srgbClr val="FF0000"/>
                </a:solidFill>
              </a:rPr>
              <a:t>90%</a:t>
            </a:r>
            <a:r>
              <a:rPr b="1" lang="en-US" sz="3000">
                <a:solidFill>
                  <a:srgbClr val="434343"/>
                </a:solidFill>
              </a:rPr>
              <a:t>, </a:t>
            </a:r>
            <a:r>
              <a:rPr lang="en-US" sz="3000">
                <a:solidFill>
                  <a:srgbClr val="434343"/>
                </a:solidFill>
              </a:rPr>
              <a:t>Avg. Delay Rate </a:t>
            </a:r>
            <a:r>
              <a:rPr b="1" lang="en-US" sz="3000">
                <a:solidFill>
                  <a:srgbClr val="FF0000"/>
                </a:solidFill>
              </a:rPr>
              <a:t>8%</a:t>
            </a:r>
            <a:endParaRPr sz="3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Product misalignment</a:t>
            </a:r>
            <a:r>
              <a:rPr lang="en-US" sz="3000">
                <a:solidFill>
                  <a:srgbClr val="434343"/>
                </a:solidFill>
              </a:rPr>
              <a:t>: Only </a:t>
            </a:r>
            <a:r>
              <a:rPr b="1" lang="en-US" sz="3000">
                <a:solidFill>
                  <a:srgbClr val="FF0000"/>
                </a:solidFill>
              </a:rPr>
              <a:t>10%</a:t>
            </a:r>
            <a:r>
              <a:rPr lang="en-US" sz="3000">
                <a:solidFill>
                  <a:srgbClr val="434343"/>
                </a:solidFill>
              </a:rPr>
              <a:t> tech, unclear category tagging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Backend misfit</a:t>
            </a:r>
            <a:r>
              <a:rPr lang="en-US" sz="3000">
                <a:solidFill>
                  <a:srgbClr val="434343"/>
                </a:solidFill>
              </a:rPr>
              <a:t>: Customer experience still affected despite own sales channel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7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27"/>
          <p:cNvSpPr txBox="1"/>
          <p:nvPr/>
        </p:nvSpPr>
        <p:spPr>
          <a:xfrm>
            <a:off x="1422170" y="443975"/>
            <a:ext cx="9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4E6E81"/>
                </a:solidFill>
              </a:rPr>
              <a:t>INTERPRETATION</a:t>
            </a:r>
            <a:endParaRPr b="1" sz="4000">
              <a:solidFill>
                <a:srgbClr val="4E6E81"/>
              </a:solidFill>
            </a:endParaRPr>
          </a:p>
        </p:txBody>
      </p:sp>
      <p:grpSp>
        <p:nvGrpSpPr>
          <p:cNvPr id="256" name="Google Shape;256;p27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257" name="Google Shape;257;p27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7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259" name="Google Shape;259;p27"/>
          <p:cNvSpPr txBox="1"/>
          <p:nvPr/>
        </p:nvSpPr>
        <p:spPr>
          <a:xfrm>
            <a:off x="1422175" y="1545263"/>
            <a:ext cx="948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4E6E81"/>
                </a:solidFill>
              </a:rPr>
              <a:t>Key Risks to Eniac’s Premium Positioning</a:t>
            </a:r>
            <a:endParaRPr b="1" sz="3500">
              <a:solidFill>
                <a:srgbClr val="4E6E81"/>
              </a:solidFill>
            </a:endParaRPr>
          </a:p>
        </p:txBody>
      </p:sp>
      <p:sp>
        <p:nvSpPr>
          <p:cNvPr id="260" name="Google Shape;260;p27"/>
          <p:cNvSpPr txBox="1"/>
          <p:nvPr/>
        </p:nvSpPr>
        <p:spPr>
          <a:xfrm>
            <a:off x="1422175" y="2646575"/>
            <a:ext cx="13743600" cy="58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Limited experience with premium pricing</a:t>
            </a:r>
            <a:br>
              <a:rPr b="1" lang="en-US" sz="3000">
                <a:solidFill>
                  <a:srgbClr val="434343"/>
                </a:solidFill>
              </a:rPr>
            </a:br>
            <a:r>
              <a:rPr lang="en-US" sz="3000">
                <a:solidFill>
                  <a:srgbClr val="434343"/>
                </a:solidFill>
              </a:rPr>
              <a:t> →</a:t>
            </a:r>
            <a:r>
              <a:rPr lang="en-US" sz="3000">
                <a:solidFill>
                  <a:srgbClr val="434343"/>
                </a:solidFill>
              </a:rPr>
              <a:t> Risk of inconsistent care, delivery speed, and post-sale service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Delivery standards below expectation</a:t>
            </a:r>
            <a:br>
              <a:rPr b="1" lang="en-US" sz="3000">
                <a:solidFill>
                  <a:srgbClr val="434343"/>
                </a:solidFill>
              </a:rPr>
            </a:br>
            <a:r>
              <a:rPr lang="en-US" sz="3000">
                <a:solidFill>
                  <a:srgbClr val="434343"/>
                </a:solidFill>
              </a:rPr>
              <a:t> → Declining OTDR and slow fulfillment could damage customer satisfaction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Backend misalignment with product needs</a:t>
            </a:r>
            <a:br>
              <a:rPr b="1" lang="en-US" sz="3000">
                <a:solidFill>
                  <a:srgbClr val="434343"/>
                </a:solidFill>
              </a:rPr>
            </a:br>
            <a:r>
              <a:rPr lang="en-US" sz="3000">
                <a:solidFill>
                  <a:srgbClr val="434343"/>
                </a:solidFill>
              </a:rPr>
              <a:t> → Handling, storage, and support not optimized for tech or high-value goods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Indirect brand risk despite own-site sales</a:t>
            </a:r>
            <a:br>
              <a:rPr b="1" lang="en-US" sz="3000">
                <a:solidFill>
                  <a:srgbClr val="434343"/>
                </a:solidFill>
              </a:rPr>
            </a:br>
            <a:r>
              <a:rPr lang="en-US" sz="3000">
                <a:solidFill>
                  <a:srgbClr val="434343"/>
                </a:solidFill>
              </a:rPr>
              <a:t> → Any backend failure reflects on Eniac’s brand and reputation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28"/>
          <p:cNvSpPr txBox="1"/>
          <p:nvPr/>
        </p:nvSpPr>
        <p:spPr>
          <a:xfrm>
            <a:off x="1422170" y="443975"/>
            <a:ext cx="9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E6E81"/>
                </a:solidFill>
                <a:latin typeface="Heebo"/>
                <a:ea typeface="Heebo"/>
                <a:cs typeface="Heebo"/>
                <a:sym typeface="Heebo"/>
              </a:rPr>
              <a:t>FINAL RECOMMENDATION</a:t>
            </a:r>
            <a:endParaRPr b="1" sz="4000">
              <a:solidFill>
                <a:srgbClr val="4E6E81"/>
              </a:solidFill>
            </a:endParaRPr>
          </a:p>
        </p:txBody>
      </p:sp>
      <p:grpSp>
        <p:nvGrpSpPr>
          <p:cNvPr id="267" name="Google Shape;267;p28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268" name="Google Shape;268;p28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270" name="Google Shape;270;p28"/>
          <p:cNvSpPr txBox="1"/>
          <p:nvPr/>
        </p:nvSpPr>
        <p:spPr>
          <a:xfrm>
            <a:off x="1422175" y="1602700"/>
            <a:ext cx="13128900" cy="78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US" sz="3000">
                <a:solidFill>
                  <a:schemeClr val="dk1"/>
                </a:solidFill>
              </a:rPr>
            </a:br>
            <a:r>
              <a:rPr b="1" lang="en-US" sz="4500">
                <a:solidFill>
                  <a:srgbClr val="434343"/>
                </a:solidFill>
              </a:rPr>
              <a:t>Partnership Not Advised</a:t>
            </a:r>
            <a:endParaRPr b="1" sz="4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Unless Magist demonstrates clear improvements in: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Delivery </a:t>
            </a:r>
            <a:r>
              <a:rPr lang="en-US" sz="3000">
                <a:solidFill>
                  <a:srgbClr val="434343"/>
                </a:solidFill>
              </a:rPr>
              <a:t>reliability and speed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Handling of </a:t>
            </a:r>
            <a:r>
              <a:rPr b="1" lang="en-US" sz="3000">
                <a:solidFill>
                  <a:srgbClr val="434343"/>
                </a:solidFill>
              </a:rPr>
              <a:t>premium tech</a:t>
            </a:r>
            <a:r>
              <a:rPr lang="en-US" sz="3000">
                <a:solidFill>
                  <a:srgbClr val="434343"/>
                </a:solidFill>
              </a:rPr>
              <a:t> products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Operational alignment</a:t>
            </a:r>
            <a:r>
              <a:rPr lang="en-US" sz="3000">
                <a:solidFill>
                  <a:srgbClr val="434343"/>
                </a:solidFill>
              </a:rPr>
              <a:t> with Eniac’s product structure and standards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9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1422170" y="443975"/>
            <a:ext cx="9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rPr b="1" lang="en-US" sz="4000">
                <a:solidFill>
                  <a:srgbClr val="4E6E81"/>
                </a:solidFill>
              </a:rPr>
              <a:t>ALTERNATIVE RECOMMENDATION</a:t>
            </a:r>
            <a:endParaRPr b="1" sz="4000">
              <a:solidFill>
                <a:srgbClr val="4E6E81"/>
              </a:solidFill>
            </a:endParaRPr>
          </a:p>
        </p:txBody>
      </p:sp>
      <p:grpSp>
        <p:nvGrpSpPr>
          <p:cNvPr id="277" name="Google Shape;277;p29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278" name="Google Shape;278;p29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9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280" name="Google Shape;280;p29"/>
          <p:cNvSpPr txBox="1"/>
          <p:nvPr/>
        </p:nvSpPr>
        <p:spPr>
          <a:xfrm>
            <a:off x="1088925" y="1737675"/>
            <a:ext cx="13252500" cy="723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Start with a limited product range</a:t>
            </a:r>
            <a:r>
              <a:rPr lang="en-US" sz="3000">
                <a:solidFill>
                  <a:srgbClr val="434343"/>
                </a:solidFill>
              </a:rPr>
              <a:t>: Test </a:t>
            </a:r>
            <a:r>
              <a:rPr b="1" lang="en-US" sz="3000">
                <a:solidFill>
                  <a:srgbClr val="434343"/>
                </a:solidFill>
              </a:rPr>
              <a:t>accessories</a:t>
            </a:r>
            <a:r>
              <a:rPr lang="en-US" sz="3000">
                <a:solidFill>
                  <a:srgbClr val="434343"/>
                </a:solidFill>
              </a:rPr>
              <a:t> that align with Magist’s </a:t>
            </a:r>
            <a:r>
              <a:rPr b="1" lang="en-US" sz="3000">
                <a:solidFill>
                  <a:srgbClr val="434343"/>
                </a:solidFill>
              </a:rPr>
              <a:t>low-to-mid price segment</a:t>
            </a:r>
            <a:br>
              <a:rPr b="1" lang="en-US" sz="3000">
                <a:solidFill>
                  <a:srgbClr val="434343"/>
                </a:solidFill>
              </a:rPr>
            </a:br>
            <a:endParaRPr b="1"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Run a 3-month pilot program</a:t>
            </a:r>
            <a:r>
              <a:rPr lang="en-US" sz="3000">
                <a:solidFill>
                  <a:srgbClr val="434343"/>
                </a:solidFill>
              </a:rPr>
              <a:t> to evaluate </a:t>
            </a:r>
            <a:r>
              <a:rPr b="1" lang="en-US" sz="3000">
                <a:solidFill>
                  <a:srgbClr val="434343"/>
                </a:solidFill>
              </a:rPr>
              <a:t>sales potential and delivery performance</a:t>
            </a:r>
            <a:br>
              <a:rPr b="1" lang="en-US" sz="3000">
                <a:solidFill>
                  <a:srgbClr val="434343"/>
                </a:solidFill>
              </a:rPr>
            </a:br>
            <a:endParaRPr b="1"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Explore alternative logistics options</a:t>
            </a:r>
            <a:r>
              <a:rPr lang="en-US" sz="3000">
                <a:solidFill>
                  <a:srgbClr val="434343"/>
                </a:solidFill>
              </a:rPr>
              <a:t> for improved </a:t>
            </a:r>
            <a:r>
              <a:rPr b="1" lang="en-US" sz="3000">
                <a:solidFill>
                  <a:srgbClr val="434343"/>
                </a:solidFill>
              </a:rPr>
              <a:t>delivery speed and reliability</a:t>
            </a:r>
            <a:endParaRPr b="1"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Hold back high-value items</a:t>
            </a:r>
            <a:r>
              <a:rPr lang="en-US" sz="3000">
                <a:solidFill>
                  <a:srgbClr val="434343"/>
                </a:solidFill>
              </a:rPr>
              <a:t> (e.g., iPhones, iPads) until </a:t>
            </a:r>
            <a:r>
              <a:rPr b="1" lang="en-US" sz="3000">
                <a:solidFill>
                  <a:srgbClr val="434343"/>
                </a:solidFill>
              </a:rPr>
              <a:t>demand and service levels are proven</a:t>
            </a:r>
            <a:br>
              <a:rPr b="1" lang="en-US" sz="2000">
                <a:solidFill>
                  <a:srgbClr val="434343"/>
                </a:solidFill>
              </a:rPr>
            </a:br>
            <a:endParaRPr b="1" sz="11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0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30"/>
          <p:cNvSpPr txBox="1"/>
          <p:nvPr/>
        </p:nvSpPr>
        <p:spPr>
          <a:xfrm>
            <a:off x="1422170" y="443975"/>
            <a:ext cx="9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E6E81"/>
                </a:solidFill>
                <a:latin typeface="Heebo"/>
                <a:ea typeface="Heebo"/>
                <a:cs typeface="Heebo"/>
                <a:sym typeface="Heebo"/>
              </a:rPr>
              <a:t>FINAL RECOMMENDATION</a:t>
            </a:r>
            <a:endParaRPr b="1" sz="4000">
              <a:solidFill>
                <a:srgbClr val="4E6E81"/>
              </a:solidFill>
            </a:endParaRPr>
          </a:p>
        </p:txBody>
      </p:sp>
      <p:grpSp>
        <p:nvGrpSpPr>
          <p:cNvPr id="287" name="Google Shape;287;p30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288" name="Google Shape;288;p30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30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290" name="Google Shape;290;p30"/>
          <p:cNvSpPr txBox="1"/>
          <p:nvPr/>
        </p:nvSpPr>
        <p:spPr>
          <a:xfrm>
            <a:off x="1422175" y="2374900"/>
            <a:ext cx="13128900" cy="58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US" sz="3000">
                <a:solidFill>
                  <a:schemeClr val="dk1"/>
                </a:solidFill>
              </a:rPr>
            </a:br>
            <a:r>
              <a:rPr lang="en-US" sz="3000">
                <a:solidFill>
                  <a:srgbClr val="434343"/>
                </a:solidFill>
              </a:rPr>
              <a:t>Without stronger alignment, </a:t>
            </a:r>
            <a:r>
              <a:rPr b="1" lang="en-US" sz="3000">
                <a:solidFill>
                  <a:srgbClr val="434343"/>
                </a:solidFill>
              </a:rPr>
              <a:t>Magist’s current setup may compromise operational efficiency and customer trust</a:t>
            </a:r>
            <a:r>
              <a:rPr lang="en-US" sz="3000">
                <a:solidFill>
                  <a:srgbClr val="434343"/>
                </a:solidFill>
              </a:rPr>
              <a:t>, particularly in the </a:t>
            </a:r>
            <a:r>
              <a:rPr b="1" lang="en-US" sz="3000">
                <a:solidFill>
                  <a:srgbClr val="434343"/>
                </a:solidFill>
              </a:rPr>
              <a:t>premium segment.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E6E8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1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6" name="Google Shape;296;p31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297" name="Google Shape;297;p31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31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299" name="Google Shape;299;p31"/>
          <p:cNvSpPr txBox="1"/>
          <p:nvPr/>
        </p:nvSpPr>
        <p:spPr>
          <a:xfrm>
            <a:off x="1459175" y="1948800"/>
            <a:ext cx="13128900" cy="70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b="1" lang="en-US" sz="3900">
                <a:solidFill>
                  <a:srgbClr val="434343"/>
                </a:solidFill>
              </a:rPr>
            </a:br>
            <a:r>
              <a:rPr b="1" lang="en-US" sz="3900">
                <a:solidFill>
                  <a:srgbClr val="434343"/>
                </a:solidFill>
              </a:rPr>
              <a:t>Thank you for your attention!</a:t>
            </a:r>
            <a:endParaRPr b="1" sz="3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Feel free to reach out if you have any questions or need further clarification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rgbClr val="4E6E8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3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1363500" y="483925"/>
            <a:ext cx="91767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rgbClr val="4E6E81"/>
                </a:solidFill>
              </a:rPr>
              <a:t>C</a:t>
            </a:r>
            <a:r>
              <a:rPr b="1" i="0" lang="en-US" sz="4000" u="none" cap="none" strike="noStrike">
                <a:solidFill>
                  <a:srgbClr val="4E6E81"/>
                </a:solidFill>
              </a:rPr>
              <a:t>ONTEXT</a:t>
            </a:r>
            <a:r>
              <a:rPr b="1" i="0" lang="en-US" sz="4000" u="none" cap="none" strike="noStrike">
                <a:solidFill>
                  <a:srgbClr val="4E6E81"/>
                </a:solidFill>
              </a:rPr>
              <a:t> &amp; O</a:t>
            </a:r>
            <a:r>
              <a:rPr b="1" i="0" lang="en-US" sz="4000" u="none" cap="none" strike="noStrike">
                <a:solidFill>
                  <a:srgbClr val="4E6E81"/>
                </a:solidFill>
              </a:rPr>
              <a:t>BJECTIVES</a:t>
            </a:r>
            <a:endParaRPr sz="4000">
              <a:solidFill>
                <a:srgbClr val="4E6E81"/>
              </a:solidFill>
            </a:endParaRPr>
          </a:p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99" u="none" cap="none" strike="noStrike">
              <a:solidFill>
                <a:srgbClr val="000000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1349539" y="2246937"/>
            <a:ext cx="143769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500" u="none" cap="none" strike="noStrike">
                <a:solidFill>
                  <a:srgbClr val="434343"/>
                </a:solidFill>
              </a:rPr>
              <a:t>B</a:t>
            </a:r>
            <a:r>
              <a:rPr b="1" lang="en-US" sz="3500">
                <a:solidFill>
                  <a:srgbClr val="434343"/>
                </a:solidFill>
              </a:rPr>
              <a:t>ackground</a:t>
            </a:r>
            <a:endParaRPr b="1" i="0" sz="3500" u="none" cap="none" strike="noStrike">
              <a:solidFill>
                <a:srgbClr val="434343"/>
              </a:solidFill>
            </a:endParaRPr>
          </a:p>
          <a:p>
            <a:pPr indent="-4191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i="0" lang="en-US" sz="3000" u="none" cap="none" strike="noStrike">
                <a:solidFill>
                  <a:srgbClr val="434343"/>
                </a:solidFill>
              </a:rPr>
              <a:t>E</a:t>
            </a:r>
            <a:r>
              <a:rPr i="0" lang="en-US" sz="3000" u="none" cap="none" strike="noStrike">
                <a:solidFill>
                  <a:srgbClr val="434343"/>
                </a:solidFill>
              </a:rPr>
              <a:t>niac is expanding into </a:t>
            </a:r>
            <a:r>
              <a:rPr lang="en-US" sz="3000">
                <a:solidFill>
                  <a:srgbClr val="434343"/>
                </a:solidFill>
              </a:rPr>
              <a:t>B</a:t>
            </a:r>
            <a:r>
              <a:rPr i="0" lang="en-US" sz="3000" u="none" cap="none" strike="noStrike">
                <a:solidFill>
                  <a:srgbClr val="434343"/>
                </a:solidFill>
              </a:rPr>
              <a:t>razil and evaluating </a:t>
            </a:r>
            <a:r>
              <a:rPr lang="en-US" sz="3000">
                <a:solidFill>
                  <a:srgbClr val="434343"/>
                </a:solidFill>
              </a:rPr>
              <a:t>M</a:t>
            </a:r>
            <a:r>
              <a:rPr i="0" lang="en-US" sz="3000" u="none" cap="none" strike="noStrike">
                <a:solidFill>
                  <a:srgbClr val="434343"/>
                </a:solidFill>
              </a:rPr>
              <a:t>agist as a potential </a:t>
            </a:r>
            <a:r>
              <a:rPr lang="en-US" sz="3000">
                <a:solidFill>
                  <a:srgbClr val="434343"/>
                </a:solidFill>
              </a:rPr>
              <a:t>partner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Magist granted limited access to their marketplace data for evaluation</a:t>
            </a:r>
            <a:endParaRPr sz="3000">
              <a:solidFill>
                <a:srgbClr val="434343"/>
              </a:solidFill>
            </a:endParaRPr>
          </a:p>
          <a:p>
            <a:pPr indent="0" lvl="0" marL="91440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101" name="Google Shape;101;p14"/>
          <p:cNvGrpSpPr/>
          <p:nvPr/>
        </p:nvGrpSpPr>
        <p:grpSpPr>
          <a:xfrm>
            <a:off x="15810905" y="423674"/>
            <a:ext cx="1868062" cy="1227909"/>
            <a:chOff x="0" y="-30919"/>
            <a:chExt cx="492000" cy="323400"/>
          </a:xfrm>
        </p:grpSpPr>
        <p:sp>
          <p:nvSpPr>
            <p:cNvPr id="102" name="Google Shape;102;p14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4"/>
            <p:cNvSpPr txBox="1"/>
            <p:nvPr/>
          </p:nvSpPr>
          <p:spPr>
            <a:xfrm>
              <a:off x="0" y="-3091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104" name="Google Shape;104;p14"/>
          <p:cNvSpPr txBox="1"/>
          <p:nvPr/>
        </p:nvSpPr>
        <p:spPr>
          <a:xfrm>
            <a:off x="1363502" y="5156025"/>
            <a:ext cx="136872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434343"/>
                </a:solidFill>
              </a:rPr>
              <a:t>Objective &amp; Focus Areas</a:t>
            </a:r>
            <a:endParaRPr b="1" sz="35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As Eniac’s data analyst team, we explored Magist’s data to assess: 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Product price segmentation &amp; demand 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Delivery timelines &amp; reliability</a:t>
            </a:r>
            <a:endParaRPr sz="3000">
              <a:solidFill>
                <a:srgbClr val="434343"/>
              </a:solidFill>
            </a:endParaRPr>
          </a:p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5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5"/>
          <p:cNvSpPr txBox="1"/>
          <p:nvPr/>
        </p:nvSpPr>
        <p:spPr>
          <a:xfrm>
            <a:off x="1422170" y="443975"/>
            <a:ext cx="9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4E6E81"/>
                </a:solidFill>
              </a:rPr>
              <a:t>RECOMMENDATION</a:t>
            </a:r>
            <a:endParaRPr b="1" sz="4000">
              <a:solidFill>
                <a:srgbClr val="4E6E81"/>
              </a:solidFill>
            </a:endParaRPr>
          </a:p>
        </p:txBody>
      </p:sp>
      <p:grpSp>
        <p:nvGrpSpPr>
          <p:cNvPr id="111" name="Google Shape;111;p15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112" name="Google Shape;112;p15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5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114" name="Google Shape;114;p15"/>
          <p:cNvSpPr txBox="1"/>
          <p:nvPr/>
        </p:nvSpPr>
        <p:spPr>
          <a:xfrm>
            <a:off x="1422175" y="1602700"/>
            <a:ext cx="14459100" cy="88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34343"/>
                </a:solidFill>
              </a:rPr>
              <a:t>P</a:t>
            </a:r>
            <a:r>
              <a:rPr b="1" lang="en-US" sz="4000">
                <a:solidFill>
                  <a:srgbClr val="434343"/>
                </a:solidFill>
              </a:rPr>
              <a:t>artnership is not recommended </a:t>
            </a:r>
            <a:endParaRPr b="1" sz="4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rgbClr val="434343"/>
                </a:solidFill>
              </a:rPr>
              <a:t>unless Magist can demonstrate improved delivery performance and proven experience with premium-tier products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2100">
              <a:solidFill>
                <a:srgbClr val="434343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434343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400">
                <a:solidFill>
                  <a:srgbClr val="434343"/>
                </a:solidFill>
              </a:rPr>
              <a:t>Main concerns:</a:t>
            </a:r>
            <a:endParaRPr sz="34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Product &amp; Pricing Alignment</a:t>
            </a: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Delivery standards </a:t>
            </a:r>
            <a:endParaRPr sz="3000">
              <a:solidFill>
                <a:srgbClr val="434343"/>
              </a:solidFill>
            </a:endParaRPr>
          </a:p>
          <a:p>
            <a:pPr indent="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0" lvl="0" marL="9144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b="1" lang="en-US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6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6"/>
          <p:cNvSpPr txBox="1"/>
          <p:nvPr/>
        </p:nvSpPr>
        <p:spPr>
          <a:xfrm>
            <a:off x="1422170" y="443975"/>
            <a:ext cx="9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solidFill>
                  <a:srgbClr val="4E6E81"/>
                </a:solidFill>
              </a:rPr>
              <a:t>RECOMMENDATION</a:t>
            </a:r>
            <a:endParaRPr b="1" sz="4000">
              <a:solidFill>
                <a:srgbClr val="4E6E81"/>
              </a:solidFill>
            </a:endParaRPr>
          </a:p>
        </p:txBody>
      </p:sp>
      <p:grpSp>
        <p:nvGrpSpPr>
          <p:cNvPr id="121" name="Google Shape;121;p16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122" name="Google Shape;122;p16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6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124" name="Google Shape;124;p16"/>
          <p:cNvSpPr txBox="1"/>
          <p:nvPr/>
        </p:nvSpPr>
        <p:spPr>
          <a:xfrm>
            <a:off x="1472850" y="3266900"/>
            <a:ext cx="12174000" cy="45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200"/>
              <a:buChar char="●"/>
            </a:pPr>
            <a:r>
              <a:rPr lang="en-US" sz="3200">
                <a:solidFill>
                  <a:srgbClr val="434343"/>
                </a:solidFill>
              </a:rPr>
              <a:t>All purchases happen on Eniac’s website – customers won’t know Magist is involved</a:t>
            </a:r>
            <a:endParaRPr sz="3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200"/>
              <a:buChar char="●"/>
            </a:pPr>
            <a:r>
              <a:rPr lang="en-US" sz="3200">
                <a:solidFill>
                  <a:srgbClr val="434343"/>
                </a:solidFill>
              </a:rPr>
              <a:t>Any issues with delivery, product quality, packaging, or returns will be blamed on Eniac</a:t>
            </a:r>
            <a:endParaRPr sz="3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rgbClr val="434343"/>
                </a:solidFill>
              </a:rPr>
              <a:t>⚠️ Risk of Brand Damage</a:t>
            </a:r>
            <a:endParaRPr sz="3200">
              <a:solidFill>
                <a:srgbClr val="434343"/>
              </a:solidFill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1422175" y="1602688"/>
            <a:ext cx="10678200" cy="7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4E6E81"/>
                </a:solidFill>
              </a:rPr>
              <a:t>Why These Concerns Were Prioritized</a:t>
            </a:r>
            <a:endParaRPr b="1" sz="3500">
              <a:solidFill>
                <a:srgbClr val="4E6E8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 rot="5400000">
            <a:off x="4188450" y="-2899700"/>
            <a:ext cx="86991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1422170" y="444000"/>
            <a:ext cx="9652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4E6E81"/>
                </a:solidFill>
              </a:rPr>
              <a:t>CONCERN 1 – Product Alignment</a:t>
            </a:r>
            <a:endParaRPr b="1" sz="4000">
              <a:solidFill>
                <a:srgbClr val="4E6E81"/>
              </a:solidFill>
            </a:endParaRPr>
          </a:p>
        </p:txBody>
      </p:sp>
      <p:grpSp>
        <p:nvGrpSpPr>
          <p:cNvPr id="132" name="Google Shape;132;p17"/>
          <p:cNvGrpSpPr/>
          <p:nvPr/>
        </p:nvGrpSpPr>
        <p:grpSpPr>
          <a:xfrm>
            <a:off x="15881402" y="374793"/>
            <a:ext cx="1868075" cy="1227917"/>
            <a:chOff x="0" y="-33269"/>
            <a:chExt cx="492000" cy="323400"/>
          </a:xfrm>
        </p:grpSpPr>
        <p:sp>
          <p:nvSpPr>
            <p:cNvPr id="133" name="Google Shape;133;p17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7"/>
            <p:cNvSpPr txBox="1"/>
            <p:nvPr/>
          </p:nvSpPr>
          <p:spPr>
            <a:xfrm>
              <a:off x="0" y="-3326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135" name="Google Shape;135;p17"/>
          <p:cNvSpPr txBox="1"/>
          <p:nvPr/>
        </p:nvSpPr>
        <p:spPr>
          <a:xfrm>
            <a:off x="1422175" y="1657663"/>
            <a:ext cx="11414700" cy="10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4E6E81"/>
                </a:solidFill>
              </a:rPr>
              <a:t>Product Category Distribution: Tech vs Non-Tech</a:t>
            </a:r>
            <a:endParaRPr b="1" sz="3500">
              <a:solidFill>
                <a:srgbClr val="4E6E81"/>
              </a:solidFill>
            </a:endParaRPr>
          </a:p>
        </p:txBody>
      </p:sp>
      <p:sp>
        <p:nvSpPr>
          <p:cNvPr id="136" name="Google Shape;136;p17"/>
          <p:cNvSpPr txBox="1"/>
          <p:nvPr/>
        </p:nvSpPr>
        <p:spPr>
          <a:xfrm>
            <a:off x="1072800" y="7031550"/>
            <a:ext cx="16142400" cy="18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b="0" i="0" lang="en-US" sz="37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👉</a:t>
            </a:r>
            <a:r>
              <a:rPr b="0" i="0" lang="en-US" sz="30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-US" sz="3000">
                <a:solidFill>
                  <a:srgbClr val="434343"/>
                </a:solidFill>
              </a:rPr>
              <a:t>Only </a:t>
            </a:r>
            <a:r>
              <a:rPr b="1" lang="en-US" sz="3000">
                <a:solidFill>
                  <a:srgbClr val="FF0000"/>
                </a:solidFill>
              </a:rPr>
              <a:t>10%</a:t>
            </a:r>
            <a:r>
              <a:rPr b="1" lang="en-US" sz="3000">
                <a:solidFill>
                  <a:srgbClr val="434343"/>
                </a:solidFill>
              </a:rPr>
              <a:t> of Magist’s catalogue</a:t>
            </a:r>
            <a:r>
              <a:rPr lang="en-US" sz="3000">
                <a:solidFill>
                  <a:srgbClr val="434343"/>
                </a:solidFill>
              </a:rPr>
              <a:t> consists of tech products, while </a:t>
            </a:r>
            <a:r>
              <a:rPr b="1" lang="en-US" sz="3000">
                <a:solidFill>
                  <a:srgbClr val="434343"/>
                </a:solidFill>
              </a:rPr>
              <a:t>90% are non-tech</a:t>
            </a:r>
            <a:endParaRPr sz="3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pic>
        <p:nvPicPr>
          <p:cNvPr id="137" name="Google Shape;137;p17" title="Bildschirmfoto 2025-04-14 um 22.04.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175" y="3429000"/>
            <a:ext cx="15124476" cy="314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/>
          <p:nvPr/>
        </p:nvSpPr>
        <p:spPr>
          <a:xfrm rot="5400000">
            <a:off x="4188450" y="-2899700"/>
            <a:ext cx="86991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1422171" y="443975"/>
            <a:ext cx="8956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E6E81"/>
                </a:solidFill>
              </a:rPr>
              <a:t>CONCERN 1</a:t>
            </a:r>
            <a:r>
              <a:rPr b="1" i="0" lang="en-US" sz="4000" u="none" cap="none" strike="noStrike">
                <a:solidFill>
                  <a:srgbClr val="4E6E81"/>
                </a:solidFill>
              </a:rPr>
              <a:t> – </a:t>
            </a:r>
            <a:r>
              <a:rPr b="1" lang="en-US" sz="4000">
                <a:solidFill>
                  <a:srgbClr val="4E6E81"/>
                </a:solidFill>
              </a:rPr>
              <a:t>Pricing Alignment</a:t>
            </a:r>
            <a:endParaRPr sz="4000">
              <a:solidFill>
                <a:srgbClr val="4E6E81"/>
              </a:solidFill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1395124" y="6503650"/>
            <a:ext cx="13076400" cy="34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i="0" lang="en-US" sz="3700" u="none" cap="none" strike="noStrike">
                <a:solidFill>
                  <a:srgbClr val="000000"/>
                </a:solidFill>
              </a:rPr>
              <a:t>👉</a:t>
            </a:r>
            <a:r>
              <a:rPr i="0" lang="en-US" sz="3000" u="none" cap="none" strike="noStrike">
                <a:solidFill>
                  <a:srgbClr val="000000"/>
                </a:solidFill>
              </a:rPr>
              <a:t> </a:t>
            </a:r>
            <a:r>
              <a:rPr lang="en-US" sz="3000">
                <a:solidFill>
                  <a:srgbClr val="434343"/>
                </a:solidFill>
              </a:rPr>
              <a:t>Only </a:t>
            </a:r>
            <a:r>
              <a:rPr i="0" lang="en-US" sz="3000" u="none" cap="none" strike="noStrike">
                <a:solidFill>
                  <a:srgbClr val="434343"/>
                </a:solidFill>
              </a:rPr>
              <a:t> </a:t>
            </a:r>
            <a:r>
              <a:rPr b="1" i="0" lang="en-US" sz="3000" u="none" cap="none" strike="noStrike">
                <a:solidFill>
                  <a:srgbClr val="FF0000"/>
                </a:solidFill>
              </a:rPr>
              <a:t>2</a:t>
            </a:r>
            <a:r>
              <a:rPr b="1" lang="en-US" sz="3000">
                <a:solidFill>
                  <a:srgbClr val="FF0000"/>
                </a:solidFill>
              </a:rPr>
              <a:t>%</a:t>
            </a:r>
            <a:r>
              <a:rPr lang="en-US" sz="3000">
                <a:solidFill>
                  <a:srgbClr val="FF0000"/>
                </a:solidFill>
              </a:rPr>
              <a:t> </a:t>
            </a:r>
            <a:r>
              <a:rPr lang="en-US" sz="3000">
                <a:solidFill>
                  <a:srgbClr val="434343"/>
                </a:solidFill>
              </a:rPr>
              <a:t>of </a:t>
            </a:r>
            <a:r>
              <a:rPr b="1" lang="en-US" sz="3000">
                <a:solidFill>
                  <a:srgbClr val="434343"/>
                </a:solidFill>
              </a:rPr>
              <a:t>Magist products</a:t>
            </a:r>
            <a:r>
              <a:rPr lang="en-US" sz="3000">
                <a:solidFill>
                  <a:srgbClr val="434343"/>
                </a:solidFill>
              </a:rPr>
              <a:t> are priced near </a:t>
            </a:r>
            <a:r>
              <a:rPr b="1" lang="en-US" sz="3000">
                <a:solidFill>
                  <a:srgbClr val="434343"/>
                </a:solidFill>
              </a:rPr>
              <a:t>Eniac’s average </a:t>
            </a:r>
            <a:r>
              <a:rPr b="1" i="0" lang="en-US" sz="3000" u="none" cap="none" strike="noStrike">
                <a:solidFill>
                  <a:srgbClr val="FF0000"/>
                </a:solidFill>
              </a:rPr>
              <a:t>€</a:t>
            </a:r>
            <a:r>
              <a:rPr b="1" lang="en-US" sz="3000">
                <a:solidFill>
                  <a:srgbClr val="FF0000"/>
                </a:solidFill>
              </a:rPr>
              <a:t>540</a:t>
            </a:r>
            <a:endParaRPr b="1" sz="30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700">
                <a:solidFill>
                  <a:srgbClr val="434343"/>
                </a:solidFill>
              </a:rPr>
              <a:t>👉 </a:t>
            </a:r>
            <a:r>
              <a:rPr lang="en-US" sz="3000">
                <a:solidFill>
                  <a:srgbClr val="434343"/>
                </a:solidFill>
              </a:rPr>
              <a:t>Magist’s </a:t>
            </a:r>
            <a:r>
              <a:rPr b="1" lang="en-US" sz="3000">
                <a:solidFill>
                  <a:srgbClr val="434343"/>
                </a:solidFill>
              </a:rPr>
              <a:t>average product price* </a:t>
            </a:r>
            <a:r>
              <a:rPr b="1" lang="en-US" sz="3000">
                <a:solidFill>
                  <a:srgbClr val="FF0000"/>
                </a:solidFill>
              </a:rPr>
              <a:t>€140</a:t>
            </a:r>
            <a:endParaRPr sz="3000">
              <a:solidFill>
                <a:srgbClr val="FF0000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000">
                <a:solidFill>
                  <a:srgbClr val="434343"/>
                </a:solidFill>
              </a:rPr>
              <a:t>* </a:t>
            </a:r>
            <a:r>
              <a:rPr b="1" lang="en-US" sz="2000">
                <a:solidFill>
                  <a:srgbClr val="434343"/>
                </a:solidFill>
              </a:rPr>
              <a:t> </a:t>
            </a:r>
            <a:r>
              <a:rPr b="1" lang="en-US" sz="1600">
                <a:solidFill>
                  <a:srgbClr val="434343"/>
                </a:solidFill>
              </a:rPr>
              <a:t>in related categories</a:t>
            </a:r>
            <a:r>
              <a:rPr lang="en-US" sz="1600">
                <a:solidFill>
                  <a:srgbClr val="434343"/>
                </a:solidFill>
              </a:rPr>
              <a:t> (e.g. </a:t>
            </a:r>
            <a:r>
              <a:rPr i="1" lang="en-US" sz="1600">
                <a:solidFill>
                  <a:srgbClr val="434343"/>
                </a:solidFill>
              </a:rPr>
              <a:t>computers</a:t>
            </a:r>
            <a:r>
              <a:rPr lang="en-US" sz="1600">
                <a:solidFill>
                  <a:srgbClr val="434343"/>
                </a:solidFill>
              </a:rPr>
              <a:t>, </a:t>
            </a:r>
            <a:r>
              <a:rPr i="1" lang="en-US" sz="1600">
                <a:solidFill>
                  <a:srgbClr val="434343"/>
                </a:solidFill>
              </a:rPr>
              <a:t>accessories</a:t>
            </a:r>
            <a:r>
              <a:rPr lang="en-US" sz="1600">
                <a:solidFill>
                  <a:srgbClr val="434343"/>
                </a:solidFill>
              </a:rPr>
              <a:t>, </a:t>
            </a:r>
            <a:r>
              <a:rPr i="1" lang="en-US" sz="1600">
                <a:solidFill>
                  <a:srgbClr val="434343"/>
                </a:solidFill>
              </a:rPr>
              <a:t>telephony</a:t>
            </a:r>
            <a:r>
              <a:rPr lang="en-US" sz="1600">
                <a:solidFill>
                  <a:srgbClr val="434343"/>
                </a:solidFill>
              </a:rPr>
              <a:t>)</a:t>
            </a:r>
            <a:endParaRPr b="1" sz="26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145" name="Google Shape;145;p18"/>
          <p:cNvGrpSpPr/>
          <p:nvPr/>
        </p:nvGrpSpPr>
        <p:grpSpPr>
          <a:xfrm>
            <a:off x="15881402" y="374543"/>
            <a:ext cx="1868075" cy="1227917"/>
            <a:chOff x="0" y="-33335"/>
            <a:chExt cx="492000" cy="323400"/>
          </a:xfrm>
        </p:grpSpPr>
        <p:sp>
          <p:nvSpPr>
            <p:cNvPr id="146" name="Google Shape;146;p18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8"/>
            <p:cNvSpPr txBox="1"/>
            <p:nvPr/>
          </p:nvSpPr>
          <p:spPr>
            <a:xfrm>
              <a:off x="0" y="-33335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pic>
        <p:nvPicPr>
          <p:cNvPr id="148" name="Google Shape;148;p18" title="Bildschirmfoto 2025-04-14 um 18.42.39.png"/>
          <p:cNvPicPr preferRelativeResize="0"/>
          <p:nvPr/>
        </p:nvPicPr>
        <p:blipFill rotWithShape="1">
          <a:blip r:embed="rId3">
            <a:alphaModFix/>
          </a:blip>
          <a:srcRect b="26974" l="18943" r="0" t="16534"/>
          <a:stretch/>
        </p:blipFill>
        <p:spPr>
          <a:xfrm>
            <a:off x="1565813" y="3202950"/>
            <a:ext cx="10359924" cy="299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8" title="Bildschirmfoto 2025-04-14 um 18.42.39.png"/>
          <p:cNvPicPr preferRelativeResize="0"/>
          <p:nvPr/>
        </p:nvPicPr>
        <p:blipFill rotWithShape="1">
          <a:blip r:embed="rId3">
            <a:alphaModFix/>
          </a:blip>
          <a:srcRect b="32554" l="5033" r="80945" t="16848"/>
          <a:stretch/>
        </p:blipFill>
        <p:spPr>
          <a:xfrm>
            <a:off x="11810550" y="3202950"/>
            <a:ext cx="1868074" cy="2680375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pic>
      <p:cxnSp>
        <p:nvCxnSpPr>
          <p:cNvPr id="150" name="Google Shape;150;p18"/>
          <p:cNvCxnSpPr/>
          <p:nvPr/>
        </p:nvCxnSpPr>
        <p:spPr>
          <a:xfrm>
            <a:off x="1672250" y="4698837"/>
            <a:ext cx="12246600" cy="0"/>
          </a:xfrm>
          <a:prstGeom prst="straightConnector1">
            <a:avLst/>
          </a:prstGeom>
          <a:noFill/>
          <a:ln cap="flat" cmpd="sng" w="38100">
            <a:solidFill>
              <a:srgbClr val="FF0000"/>
            </a:solidFill>
            <a:prstDash val="dash"/>
            <a:round/>
            <a:headEnd len="med" w="med" type="none"/>
            <a:tailEnd len="med" w="med" type="stealth"/>
          </a:ln>
        </p:spPr>
      </p:cxnSp>
      <p:sp>
        <p:nvSpPr>
          <p:cNvPr id="151" name="Google Shape;151;p18"/>
          <p:cNvSpPr txBox="1"/>
          <p:nvPr/>
        </p:nvSpPr>
        <p:spPr>
          <a:xfrm>
            <a:off x="14127600" y="4013025"/>
            <a:ext cx="2948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Eniac Item Avg Price (540)</a:t>
            </a:r>
            <a:endParaRPr sz="2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18"/>
          <p:cNvSpPr txBox="1"/>
          <p:nvPr/>
        </p:nvSpPr>
        <p:spPr>
          <a:xfrm>
            <a:off x="1395125" y="1587925"/>
            <a:ext cx="10701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4E6E81"/>
                </a:solidFill>
              </a:rPr>
              <a:t>Price Segment Product Distribution</a:t>
            </a:r>
            <a:endParaRPr b="1" sz="3500">
              <a:solidFill>
                <a:srgbClr val="4E6E8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9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9"/>
          <p:cNvSpPr txBox="1"/>
          <p:nvPr/>
        </p:nvSpPr>
        <p:spPr>
          <a:xfrm>
            <a:off x="1363525" y="483925"/>
            <a:ext cx="124446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4E6E81"/>
                </a:solidFill>
              </a:rPr>
              <a:t>CONCERN 1 – Product &amp; Pricing Alignment</a:t>
            </a:r>
            <a:endParaRPr>
              <a:solidFill>
                <a:srgbClr val="4E6E81"/>
              </a:solidFill>
            </a:endParaRPr>
          </a:p>
          <a:p>
            <a:pPr indent="0" lvl="0" marL="0" marR="0" rtl="0" algn="ctr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999" u="none" cap="none" strike="noStrik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159" name="Google Shape;159;p19"/>
          <p:cNvGrpSpPr/>
          <p:nvPr/>
        </p:nvGrpSpPr>
        <p:grpSpPr>
          <a:xfrm>
            <a:off x="15810905" y="423673"/>
            <a:ext cx="1868075" cy="1227917"/>
            <a:chOff x="0" y="-30919"/>
            <a:chExt cx="492000" cy="323400"/>
          </a:xfrm>
        </p:grpSpPr>
        <p:sp>
          <p:nvSpPr>
            <p:cNvPr id="160" name="Google Shape;160;p19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 txBox="1"/>
            <p:nvPr/>
          </p:nvSpPr>
          <p:spPr>
            <a:xfrm>
              <a:off x="0" y="-30919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162" name="Google Shape;162;p19"/>
          <p:cNvSpPr txBox="1"/>
          <p:nvPr/>
        </p:nvSpPr>
        <p:spPr>
          <a:xfrm>
            <a:off x="1287325" y="3429000"/>
            <a:ext cx="11345700" cy="39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Mismatched categories or pricing</a:t>
            </a:r>
            <a:r>
              <a:rPr lang="en-US" sz="3000">
                <a:solidFill>
                  <a:srgbClr val="434343"/>
                </a:solidFill>
              </a:rPr>
              <a:t> can cause problems with product listings and inventory syncing.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Magist’s logistics might not suit premium products</a:t>
            </a:r>
            <a:r>
              <a:rPr lang="en-US" sz="3000">
                <a:solidFill>
                  <a:srgbClr val="434343"/>
                </a:solidFill>
              </a:rPr>
              <a:t>, leading to delays or inconsistent service.</a:t>
            </a:r>
            <a:br>
              <a:rPr lang="en-US" sz="3000">
                <a:solidFill>
                  <a:srgbClr val="434343"/>
                </a:solidFill>
              </a:rPr>
            </a:br>
            <a:endParaRPr sz="3000">
              <a:solidFill>
                <a:srgbClr val="434343"/>
              </a:solidFill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b="1" lang="en-US" sz="3000">
                <a:solidFill>
                  <a:srgbClr val="434343"/>
                </a:solidFill>
              </a:rPr>
              <a:t>Poor alignment </a:t>
            </a:r>
            <a:r>
              <a:rPr lang="en-US" sz="3000">
                <a:solidFill>
                  <a:srgbClr val="434343"/>
                </a:solidFill>
              </a:rPr>
              <a:t>could </a:t>
            </a:r>
            <a:r>
              <a:rPr lang="en-US" sz="3000">
                <a:solidFill>
                  <a:srgbClr val="434343"/>
                </a:solidFill>
              </a:rPr>
              <a:t>slow down orders, stock updates, and returns, creating internal issues and unhappy customers.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163" name="Google Shape;163;p19"/>
          <p:cNvSpPr txBox="1"/>
          <p:nvPr/>
        </p:nvSpPr>
        <p:spPr>
          <a:xfrm>
            <a:off x="1287325" y="1606050"/>
            <a:ext cx="124446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4E6E81"/>
                </a:solidFill>
              </a:rPr>
              <a:t>Possible Implications of Poor Alignment</a:t>
            </a:r>
            <a:endParaRPr sz="3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 rot="5400000">
            <a:off x="4671750" y="-3383000"/>
            <a:ext cx="77325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 txBox="1"/>
          <p:nvPr/>
        </p:nvSpPr>
        <p:spPr>
          <a:xfrm>
            <a:off x="1422177" y="443975"/>
            <a:ext cx="130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4000">
                <a:solidFill>
                  <a:srgbClr val="4E6E81"/>
                </a:solidFill>
              </a:rPr>
              <a:t>CONCERN 1 – Key Metrics Overview</a:t>
            </a:r>
            <a:endParaRPr sz="4000">
              <a:solidFill>
                <a:srgbClr val="4E6E81"/>
              </a:solidFill>
            </a:endParaRPr>
          </a:p>
        </p:txBody>
      </p:sp>
      <p:sp>
        <p:nvSpPr>
          <p:cNvPr id="170" name="Google Shape;170;p20"/>
          <p:cNvSpPr txBox="1"/>
          <p:nvPr/>
        </p:nvSpPr>
        <p:spPr>
          <a:xfrm>
            <a:off x="1407150" y="1910050"/>
            <a:ext cx="15473700" cy="7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3500">
                <a:solidFill>
                  <a:srgbClr val="434343"/>
                </a:solidFill>
              </a:rPr>
              <a:t>Product Category Misalignment</a:t>
            </a:r>
            <a:endParaRPr b="1"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lang="en-US" sz="2100">
                <a:solidFill>
                  <a:srgbClr val="434343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-US" sz="3000">
                <a:solidFill>
                  <a:srgbClr val="434343"/>
                </a:solidFill>
              </a:rPr>
              <a:t>Only </a:t>
            </a:r>
            <a:r>
              <a:rPr b="1" lang="en-US" sz="3000">
                <a:solidFill>
                  <a:srgbClr val="FF0000"/>
                </a:solidFill>
              </a:rPr>
              <a:t>10%</a:t>
            </a:r>
            <a:r>
              <a:rPr b="1" lang="en-US" sz="3000">
                <a:solidFill>
                  <a:srgbClr val="434343"/>
                </a:solidFill>
              </a:rPr>
              <a:t> of Magist’s catalogue</a:t>
            </a:r>
            <a:r>
              <a:rPr lang="en-US" sz="3000">
                <a:solidFill>
                  <a:srgbClr val="434343"/>
                </a:solidFill>
              </a:rPr>
              <a:t> consists of tech products</a:t>
            </a:r>
            <a:endParaRPr b="1" sz="3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rgbClr val="434343"/>
                </a:solidFill>
              </a:rPr>
              <a:t>Pricing Misalignment</a:t>
            </a:r>
            <a:endParaRPr b="1" sz="3000">
              <a:solidFill>
                <a:srgbClr val="434343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Magist’s</a:t>
            </a:r>
            <a:r>
              <a:rPr b="1" lang="en-US" sz="3000">
                <a:solidFill>
                  <a:srgbClr val="434343"/>
                </a:solidFill>
              </a:rPr>
              <a:t> avg product price</a:t>
            </a:r>
            <a:r>
              <a:rPr lang="en-US" sz="3000">
                <a:solidFill>
                  <a:srgbClr val="434343"/>
                </a:solidFill>
              </a:rPr>
              <a:t>: </a:t>
            </a:r>
            <a:r>
              <a:rPr b="1" lang="en-US" sz="3000">
                <a:solidFill>
                  <a:srgbClr val="FF0000"/>
                </a:solidFill>
              </a:rPr>
              <a:t>€140</a:t>
            </a:r>
            <a:endParaRPr b="1" sz="3000">
              <a:solidFill>
                <a:srgbClr val="FF0000"/>
              </a:solidFill>
            </a:endParaRPr>
          </a:p>
          <a:p>
            <a:pPr indent="-419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Eniac’s</a:t>
            </a:r>
            <a:r>
              <a:rPr b="1" lang="en-US" sz="3000">
                <a:solidFill>
                  <a:srgbClr val="434343"/>
                </a:solidFill>
              </a:rPr>
              <a:t> avg product price</a:t>
            </a:r>
            <a:r>
              <a:rPr lang="en-US" sz="3000">
                <a:solidFill>
                  <a:srgbClr val="434343"/>
                </a:solidFill>
              </a:rPr>
              <a:t>: </a:t>
            </a:r>
            <a:r>
              <a:rPr b="1" lang="en-US" sz="3000">
                <a:solidFill>
                  <a:srgbClr val="FF0000"/>
                </a:solidFill>
              </a:rPr>
              <a:t>€540</a:t>
            </a:r>
            <a:endParaRPr b="1" i="0" sz="3000" u="none" cap="none" strike="noStrike">
              <a:solidFill>
                <a:srgbClr val="FF0000"/>
              </a:solidFill>
              <a:latin typeface="Heebo"/>
              <a:ea typeface="Heebo"/>
              <a:cs typeface="Heebo"/>
              <a:sym typeface="Heebo"/>
            </a:endParaRPr>
          </a:p>
          <a:p>
            <a:pPr indent="-419100" lvl="0" marL="4572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4E6E81"/>
              </a:buClr>
              <a:buSzPts val="3000"/>
              <a:buChar char="●"/>
            </a:pPr>
            <a:r>
              <a:rPr lang="en-US" sz="3000">
                <a:solidFill>
                  <a:srgbClr val="434343"/>
                </a:solidFill>
              </a:rPr>
              <a:t>Only </a:t>
            </a:r>
            <a:r>
              <a:rPr i="0" lang="en-US" sz="3000" u="none" cap="none" strike="noStrike">
                <a:solidFill>
                  <a:srgbClr val="434343"/>
                </a:solidFill>
              </a:rPr>
              <a:t> </a:t>
            </a:r>
            <a:r>
              <a:rPr b="1" i="0" lang="en-US" sz="3000" u="none" cap="none" strike="noStrike">
                <a:solidFill>
                  <a:srgbClr val="FF0000"/>
                </a:solidFill>
              </a:rPr>
              <a:t>2</a:t>
            </a:r>
            <a:r>
              <a:rPr b="1" lang="en-US" sz="3000">
                <a:solidFill>
                  <a:srgbClr val="FF0000"/>
                </a:solidFill>
              </a:rPr>
              <a:t>%</a:t>
            </a:r>
            <a:r>
              <a:rPr lang="en-US" sz="3000">
                <a:solidFill>
                  <a:srgbClr val="434343"/>
                </a:solidFill>
              </a:rPr>
              <a:t> of </a:t>
            </a:r>
            <a:r>
              <a:rPr b="1" lang="en-US" sz="3000">
                <a:solidFill>
                  <a:srgbClr val="434343"/>
                </a:solidFill>
              </a:rPr>
              <a:t>Magist products</a:t>
            </a:r>
            <a:r>
              <a:rPr lang="en-US" sz="3000">
                <a:solidFill>
                  <a:srgbClr val="434343"/>
                </a:solidFill>
              </a:rPr>
              <a:t> are priced near </a:t>
            </a:r>
            <a:r>
              <a:rPr b="1" lang="en-US" sz="3000">
                <a:solidFill>
                  <a:srgbClr val="434343"/>
                </a:solidFill>
              </a:rPr>
              <a:t>Eniac’s average</a:t>
            </a:r>
            <a:endParaRPr b="1" sz="30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00" u="none" cap="none" strike="noStrike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  <p:grpSp>
        <p:nvGrpSpPr>
          <p:cNvPr id="171" name="Google Shape;171;p20"/>
          <p:cNvGrpSpPr/>
          <p:nvPr/>
        </p:nvGrpSpPr>
        <p:grpSpPr>
          <a:xfrm>
            <a:off x="15881402" y="374543"/>
            <a:ext cx="1868075" cy="1227917"/>
            <a:chOff x="0" y="-33335"/>
            <a:chExt cx="492000" cy="323400"/>
          </a:xfrm>
        </p:grpSpPr>
        <p:sp>
          <p:nvSpPr>
            <p:cNvPr id="172" name="Google Shape;172;p20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 txBox="1"/>
            <p:nvPr/>
          </p:nvSpPr>
          <p:spPr>
            <a:xfrm>
              <a:off x="0" y="-33335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"/>
          <p:cNvSpPr txBox="1"/>
          <p:nvPr/>
        </p:nvSpPr>
        <p:spPr>
          <a:xfrm>
            <a:off x="1422177" y="443975"/>
            <a:ext cx="13076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4E6E81"/>
                </a:solidFill>
              </a:rPr>
              <a:t>CONCERN 2 – Delivery standards</a:t>
            </a:r>
            <a:endParaRPr sz="4000">
              <a:solidFill>
                <a:srgbClr val="4E6E81"/>
              </a:solidFill>
            </a:endParaRPr>
          </a:p>
        </p:txBody>
      </p:sp>
      <p:grpSp>
        <p:nvGrpSpPr>
          <p:cNvPr id="179" name="Google Shape;179;p21"/>
          <p:cNvGrpSpPr/>
          <p:nvPr/>
        </p:nvGrpSpPr>
        <p:grpSpPr>
          <a:xfrm>
            <a:off x="15881402" y="374543"/>
            <a:ext cx="1868075" cy="1227917"/>
            <a:chOff x="0" y="-33335"/>
            <a:chExt cx="492000" cy="323400"/>
          </a:xfrm>
        </p:grpSpPr>
        <p:sp>
          <p:nvSpPr>
            <p:cNvPr id="180" name="Google Shape;180;p21"/>
            <p:cNvSpPr/>
            <p:nvPr/>
          </p:nvSpPr>
          <p:spPr>
            <a:xfrm>
              <a:off x="0" y="0"/>
              <a:ext cx="491908" cy="256859"/>
            </a:xfrm>
            <a:custGeom>
              <a:rect b="b" l="l" r="r" t="t"/>
              <a:pathLst>
                <a:path extrusionOk="0" h="256859" w="491908">
                  <a:moveTo>
                    <a:pt x="128429" y="0"/>
                  </a:moveTo>
                  <a:lnTo>
                    <a:pt x="363479" y="0"/>
                  </a:lnTo>
                  <a:cubicBezTo>
                    <a:pt x="397540" y="0"/>
                    <a:pt x="430207" y="13531"/>
                    <a:pt x="454292" y="37616"/>
                  </a:cubicBezTo>
                  <a:cubicBezTo>
                    <a:pt x="478377" y="61701"/>
                    <a:pt x="491908" y="94368"/>
                    <a:pt x="491908" y="128429"/>
                  </a:cubicBezTo>
                  <a:lnTo>
                    <a:pt x="491908" y="128429"/>
                  </a:lnTo>
                  <a:cubicBezTo>
                    <a:pt x="491908" y="199359"/>
                    <a:pt x="434408" y="256859"/>
                    <a:pt x="363479" y="256859"/>
                  </a:cubicBezTo>
                  <a:lnTo>
                    <a:pt x="128429" y="256859"/>
                  </a:lnTo>
                  <a:cubicBezTo>
                    <a:pt x="57500" y="256859"/>
                    <a:pt x="0" y="199359"/>
                    <a:pt x="0" y="128429"/>
                  </a:cubicBezTo>
                  <a:lnTo>
                    <a:pt x="0" y="128429"/>
                  </a:lnTo>
                  <a:cubicBezTo>
                    <a:pt x="0" y="57500"/>
                    <a:pt x="57500" y="0"/>
                    <a:pt x="128429" y="0"/>
                  </a:cubicBezTo>
                  <a:close/>
                </a:path>
              </a:pathLst>
            </a:custGeom>
            <a:solidFill>
              <a:srgbClr val="4E6E8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1"/>
            <p:cNvSpPr txBox="1"/>
            <p:nvPr/>
          </p:nvSpPr>
          <p:spPr>
            <a:xfrm>
              <a:off x="0" y="-33335"/>
              <a:ext cx="492000" cy="323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001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099" u="none" cap="none" strike="noStrike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ENIAC</a:t>
              </a:r>
              <a:endParaRPr/>
            </a:p>
          </p:txBody>
        </p:sp>
      </p:grpSp>
      <p:sp>
        <p:nvSpPr>
          <p:cNvPr id="182" name="Google Shape;182;p21"/>
          <p:cNvSpPr/>
          <p:nvPr/>
        </p:nvSpPr>
        <p:spPr>
          <a:xfrm rot="5400000">
            <a:off x="4660200" y="-3463500"/>
            <a:ext cx="7755600" cy="17076000"/>
          </a:xfrm>
          <a:prstGeom prst="round2SameRect">
            <a:avLst>
              <a:gd fmla="val 46250" name="adj1"/>
              <a:gd fmla="val 0" name="adj2"/>
            </a:avLst>
          </a:prstGeom>
          <a:solidFill>
            <a:srgbClr val="FFFF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3" name="Google Shape;183;p21" title="Bildschirmfoto 2025-04-15 um 19.56.3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2173" y="1884925"/>
            <a:ext cx="10397700" cy="4888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1"/>
          <p:cNvSpPr txBox="1"/>
          <p:nvPr/>
        </p:nvSpPr>
        <p:spPr>
          <a:xfrm>
            <a:off x="1607350" y="6773800"/>
            <a:ext cx="12422400" cy="19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6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-US" sz="3700">
                <a:solidFill>
                  <a:schemeClr val="dk1"/>
                </a:solidFill>
              </a:rPr>
              <a:t>👉</a:t>
            </a:r>
            <a:r>
              <a:rPr lang="en-US" sz="3000">
                <a:solidFill>
                  <a:schemeClr val="dk1"/>
                </a:solidFill>
              </a:rPr>
              <a:t> </a:t>
            </a:r>
            <a:r>
              <a:rPr lang="en-US" sz="3000">
                <a:solidFill>
                  <a:srgbClr val="434343"/>
                </a:solidFill>
              </a:rPr>
              <a:t>Magist’s average delivery duration</a:t>
            </a:r>
            <a:r>
              <a:rPr b="1" lang="en-US" sz="3000">
                <a:solidFill>
                  <a:srgbClr val="434343"/>
                </a:solidFill>
              </a:rPr>
              <a:t> - </a:t>
            </a:r>
            <a:r>
              <a:rPr b="1" lang="en-US" sz="3000">
                <a:solidFill>
                  <a:srgbClr val="FF0000"/>
                </a:solidFill>
              </a:rPr>
              <a:t>12,5</a:t>
            </a:r>
            <a:r>
              <a:rPr b="1" lang="en-US" sz="3000">
                <a:solidFill>
                  <a:srgbClr val="434343"/>
                </a:solidFill>
              </a:rPr>
              <a:t> days </a:t>
            </a:r>
            <a:endParaRPr b="1" sz="3000">
              <a:solidFill>
                <a:srgbClr val="434343"/>
              </a:solidFill>
            </a:endParaRPr>
          </a:p>
          <a:p>
            <a:pPr indent="0" lvl="0" marL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solidFill>
                  <a:srgbClr val="434343"/>
                </a:solidFill>
              </a:rPr>
              <a:t>👉 </a:t>
            </a:r>
            <a:r>
              <a:rPr lang="en-US" sz="3000">
                <a:solidFill>
                  <a:srgbClr val="434343"/>
                </a:solidFill>
              </a:rPr>
              <a:t>Magist’s average estimated delivery duration </a:t>
            </a:r>
            <a:r>
              <a:rPr b="1" lang="en-US" sz="3000">
                <a:solidFill>
                  <a:srgbClr val="434343"/>
                </a:solidFill>
              </a:rPr>
              <a:t>- </a:t>
            </a:r>
            <a:r>
              <a:rPr b="1" lang="en-US" sz="3000">
                <a:solidFill>
                  <a:srgbClr val="FF0000"/>
                </a:solidFill>
              </a:rPr>
              <a:t>24 </a:t>
            </a:r>
            <a:r>
              <a:rPr b="1" lang="en-US" sz="3000">
                <a:solidFill>
                  <a:srgbClr val="434343"/>
                </a:solidFill>
              </a:rPr>
              <a:t>days</a:t>
            </a:r>
            <a:r>
              <a:rPr b="1" lang="en-US" sz="3000">
                <a:solidFill>
                  <a:schemeClr val="dk1"/>
                </a:solidFill>
              </a:rPr>
              <a:t> 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