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A6C630-9488-4D74-B9E3-D9A67E083941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E2DEC5-D0C6-4C6C-ACB4-D8A2A8C5D90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253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630-9488-4D74-B9E3-D9A67E083941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EC5-D0C6-4C6C-ACB4-D8A2A8C5D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7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630-9488-4D74-B9E3-D9A67E083941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EC5-D0C6-4C6C-ACB4-D8A2A8C5D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91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630-9488-4D74-B9E3-D9A67E083941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EC5-D0C6-4C6C-ACB4-D8A2A8C5D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2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A6C630-9488-4D74-B9E3-D9A67E083941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E2DEC5-D0C6-4C6C-ACB4-D8A2A8C5D90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293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630-9488-4D74-B9E3-D9A67E083941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EC5-D0C6-4C6C-ACB4-D8A2A8C5D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53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630-9488-4D74-B9E3-D9A67E083941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EC5-D0C6-4C6C-ACB4-D8A2A8C5D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1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630-9488-4D74-B9E3-D9A67E083941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EC5-D0C6-4C6C-ACB4-D8A2A8C5D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630-9488-4D74-B9E3-D9A67E083941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EC5-D0C6-4C6C-ACB4-D8A2A8C5D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10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A6C630-9488-4D74-B9E3-D9A67E083941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E2DEC5-D0C6-4C6C-ACB4-D8A2A8C5D90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52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A6C630-9488-4D74-B9E3-D9A67E083941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E2DEC5-D0C6-4C6C-ACB4-D8A2A8C5D90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77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A6C630-9488-4D74-B9E3-D9A67E083941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E2DEC5-D0C6-4C6C-ACB4-D8A2A8C5D90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3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Математическое моделирование транспортных потоков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184530" cy="1530121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Выполнили:</a:t>
            </a:r>
          </a:p>
          <a:p>
            <a:pPr algn="r"/>
            <a:r>
              <a:rPr lang="ru-RU" dirty="0" smtClean="0"/>
              <a:t>Кожемяченко Антон</a:t>
            </a:r>
          </a:p>
          <a:p>
            <a:pPr algn="r"/>
            <a:r>
              <a:rPr lang="ru-RU" dirty="0" smtClean="0"/>
              <a:t>Ягфарова Альбина</a:t>
            </a:r>
          </a:p>
          <a:p>
            <a:pPr algn="r"/>
            <a:r>
              <a:rPr lang="ru-RU" dirty="0" smtClean="0"/>
              <a:t>Янаева Виктория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8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77982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Алгоритм расчета матрицы корреспонденции по трехпараметрической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88" y="2171700"/>
            <a:ext cx="6191398" cy="6511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66" y="2286000"/>
            <a:ext cx="10126334" cy="4237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23529" y="2497282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6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9386" y="1036529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Метод балансировки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21704" y="2110636"/>
                <a:ext cx="9601200" cy="358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𝐵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  <m:sup>
                                  <m:r>
                                    <a:rPr lang="ru-RU" i="1"/>
                                    <m:t>𝑘</m:t>
                                  </m:r>
                                  <m:r>
                                    <a:rPr lang="ru-RU" i="1"/>
                                    <m:t>+1</m:t>
                                  </m:r>
                                </m:sup>
                              </m:sSubSup>
                              <m:r>
                                <a:rPr lang="ru-RU" i="1"/>
                                <m:t>=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𝑘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𝑤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lang="ru-RU" i="1"/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/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/>
                                          </m:ctrlPr>
                                        </m:dPr>
                                        <m:e>
                                          <m:r>
                                            <a:rPr lang="ru-RU" i="1"/>
                                            <m:t>−</m:t>
                                          </m:r>
                                          <m:r>
                                            <a:rPr lang="ru-RU" i="1"/>
                                            <m:t>𝛼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i="1"/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i="1"/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/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/>
                                                <m:t>𝛽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1"/>
                                    <m:t>)</m:t>
                                  </m:r>
                                </m:e>
                                <m:sup>
                                  <m:r>
                                    <a:rPr lang="ru-RU" i="1"/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𝑘</m:t>
                                      </m:r>
                                      <m:r>
                                        <a:rPr lang="ru-RU" i="1"/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ru-RU" i="1"/>
                                    <m:t>=(</m:t>
                                  </m:r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𝑘</m:t>
                                      </m:r>
                                      <m:r>
                                        <a:rPr lang="ru-RU" i="1"/>
                                        <m:t>+1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ru-RU" i="1"/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𝑤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lang="ru-RU" i="1"/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/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/>
                                          </m:ctrlPr>
                                        </m:dPr>
                                        <m:e>
                                          <m:r>
                                            <a:rPr lang="ru-RU" i="1"/>
                                            <m:t>−</m:t>
                                          </m:r>
                                          <m:r>
                                            <a:rPr lang="ru-RU" i="1"/>
                                            <m:t>𝛼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i="1"/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i="1"/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/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/>
                                                <m:t>𝛽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1"/>
                                    <m:t>)</m:t>
                                  </m:r>
                                </m:e>
                                <m:sup>
                                  <m:r>
                                    <a:rPr lang="ru-RU" i="1"/>
                                    <m:t>−1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Матрица </a:t>
                </a:r>
                <a:r>
                  <a:rPr lang="ru-RU" dirty="0"/>
                  <a:t>корреспонденции на каждом шаге вычисляется по формуле (1)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Критерий </a:t>
                </a:r>
                <a:r>
                  <a:rPr lang="ru-RU" dirty="0"/>
                  <a:t>сходимости метода: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/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/>
                            </m:ctrlPr>
                          </m:naryPr>
                          <m:sub>
                            <m:r>
                              <a:rPr lang="en-US" i="1"/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ru-RU" i="1"/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ru-RU" i="1"/>
                          <m:t>−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𝐿</m:t>
                            </m:r>
                          </m:e>
                          <m:sub>
                            <m:r>
                              <a:rPr lang="ru-RU" i="1"/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/>
                      <m:t>≤1</m:t>
                    </m:r>
                    <m:r>
                      <a:rPr lang="ru-RU" i="1"/>
                      <m:t>𝑒</m:t>
                    </m:r>
                    <m:r>
                      <a:rPr lang="ru-RU" i="1"/>
                      <m:t>−6 и </m:t>
                    </m:r>
                    <m:d>
                      <m:dPr>
                        <m:begChr m:val="‖"/>
                        <m:endChr m:val="‖"/>
                        <m:ctrlPr>
                          <a:rPr lang="ru-RU" i="1"/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ru-RU" i="1"/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ru-RU" i="1"/>
                          <m:t>−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𝑊</m:t>
                            </m:r>
                          </m:e>
                          <m:sub>
                            <m:r>
                              <a:rPr lang="ru-RU" i="1"/>
                              <m:t>𝑗</m:t>
                            </m:r>
                          </m:sub>
                        </m:sSub>
                      </m:e>
                    </m:d>
                    <m:r>
                      <a:rPr lang="ru-RU" i="1"/>
                      <m:t>≤1</m:t>
                    </m:r>
                    <m:r>
                      <a:rPr lang="ru-RU" i="1"/>
                      <m:t>𝑒</m:t>
                    </m:r>
                    <m:r>
                      <a:rPr lang="ru-RU" i="1"/>
                      <m:t>−6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1704" y="2110636"/>
                <a:ext cx="9601200" cy="3581400"/>
              </a:xfrm>
              <a:blipFill rotWithShape="1"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6548" y="798534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Расчет матрицы корреспонденции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84126" y="1885167"/>
                <a:ext cx="9601200" cy="3581400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AutoNum type="arabicParenR"/>
                </a:pPr>
                <a:r>
                  <a:rPr lang="ru-RU" dirty="0" smtClean="0"/>
                  <a:t>Выбирается начальное приближение параметров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endParaRPr lang="ru-RU" b="0" dirty="0" smtClean="0">
                  <a:ea typeface="Cambria Math"/>
                </a:endParaRPr>
              </a:p>
              <a:p>
                <a:pPr marL="457200" indent="-457200">
                  <a:buAutoNum type="arabicParenR"/>
                </a:pPr>
                <a:r>
                  <a:rPr lang="ru-RU" dirty="0" smtClean="0"/>
                  <a:t>С данными параметрами рассчитываются с помощью метода балансировки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57200" indent="-457200">
                  <a:buAutoNum type="arabicParenR"/>
                </a:pPr>
                <a:r>
                  <a:rPr lang="ru-RU" dirty="0" smtClean="0"/>
                  <a:t>По полученным коэффициентам рассчитывается матрица корреспонденции по формуле (1)</a:t>
                </a:r>
              </a:p>
              <a:p>
                <a:pPr marL="457200" indent="-457200">
                  <a:buAutoNum type="arabicParenR"/>
                </a:pPr>
                <a:r>
                  <a:rPr lang="ru-RU" dirty="0" smtClean="0"/>
                  <a:t>Далее ставится задача нахождения оптимальных параметров системы, при которых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/>
                          </m:ctrlPr>
                        </m:naryPr>
                        <m:sub>
                          <m:r>
                            <a:rPr lang="en-US" i="1"/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[</m:t>
                              </m:r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𝑖𝑗</m:t>
                              </m:r>
                            </m:sub>
                          </m:sSub>
                          <m:r>
                            <a:rPr lang="en-US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𝐶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,</m:t>
                              </m:r>
                              <m:r>
                                <a:rPr lang="en-US" i="1"/>
                                <m:t>𝑗</m:t>
                              </m:r>
                            </m:sub>
                          </m:sSub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𝛼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𝛽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𝜔</m:t>
                          </m:r>
                          <m:r>
                            <a:rPr lang="en-US" i="1"/>
                            <m:t>)</m:t>
                          </m:r>
                        </m:e>
                      </m:nary>
                      <m:r>
                        <a:rPr lang="en-US" i="1"/>
                        <m:t>−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𝑈</m:t>
                          </m:r>
                        </m:e>
                        <m:sub>
                          <m:r>
                            <a:rPr lang="en-US" i="1"/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en-US" i="1"/>
                            <m:t>]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𝐹</m:t>
                          </m:r>
                        </m:e>
                        <m:sub>
                          <m:r>
                            <a:rPr lang="en-US" i="1"/>
                            <m:t>𝑖𝑗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en-US" i="1"/>
                        <m:t>𝑚𝑖𝑛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arenR" startAt="5"/>
                </a:pPr>
                <a:r>
                  <a:rPr lang="ru-RU" dirty="0" smtClean="0"/>
                  <a:t>Будем </a:t>
                </a:r>
                <a:r>
                  <a:rPr lang="ru-RU" dirty="0"/>
                  <a:t>подбирать параметры методом наименьших квадратов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4126" y="1885167"/>
                <a:ext cx="9601200" cy="3581400"/>
              </a:xfrm>
              <a:blipFill rotWithShape="1">
                <a:blip r:embed="rId2"/>
                <a:stretch>
                  <a:fillRect l="-508" t="-2211" b="-1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0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970" y="1074106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Метод наименьших квадратов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Составляется система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smtClean="0"/>
                  <a:t>Данную </a:t>
                </a:r>
                <a:r>
                  <a:rPr lang="ru-RU" dirty="0" smtClean="0"/>
                  <a:t>систему явно решить не </a:t>
                </a:r>
                <a:r>
                  <a:rPr lang="ru-RU" dirty="0" smtClean="0"/>
                  <a:t>удается</a:t>
                </a:r>
                <a:r>
                  <a:rPr lang="en-US" dirty="0" smtClean="0"/>
                  <a:t>, </a:t>
                </a:r>
                <a:r>
                  <a:rPr lang="ru-RU" dirty="0" smtClean="0"/>
                  <a:t>поэтому </a:t>
                </a:r>
                <a:r>
                  <a:rPr lang="ru-RU" dirty="0" smtClean="0"/>
                  <a:t>воспользуемся </a:t>
                </a:r>
                <a:r>
                  <a:rPr lang="ru-RU" dirty="0" smtClean="0"/>
                  <a:t>методом Ньютона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9074" y="1236945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Метод Ньютона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В данном методе значения на (</a:t>
                </a:r>
                <a:r>
                  <a:rPr lang="en-US" dirty="0"/>
                  <a:t>k</a:t>
                </a:r>
                <a:r>
                  <a:rPr lang="ru-RU" dirty="0"/>
                  <a:t>+1) шаге вычисляются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ru-RU" i="1"/>
                            <m:t>𝑘</m:t>
                          </m:r>
                          <m:r>
                            <a:rPr lang="ru-RU" i="1"/>
                            <m:t>+1</m:t>
                          </m:r>
                        </m:sup>
                      </m:sSup>
                      <m:r>
                        <a:rPr lang="ru-RU" i="1"/>
                        <m:t>= 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𝑥</m:t>
                          </m:r>
                        </m:e>
                        <m:sup>
                          <m:r>
                            <a:rPr lang="ru-RU" i="1"/>
                            <m:t>𝑘</m:t>
                          </m:r>
                        </m:sup>
                      </m:sSup>
                      <m:r>
                        <a:rPr lang="ru-RU" i="1"/>
                        <m:t>−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𝑊</m:t>
                          </m:r>
                        </m:e>
                        <m:sup>
                          <m:r>
                            <a:rPr lang="ru-RU" i="1"/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  <m:sup>
                              <m:r>
                                <a:rPr lang="ru-RU" i="1"/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ru-RU" i="1"/>
                        <m:t>𝐹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  <m:sup>
                              <m:r>
                                <a:rPr lang="ru-RU" i="1"/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ru-RU" i="1"/>
                        <m:t>, </m:t>
                      </m:r>
                      <m:r>
                        <a:rPr lang="ru-RU" i="1"/>
                        <m:t>𝑘</m:t>
                      </m:r>
                      <m:r>
                        <a:rPr lang="ru-RU" i="1"/>
                        <m:t>=0,1,2,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𝑥</m:t>
                        </m:r>
                      </m:e>
                      <m:sup>
                        <m:r>
                          <a:rPr lang="ru-RU" i="1"/>
                          <m:t>𝑘</m:t>
                        </m:r>
                        <m:r>
                          <a:rPr lang="ru-RU"/>
                          <m:t>+1</m:t>
                        </m:r>
                      </m:sup>
                    </m:sSup>
                    <m:r>
                      <a:rPr lang="ru-RU"/>
                      <m:t>= 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[</m:t>
                        </m:r>
                        <m:sSup>
                          <m:sSupPr>
                            <m:ctrlPr>
                              <a:rPr lang="ru-RU" i="1" smtClean="0"/>
                            </m:ctrlPr>
                          </m:sSupPr>
                          <m:e>
                            <m:r>
                              <a:rPr lang="ru-RU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ru-RU" i="1"/>
                              <m:t>𝑘</m:t>
                            </m:r>
                            <m:r>
                              <a:rPr lang="ru-RU"/>
                              <m:t>+1</m:t>
                            </m:r>
                          </m:sup>
                        </m:sSup>
                        <m:r>
                          <a:rPr lang="ru-RU"/>
                          <m:t>,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ru-RU" i="1"/>
                              <m:t>𝑘</m:t>
                            </m:r>
                            <m:r>
                              <a:rPr lang="ru-RU"/>
                              <m:t>+1</m:t>
                            </m:r>
                          </m:sup>
                        </m:sSup>
                        <m:r>
                          <a:rPr lang="ru-RU"/>
                          <m:t>,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ru-RU" i="1"/>
                              <m:t>𝑘</m:t>
                            </m:r>
                            <m:r>
                              <a:rPr lang="ru-RU"/>
                              <m:t>+1</m:t>
                            </m:r>
                          </m:sup>
                        </m:sSup>
                        <m:r>
                          <a:rPr lang="ru-RU" i="1"/>
                          <m:t>]</m:t>
                        </m:r>
                      </m:e>
                      <m:sup>
                        <m:r>
                          <a:rPr lang="ru-RU" i="1"/>
                          <m:t>𝑇</m:t>
                        </m:r>
                      </m:sup>
                    </m:sSup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𝑥</m:t>
                        </m:r>
                      </m:e>
                      <m:sup>
                        <m:r>
                          <a:rPr lang="ru-RU" i="1"/>
                          <m:t>𝑘</m:t>
                        </m:r>
                      </m:sup>
                    </m:sSup>
                    <m:r>
                      <a:rPr lang="ru-RU"/>
                      <m:t>=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/>
                          <m:t>[</m:t>
                        </m:r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ru-RU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ru-RU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ru-RU" i="1"/>
                          <m:t>]</m:t>
                        </m:r>
                      </m:e>
                      <m:sup>
                        <m:r>
                          <a:rPr lang="ru-RU" i="1"/>
                          <m:t>𝑇</m:t>
                        </m:r>
                      </m:sup>
                    </m:sSup>
                  </m:oMath>
                </a14:m>
                <a:r>
                  <a:rPr lang="ru-RU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/>
                      <m:t>𝑊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𝑥</m:t>
                        </m:r>
                      </m:e>
                    </m:d>
                    <m:r>
                      <a:rPr lang="ru-RU" i="1"/>
                      <m:t>=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/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/>
                                    <m:t>𝜕</m:t>
                                  </m:r>
                                  <m:r>
                                    <a:rPr lang="ru-RU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/>
                                    <m:t>𝜕</m:t>
                                  </m:r>
                                  <m:r>
                                    <a:rPr lang="ru-RU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/>
                                    <m:t>𝜕</m:t>
                                  </m:r>
                                  <m:r>
                                    <a:rPr lang="ru-RU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/>
                                    <m:t>𝜕</m:t>
                                  </m:r>
                                  <m:r>
                                    <a:rPr lang="ru-RU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/>
                                    <m:t>𝜕</m:t>
                                  </m:r>
                                  <m:r>
                                    <a:rPr lang="ru-RU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/>
                                    <m:t>𝜕</m:t>
                                  </m:r>
                                  <m:r>
                                    <a:rPr lang="ru-RU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/>
                                    <m:t>𝜕</m:t>
                                  </m:r>
                                  <m:r>
                                    <a:rPr lang="ru-RU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/>
                                    <m:t>𝜕</m:t>
                                  </m:r>
                                  <m:r>
                                    <a:rPr lang="ru-RU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/>
                                    <m:t>𝜕</m:t>
                                  </m:r>
                                  <m:r>
                                    <a:rPr lang="ru-RU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 – матрица Якоби,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𝑊</m:t>
                        </m:r>
                      </m:e>
                      <m:sup>
                        <m:r>
                          <a:rPr lang="ru-RU" i="1"/>
                          <m:t>−1</m:t>
                        </m:r>
                      </m:sup>
                    </m:sSup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– матрица, обратная матрице Якоби, </a:t>
                </a:r>
                <a14:m>
                  <m:oMath xmlns:m="http://schemas.openxmlformats.org/officeDocument/2006/math">
                    <m:r>
                      <a:rPr lang="ru-RU" i="1"/>
                      <m:t>𝐹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𝑥</m:t>
                        </m:r>
                      </m:e>
                    </m:d>
                    <m:r>
                      <a:rPr lang="ru-RU" i="1"/>
                      <m:t>=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[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</m:e>
                        </m:d>
                        <m:r>
                          <a:rPr lang="ru-RU" i="1"/>
                          <m:t>,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</m:e>
                        </m:d>
                        <m:r>
                          <a:rPr lang="ru-RU" i="1"/>
                          <m:t>,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</m:e>
                        </m:d>
                        <m:r>
                          <a:rPr lang="ru-RU" i="1"/>
                          <m:t>]</m:t>
                        </m:r>
                      </m:e>
                      <m:sup>
                        <m:r>
                          <a:rPr lang="ru-RU" i="1"/>
                          <m:t>𝑇</m:t>
                        </m:r>
                      </m:sup>
                    </m:sSup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35" t="-1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1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Оптимальные </a:t>
            </a:r>
            <a:r>
              <a:rPr lang="ru-RU" dirty="0" smtClean="0"/>
              <a:t>параметры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7" y="1483631"/>
            <a:ext cx="5607628" cy="4188198"/>
          </a:xfrm>
        </p:spPr>
      </p:pic>
      <p:sp>
        <p:nvSpPr>
          <p:cNvPr id="7" name="Прямоугольник 6"/>
          <p:cNvSpPr/>
          <p:nvPr/>
        </p:nvSpPr>
        <p:spPr>
          <a:xfrm>
            <a:off x="2760933" y="5799644"/>
            <a:ext cx="213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Эталонная матрица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530285" y="5824789"/>
            <a:ext cx="22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Полученная матрица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33" y="124357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215</TotalTime>
  <Words>532</Words>
  <Application>Microsoft Office PowerPoint</Application>
  <PresentationFormat>Произвольный</PresentationFormat>
  <Paragraphs>32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Crop</vt:lpstr>
      <vt:lpstr>Математическое моделирование транспортных потоков</vt:lpstr>
      <vt:lpstr>Алгоритм расчета матрицы корреспонденции по трехпараметрической модели</vt:lpstr>
      <vt:lpstr>Метод балансировки </vt:lpstr>
      <vt:lpstr>Расчет матрицы корреспонденции</vt:lpstr>
      <vt:lpstr>Метод наименьших квадратов</vt:lpstr>
      <vt:lpstr>Метод Ньютона</vt:lpstr>
      <vt:lpstr>Оптимальные параметры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моделирование транспортных потоков</dc:title>
  <dc:creator>Victoria</dc:creator>
  <cp:lastModifiedBy>Albina</cp:lastModifiedBy>
  <cp:revision>11</cp:revision>
  <dcterms:created xsi:type="dcterms:W3CDTF">2017-12-20T17:57:13Z</dcterms:created>
  <dcterms:modified xsi:type="dcterms:W3CDTF">2017-12-21T18:47:11Z</dcterms:modified>
</cp:coreProperties>
</file>