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4688800" cy="16459200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242888" indent="-333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488950" indent="-68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733425" indent="-1031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977900" indent="-13811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84">
          <p15:clr>
            <a:srgbClr val="A4A3A4"/>
          </p15:clr>
        </p15:guide>
        <p15:guide id="2" pos="77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Chiu" initials="MC" lastIdx="2" clrIdx="0">
    <p:extLst>
      <p:ext uri="{19B8F6BF-5375-455C-9EA6-DF929625EA0E}">
        <p15:presenceInfo xmlns:p15="http://schemas.microsoft.com/office/powerpoint/2012/main" userId="S-1-5-21-3496871491-3148157022-986074665-4119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52780E"/>
    <a:srgbClr val="FF0000"/>
    <a:srgbClr val="679612"/>
    <a:srgbClr val="BE9CB8"/>
    <a:srgbClr val="00CC00"/>
    <a:srgbClr val="FFCC00"/>
    <a:srgbClr val="FFFF00"/>
    <a:srgbClr val="CC00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886" autoAdjust="0"/>
    <p:restoredTop sz="94660"/>
  </p:normalViewPr>
  <p:slideViewPr>
    <p:cSldViewPr snapToGrid="0">
      <p:cViewPr>
        <p:scale>
          <a:sx n="29" d="100"/>
          <a:sy n="29" d="100"/>
        </p:scale>
        <p:origin x="1506" y="102"/>
      </p:cViewPr>
      <p:guideLst>
        <p:guide orient="horz" pos="5184"/>
        <p:guide pos="77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43979" cy="467363"/>
          </a:xfrm>
          <a:prstGeom prst="rect">
            <a:avLst/>
          </a:prstGeom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Helvetica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531" y="0"/>
            <a:ext cx="3043979" cy="467363"/>
          </a:xfrm>
          <a:prstGeom prst="rect">
            <a:avLst/>
          </a:prstGeom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12439DB-88A9-47CB-8306-24653602898A}" type="datetimeFigureOut">
              <a:rPr lang="en-US" altLang="en-US"/>
              <a:pPr/>
              <a:t>6/7/2019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41738"/>
            <a:ext cx="3043979" cy="467363"/>
          </a:xfrm>
          <a:prstGeom prst="rect">
            <a:avLst/>
          </a:prstGeom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Helvetica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531" y="8841738"/>
            <a:ext cx="3043979" cy="467363"/>
          </a:xfrm>
          <a:prstGeom prst="rect">
            <a:avLst/>
          </a:prstGeom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E2D3955-F8C1-45A6-BC0E-23ADC1AD9BD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43979" cy="4657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564" tIns="45783" rIns="91564" bIns="4578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7531" y="0"/>
            <a:ext cx="3043979" cy="4657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564" tIns="45783" rIns="91564" bIns="4578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3763" y="698500"/>
            <a:ext cx="5235575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946" y="4422459"/>
            <a:ext cx="5617208" cy="4188778"/>
          </a:xfrm>
          <a:prstGeom prst="rect">
            <a:avLst/>
          </a:prstGeom>
          <a:noFill/>
          <a:ln>
            <a:noFill/>
          </a:ln>
        </p:spPr>
        <p:txBody>
          <a:bodyPr vert="horz" wrap="square" lIns="91564" tIns="45783" rIns="91564" bIns="457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41738"/>
            <a:ext cx="3043979" cy="4657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564" tIns="45783" rIns="91564" bIns="4578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7531" y="8841738"/>
            <a:ext cx="3043979" cy="4657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564" tIns="45783" rIns="91564" bIns="4578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3F6F6737-73D4-41EA-8E23-BF979942D6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Arial" charset="0"/>
        <a:ea typeface="MS PGothic" panose="020B0600070205080204" pitchFamily="34" charset="-128"/>
        <a:cs typeface="Arial" charset="0"/>
      </a:defRPr>
    </a:lvl1pPr>
    <a:lvl2pPr marL="242888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488950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733425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977900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1224350" algn="l" defTabSz="489740" rtl="0" eaLnBrk="1" latinLnBrk="0" hangingPunct="1">
      <a:defRPr sz="643" kern="1200">
        <a:solidFill>
          <a:schemeClr val="tx1"/>
        </a:solidFill>
        <a:latin typeface="+mn-lt"/>
        <a:ea typeface="+mn-ea"/>
        <a:cs typeface="+mn-cs"/>
      </a:defRPr>
    </a:lvl6pPr>
    <a:lvl7pPr marL="1469220" algn="l" defTabSz="489740" rtl="0" eaLnBrk="1" latinLnBrk="0" hangingPunct="1">
      <a:defRPr sz="643" kern="1200">
        <a:solidFill>
          <a:schemeClr val="tx1"/>
        </a:solidFill>
        <a:latin typeface="+mn-lt"/>
        <a:ea typeface="+mn-ea"/>
        <a:cs typeface="+mn-cs"/>
      </a:defRPr>
    </a:lvl7pPr>
    <a:lvl8pPr marL="1714090" algn="l" defTabSz="489740" rtl="0" eaLnBrk="1" latinLnBrk="0" hangingPunct="1">
      <a:defRPr sz="643" kern="1200">
        <a:solidFill>
          <a:schemeClr val="tx1"/>
        </a:solidFill>
        <a:latin typeface="+mn-lt"/>
        <a:ea typeface="+mn-ea"/>
        <a:cs typeface="+mn-cs"/>
      </a:defRPr>
    </a:lvl8pPr>
    <a:lvl9pPr marL="1958959" algn="l" defTabSz="489740" rtl="0" eaLnBrk="1" latinLnBrk="0" hangingPunct="1">
      <a:defRPr sz="6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4736F1-11A1-4F15-821F-373E647BE191}" type="slidenum">
              <a:rPr lang="en-US" altLang="en-US" sz="1200">
                <a:latin typeface="Arial" panose="020B0604020202020204" pitchFamily="34" charset="0"/>
              </a:rPr>
              <a:pPr/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2018" y="5113338"/>
            <a:ext cx="20984765" cy="35274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3142" y="9326563"/>
            <a:ext cx="17282517" cy="4206875"/>
          </a:xfrm>
        </p:spPr>
        <p:txBody>
          <a:bodyPr/>
          <a:lstStyle>
            <a:lvl1pPr marL="0" indent="0" algn="ctr">
              <a:buNone/>
              <a:defRPr/>
            </a:lvl1pPr>
            <a:lvl2pPr marL="228602" indent="0" algn="ctr">
              <a:buNone/>
              <a:defRPr/>
            </a:lvl2pPr>
            <a:lvl3pPr marL="457204" indent="0" algn="ctr">
              <a:buNone/>
              <a:defRPr/>
            </a:lvl3pPr>
            <a:lvl4pPr marL="685807" indent="0" algn="ctr">
              <a:buNone/>
              <a:defRPr/>
            </a:lvl4pPr>
            <a:lvl5pPr marL="914409" indent="0" algn="ctr">
              <a:buNone/>
              <a:defRPr/>
            </a:lvl5pPr>
            <a:lvl6pPr marL="1143011" indent="0" algn="ctr">
              <a:buNone/>
              <a:defRPr/>
            </a:lvl6pPr>
            <a:lvl7pPr marL="1371613" indent="0" algn="ctr">
              <a:buNone/>
              <a:defRPr/>
            </a:lvl7pPr>
            <a:lvl8pPr marL="1600215" indent="0" algn="ctr">
              <a:buNone/>
              <a:defRPr/>
            </a:lvl8pPr>
            <a:lvl9pPr marL="182881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45733-9CD5-4A39-AF19-1576EAAC58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6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C7718-C7BA-4E2F-9613-1867C7C343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20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899560" y="658813"/>
            <a:ext cx="5555158" cy="140438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4083" y="658813"/>
            <a:ext cx="16579751" cy="140438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2C855F-A866-40A9-8FAF-89579C6C04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18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AEFD10-DBAF-4AE2-89A0-5AF92A9DB4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10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244" y="10576720"/>
            <a:ext cx="20985659" cy="3268662"/>
          </a:xfrm>
        </p:spPr>
        <p:txBody>
          <a:bodyPr anchor="t"/>
          <a:lstStyle>
            <a:lvl1pPr algn="l">
              <a:defRPr sz="201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244" y="6976269"/>
            <a:ext cx="20985659" cy="3600450"/>
          </a:xfrm>
        </p:spPr>
        <p:txBody>
          <a:bodyPr anchor="b"/>
          <a:lstStyle>
            <a:lvl1pPr marL="0" indent="0">
              <a:buNone/>
              <a:defRPr sz="986"/>
            </a:lvl1pPr>
            <a:lvl2pPr marL="228602" indent="0">
              <a:buNone/>
              <a:defRPr sz="900"/>
            </a:lvl2pPr>
            <a:lvl3pPr marL="457204" indent="0">
              <a:buNone/>
              <a:defRPr sz="814"/>
            </a:lvl3pPr>
            <a:lvl4pPr marL="685807" indent="0">
              <a:buNone/>
              <a:defRPr sz="686"/>
            </a:lvl4pPr>
            <a:lvl5pPr marL="914409" indent="0">
              <a:buNone/>
              <a:defRPr sz="686"/>
            </a:lvl5pPr>
            <a:lvl6pPr marL="1143011" indent="0">
              <a:buNone/>
              <a:defRPr sz="686"/>
            </a:lvl6pPr>
            <a:lvl7pPr marL="1371613" indent="0">
              <a:buNone/>
              <a:defRPr sz="686"/>
            </a:lvl7pPr>
            <a:lvl8pPr marL="1600215" indent="0">
              <a:buNone/>
              <a:defRPr sz="686"/>
            </a:lvl8pPr>
            <a:lvl9pPr marL="1828817" indent="0">
              <a:buNone/>
              <a:defRPr sz="6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C3906F-68E1-40D4-92B5-7E5E62F918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390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4083" y="3840163"/>
            <a:ext cx="11067455" cy="10862469"/>
          </a:xfrm>
        </p:spPr>
        <p:txBody>
          <a:bodyPr/>
          <a:lstStyle>
            <a:lvl1pPr>
              <a:defRPr sz="1414"/>
            </a:lvl1pPr>
            <a:lvl2pPr>
              <a:defRPr sz="1200"/>
            </a:lvl2pPr>
            <a:lvl3pPr>
              <a:defRPr sz="986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87263" y="3840163"/>
            <a:ext cx="11067455" cy="10862469"/>
          </a:xfrm>
        </p:spPr>
        <p:txBody>
          <a:bodyPr/>
          <a:lstStyle>
            <a:lvl1pPr>
              <a:defRPr sz="1414"/>
            </a:lvl1pPr>
            <a:lvl2pPr>
              <a:defRPr sz="1200"/>
            </a:lvl2pPr>
            <a:lvl3pPr>
              <a:defRPr sz="986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F8588-11AB-46DB-B65B-0DA5B032DF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72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083" y="3684588"/>
            <a:ext cx="10908506" cy="153511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2" indent="0">
              <a:buNone/>
              <a:defRPr sz="986" b="1"/>
            </a:lvl2pPr>
            <a:lvl3pPr marL="457204" indent="0">
              <a:buNone/>
              <a:defRPr sz="900" b="1"/>
            </a:lvl3pPr>
            <a:lvl4pPr marL="685807" indent="0">
              <a:buNone/>
              <a:defRPr sz="814" b="1"/>
            </a:lvl4pPr>
            <a:lvl5pPr marL="914409" indent="0">
              <a:buNone/>
              <a:defRPr sz="814" b="1"/>
            </a:lvl5pPr>
            <a:lvl6pPr marL="1143011" indent="0">
              <a:buNone/>
              <a:defRPr sz="814" b="1"/>
            </a:lvl6pPr>
            <a:lvl7pPr marL="1371613" indent="0">
              <a:buNone/>
              <a:defRPr sz="814" b="1"/>
            </a:lvl7pPr>
            <a:lvl8pPr marL="1600215" indent="0">
              <a:buNone/>
              <a:defRPr sz="814" b="1"/>
            </a:lvl8pPr>
            <a:lvl9pPr marL="1828817" indent="0">
              <a:buNone/>
              <a:defRPr sz="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083" y="5219701"/>
            <a:ext cx="10908506" cy="9482931"/>
          </a:xfrm>
        </p:spPr>
        <p:txBody>
          <a:bodyPr/>
          <a:lstStyle>
            <a:lvl1pPr>
              <a:defRPr sz="1200"/>
            </a:lvl1pPr>
            <a:lvl2pPr>
              <a:defRPr sz="986"/>
            </a:lvl2pPr>
            <a:lvl3pPr>
              <a:defRPr sz="900"/>
            </a:lvl3pPr>
            <a:lvl4pPr>
              <a:defRPr sz="814"/>
            </a:lvl4pPr>
            <a:lvl5pPr>
              <a:defRPr sz="814"/>
            </a:lvl5pPr>
            <a:lvl6pPr>
              <a:defRPr sz="814"/>
            </a:lvl6pPr>
            <a:lvl7pPr>
              <a:defRPr sz="814"/>
            </a:lvl7pPr>
            <a:lvl8pPr>
              <a:defRPr sz="814"/>
            </a:lvl8pPr>
            <a:lvl9pPr>
              <a:defRPr sz="8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541747" y="3684588"/>
            <a:ext cx="10912971" cy="153511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2" indent="0">
              <a:buNone/>
              <a:defRPr sz="986" b="1"/>
            </a:lvl2pPr>
            <a:lvl3pPr marL="457204" indent="0">
              <a:buNone/>
              <a:defRPr sz="900" b="1"/>
            </a:lvl3pPr>
            <a:lvl4pPr marL="685807" indent="0">
              <a:buNone/>
              <a:defRPr sz="814" b="1"/>
            </a:lvl4pPr>
            <a:lvl5pPr marL="914409" indent="0">
              <a:buNone/>
              <a:defRPr sz="814" b="1"/>
            </a:lvl5pPr>
            <a:lvl6pPr marL="1143011" indent="0">
              <a:buNone/>
              <a:defRPr sz="814" b="1"/>
            </a:lvl6pPr>
            <a:lvl7pPr marL="1371613" indent="0">
              <a:buNone/>
              <a:defRPr sz="814" b="1"/>
            </a:lvl7pPr>
            <a:lvl8pPr marL="1600215" indent="0">
              <a:buNone/>
              <a:defRPr sz="814" b="1"/>
            </a:lvl8pPr>
            <a:lvl9pPr marL="1828817" indent="0">
              <a:buNone/>
              <a:defRPr sz="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541747" y="5219701"/>
            <a:ext cx="10912971" cy="9482931"/>
          </a:xfrm>
        </p:spPr>
        <p:txBody>
          <a:bodyPr/>
          <a:lstStyle>
            <a:lvl1pPr>
              <a:defRPr sz="1200"/>
            </a:lvl1pPr>
            <a:lvl2pPr>
              <a:defRPr sz="986"/>
            </a:lvl2pPr>
            <a:lvl3pPr>
              <a:defRPr sz="900"/>
            </a:lvl3pPr>
            <a:lvl4pPr>
              <a:defRPr sz="814"/>
            </a:lvl4pPr>
            <a:lvl5pPr>
              <a:defRPr sz="814"/>
            </a:lvl5pPr>
            <a:lvl6pPr>
              <a:defRPr sz="814"/>
            </a:lvl6pPr>
            <a:lvl7pPr>
              <a:defRPr sz="814"/>
            </a:lvl7pPr>
            <a:lvl8pPr>
              <a:defRPr sz="814"/>
            </a:lvl8pPr>
            <a:lvl9pPr>
              <a:defRPr sz="8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F70D44-9EE5-494F-B24D-9088C4F630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595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282EB0-6A1C-42AA-BBF4-30A498DC98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10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8D00DC-00D9-48A8-8591-ED180EF32D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996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083" y="655638"/>
            <a:ext cx="8122444" cy="2788444"/>
          </a:xfrm>
        </p:spPr>
        <p:txBody>
          <a:bodyPr anchor="b"/>
          <a:lstStyle>
            <a:lvl1pPr algn="l">
              <a:defRPr sz="9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992" y="655638"/>
            <a:ext cx="13801725" cy="14046994"/>
          </a:xfrm>
        </p:spPr>
        <p:txBody>
          <a:bodyPr/>
          <a:lstStyle>
            <a:lvl1pPr>
              <a:defRPr sz="1586"/>
            </a:lvl1pPr>
            <a:lvl2pPr>
              <a:defRPr sz="1414"/>
            </a:lvl2pPr>
            <a:lvl3pPr>
              <a:defRPr sz="1200"/>
            </a:lvl3pPr>
            <a:lvl4pPr>
              <a:defRPr sz="986"/>
            </a:lvl4pPr>
            <a:lvl5pPr>
              <a:defRPr sz="986"/>
            </a:lvl5pPr>
            <a:lvl6pPr>
              <a:defRPr sz="986"/>
            </a:lvl6pPr>
            <a:lvl7pPr>
              <a:defRPr sz="986"/>
            </a:lvl7pPr>
            <a:lvl8pPr>
              <a:defRPr sz="986"/>
            </a:lvl8pPr>
            <a:lvl9pPr>
              <a:defRPr sz="9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4083" y="3444081"/>
            <a:ext cx="8122444" cy="11258550"/>
          </a:xfrm>
        </p:spPr>
        <p:txBody>
          <a:bodyPr/>
          <a:lstStyle>
            <a:lvl1pPr marL="0" indent="0">
              <a:buNone/>
              <a:defRPr sz="686"/>
            </a:lvl1pPr>
            <a:lvl2pPr marL="228602" indent="0">
              <a:buNone/>
              <a:defRPr sz="600"/>
            </a:lvl2pPr>
            <a:lvl3pPr marL="457204" indent="0">
              <a:buNone/>
              <a:defRPr sz="514"/>
            </a:lvl3pPr>
            <a:lvl4pPr marL="685807" indent="0">
              <a:buNone/>
              <a:defRPr sz="429"/>
            </a:lvl4pPr>
            <a:lvl5pPr marL="914409" indent="0">
              <a:buNone/>
              <a:defRPr sz="429"/>
            </a:lvl5pPr>
            <a:lvl6pPr marL="1143011" indent="0">
              <a:buNone/>
              <a:defRPr sz="429"/>
            </a:lvl6pPr>
            <a:lvl7pPr marL="1371613" indent="0">
              <a:buNone/>
              <a:defRPr sz="429"/>
            </a:lvl7pPr>
            <a:lvl8pPr marL="1600215" indent="0">
              <a:buNone/>
              <a:defRPr sz="429"/>
            </a:lvl8pPr>
            <a:lvl9pPr marL="1828817" indent="0">
              <a:buNone/>
              <a:defRPr sz="42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D8C0C4-CE81-4EEF-9770-5470521DE3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83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999" y="11521282"/>
            <a:ext cx="14813458" cy="1360488"/>
          </a:xfrm>
        </p:spPr>
        <p:txBody>
          <a:bodyPr anchor="b"/>
          <a:lstStyle>
            <a:lvl1pPr algn="l">
              <a:defRPr sz="9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38999" y="1470820"/>
            <a:ext cx="14813458" cy="9875043"/>
          </a:xfrm>
        </p:spPr>
        <p:txBody>
          <a:bodyPr/>
          <a:lstStyle>
            <a:lvl1pPr marL="0" indent="0">
              <a:buNone/>
              <a:defRPr sz="1586"/>
            </a:lvl1pPr>
            <a:lvl2pPr marL="228602" indent="0">
              <a:buNone/>
              <a:defRPr sz="1414"/>
            </a:lvl2pPr>
            <a:lvl3pPr marL="457204" indent="0">
              <a:buNone/>
              <a:defRPr sz="1200"/>
            </a:lvl3pPr>
            <a:lvl4pPr marL="685807" indent="0">
              <a:buNone/>
              <a:defRPr sz="986"/>
            </a:lvl4pPr>
            <a:lvl5pPr marL="914409" indent="0">
              <a:buNone/>
              <a:defRPr sz="986"/>
            </a:lvl5pPr>
            <a:lvl6pPr marL="1143011" indent="0">
              <a:buNone/>
              <a:defRPr sz="986"/>
            </a:lvl6pPr>
            <a:lvl7pPr marL="1371613" indent="0">
              <a:buNone/>
              <a:defRPr sz="986"/>
            </a:lvl7pPr>
            <a:lvl8pPr marL="1600215" indent="0">
              <a:buNone/>
              <a:defRPr sz="986"/>
            </a:lvl8pPr>
            <a:lvl9pPr marL="1828817" indent="0">
              <a:buNone/>
              <a:defRPr sz="986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8999" y="12881770"/>
            <a:ext cx="14813458" cy="1931193"/>
          </a:xfrm>
        </p:spPr>
        <p:txBody>
          <a:bodyPr/>
          <a:lstStyle>
            <a:lvl1pPr marL="0" indent="0">
              <a:buNone/>
              <a:defRPr sz="686"/>
            </a:lvl1pPr>
            <a:lvl2pPr marL="228602" indent="0">
              <a:buNone/>
              <a:defRPr sz="600"/>
            </a:lvl2pPr>
            <a:lvl3pPr marL="457204" indent="0">
              <a:buNone/>
              <a:defRPr sz="514"/>
            </a:lvl3pPr>
            <a:lvl4pPr marL="685807" indent="0">
              <a:buNone/>
              <a:defRPr sz="429"/>
            </a:lvl4pPr>
            <a:lvl5pPr marL="914409" indent="0">
              <a:buNone/>
              <a:defRPr sz="429"/>
            </a:lvl5pPr>
            <a:lvl6pPr marL="1143011" indent="0">
              <a:buNone/>
              <a:defRPr sz="429"/>
            </a:lvl6pPr>
            <a:lvl7pPr marL="1371613" indent="0">
              <a:buNone/>
              <a:defRPr sz="429"/>
            </a:lvl7pPr>
            <a:lvl8pPr marL="1600215" indent="0">
              <a:buNone/>
              <a:defRPr sz="429"/>
            </a:lvl8pPr>
            <a:lvl9pPr marL="1828817" indent="0">
              <a:buNone/>
              <a:defRPr sz="42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F393D9-CF7B-4330-B265-DED19A74F3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25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33488" y="658813"/>
            <a:ext cx="222218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2035" tIns="256017" rIns="512035" bIns="256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3488" y="3840163"/>
            <a:ext cx="22221825" cy="1086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2035" tIns="256017" rIns="512035" bIns="2560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33488" y="14987588"/>
            <a:ext cx="5762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12035" tIns="256017" rIns="512035" bIns="25601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300" smtClean="0">
                <a:latin typeface="Arial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434388" y="14987588"/>
            <a:ext cx="7820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12035" tIns="256017" rIns="512035" bIns="256017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3300" smtClean="0">
                <a:latin typeface="Arial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692688" y="14987588"/>
            <a:ext cx="5762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12035" tIns="256017" rIns="512035" bIns="2560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3300">
                <a:latin typeface="Arial" panose="020B0604020202020204" pitchFamily="34" charset="0"/>
              </a:defRPr>
            </a:lvl1pPr>
          </a:lstStyle>
          <a:p>
            <a:fld id="{0BDB88F5-6D3C-44D6-BE49-529E82C2D52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3925" rtl="0" eaLnBrk="0" fontAlgn="base" hangingPunct="0">
        <a:spcBef>
          <a:spcPct val="0"/>
        </a:spcBef>
        <a:spcAft>
          <a:spcPct val="0"/>
        </a:spcAft>
        <a:defRPr sz="105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2193925" rtl="0" eaLnBrk="0" fontAlgn="base" hangingPunct="0">
        <a:spcBef>
          <a:spcPct val="0"/>
        </a:spcBef>
        <a:spcAft>
          <a:spcPct val="0"/>
        </a:spcAft>
        <a:defRPr sz="10500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ctr" defTabSz="2193925" rtl="0" eaLnBrk="0" fontAlgn="base" hangingPunct="0">
        <a:spcBef>
          <a:spcPct val="0"/>
        </a:spcBef>
        <a:spcAft>
          <a:spcPct val="0"/>
        </a:spcAft>
        <a:defRPr sz="10500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ctr" defTabSz="2193925" rtl="0" eaLnBrk="0" fontAlgn="base" hangingPunct="0">
        <a:spcBef>
          <a:spcPct val="0"/>
        </a:spcBef>
        <a:spcAft>
          <a:spcPct val="0"/>
        </a:spcAft>
        <a:defRPr sz="10500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ctr" defTabSz="2193925" rtl="0" eaLnBrk="0" fontAlgn="base" hangingPunct="0">
        <a:spcBef>
          <a:spcPct val="0"/>
        </a:spcBef>
        <a:spcAft>
          <a:spcPct val="0"/>
        </a:spcAft>
        <a:defRPr sz="10500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228602" algn="ctr" defTabSz="2194740" rtl="0" fontAlgn="base">
        <a:spcBef>
          <a:spcPct val="0"/>
        </a:spcBef>
        <a:spcAft>
          <a:spcPct val="0"/>
        </a:spcAft>
        <a:defRPr sz="10544">
          <a:solidFill>
            <a:schemeClr val="tx2"/>
          </a:solidFill>
          <a:latin typeface="Arial" charset="0"/>
          <a:cs typeface="Arial" charset="0"/>
        </a:defRPr>
      </a:lvl6pPr>
      <a:lvl7pPr marL="457204" algn="ctr" defTabSz="2194740" rtl="0" fontAlgn="base">
        <a:spcBef>
          <a:spcPct val="0"/>
        </a:spcBef>
        <a:spcAft>
          <a:spcPct val="0"/>
        </a:spcAft>
        <a:defRPr sz="10544">
          <a:solidFill>
            <a:schemeClr val="tx2"/>
          </a:solidFill>
          <a:latin typeface="Arial" charset="0"/>
          <a:cs typeface="Arial" charset="0"/>
        </a:defRPr>
      </a:lvl7pPr>
      <a:lvl8pPr marL="685807" algn="ctr" defTabSz="2194740" rtl="0" fontAlgn="base">
        <a:spcBef>
          <a:spcPct val="0"/>
        </a:spcBef>
        <a:spcAft>
          <a:spcPct val="0"/>
        </a:spcAft>
        <a:defRPr sz="10544">
          <a:solidFill>
            <a:schemeClr val="tx2"/>
          </a:solidFill>
          <a:latin typeface="Arial" charset="0"/>
          <a:cs typeface="Arial" charset="0"/>
        </a:defRPr>
      </a:lvl8pPr>
      <a:lvl9pPr marL="914409" algn="ctr" defTabSz="2194740" rtl="0" fontAlgn="base">
        <a:spcBef>
          <a:spcPct val="0"/>
        </a:spcBef>
        <a:spcAft>
          <a:spcPct val="0"/>
        </a:spcAft>
        <a:defRPr sz="10544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822325" indent="-822325" algn="l" defTabSz="2193925" rtl="0" eaLnBrk="0" fontAlgn="base" hangingPunct="0">
        <a:spcBef>
          <a:spcPct val="20000"/>
        </a:spcBef>
        <a:spcAft>
          <a:spcPct val="0"/>
        </a:spcAft>
        <a:buChar char="•"/>
        <a:defRPr sz="77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1781175" indent="-684213" algn="l" defTabSz="2193925" rtl="0" eaLnBrk="0" fontAlgn="base" hangingPunct="0">
        <a:spcBef>
          <a:spcPct val="20000"/>
        </a:spcBef>
        <a:spcAft>
          <a:spcPct val="0"/>
        </a:spcAft>
        <a:buChar char="–"/>
        <a:defRPr sz="6600">
          <a:solidFill>
            <a:schemeClr val="tx1"/>
          </a:solidFill>
          <a:latin typeface="+mn-lt"/>
          <a:ea typeface="Arial" charset="0"/>
          <a:cs typeface="+mn-cs"/>
        </a:defRPr>
      </a:lvl2pPr>
      <a:lvl3pPr marL="2741613" indent="-547688" algn="l" defTabSz="2193925" rtl="0" eaLnBrk="0" fontAlgn="base" hangingPunct="0">
        <a:spcBef>
          <a:spcPct val="20000"/>
        </a:spcBef>
        <a:spcAft>
          <a:spcPct val="0"/>
        </a:spcAft>
        <a:buChar char="•"/>
        <a:defRPr sz="5700">
          <a:solidFill>
            <a:schemeClr val="tx1"/>
          </a:solidFill>
          <a:latin typeface="+mn-lt"/>
          <a:ea typeface="Arial" charset="0"/>
          <a:cs typeface="+mn-cs"/>
        </a:defRPr>
      </a:lvl3pPr>
      <a:lvl4pPr marL="3840163" indent="-547688" algn="l" defTabSz="2193925" rtl="0" eaLnBrk="0" fontAlgn="base" hangingPunct="0">
        <a:spcBef>
          <a:spcPct val="20000"/>
        </a:spcBef>
        <a:spcAft>
          <a:spcPct val="0"/>
        </a:spcAft>
        <a:buChar char="–"/>
        <a:defRPr sz="4800">
          <a:solidFill>
            <a:schemeClr val="tx1"/>
          </a:solidFill>
          <a:latin typeface="+mn-lt"/>
          <a:ea typeface="Arial" charset="0"/>
          <a:cs typeface="+mn-cs"/>
        </a:defRPr>
      </a:lvl4pPr>
      <a:lvl5pPr marL="4937125" indent="-547688" algn="l" defTabSz="2193925" rtl="0" eaLnBrk="0" fontAlgn="base" hangingPunct="0">
        <a:spcBef>
          <a:spcPct val="20000"/>
        </a:spcBef>
        <a:spcAft>
          <a:spcPct val="0"/>
        </a:spcAft>
        <a:buChar char="»"/>
        <a:defRPr sz="4800">
          <a:solidFill>
            <a:schemeClr val="tx1"/>
          </a:solidFill>
          <a:latin typeface="+mn-lt"/>
          <a:ea typeface="Arial" charset="0"/>
          <a:cs typeface="+mn-cs"/>
        </a:defRPr>
      </a:lvl5pPr>
      <a:lvl6pPr marL="5166568" indent="-548487" algn="l" defTabSz="2194740" rtl="0" fontAlgn="base">
        <a:spcBef>
          <a:spcPct val="20000"/>
        </a:spcBef>
        <a:spcAft>
          <a:spcPct val="0"/>
        </a:spcAft>
        <a:buChar char="»"/>
        <a:defRPr sz="4800">
          <a:solidFill>
            <a:schemeClr val="tx1"/>
          </a:solidFill>
          <a:latin typeface="+mn-lt"/>
          <a:cs typeface="+mn-cs"/>
        </a:defRPr>
      </a:lvl6pPr>
      <a:lvl7pPr marL="5395171" indent="-548487" algn="l" defTabSz="2194740" rtl="0" fontAlgn="base">
        <a:spcBef>
          <a:spcPct val="20000"/>
        </a:spcBef>
        <a:spcAft>
          <a:spcPct val="0"/>
        </a:spcAft>
        <a:buChar char="»"/>
        <a:defRPr sz="4800">
          <a:solidFill>
            <a:schemeClr val="tx1"/>
          </a:solidFill>
          <a:latin typeface="+mn-lt"/>
          <a:cs typeface="+mn-cs"/>
        </a:defRPr>
      </a:lvl7pPr>
      <a:lvl8pPr marL="5623772" indent="-548487" algn="l" defTabSz="2194740" rtl="0" fontAlgn="base">
        <a:spcBef>
          <a:spcPct val="20000"/>
        </a:spcBef>
        <a:spcAft>
          <a:spcPct val="0"/>
        </a:spcAft>
        <a:buChar char="»"/>
        <a:defRPr sz="4800">
          <a:solidFill>
            <a:schemeClr val="tx1"/>
          </a:solidFill>
          <a:latin typeface="+mn-lt"/>
          <a:cs typeface="+mn-cs"/>
        </a:defRPr>
      </a:lvl8pPr>
      <a:lvl9pPr marL="5852375" indent="-548487" algn="l" defTabSz="2194740" rtl="0" fontAlgn="base">
        <a:spcBef>
          <a:spcPct val="20000"/>
        </a:spcBef>
        <a:spcAft>
          <a:spcPct val="0"/>
        </a:spcAft>
        <a:buChar char="»"/>
        <a:defRPr sz="4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45720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2" algn="l" defTabSz="45720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4" algn="l" defTabSz="45720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7" algn="l" defTabSz="45720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9" algn="l" defTabSz="45720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11" algn="l" defTabSz="45720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13" algn="l" defTabSz="45720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15" algn="l" defTabSz="45720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17" algn="l" defTabSz="45720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ACD886F-111B-485A-B241-2EABB08F2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218" y="3805905"/>
            <a:ext cx="3050815" cy="259618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8F5575D-A7FF-424F-AE2A-4FA2EFB70D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150197" y="2735556"/>
            <a:ext cx="5227630" cy="3924979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258315" y="7326956"/>
            <a:ext cx="8387445" cy="61555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rebuchet MS" panose="020B0603020202020204" pitchFamily="34" charset="0"/>
              </a:rPr>
              <a:t>Decision Task</a:t>
            </a:r>
          </a:p>
          <a:p>
            <a:endParaRPr lang="en-US" sz="1600" dirty="0">
              <a:latin typeface="Trebuchet MS" panose="020B0603020202020204" pitchFamily="34" charset="0"/>
            </a:endParaRPr>
          </a:p>
          <a:p>
            <a:r>
              <a:rPr lang="en-US" sz="1600" dirty="0">
                <a:latin typeface="Trebuchet MS" panose="020B0603020202020204" pitchFamily="34" charset="0"/>
              </a:rPr>
              <a:t>	</a:t>
            </a:r>
          </a:p>
          <a:p>
            <a:endParaRPr lang="en-US" sz="16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endParaRPr lang="en-US" sz="16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endParaRPr lang="en-US" sz="16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endParaRPr lang="en-US" sz="16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Trebuchet MS" panose="020B0603020202020204" pitchFamily="34" charset="0"/>
              </a:rPr>
              <a:t>	</a:t>
            </a:r>
          </a:p>
          <a:p>
            <a:r>
              <a:rPr lang="en-US" sz="1600" b="1" dirty="0">
                <a:solidFill>
                  <a:srgbClr val="FF0000"/>
                </a:solidFill>
                <a:latin typeface="Trebuchet MS" panose="020B0603020202020204" pitchFamily="34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 pitchFamily="34" charset="0"/>
              </a:rPr>
              <a:t>Choice 1		Choice 2	    Post-Choice Rating</a:t>
            </a:r>
          </a:p>
          <a:p>
            <a:pPr algn="ctr"/>
            <a:endParaRPr lang="en-US" sz="1600" dirty="0">
              <a:latin typeface="Trebuchet MS" panose="020B0603020202020204" pitchFamily="34" charset="0"/>
            </a:endParaRPr>
          </a:p>
          <a:p>
            <a:pPr algn="ctr"/>
            <a:endParaRPr lang="en-US" sz="1600" dirty="0">
              <a:latin typeface="Trebuchet MS" panose="020B0603020202020204" pitchFamily="34" charset="0"/>
            </a:endParaRPr>
          </a:p>
          <a:p>
            <a:pPr algn="ctr"/>
            <a:endParaRPr lang="en-US" sz="1600" dirty="0">
              <a:latin typeface="Trebuchet MS" panose="020B0603020202020204" pitchFamily="34" charset="0"/>
            </a:endParaRPr>
          </a:p>
          <a:p>
            <a:pPr algn="ctr"/>
            <a:endParaRPr lang="en-US" sz="1600" dirty="0">
              <a:latin typeface="Trebuchet MS" panose="020B0603020202020204" pitchFamily="34" charset="0"/>
            </a:endParaRPr>
          </a:p>
          <a:p>
            <a:pPr algn="ctr"/>
            <a:endParaRPr lang="en-US" sz="1600" dirty="0">
              <a:latin typeface="Trebuchet MS" panose="020B0603020202020204" pitchFamily="34" charset="0"/>
            </a:endParaRPr>
          </a:p>
          <a:p>
            <a:pPr algn="ctr"/>
            <a:endParaRPr lang="en-US" sz="1600" dirty="0">
              <a:latin typeface="Trebuchet MS" panose="020B0603020202020204" pitchFamily="34" charset="0"/>
            </a:endParaRPr>
          </a:p>
          <a:p>
            <a:pPr algn="ctr"/>
            <a:endParaRPr lang="en-US" sz="1600" dirty="0">
              <a:latin typeface="Trebuchet MS" panose="020B0603020202020204" pitchFamily="34" charset="0"/>
            </a:endParaRPr>
          </a:p>
          <a:p>
            <a:pPr algn="ctr"/>
            <a:endParaRPr lang="en-US" sz="1600" dirty="0">
              <a:latin typeface="Trebuchet MS" panose="020B0603020202020204" pitchFamily="34" charset="0"/>
            </a:endParaRPr>
          </a:p>
          <a:p>
            <a:pPr algn="ctr"/>
            <a:endParaRPr lang="en-US" sz="1600" dirty="0">
              <a:latin typeface="Trebuchet MS" panose="020B0603020202020204" pitchFamily="34" charset="0"/>
            </a:endParaRPr>
          </a:p>
          <a:p>
            <a:pPr algn="ctr"/>
            <a:endParaRPr lang="en-US" sz="1600" dirty="0">
              <a:latin typeface="Trebuchet MS" panose="020B0603020202020204" pitchFamily="34" charset="0"/>
            </a:endParaRPr>
          </a:p>
          <a:p>
            <a:pPr algn="ctr"/>
            <a:endParaRPr lang="en-US" sz="1600" dirty="0">
              <a:latin typeface="Trebuchet MS" panose="020B0603020202020204" pitchFamily="34" charset="0"/>
            </a:endParaRPr>
          </a:p>
          <a:p>
            <a:pPr algn="ctr"/>
            <a:endParaRPr lang="en-US" sz="1600" dirty="0">
              <a:latin typeface="Trebuchet MS" panose="020B0603020202020204" pitchFamily="34" charset="0"/>
            </a:endParaRPr>
          </a:p>
          <a:p>
            <a:pPr algn="ctr"/>
            <a:endParaRPr lang="en-US" sz="1600" dirty="0">
              <a:latin typeface="Trebuchet MS" panose="020B0603020202020204" pitchFamily="34" charset="0"/>
            </a:endParaRPr>
          </a:p>
          <a:p>
            <a:pPr algn="ctr"/>
            <a:endParaRPr lang="en-US" sz="1600" dirty="0">
              <a:latin typeface="Trebuchet MS" panose="020B0603020202020204" pitchFamily="34" charset="0"/>
            </a:endParaRPr>
          </a:p>
          <a:p>
            <a:pPr algn="ctr"/>
            <a:endParaRPr lang="en-US" sz="1600" dirty="0">
              <a:latin typeface="Trebuchet MS" panose="020B0603020202020204" pitchFamily="34" charset="0"/>
            </a:endParaRPr>
          </a:p>
        </p:txBody>
      </p:sp>
      <p:sp>
        <p:nvSpPr>
          <p:cNvPr id="15361" name="Rectangle 200"/>
          <p:cNvSpPr>
            <a:spLocks noChangeArrowheads="1"/>
          </p:cNvSpPr>
          <p:nvPr/>
        </p:nvSpPr>
        <p:spPr bwMode="auto">
          <a:xfrm>
            <a:off x="172377" y="2257474"/>
            <a:ext cx="8513762" cy="415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17" tIns="22859" rIns="45717" bIns="22859">
            <a:spAutoFit/>
          </a:bodyPr>
          <a:lstStyle>
            <a:lvl1pPr defTabSz="5119688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5119688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5119688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5119688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5119688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5119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5119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5119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5119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 dirty="0">
                <a:solidFill>
                  <a:srgbClr val="52780E"/>
                </a:solidFill>
                <a:latin typeface="Trebuchet MS" panose="020B0603020202020204" pitchFamily="34" charset="0"/>
              </a:rPr>
              <a:t>1. Introduction</a:t>
            </a:r>
          </a:p>
        </p:txBody>
      </p:sp>
      <p:sp>
        <p:nvSpPr>
          <p:cNvPr id="15362" name="TextBox 189"/>
          <p:cNvSpPr txBox="1">
            <a:spLocks noChangeArrowheads="1"/>
          </p:cNvSpPr>
          <p:nvPr/>
        </p:nvSpPr>
        <p:spPr bwMode="auto">
          <a:xfrm>
            <a:off x="256540" y="2776939"/>
            <a:ext cx="849685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sz="2000" dirty="0"/>
              <a:t>Though people prefer having more items to choose from, they are less satisfied with their choices after choosing among many options as opposed to only a few (</a:t>
            </a:r>
            <a:r>
              <a:rPr lang="en-US" sz="2000" dirty="0" err="1"/>
              <a:t>Iyengar</a:t>
            </a:r>
            <a:r>
              <a:rPr lang="en-US" sz="2000" dirty="0"/>
              <a:t> &amp; </a:t>
            </a:r>
            <a:r>
              <a:rPr lang="en-US" sz="2000" dirty="0" err="1"/>
              <a:t>Lepper</a:t>
            </a:r>
            <a:r>
              <a:rPr lang="en-US" sz="2000" dirty="0"/>
              <a:t>, 2000). However, this effect reverses when making decisions for others, despite being presented with many options (</a:t>
            </a:r>
            <a:r>
              <a:rPr lang="en-US" sz="2000" dirty="0" err="1"/>
              <a:t>Polman</a:t>
            </a:r>
            <a:r>
              <a:rPr lang="en-US" sz="2000" dirty="0"/>
              <a:t>, 2012). Our study examines valuation when making decisions for oneself and another person.</a:t>
            </a:r>
            <a:endParaRPr lang="en-US" altLang="en-US" sz="2000" dirty="0">
              <a:latin typeface="Trebuchet MS" panose="020B0603020202020204" pitchFamily="34" charset="0"/>
            </a:endParaRP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147425" y="4855868"/>
            <a:ext cx="85387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 dirty="0">
                <a:solidFill>
                  <a:srgbClr val="52780E"/>
                </a:solidFill>
                <a:latin typeface="Trebuchet MS" panose="020B0603020202020204" pitchFamily="34" charset="0"/>
              </a:rPr>
              <a:t>2. Methods</a:t>
            </a:r>
          </a:p>
        </p:txBody>
      </p:sp>
      <p:sp>
        <p:nvSpPr>
          <p:cNvPr id="15365" name="Rectangle 162"/>
          <p:cNvSpPr>
            <a:spLocks noChangeArrowheads="1"/>
          </p:cNvSpPr>
          <p:nvPr/>
        </p:nvSpPr>
        <p:spPr bwMode="auto">
          <a:xfrm>
            <a:off x="173726" y="4846378"/>
            <a:ext cx="8542337" cy="1148962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17" tIns="22859" rIns="45717" bIns="22859" anchor="ctr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700">
              <a:latin typeface="Trebuchet MS" panose="020B0603020202020204" pitchFamily="34" charset="0"/>
            </a:endParaRPr>
          </a:p>
        </p:txBody>
      </p:sp>
      <p:sp>
        <p:nvSpPr>
          <p:cNvPr id="15366" name="TextBox 86"/>
          <p:cNvSpPr txBox="1">
            <a:spLocks noChangeArrowheads="1"/>
          </p:cNvSpPr>
          <p:nvPr/>
        </p:nvSpPr>
        <p:spPr bwMode="auto">
          <a:xfrm>
            <a:off x="8968448" y="2256116"/>
            <a:ext cx="80517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 dirty="0">
                <a:solidFill>
                  <a:srgbClr val="52780E"/>
                </a:solidFill>
                <a:latin typeface="Trebuchet MS" panose="020B0603020202020204" pitchFamily="34" charset="0"/>
              </a:rPr>
              <a:t>3. Is There an Association Between Set Size and Response Time?</a:t>
            </a:r>
          </a:p>
        </p:txBody>
      </p:sp>
      <p:sp>
        <p:nvSpPr>
          <p:cNvPr id="15367" name="Rectangle 162"/>
          <p:cNvSpPr>
            <a:spLocks noChangeArrowheads="1"/>
          </p:cNvSpPr>
          <p:nvPr/>
        </p:nvSpPr>
        <p:spPr bwMode="auto">
          <a:xfrm>
            <a:off x="8814726" y="2135189"/>
            <a:ext cx="8231850" cy="739795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17" tIns="22859" rIns="45717" bIns="22859" anchor="ctr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700">
              <a:latin typeface="Trebuchet MS" panose="020B0603020202020204" pitchFamily="34" charset="0"/>
            </a:endParaRPr>
          </a:p>
        </p:txBody>
      </p:sp>
      <p:sp>
        <p:nvSpPr>
          <p:cNvPr id="15368" name="Rectangle 162"/>
          <p:cNvSpPr>
            <a:spLocks noChangeArrowheads="1"/>
          </p:cNvSpPr>
          <p:nvPr/>
        </p:nvSpPr>
        <p:spPr bwMode="auto">
          <a:xfrm>
            <a:off x="17175163" y="2135187"/>
            <a:ext cx="7378700" cy="820603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17" tIns="22859" rIns="45717" bIns="22859" anchor="ctr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700">
              <a:latin typeface="Trebuchet MS" panose="020B0603020202020204" pitchFamily="34" charset="0"/>
            </a:endParaRPr>
          </a:p>
        </p:txBody>
      </p:sp>
      <p:sp>
        <p:nvSpPr>
          <p:cNvPr id="15369" name="Rectangle 162"/>
          <p:cNvSpPr>
            <a:spLocks noChangeArrowheads="1"/>
          </p:cNvSpPr>
          <p:nvPr/>
        </p:nvSpPr>
        <p:spPr bwMode="auto">
          <a:xfrm>
            <a:off x="173726" y="2135187"/>
            <a:ext cx="8542337" cy="265040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17" tIns="22859" rIns="45717" bIns="22859" anchor="ctr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700">
              <a:latin typeface="Trebuchet MS" panose="020B0603020202020204" pitchFamily="34" charset="0"/>
            </a:endParaRPr>
          </a:p>
        </p:txBody>
      </p:sp>
      <p:sp>
        <p:nvSpPr>
          <p:cNvPr id="15381" name="Rectangle 19"/>
          <p:cNvSpPr>
            <a:spLocks noChangeArrowheads="1"/>
          </p:cNvSpPr>
          <p:nvPr/>
        </p:nvSpPr>
        <p:spPr bwMode="auto">
          <a:xfrm>
            <a:off x="16891628" y="2233889"/>
            <a:ext cx="79426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 dirty="0">
                <a:solidFill>
                  <a:srgbClr val="52780E"/>
                </a:solidFill>
                <a:latin typeface="Trebuchet MS" panose="020B0603020202020204" pitchFamily="34" charset="0"/>
              </a:rPr>
              <a:t>5. Modeling Initial Choice (DDM)</a:t>
            </a:r>
          </a:p>
        </p:txBody>
      </p:sp>
      <p:sp>
        <p:nvSpPr>
          <p:cNvPr id="15385" name="TextBox 167"/>
          <p:cNvSpPr txBox="1">
            <a:spLocks noChangeArrowheads="1"/>
          </p:cNvSpPr>
          <p:nvPr/>
        </p:nvSpPr>
        <p:spPr bwMode="auto">
          <a:xfrm>
            <a:off x="17301372" y="11054554"/>
            <a:ext cx="7194849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 dirty="0">
                <a:latin typeface="Trebuchet MS" panose="020B0603020202020204" pitchFamily="34" charset="0"/>
              </a:rPr>
              <a:t>Preliminary results with exploratory sample: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Satisfaction with decisions may be linked to the overall satisfaction of items within a decision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rebuchet MS" panose="020B0603020202020204" pitchFamily="34" charset="0"/>
              </a:rPr>
              <a:t>Value type in a set plays a role in how individuals perceive choice difficulty.</a:t>
            </a:r>
          </a:p>
          <a:p>
            <a:endParaRPr lang="en-US" altLang="en-US" sz="2000" dirty="0">
              <a:latin typeface="Trebuchet MS" panose="020B0603020202020204" pitchFamily="34" charset="0"/>
            </a:endParaRPr>
          </a:p>
          <a:p>
            <a:r>
              <a:rPr lang="en-US" altLang="en-US" sz="2000" i="1" dirty="0">
                <a:latin typeface="Trebuchet MS" panose="020B0603020202020204" pitchFamily="34" charset="0"/>
              </a:rPr>
              <a:t>Future directions: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rebuchet MS" panose="020B0603020202020204" pitchFamily="34" charset="0"/>
              </a:rPr>
              <a:t>Explore most recent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rebuchet MS" panose="020B0603020202020204" pitchFamily="34" charset="0"/>
              </a:rPr>
              <a:t>Transition current study into an imaging study in order to explore the neurological components of decision overload and valuation.</a:t>
            </a:r>
          </a:p>
        </p:txBody>
      </p:sp>
      <p:sp>
        <p:nvSpPr>
          <p:cNvPr id="15388" name="TextBox 2"/>
          <p:cNvSpPr txBox="1">
            <a:spLocks noChangeArrowheads="1"/>
          </p:cNvSpPr>
          <p:nvPr/>
        </p:nvSpPr>
        <p:spPr bwMode="auto">
          <a:xfrm>
            <a:off x="6479811" y="1026068"/>
            <a:ext cx="13028991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600" dirty="0">
                <a:latin typeface="Trebuchet MS" panose="020B0603020202020204" pitchFamily="34" charset="0"/>
              </a:rPr>
              <a:t>Victoria Kelly</a:t>
            </a:r>
            <a:r>
              <a:rPr lang="en-US" altLang="en-US" sz="2600" baseline="30000" dirty="0">
                <a:latin typeface="Trebuchet MS" panose="020B0603020202020204" pitchFamily="34" charset="0"/>
              </a:rPr>
              <a:t>1</a:t>
            </a:r>
            <a:r>
              <a:rPr lang="en-US" altLang="en-US" sz="2600" dirty="0">
                <a:latin typeface="Trebuchet MS" panose="020B0603020202020204" pitchFamily="34" charset="0"/>
              </a:rPr>
              <a:t>, Matthew Slipenchuk</a:t>
            </a:r>
            <a:r>
              <a:rPr lang="en-US" altLang="en-US" sz="2600" baseline="30000" dirty="0">
                <a:latin typeface="Trebuchet MS" panose="020B0603020202020204" pitchFamily="34" charset="0"/>
              </a:rPr>
              <a:t>1</a:t>
            </a:r>
            <a:r>
              <a:rPr lang="en-US" altLang="en-US" sz="2600" dirty="0">
                <a:latin typeface="Trebuchet MS" panose="020B0603020202020204" pitchFamily="34" charset="0"/>
              </a:rPr>
              <a:t>, </a:t>
            </a:r>
            <a:r>
              <a:rPr lang="en-US" altLang="en-US" sz="2600" dirty="0" err="1">
                <a:latin typeface="Trebuchet MS" panose="020B0603020202020204" pitchFamily="34" charset="0"/>
              </a:rPr>
              <a:t>Srikar</a:t>
            </a:r>
            <a:r>
              <a:rPr lang="en-US" altLang="en-US" sz="2600" dirty="0">
                <a:latin typeface="Trebuchet MS" panose="020B0603020202020204" pitchFamily="34" charset="0"/>
              </a:rPr>
              <a:t> Katta</a:t>
            </a:r>
            <a:r>
              <a:rPr lang="en-US" altLang="en-US" sz="2600" baseline="30000" dirty="0">
                <a:latin typeface="Trebuchet MS" panose="020B0603020202020204" pitchFamily="34" charset="0"/>
              </a:rPr>
              <a:t>1</a:t>
            </a:r>
            <a:r>
              <a:rPr lang="en-US" altLang="en-US" sz="2600" dirty="0">
                <a:latin typeface="Trebuchet MS" panose="020B0603020202020204" pitchFamily="34" charset="0"/>
              </a:rPr>
              <a:t>, John A. Clithero</a:t>
            </a:r>
            <a:r>
              <a:rPr lang="en-US" altLang="en-US" sz="2600" baseline="30000" dirty="0">
                <a:latin typeface="Trebuchet MS" panose="020B0603020202020204" pitchFamily="34" charset="0"/>
              </a:rPr>
              <a:t>2</a:t>
            </a:r>
            <a:r>
              <a:rPr lang="en-US" altLang="en-US" sz="2600" dirty="0">
                <a:latin typeface="Trebuchet MS" panose="020B0603020202020204" pitchFamily="34" charset="0"/>
              </a:rPr>
              <a:t>, David V. Smith</a:t>
            </a:r>
            <a:r>
              <a:rPr lang="en-US" altLang="en-US" sz="2600" baseline="30000" dirty="0">
                <a:latin typeface="Trebuchet MS" panose="020B0603020202020204" pitchFamily="34" charset="0"/>
              </a:rPr>
              <a:t>1</a:t>
            </a:r>
          </a:p>
          <a:p>
            <a:pPr algn="ctr" eaLnBrk="1" hangingPunct="1"/>
            <a:r>
              <a:rPr lang="en-US" altLang="en-US" sz="1900" baseline="30000" dirty="0">
                <a:latin typeface="Trebuchet MS" panose="020B0603020202020204" pitchFamily="34" charset="0"/>
              </a:rPr>
              <a:t>1</a:t>
            </a:r>
            <a:r>
              <a:rPr lang="en-US" altLang="en-US" sz="1900" dirty="0">
                <a:latin typeface="Trebuchet MS" panose="020B0603020202020204" pitchFamily="34" charset="0"/>
              </a:rPr>
              <a:t>Temple University, </a:t>
            </a:r>
            <a:r>
              <a:rPr lang="en-US" altLang="en-US" sz="1900" baseline="30000" dirty="0">
                <a:latin typeface="Trebuchet MS" panose="020B0603020202020204" pitchFamily="34" charset="0"/>
              </a:rPr>
              <a:t>2</a:t>
            </a:r>
            <a:r>
              <a:rPr lang="en-US" altLang="en-US" sz="1900" dirty="0">
                <a:latin typeface="Trebuchet MS" panose="020B0603020202020204" pitchFamily="34" charset="0"/>
              </a:rPr>
              <a:t>University of Oregon</a:t>
            </a:r>
          </a:p>
        </p:txBody>
      </p:sp>
      <p:pic>
        <p:nvPicPr>
          <p:cNvPr id="15389" name="Picture 1006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00" y="166746"/>
            <a:ext cx="1689100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91" name="TextBox 3"/>
          <p:cNvSpPr txBox="1">
            <a:spLocks noChangeArrowheads="1"/>
          </p:cNvSpPr>
          <p:nvPr/>
        </p:nvSpPr>
        <p:spPr bwMode="auto">
          <a:xfrm>
            <a:off x="12434129" y="3173676"/>
            <a:ext cx="44678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dirty="0"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15400" name="Rectangle 54"/>
          <p:cNvSpPr>
            <a:spLocks noChangeArrowheads="1"/>
          </p:cNvSpPr>
          <p:nvPr/>
        </p:nvSpPr>
        <p:spPr bwMode="auto">
          <a:xfrm>
            <a:off x="17175163" y="10381224"/>
            <a:ext cx="7378700" cy="419528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17" tIns="22859" rIns="45717" bIns="22859" anchor="ctr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700">
              <a:latin typeface="Trebuchet MS" panose="020B0603020202020204" pitchFamily="34" charset="0"/>
            </a:endParaRPr>
          </a:p>
        </p:txBody>
      </p:sp>
      <p:pic>
        <p:nvPicPr>
          <p:cNvPr id="15374" name="Picture 15373"/>
          <p:cNvPicPr>
            <a:picLocks noChangeAspect="1"/>
          </p:cNvPicPr>
          <p:nvPr/>
        </p:nvPicPr>
        <p:blipFill rotWithShape="1">
          <a:blip r:embed="rId7"/>
          <a:srcRect l="-6517" t="8223" r="100000"/>
          <a:stretch/>
        </p:blipFill>
        <p:spPr>
          <a:xfrm>
            <a:off x="9037674" y="2977116"/>
            <a:ext cx="109596" cy="1869262"/>
          </a:xfrm>
          <a:prstGeom prst="rect">
            <a:avLst/>
          </a:prstGeom>
        </p:spPr>
      </p:pic>
      <p:grpSp>
        <p:nvGrpSpPr>
          <p:cNvPr id="70" name="Group 69"/>
          <p:cNvGrpSpPr/>
          <p:nvPr/>
        </p:nvGrpSpPr>
        <p:grpSpPr>
          <a:xfrm>
            <a:off x="8813961" y="9647221"/>
            <a:ext cx="8230070" cy="6716289"/>
            <a:chOff x="12649193" y="1336880"/>
            <a:chExt cx="8095170" cy="2935695"/>
          </a:xfrm>
        </p:grpSpPr>
        <p:sp>
          <p:nvSpPr>
            <p:cNvPr id="22" name="TextBox 21"/>
            <p:cNvSpPr txBox="1"/>
            <p:nvPr/>
          </p:nvSpPr>
          <p:spPr>
            <a:xfrm>
              <a:off x="12649193" y="1336880"/>
              <a:ext cx="8095170" cy="293569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latin typeface="Trebuchet MS" panose="020B0603020202020204" pitchFamily="34" charset="0"/>
              </a:endParaRPr>
            </a:p>
            <a:p>
              <a:endParaRPr lang="en-US" dirty="0">
                <a:latin typeface="Trebuchet MS" panose="020B0603020202020204" pitchFamily="34" charset="0"/>
              </a:endParaRPr>
            </a:p>
            <a:p>
              <a:endParaRPr lang="en-US" dirty="0">
                <a:latin typeface="Trebuchet MS" panose="020B0603020202020204" pitchFamily="34" charset="0"/>
              </a:endParaRPr>
            </a:p>
            <a:p>
              <a:endParaRPr lang="en-US" dirty="0">
                <a:latin typeface="Trebuchet MS" panose="020B0603020202020204" pitchFamily="34" charset="0"/>
              </a:endParaRPr>
            </a:p>
            <a:p>
              <a:endParaRPr lang="en-US" dirty="0">
                <a:latin typeface="Trebuchet MS" panose="020B0603020202020204" pitchFamily="34" charset="0"/>
              </a:endParaRPr>
            </a:p>
            <a:p>
              <a:endParaRPr lang="en-US" dirty="0">
                <a:latin typeface="Trebuchet MS" panose="020B0603020202020204" pitchFamily="34" charset="0"/>
              </a:endParaRPr>
            </a:p>
            <a:p>
              <a:endParaRPr lang="en-US" dirty="0">
                <a:latin typeface="Trebuchet MS" panose="020B0603020202020204" pitchFamily="34" charset="0"/>
              </a:endParaRPr>
            </a:p>
            <a:p>
              <a:endParaRPr lang="en-US" dirty="0">
                <a:latin typeface="Trebuchet MS" panose="020B0603020202020204" pitchFamily="34" charset="0"/>
              </a:endParaRPr>
            </a:p>
            <a:p>
              <a:endParaRPr lang="en-US" dirty="0">
                <a:latin typeface="Trebuchet MS" panose="020B0603020202020204" pitchFamily="34" charset="0"/>
              </a:endParaRPr>
            </a:p>
            <a:p>
              <a:endParaRPr lang="en-US" dirty="0">
                <a:latin typeface="Trebuchet MS" panose="020B0603020202020204" pitchFamily="34" charset="0"/>
              </a:endParaRPr>
            </a:p>
            <a:p>
              <a:endParaRPr lang="en-US" dirty="0">
                <a:latin typeface="Trebuchet MS" panose="020B0603020202020204" pitchFamily="34" charset="0"/>
              </a:endParaRPr>
            </a:p>
          </p:txBody>
        </p:sp>
        <p:sp>
          <p:nvSpPr>
            <p:cNvPr id="98" name="TextBox 86"/>
            <p:cNvSpPr txBox="1">
              <a:spLocks noChangeArrowheads="1"/>
            </p:cNvSpPr>
            <p:nvPr/>
          </p:nvSpPr>
          <p:spPr bwMode="auto">
            <a:xfrm>
              <a:off x="13800859" y="1419942"/>
              <a:ext cx="5934120" cy="363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="1" dirty="0">
                  <a:solidFill>
                    <a:srgbClr val="52780E"/>
                  </a:solidFill>
                  <a:latin typeface="Trebuchet MS" panose="020B0603020202020204" pitchFamily="34" charset="0"/>
                </a:rPr>
                <a:t>4. Is There an Association Between Set Size and Item Rating?</a:t>
              </a:r>
            </a:p>
          </p:txBody>
        </p:sp>
      </p:grpSp>
      <p:sp>
        <p:nvSpPr>
          <p:cNvPr id="15371" name="TextBox 15370"/>
          <p:cNvSpPr txBox="1"/>
          <p:nvPr/>
        </p:nvSpPr>
        <p:spPr>
          <a:xfrm>
            <a:off x="4169041" y="367899"/>
            <a:ext cx="17650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rebuchet MS" panose="020B0603020202020204" pitchFamily="34" charset="0"/>
              </a:rPr>
              <a:t>The More the Merrier: Participants Value Having More Options to Choose From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7189457" y="10548810"/>
            <a:ext cx="7346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2780E"/>
                </a:solidFill>
                <a:latin typeface="Trebuchet MS" panose="020B0603020202020204" pitchFamily="34" charset="0"/>
              </a:rPr>
              <a:t>6. Conclusions and Future Directions</a:t>
            </a:r>
          </a:p>
        </p:txBody>
      </p:sp>
      <p:pic>
        <p:nvPicPr>
          <p:cNvPr id="1026" name="Picture 2" descr="Image result for university of oreg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8750" y="216028"/>
            <a:ext cx="1757471" cy="175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17542688" y="7418030"/>
            <a:ext cx="2369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There was also a significant effect in decision threshold on mixed-choice trials (p&lt;0.001), evidence in favor of increased decision conflict. 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2629389" y="3316231"/>
            <a:ext cx="427259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order to determine whether there was an association between set size and response time, we ran a repeated measures ANOVA analysis.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Participants took longer to select food items from groups containing more options than those containing fewer options (p&lt;0.001).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This demonstrates </a:t>
            </a:r>
            <a:r>
              <a:rPr lang="en-US" dirty="0">
                <a:cs typeface="Helvetica" panose="020B0604020202020204" pitchFamily="34" charset="0"/>
              </a:rPr>
              <a:t>that more choices tend to increase the time it requires to make a decision.</a:t>
            </a:r>
          </a:p>
          <a:p>
            <a:pPr algn="ctr"/>
            <a:endParaRPr lang="en-US" dirty="0">
              <a:cs typeface="Helvetica" panose="020B0604020202020204" pitchFamily="34" charset="0"/>
            </a:endParaRPr>
          </a:p>
          <a:p>
            <a:pPr algn="ctr"/>
            <a:r>
              <a:rPr lang="en-US" dirty="0">
                <a:cs typeface="Helvetica" panose="020B0604020202020204" pitchFamily="34" charset="0"/>
              </a:rPr>
              <a:t>Though we hypothesized that choice would become less valuable once the set size reaches 6 items, we did not see evidence of this.</a:t>
            </a:r>
          </a:p>
          <a:p>
            <a:pPr algn="ctr"/>
            <a:endParaRPr lang="en-US" dirty="0">
              <a:cs typeface="Helvetica" panose="020B0604020202020204" pitchFamily="34" charset="0"/>
            </a:endParaRPr>
          </a:p>
          <a:p>
            <a:pPr algn="ctr"/>
            <a:r>
              <a:rPr lang="en-US" dirty="0">
                <a:cs typeface="Helvetica" panose="020B0604020202020204" pitchFamily="34" charset="0"/>
              </a:rPr>
              <a:t>This is based on the increase in response time across set sizes.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570039" y="11218923"/>
            <a:ext cx="41960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order to determine whether there was an association between set size and item preference, we ran a repeated measures ANOVA analysis.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We used the revaluated ratings data to represent item preference.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Participants’ ratings of snack items increased after selecting those items for themselves from a high-value group of items as set size increased (p&lt;0.05).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This suggests that they valued a greater set size.</a:t>
            </a:r>
            <a:endParaRPr lang="en-US" sz="1600" dirty="0">
              <a:latin typeface="Trebuchet MS" panose="020B0603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20" y="10263669"/>
            <a:ext cx="2655310" cy="14936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354" y="9916467"/>
            <a:ext cx="2644166" cy="14873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97" y="10314219"/>
            <a:ext cx="2644164" cy="1487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133" y="11695907"/>
            <a:ext cx="2645870" cy="148830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2492761" y="10309521"/>
            <a:ext cx="863924" cy="62051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>
            <a:off x="2491057" y="11680790"/>
            <a:ext cx="863924" cy="63992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 bwMode="auto">
          <a:xfrm flipV="1">
            <a:off x="5419545" y="11734586"/>
            <a:ext cx="622430" cy="58613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5537196" y="10299602"/>
            <a:ext cx="743603" cy="71087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057" y="13967804"/>
            <a:ext cx="2655310" cy="1493612"/>
          </a:xfrm>
          <a:prstGeom prst="rect">
            <a:avLst/>
          </a:prstGeom>
        </p:spPr>
      </p:pic>
      <p:sp>
        <p:nvSpPr>
          <p:cNvPr id="51" name="TextBox 189"/>
          <p:cNvSpPr txBox="1">
            <a:spLocks noChangeArrowheads="1"/>
          </p:cNvSpPr>
          <p:nvPr/>
        </p:nvSpPr>
        <p:spPr bwMode="auto">
          <a:xfrm>
            <a:off x="256541" y="5261083"/>
            <a:ext cx="83892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sz="1600" dirty="0"/>
              <a:t>Fifteen gender-matched pairs of college students (N=30) participated in a two-part experiment consisting of a Ratings Task and a Decision Task.</a:t>
            </a:r>
            <a:endParaRPr lang="en-US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52" name="TextBox 189"/>
          <p:cNvSpPr txBox="1">
            <a:spLocks noChangeArrowheads="1"/>
          </p:cNvSpPr>
          <p:nvPr/>
        </p:nvSpPr>
        <p:spPr bwMode="auto">
          <a:xfrm>
            <a:off x="294787" y="5942618"/>
            <a:ext cx="8201146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2200" dirty="0">
                <a:latin typeface="Trebuchet MS" panose="020B0603020202020204" pitchFamily="34" charset="0"/>
              </a:rPr>
              <a:t>Ratings Task</a:t>
            </a:r>
          </a:p>
          <a:p>
            <a:pPr algn="ctr"/>
            <a:endParaRPr lang="en-US" sz="800" dirty="0"/>
          </a:p>
          <a:p>
            <a:pPr algn="ctr"/>
            <a:r>
              <a:rPr lang="en-US" sz="1300" dirty="0"/>
              <a:t>Participants rate a series of food items by preference and familiarity. These ratings determine which food items are used in the Decision Task. Only familiar food items (rated at least a 4 on a 1-7 Likert scale) are used for the Decision Task.</a:t>
            </a:r>
            <a:endParaRPr lang="en-US" sz="1300" dirty="0">
              <a:latin typeface="Trebuchet MS" panose="020B0603020202020204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237053" y="14029907"/>
            <a:ext cx="1158307" cy="46313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9" name="Straight Arrow Connector 8"/>
          <p:cNvCxnSpPr>
            <a:stCxn id="12" idx="7"/>
            <a:endCxn id="67" idx="1"/>
          </p:cNvCxnSpPr>
          <p:nvPr/>
        </p:nvCxnSpPr>
        <p:spPr bwMode="auto">
          <a:xfrm flipV="1">
            <a:off x="3772282" y="14513810"/>
            <a:ext cx="2097478" cy="62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3377557" y="14513810"/>
            <a:ext cx="462449" cy="42814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3814705" y="14513810"/>
            <a:ext cx="462449" cy="42814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53" name="Straight Arrow Connector 52"/>
          <p:cNvCxnSpPr>
            <a:stCxn id="6" idx="7"/>
            <a:endCxn id="19" idx="1"/>
          </p:cNvCxnSpPr>
          <p:nvPr/>
        </p:nvCxnSpPr>
        <p:spPr bwMode="auto">
          <a:xfrm flipV="1">
            <a:off x="4225730" y="13727375"/>
            <a:ext cx="2100738" cy="3703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>
            <a:stCxn id="49" idx="6"/>
            <a:endCxn id="73" idx="1"/>
          </p:cNvCxnSpPr>
          <p:nvPr/>
        </p:nvCxnSpPr>
        <p:spPr bwMode="auto">
          <a:xfrm>
            <a:off x="4277154" y="14727881"/>
            <a:ext cx="2529725" cy="410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3460236" y="14961017"/>
            <a:ext cx="753629" cy="44272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56" name="Straight Arrow Connector 55"/>
          <p:cNvCxnSpPr>
            <a:stCxn id="16" idx="6"/>
            <a:endCxn id="74" idx="1"/>
          </p:cNvCxnSpPr>
          <p:nvPr/>
        </p:nvCxnSpPr>
        <p:spPr bwMode="auto">
          <a:xfrm>
            <a:off x="4213865" y="15182380"/>
            <a:ext cx="1370927" cy="4948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326468" y="13427293"/>
            <a:ext cx="2054664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Indicates who the participant is making decisions for (themselves or their partner).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869760" y="14213728"/>
            <a:ext cx="1962136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Number of different food items that the participant will choose from.</a:t>
            </a:r>
          </a:p>
        </p:txBody>
      </p:sp>
      <p:sp>
        <p:nvSpPr>
          <p:cNvPr id="30" name="Left-Up Arrow 29"/>
          <p:cNvSpPr/>
          <p:nvPr/>
        </p:nvSpPr>
        <p:spPr bwMode="auto">
          <a:xfrm rot="5400000">
            <a:off x="-546670" y="12332636"/>
            <a:ext cx="4034234" cy="1665256"/>
          </a:xfrm>
          <a:prstGeom prst="leftUpArrow">
            <a:avLst>
              <a:gd name="adj1" fmla="val 25000"/>
              <a:gd name="adj2" fmla="val 23319"/>
              <a:gd name="adj3" fmla="val 25000"/>
            </a:avLst>
          </a:prstGeom>
          <a:solidFill>
            <a:srgbClr val="52780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79593" y="7771694"/>
            <a:ext cx="2103876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Participant is asked to rate their selection based on the item itself and decision overall.</a:t>
            </a:r>
            <a:endParaRPr lang="en-US" sz="1300" dirty="0">
              <a:latin typeface="Trebuchet MS" panose="020B0603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806879" y="15007412"/>
            <a:ext cx="174008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Sample monetary option.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584792" y="15461760"/>
            <a:ext cx="209212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High-value, mixed-value, or computer decision.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56540" y="5892813"/>
            <a:ext cx="8413798" cy="1366767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1" name="Rectangle 54"/>
          <p:cNvSpPr>
            <a:spLocks noChangeArrowheads="1"/>
          </p:cNvSpPr>
          <p:nvPr/>
        </p:nvSpPr>
        <p:spPr bwMode="auto">
          <a:xfrm>
            <a:off x="17175163" y="14665519"/>
            <a:ext cx="5563587" cy="167048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17" tIns="22859" rIns="45717" bIns="22859" anchor="ctr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700">
              <a:latin typeface="Trebuchet MS" panose="020B0603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511619" y="14758429"/>
            <a:ext cx="2890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2780E"/>
                </a:solidFill>
                <a:latin typeface="Trebuchet MS" panose="020B0603020202020204" pitchFamily="34" charset="0"/>
              </a:rPr>
              <a:t>7. Citations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251014" y="15219482"/>
            <a:ext cx="54877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rebuchet MS" panose="020B0603020202020204" pitchFamily="34" charset="0"/>
              </a:rPr>
              <a:t>Fujiwara, J., </a:t>
            </a:r>
            <a:r>
              <a:rPr lang="en-US" sz="1200" dirty="0" err="1">
                <a:latin typeface="Trebuchet MS" panose="020B0603020202020204" pitchFamily="34" charset="0"/>
              </a:rPr>
              <a:t>Usui</a:t>
            </a:r>
            <a:r>
              <a:rPr lang="en-US" sz="1200" dirty="0">
                <a:latin typeface="Trebuchet MS" panose="020B0603020202020204" pitchFamily="34" charset="0"/>
              </a:rPr>
              <a:t>, N., </a:t>
            </a:r>
            <a:r>
              <a:rPr lang="en-US" sz="1200" dirty="0" err="1">
                <a:latin typeface="Trebuchet MS" panose="020B0603020202020204" pitchFamily="34" charset="0"/>
              </a:rPr>
              <a:t>Eifuku</a:t>
            </a:r>
            <a:r>
              <a:rPr lang="en-US" sz="1200" dirty="0">
                <a:latin typeface="Trebuchet MS" panose="020B0603020202020204" pitchFamily="34" charset="0"/>
              </a:rPr>
              <a:t>, S., </a:t>
            </a:r>
            <a:r>
              <a:rPr lang="en-US" sz="1200" dirty="0" err="1">
                <a:latin typeface="Trebuchet MS" panose="020B0603020202020204" pitchFamily="34" charset="0"/>
              </a:rPr>
              <a:t>Iijima</a:t>
            </a:r>
            <a:r>
              <a:rPr lang="en-US" sz="1200" dirty="0">
                <a:latin typeface="Trebuchet MS" panose="020B0603020202020204" pitchFamily="34" charset="0"/>
              </a:rPr>
              <a:t>, T., </a:t>
            </a:r>
            <a:r>
              <a:rPr lang="en-US" sz="1200" dirty="0" err="1">
                <a:latin typeface="Trebuchet MS" panose="020B0603020202020204" pitchFamily="34" charset="0"/>
              </a:rPr>
              <a:t>Taira</a:t>
            </a:r>
            <a:r>
              <a:rPr lang="en-US" sz="1200" dirty="0">
                <a:latin typeface="Trebuchet MS" panose="020B0603020202020204" pitchFamily="34" charset="0"/>
              </a:rPr>
              <a:t>, M., </a:t>
            </a:r>
            <a:r>
              <a:rPr lang="en-US" sz="1200" dirty="0" err="1">
                <a:latin typeface="Trebuchet MS" panose="020B0603020202020204" pitchFamily="34" charset="0"/>
              </a:rPr>
              <a:t>Tsutsui</a:t>
            </a:r>
            <a:r>
              <a:rPr lang="en-US" sz="1200" dirty="0">
                <a:latin typeface="Trebuchet MS" panose="020B0603020202020204" pitchFamily="34" charset="0"/>
              </a:rPr>
              <a:t>, K., &amp; Tobler, P. N. (2017) </a:t>
            </a:r>
            <a:r>
              <a:rPr lang="en-US" sz="1200" i="1" dirty="0">
                <a:latin typeface="Trebuchet MS" panose="020B0603020202020204" pitchFamily="34" charset="0"/>
              </a:rPr>
              <a:t>Journal of Cognitive Neuroscience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rebuchet MS" panose="020B0603020202020204" pitchFamily="34" charset="0"/>
              </a:rPr>
              <a:t>Iyengar</a:t>
            </a:r>
            <a:r>
              <a:rPr lang="en-US" sz="1200" dirty="0">
                <a:latin typeface="Trebuchet MS" panose="020B0603020202020204" pitchFamily="34" charset="0"/>
              </a:rPr>
              <a:t>, S. S. &amp; </a:t>
            </a:r>
            <a:r>
              <a:rPr lang="en-US" sz="1200" dirty="0" err="1">
                <a:latin typeface="Trebuchet MS" panose="020B0603020202020204" pitchFamily="34" charset="0"/>
              </a:rPr>
              <a:t>Lepper</a:t>
            </a:r>
            <a:r>
              <a:rPr lang="en-US" sz="1200" dirty="0">
                <a:latin typeface="Trebuchet MS" panose="020B0603020202020204" pitchFamily="34" charset="0"/>
              </a:rPr>
              <a:t>, M. R. (2000) </a:t>
            </a:r>
            <a:r>
              <a:rPr lang="en-US" sz="1200" i="1" dirty="0">
                <a:latin typeface="Trebuchet MS" panose="020B0603020202020204" pitchFamily="34" charset="0"/>
              </a:rPr>
              <a:t>Journal of Personality and Social Psychology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rebuchet MS" panose="020B0603020202020204" pitchFamily="34" charset="0"/>
              </a:rPr>
              <a:t>Polman</a:t>
            </a:r>
            <a:r>
              <a:rPr lang="en-US" sz="1200" dirty="0">
                <a:latin typeface="Trebuchet MS" panose="020B0603020202020204" pitchFamily="34" charset="0"/>
              </a:rPr>
              <a:t>, E. (2012) </a:t>
            </a:r>
            <a:r>
              <a:rPr lang="en-US" sz="1200" i="1" dirty="0">
                <a:latin typeface="Trebuchet MS" panose="020B0603020202020204" pitchFamily="34" charset="0"/>
              </a:rPr>
              <a:t>Journal of Personality and Social Psychology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E7DEA2A-48F6-45EF-9890-6742030BCA7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806650" y="6628001"/>
            <a:ext cx="4689571" cy="356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48CA47-AD1A-4B4B-8111-AB60E9C71CFB}"/>
              </a:ext>
            </a:extLst>
          </p:cNvPr>
          <p:cNvSpPr txBox="1"/>
          <p:nvPr/>
        </p:nvSpPr>
        <p:spPr>
          <a:xfrm>
            <a:off x="574738" y="7771694"/>
            <a:ext cx="2263979" cy="1492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Participants see a prompt dictating the type of decision they are making. Participants choose between a prescribed set size (2, 3, 6 or 12) or a listed monetary amount.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3D7355-3117-45B5-8002-6F3D082CE4F4}"/>
              </a:ext>
            </a:extLst>
          </p:cNvPr>
          <p:cNvSpPr txBox="1"/>
          <p:nvPr/>
        </p:nvSpPr>
        <p:spPr>
          <a:xfrm>
            <a:off x="2949169" y="7771694"/>
            <a:ext cx="3126803" cy="1492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If a participant chooses the listed set size, he/she chooses a food item from a list (of either all high-rated food items or a mix of high and low-rated food items). If a participant chooses the listed monetary amount, he/she must confirm his or her selection.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1998718" y="3131565"/>
            <a:ext cx="24283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Modeling the initial choice using a Drift-Diffusion Model (DDM) framework found support for trial-to-trial fluctuations in evidence accumulation that track changes in monetary amount and set size (p&lt;0.001).</a:t>
            </a: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435B63E-3BA3-4C3C-8E79-51E9E737CF5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461081" y="5103998"/>
            <a:ext cx="733425" cy="6191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ECA581A-C22C-499C-8D7C-BCDD491BE03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10838" y="6301543"/>
            <a:ext cx="3077773" cy="27146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BD51B05-4152-498A-80D3-256246FEEC7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310838" y="11562010"/>
            <a:ext cx="3036215" cy="3048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A863852F-6C5B-430A-8A6D-A097AED4045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461081" y="7693441"/>
            <a:ext cx="733425" cy="61912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975739F6-B70F-4163-A8FB-8FBCA096A1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461081" y="13324689"/>
            <a:ext cx="733425" cy="6191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FC698B5-A54D-4E56-8F62-02129F41F287}"/>
              </a:ext>
            </a:extLst>
          </p:cNvPr>
          <p:cNvSpPr txBox="1"/>
          <p:nvPr/>
        </p:nvSpPr>
        <p:spPr>
          <a:xfrm rot="16200000">
            <a:off x="8278627" y="4978977"/>
            <a:ext cx="1894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Response Time (seconds)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5CA8DD7-DCF7-428F-AA7A-FD1613734E9A}"/>
              </a:ext>
            </a:extLst>
          </p:cNvPr>
          <p:cNvSpPr txBox="1"/>
          <p:nvPr/>
        </p:nvSpPr>
        <p:spPr>
          <a:xfrm rot="16200000">
            <a:off x="8278627" y="7551132"/>
            <a:ext cx="1894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Response Time (seconds)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F270B6B-E4AA-4BAB-9CC3-8D09D0E0276F}"/>
              </a:ext>
            </a:extLst>
          </p:cNvPr>
          <p:cNvSpPr txBox="1"/>
          <p:nvPr/>
        </p:nvSpPr>
        <p:spPr>
          <a:xfrm>
            <a:off x="9881741" y="9037051"/>
            <a:ext cx="1894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Set Size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13A4C1B-3E40-4C15-B492-C9721E93372E}"/>
              </a:ext>
            </a:extLst>
          </p:cNvPr>
          <p:cNvSpPr txBox="1"/>
          <p:nvPr/>
        </p:nvSpPr>
        <p:spPr>
          <a:xfrm rot="16200000">
            <a:off x="8278628" y="12978287"/>
            <a:ext cx="1894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Revaluated Rating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F6C4EEF-63DF-47F6-8C53-BEE117146996}"/>
              </a:ext>
            </a:extLst>
          </p:cNvPr>
          <p:cNvSpPr txBox="1"/>
          <p:nvPr/>
        </p:nvSpPr>
        <p:spPr>
          <a:xfrm>
            <a:off x="9881740" y="14624984"/>
            <a:ext cx="1894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Set Size</a:t>
            </a:r>
          </a:p>
        </p:txBody>
      </p:sp>
      <p:sp>
        <p:nvSpPr>
          <p:cNvPr id="79" name="Rectangle 54">
            <a:extLst>
              <a:ext uri="{FF2B5EF4-FFF2-40B4-BE49-F238E27FC236}">
                <a16:creationId xmlns:a16="http://schemas.microsoft.com/office/drawing/2014/main" id="{917E4912-DFC7-417A-A90C-D5F4B1170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4600" y="14665519"/>
            <a:ext cx="1739263" cy="167048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17" tIns="22859" rIns="45717" bIns="22859" anchor="ctr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70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55313</TotalTime>
  <Words>768</Words>
  <Application>Microsoft Office PowerPoint</Application>
  <PresentationFormat>Custom</PresentationFormat>
  <Paragraphs>88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Helvetica</vt:lpstr>
      <vt:lpstr>Trebuchet MS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DVS</dc:creator>
  <cp:lastModifiedBy> </cp:lastModifiedBy>
  <cp:revision>1195</cp:revision>
  <cp:lastPrinted>2018-05-07T13:24:31Z</cp:lastPrinted>
  <dcterms:created xsi:type="dcterms:W3CDTF">2007-10-30T17:33:32Z</dcterms:created>
  <dcterms:modified xsi:type="dcterms:W3CDTF">2019-06-07T10:59:02Z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