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swald Medium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swaldMedium-bold.fntdata"/><Relationship Id="rId18" Type="http://schemas.openxmlformats.org/officeDocument/2006/relationships/font" Target="fonts/Oswal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3e0a91b8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3e0a91b8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policy = which method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env = use previous environment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n_steps = number of interactions agent will have with the environment before collecting experience to update its policy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gamma = discount rate, higher so smaller discount = our agent cares more about the long-term reward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ent_coef = exploration / exploitation trade off = exploiting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3e0a91b8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3e0a91b8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3e0a91b8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3e0a91b8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3dff131a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3dff131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3dff131a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3dff131a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solving control tasks (also called decision problems)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An agent (an AI)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With the goal of maximizing its cumulative reward, called the expected return.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State: is a complete description of the state of the world (there is no hidden information). In a fully observed environment.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Full like a chess board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Observation o: is a partial description of the state. In a partially observed environment.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Like a level of a video game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will learn from the environment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by interacting with it (through trial and error)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Actions: Possible actions in environment: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Discrete Space: finite actions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Continuous Space: infinite number of actions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receiving rewards (negative or positive) as feedback for performing actions.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Rewards allow the agent to understand what is correct and what isn’t, +1 for positives, -1 for negatives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3dff131a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3dff131a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This Reinforced Learning loop outputs a sequence of state, action, reward, and next state.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The initial phase is marked by 0’s with each loop increasing by 1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/>
              <a:t>In this loop, our agent receives a state from the environment - first frame is presented, first state is S0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/>
              <a:t>The agent takes its first action (A0) based on this state (jump, left, right, duck)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/>
              <a:t>Results of this action are simultaneously rewarded with either a +1 or -1, R1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/>
              <a:t>And the environment goes to a new state / frame, S1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3e0a91b8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3e0a91b8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3dff131a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3dff131a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3dff131a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3dff131a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discount the rewards: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define a discount rate gamma. It must be between 0 and 1. Most of the time between 0.95 and 0.99.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larger the gamma, the smaller the discount = our agent cares more about the long-term reward.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smaller the gamma, the bigger the discount = our agent cares more about the short term reward (the nearest cheese).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Then, each reward will be discounted by gamma to the exponent of the time step. As the time step increases, the future reward is less and less likely to happen.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The rewards that come sooner (at the beginning of the game) are more likely to happen since they are more predictable than the long-term future reward.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3dff131a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3dff131a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Exploration-Exploitation Trade-Off: It balances how much we want to explore the environment and how much we want to exploit what we know about the environment.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higher entropy coefficient encourages the policy to explore more, while a lower value encourages exploitation.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Values range from 0 to 0.01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3e0a91b8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3e0a91b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solve an RL problem, you want to find an optimal policy.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policy is the “brain” of your agent, which will tell us what action to take given a state.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optimal policy is the one which gives you the actions that maximize the expected return.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Reinforced Learning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Victoria Zabel, Learning Portfolio 8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13412" t="0"/>
          <a:stretch/>
        </p:blipFill>
        <p:spPr>
          <a:xfrm>
            <a:off x="187550" y="125600"/>
            <a:ext cx="5728325" cy="316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237000" y="3434950"/>
            <a:ext cx="86700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Oswald"/>
              <a:buChar char="-"/>
            </a:pPr>
            <a:r>
              <a:rPr lang="en" sz="145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policy = which method</a:t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Oswald"/>
              <a:buChar char="-"/>
            </a:pPr>
            <a:r>
              <a:rPr lang="en" sz="145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env = use previous environment</a:t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Oswald"/>
              <a:buChar char="-"/>
            </a:pPr>
            <a:r>
              <a:rPr lang="en" sz="145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n_steps = number of interactions agent will have with the environment before collecting experience to update its policy</a:t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Oswald"/>
              <a:buChar char="-"/>
            </a:pPr>
            <a:r>
              <a:rPr lang="en" sz="145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gamma = discount rate, higher so smaller discount = our agent cares more about the long-term reward</a:t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Oswald"/>
              <a:buChar char="-"/>
            </a:pPr>
            <a:r>
              <a:rPr lang="en" sz="145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ent_coef = exploration / exploitation trade off = exploiting here</a:t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6015" r="0" t="0"/>
          <a:stretch/>
        </p:blipFill>
        <p:spPr>
          <a:xfrm>
            <a:off x="158950" y="152400"/>
            <a:ext cx="7243275" cy="319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0" y="3481075"/>
            <a:ext cx="74022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Oswald"/>
              <a:buChar char="-"/>
            </a:pPr>
            <a:r>
              <a:rPr lang="en" sz="145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using prev model, new environment</a:t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Oswald"/>
              <a:buChar char="-"/>
            </a:pPr>
            <a:r>
              <a:rPr lang="en" sz="145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evaluation episodes = 10, policy will be evaluated for 10 episodes</a:t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Oswald"/>
              <a:buChar char="-"/>
            </a:pPr>
            <a:r>
              <a:rPr lang="en" sz="145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determ = True, the policy will select the actions with the highest probability / = False, value based/ Acts on biggest value to attain goal</a:t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7546175" y="904963"/>
            <a:ext cx="15219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Rewards: 274.29</a:t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“An episode is considered a solution if it scores at least 200 points”</a:t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Overall Learnings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What Reinforced Learning is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Its components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How to use it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Generally entirely new concept for me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Liked that it had more of a gamification aspect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Easy to interpret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Similar to other models but here the agent is trained and evaluated rather than the model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Not training and test sets but training and evaluation environments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Table of Contents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Introduction to Reinforced Learning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Basic Content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Practical Example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Introduction to Reinforced Learning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Solving control tasks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Learning from actions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Components: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Agent: an AIT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Goal: maximize its cumulative reward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Observation / State Space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Environment: first / new frames of game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Learning: interaction with environment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trial and error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Rewards: feedback method for performed actions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2.	Basic Content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5906" r="7998" t="7063"/>
          <a:stretch/>
        </p:blipFill>
        <p:spPr>
          <a:xfrm>
            <a:off x="1612500" y="1147275"/>
            <a:ext cx="5779075" cy="27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32468"/>
          <a:stretch/>
        </p:blipFill>
        <p:spPr>
          <a:xfrm>
            <a:off x="195525" y="276225"/>
            <a:ext cx="5643523" cy="20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663" y="2495550"/>
            <a:ext cx="5153252" cy="246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5933775" y="420275"/>
            <a:ext cx="30000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Oswald"/>
              <a:buChar char="-"/>
            </a:pPr>
            <a:r>
              <a:rPr lang="en" sz="145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Discrete Action Space: limited to four action possibilities</a:t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73875" y="2952750"/>
            <a:ext cx="30000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Oswald"/>
              <a:buChar char="-"/>
            </a:pPr>
            <a:r>
              <a:rPr lang="en" sz="145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Observation State: partially observed environment</a:t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Oswald"/>
              <a:buChar char="-"/>
            </a:pPr>
            <a:r>
              <a:rPr lang="en" sz="145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One “level”</a:t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Markov Property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“Our agent needs only the current state to decide what action to take and not the history of all the states and actions they took before.”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47627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idx="4294967295" type="title"/>
          </p:nvPr>
        </p:nvSpPr>
        <p:spPr>
          <a:xfrm>
            <a:off x="4691025" y="1789500"/>
            <a:ext cx="42528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Rewards and Discounting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19"/>
          <p:cNvSpPr txBox="1"/>
          <p:nvPr>
            <p:ph idx="4294967295" type="body"/>
          </p:nvPr>
        </p:nvSpPr>
        <p:spPr>
          <a:xfrm>
            <a:off x="5140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Discount each reward to the exponent of the time step: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AutoNum type="arabicPeriod"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Define gamma (0 - 1)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AutoNum type="arabicPeriod"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The larger the gamma, the smaller the discount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AutoNum type="arabicPeriod"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The larger the gamma, the smaller the discount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-2094250" y="3023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latin typeface="Oswald"/>
                <a:ea typeface="Oswald"/>
                <a:cs typeface="Oswald"/>
                <a:sym typeface="Oswald"/>
              </a:rPr>
              <a:t>Episodic vs. </a:t>
            </a:r>
            <a:r>
              <a:rPr lang="en" sz="2500">
                <a:latin typeface="Oswald"/>
                <a:ea typeface="Oswald"/>
                <a:cs typeface="Oswald"/>
                <a:sym typeface="Oswald"/>
              </a:rPr>
              <a:t>Continuing</a:t>
            </a:r>
            <a:r>
              <a:rPr lang="en" sz="2500">
                <a:latin typeface="Oswald"/>
                <a:ea typeface="Oswald"/>
                <a:cs typeface="Oswald"/>
                <a:sym typeface="Oswald"/>
              </a:rPr>
              <a:t> Tasks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47325" y="1051650"/>
            <a:ext cx="39873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Terminal state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Starting and end point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47325" y="2571750"/>
            <a:ext cx="39873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 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erminal state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Infinite,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continuous task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2592050" y="4366850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latin typeface="Oswald"/>
                <a:ea typeface="Oswald"/>
                <a:cs typeface="Oswald"/>
                <a:sym typeface="Oswald"/>
              </a:rPr>
              <a:t>Exploitative vs. Explorative Approach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3954934" y="26800"/>
            <a:ext cx="1005275" cy="5151925"/>
          </a:xfrm>
          <a:custGeom>
            <a:rect b="b" l="l" r="r" t="t"/>
            <a:pathLst>
              <a:path extrusionOk="0" h="206077" w="40211">
                <a:moveTo>
                  <a:pt x="1633" y="0"/>
                </a:moveTo>
                <a:cubicBezTo>
                  <a:pt x="8062" y="6457"/>
                  <a:pt x="39852" y="26125"/>
                  <a:pt x="40209" y="38743"/>
                </a:cubicBezTo>
                <a:cubicBezTo>
                  <a:pt x="40566" y="51362"/>
                  <a:pt x="3955" y="62674"/>
                  <a:pt x="3776" y="75711"/>
                </a:cubicBezTo>
                <a:cubicBezTo>
                  <a:pt x="3597" y="88748"/>
                  <a:pt x="39762" y="103305"/>
                  <a:pt x="39137" y="116967"/>
                </a:cubicBezTo>
                <a:cubicBezTo>
                  <a:pt x="38512" y="130630"/>
                  <a:pt x="1007" y="143605"/>
                  <a:pt x="25" y="157686"/>
                </a:cubicBezTo>
                <a:cubicBezTo>
                  <a:pt x="-957" y="171767"/>
                  <a:pt x="27708" y="193533"/>
                  <a:pt x="33244" y="201453"/>
                </a:cubicBezTo>
                <a:cubicBezTo>
                  <a:pt x="38781" y="209373"/>
                  <a:pt x="33244" y="204579"/>
                  <a:pt x="33244" y="205204"/>
                </a:cubicBezTo>
              </a:path>
            </a:pathLst>
          </a:cu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960200" y="1170750"/>
            <a:ext cx="39873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Use  known information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maximize the reward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960200" y="2462250"/>
            <a:ext cx="39873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Random actions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find more information about the environment.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262150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Policy Based vs. Value Based Methods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89850"/>
            <a:ext cx="39873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Direct learning of policy function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Deterministic: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 policy at a given state will always return the same action.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Stochastic: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output a probability distribution over actions for best fit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4845000" y="1289850"/>
            <a:ext cx="39873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Indirect learning, learn a value function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V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alue of a state: expected discounted return if agent starts in that state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Acts on biggest value defined by the value function to attain goal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