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7" r:id="rId5"/>
    <p:sldId id="258" r:id="rId6"/>
    <p:sldId id="265" r:id="rId7"/>
    <p:sldId id="270" r:id="rId8"/>
    <p:sldId id="269" r:id="rId9"/>
    <p:sldId id="271" r:id="rId10"/>
    <p:sldId id="257" r:id="rId11"/>
    <p:sldId id="273" r:id="rId12"/>
    <p:sldId id="274" r:id="rId13"/>
    <p:sldId id="275" r:id="rId14"/>
    <p:sldId id="262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6395" autoAdjust="0"/>
  </p:normalViewPr>
  <p:slideViewPr>
    <p:cSldViewPr snapToGrid="0">
      <p:cViewPr varScale="1">
        <p:scale>
          <a:sx n="69" d="100"/>
          <a:sy n="69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xmlns="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8372EE-C5CF-4668-A608-C008DB1672CC}" type="datetime1">
              <a:rPr lang="es-ES" smtClean="0"/>
              <a:t>20/04/2022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xmlns="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5FAA0D8-202C-4D3D-887A-429ECB6FFB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0854F-5177-49C6-A95F-B517BC4C227F}" type="datetime1">
              <a:rPr lang="es-ES" smtClean="0"/>
              <a:pPr/>
              <a:t>20/04/2022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014E932-560F-4669-93FB-097F2F5C118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986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8140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457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5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674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00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939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711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032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513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3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915128" y="1397977"/>
            <a:ext cx="8361229" cy="3007447"/>
          </a:xfrm>
        </p:spPr>
        <p:txBody>
          <a:bodyPr rtlCol="0"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55BAFF-9F08-44EC-9023-03958509EB47}" type="datetime1">
              <a:rPr lang="es-ES" noProof="0" smtClean="0"/>
              <a:t>20/04/2022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3" name="Forma de L 12">
            <a:extLst>
              <a:ext uri="{FF2B5EF4-FFF2-40B4-BE49-F238E27FC236}">
                <a16:creationId xmlns:a16="http://schemas.microsoft.com/office/drawing/2014/main" xmlns="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Forma de L 14">
            <a:extLst>
              <a:ext uri="{FF2B5EF4-FFF2-40B4-BE49-F238E27FC236}">
                <a16:creationId xmlns:a16="http://schemas.microsoft.com/office/drawing/2014/main" xmlns="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Forma de L 7">
            <a:extLst>
              <a:ext uri="{FF2B5EF4-FFF2-40B4-BE49-F238E27FC236}">
                <a16:creationId xmlns:a16="http://schemas.microsoft.com/office/drawing/2014/main" xmlns="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xmlns="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11479B-37B7-43ED-A480-251CFC49D02A}" type="datetime1">
              <a:rPr lang="es-ES" noProof="0" smtClean="0"/>
              <a:t>20/04/2022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Forma de L 10">
            <a:extLst>
              <a:ext uri="{FF2B5EF4-FFF2-40B4-BE49-F238E27FC236}">
                <a16:creationId xmlns:a16="http://schemas.microsoft.com/office/drawing/2014/main" xmlns="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Forma de L 9">
            <a:extLst>
              <a:ext uri="{FF2B5EF4-FFF2-40B4-BE49-F238E27FC236}">
                <a16:creationId xmlns:a16="http://schemas.microsoft.com/office/drawing/2014/main" xmlns="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AF922-A3CB-4FAA-8AFC-E452B6322AB5}" type="datetime1">
              <a:rPr lang="es-ES" noProof="0" smtClean="0"/>
              <a:t>20/04/2022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36BBCF-DC7A-46B5-9144-2E7B2595F8B6}" type="datetime1">
              <a:rPr lang="es-ES" noProof="0" smtClean="0"/>
              <a:t>20/04/2022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gunda opción de diapositiva de título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de L 9">
            <a:extLst>
              <a:ext uri="{FF2B5EF4-FFF2-40B4-BE49-F238E27FC236}">
                <a16:creationId xmlns:a16="http://schemas.microsoft.com/office/drawing/2014/main" xmlns="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 title="Barra lateral">
            <a:extLst>
              <a:ext uri="{FF2B5EF4-FFF2-40B4-BE49-F238E27FC236}">
                <a16:creationId xmlns:a16="http://schemas.microsoft.com/office/drawing/2014/main" xmlns="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97977" y="1151796"/>
            <a:ext cx="9504485" cy="3007447"/>
          </a:xfrm>
        </p:spPr>
        <p:txBody>
          <a:bodyPr rtlCol="0"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rtl="0"/>
            <a:fld id="{D894DCAC-4EB6-4600-949C-6D19AC43FD93}" type="datetime1">
              <a:rPr lang="es-ES" noProof="0" smtClean="0"/>
              <a:t>20/04/2022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Forma de L 10">
            <a:extLst>
              <a:ext uri="{FF2B5EF4-FFF2-40B4-BE49-F238E27FC236}">
                <a16:creationId xmlns:a16="http://schemas.microsoft.com/office/drawing/2014/main" xmlns="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Forma de L 7">
            <a:extLst>
              <a:ext uri="{FF2B5EF4-FFF2-40B4-BE49-F238E27FC236}">
                <a16:creationId xmlns:a16="http://schemas.microsoft.com/office/drawing/2014/main" xmlns="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xmlns="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720213"/>
          </a:xfrm>
        </p:spPr>
        <p:txBody>
          <a:bodyPr rtlCol="0">
            <a:noAutofit/>
          </a:bodyPr>
          <a:lstStyle>
            <a:lvl1pPr>
              <a:defRPr sz="48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73CEE-7CF0-4D77-B0A8-DA94D20A591F}" type="datetime1">
              <a:rPr lang="es-ES" noProof="0" smtClean="0"/>
              <a:t>20/04/2022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leyenda e image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 title="Forma de fondo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C4FF2B-9F18-47E4-B7EE-6D23A98EAB72}" type="datetime1">
              <a:rPr lang="es-ES" noProof="0" smtClean="0"/>
              <a:t>20/04/2022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xmlns="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7" name="Marcador de posición de contenido 15">
            <a:extLst>
              <a:ext uri="{FF2B5EF4-FFF2-40B4-BE49-F238E27FC236}">
                <a16:creationId xmlns:a16="http://schemas.microsoft.com/office/drawing/2014/main" xmlns="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rtlCol="0"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xmlns="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Forma de L 22">
            <a:extLst>
              <a:ext uri="{FF2B5EF4-FFF2-40B4-BE49-F238E27FC236}">
                <a16:creationId xmlns:a16="http://schemas.microsoft.com/office/drawing/2014/main" xmlns="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Forma de L 23">
            <a:extLst>
              <a:ext uri="{FF2B5EF4-FFF2-40B4-BE49-F238E27FC236}">
                <a16:creationId xmlns:a16="http://schemas.microsoft.com/office/drawing/2014/main" xmlns="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Forma de L 24">
            <a:extLst>
              <a:ext uri="{FF2B5EF4-FFF2-40B4-BE49-F238E27FC236}">
                <a16:creationId xmlns:a16="http://schemas.microsoft.com/office/drawing/2014/main" xmlns="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leyenda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 title="Forma de fondo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0618F9B-30DB-4025-957A-B5BFC04D8367}" type="datetime1">
              <a:rPr lang="es-ES" noProof="0" smtClean="0"/>
              <a:t>20/04/2022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xmlns="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Forma de L 22">
            <a:extLst>
              <a:ext uri="{FF2B5EF4-FFF2-40B4-BE49-F238E27FC236}">
                <a16:creationId xmlns:a16="http://schemas.microsoft.com/office/drawing/2014/main" xmlns="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Forma de L 23">
            <a:extLst>
              <a:ext uri="{FF2B5EF4-FFF2-40B4-BE49-F238E27FC236}">
                <a16:creationId xmlns:a16="http://schemas.microsoft.com/office/drawing/2014/main" xmlns="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Forma de L 24">
            <a:extLst>
              <a:ext uri="{FF2B5EF4-FFF2-40B4-BE49-F238E27FC236}">
                <a16:creationId xmlns:a16="http://schemas.microsoft.com/office/drawing/2014/main" xmlns="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contenido 2">
            <a:extLst>
              <a:ext uri="{FF2B5EF4-FFF2-40B4-BE49-F238E27FC236}">
                <a16:creationId xmlns:a16="http://schemas.microsoft.com/office/drawing/2014/main" xmlns="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 rtl="0">
              <a:buNone/>
            </a:pPr>
            <a:r>
              <a:rPr lang="es-ES" noProof="0" smtClean="0"/>
              <a:t>Haga clic para modificar el estilo de texto del patrón</a:t>
            </a:r>
          </a:p>
          <a:p>
            <a:pPr marL="0" lvl="1" indent="0" algn="ctr" rtl="0">
              <a:buNone/>
            </a:pPr>
            <a:r>
              <a:rPr lang="es-ES" noProof="0" smtClean="0"/>
              <a:t>Segundo nivel</a:t>
            </a:r>
          </a:p>
          <a:p>
            <a:pPr marL="0" lvl="2" indent="0" algn="ctr" rtl="0">
              <a:buNone/>
            </a:pPr>
            <a:r>
              <a:rPr lang="es-ES" noProof="0" smtClean="0"/>
              <a:t>Tercer nivel</a:t>
            </a:r>
          </a:p>
          <a:p>
            <a:pPr marL="0" lvl="3" indent="0" algn="ctr" rtl="0">
              <a:buNone/>
            </a:pPr>
            <a:r>
              <a:rPr lang="es-ES" noProof="0" smtClean="0"/>
              <a:t>Cuarto nivel</a:t>
            </a:r>
          </a:p>
          <a:p>
            <a:pPr marL="0" lvl="4" indent="0" algn="ctr" rtl="0">
              <a:buNone/>
            </a:pPr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, 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accent3"/>
              </a:solidFill>
            </a:endParaRPr>
          </a:p>
        </p:txBody>
      </p:sp>
      <p:sp>
        <p:nvSpPr>
          <p:cNvPr id="11" name="Rectángulo: Esquinas superiores recortadas 10">
            <a:extLst>
              <a:ext uri="{FF2B5EF4-FFF2-40B4-BE49-F238E27FC236}">
                <a16:creationId xmlns:a16="http://schemas.microsoft.com/office/drawing/2014/main" xmlns="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rtlCol="0"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6D72611D-205E-4290-B445-DF463762CFA7}" type="datetime1">
              <a:rPr lang="es-ES" noProof="0" smtClean="0"/>
              <a:t>20/04/2022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xmlns="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13" name="Forma de L 12">
            <a:extLst>
              <a:ext uri="{FF2B5EF4-FFF2-40B4-BE49-F238E27FC236}">
                <a16:creationId xmlns:a16="http://schemas.microsoft.com/office/drawing/2014/main" xmlns="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xmlns="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15">
            <a:extLst>
              <a:ext uri="{FF2B5EF4-FFF2-40B4-BE49-F238E27FC236}">
                <a16:creationId xmlns:a16="http://schemas.microsoft.com/office/drawing/2014/main" xmlns="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rtlCol="0"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0" name="Forma de L 19">
            <a:extLst>
              <a:ext uri="{FF2B5EF4-FFF2-40B4-BE49-F238E27FC236}">
                <a16:creationId xmlns:a16="http://schemas.microsoft.com/office/drawing/2014/main" xmlns="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xmlns="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xmlns="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: Esquinas superiores recortadas 10">
            <a:extLst>
              <a:ext uri="{FF2B5EF4-FFF2-40B4-BE49-F238E27FC236}">
                <a16:creationId xmlns:a16="http://schemas.microsoft.com/office/drawing/2014/main" xmlns="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rtlCol="0"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F815F96-B514-4CF8-9D97-304E85716B23}" type="datetime1">
              <a:rPr lang="es-ES" noProof="0" smtClean="0"/>
              <a:t>20/04/2022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xmlns="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13" name="Forma de L 12">
            <a:extLst>
              <a:ext uri="{FF2B5EF4-FFF2-40B4-BE49-F238E27FC236}">
                <a16:creationId xmlns:a16="http://schemas.microsoft.com/office/drawing/2014/main" xmlns="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xmlns="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0" name="Forma de L 19">
            <a:extLst>
              <a:ext uri="{FF2B5EF4-FFF2-40B4-BE49-F238E27FC236}">
                <a16:creationId xmlns:a16="http://schemas.microsoft.com/office/drawing/2014/main" xmlns="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xmlns="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xmlns="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BD0AD5D-5527-405A-8F64-40FAC3CBFB90}" type="datetime1">
              <a:rPr lang="es-ES" noProof="0" smtClean="0"/>
              <a:t>20/04/2022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Forma de L 8">
            <a:extLst>
              <a:ext uri="{FF2B5EF4-FFF2-40B4-BE49-F238E27FC236}">
                <a16:creationId xmlns:a16="http://schemas.microsoft.com/office/drawing/2014/main" xmlns="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Forma de L 7">
            <a:extLst>
              <a:ext uri="{FF2B5EF4-FFF2-40B4-BE49-F238E27FC236}">
                <a16:creationId xmlns:a16="http://schemas.microsoft.com/office/drawing/2014/main" xmlns="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1EDDB-8526-495E-AF29-5E927E88C5E6}" type="datetime1">
              <a:rPr lang="es-ES" noProof="0" smtClean="0"/>
              <a:t>20/04/2022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Barra lateral">
            <a:extLst>
              <a:ext uri="{FF2B5EF4-FFF2-40B4-BE49-F238E27FC236}">
                <a16:creationId xmlns:a16="http://schemas.microsoft.com/office/drawing/2014/main" xmlns="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16E1BEF5-07BB-47E8-8921-A75FB7AFC121}" type="datetime1">
              <a:rPr lang="es-ES" noProof="0" smtClean="0"/>
              <a:t>20/04/2022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ctr"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lateral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519" y="1035886"/>
            <a:ext cx="9387584" cy="4154300"/>
          </a:xfrm>
        </p:spPr>
        <p:txBody>
          <a:bodyPr rtlCol="0"/>
          <a:lstStyle/>
          <a:p>
            <a:r>
              <a:rPr lang="es-D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D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DO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DO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D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D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DO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Universidad</a:t>
            </a:r>
            <a: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  <a:t> Dominicana </a:t>
            </a:r>
            <a:r>
              <a:rPr lang="es-DO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O&amp;M</a:t>
            </a:r>
            <a:br>
              <a:rPr lang="es-DO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s-DO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ección</a:t>
            </a:r>
            <a: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  <a:t>: 0541</a:t>
            </a:r>
            <a:b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DO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Nombre</a:t>
            </a:r>
            <a: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  <a:t>: Victoria </a:t>
            </a:r>
            <a:r>
              <a:rPr lang="es-DO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Caro Bautista</a:t>
            </a:r>
            <a:br>
              <a:rPr lang="es-DO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DO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Matricula: 20-MIIT-1-001</a:t>
            </a:r>
            <a:br>
              <a:rPr lang="es-DO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DO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DO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DO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carrera: Ing. Industrial</a:t>
            </a:r>
            <a: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DO" sz="32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sz="3200" dirty="0"/>
          </a:p>
        </p:txBody>
      </p:sp>
      <p:pic>
        <p:nvPicPr>
          <p:cNvPr id="4" name="Picture 2" descr="Universidad O&amp;M (@udoym) /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78" y="1035886"/>
            <a:ext cx="1853095" cy="185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sz="2900" b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s-E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osto</a:t>
            </a:r>
            <a:endParaRPr lang="es-ES" sz="29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3308"/>
            <a:ext cx="9601200" cy="4382729"/>
          </a:xfrm>
        </p:spPr>
        <p:txBody>
          <a:bodyPr rtlCol="0"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Para el ímpetu de la empresa se necesita una transposición aproximadamente de 150 dólares </a:t>
            </a:r>
            <a:r>
              <a:rPr lang="es-DO" dirty="0" smtClean="0"/>
              <a:t>(</a:t>
            </a:r>
            <a:r>
              <a:rPr lang="es-DO" b="1" dirty="0"/>
              <a:t> </a:t>
            </a:r>
            <a:r>
              <a:rPr lang="es-DO" dirty="0"/>
              <a:t>RD$ </a:t>
            </a:r>
            <a:r>
              <a:rPr lang="es-DO" dirty="0" smtClean="0"/>
              <a:t>8,100)</a:t>
            </a:r>
            <a:r>
              <a:rPr lang="es-ES" dirty="0" smtClean="0"/>
              <a:t> lo cual se rescataría, si hay establecimientos que deseen obtener nuestro servicios.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86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A187F3-6B4A-40F1-BCC1-2E7D4A05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/>
            <a:r>
              <a:rPr lang="es-ES" cap="none" dirty="0" smtClean="0"/>
              <a:t/>
            </a:r>
            <a:br>
              <a:rPr lang="es-ES" cap="none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DO" sz="8800" spc="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¡ </a:t>
            </a:r>
            <a:r>
              <a:rPr lang="es-ES" sz="9600" spc="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Gracias </a:t>
            </a:r>
            <a:r>
              <a:rPr lang="es-DO" sz="8800" spc="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!...</a:t>
            </a:r>
            <a:endParaRPr lang="es-ES" sz="12800" cap="none" spc="6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B3F83C47-D968-460C-9EA4-09143A053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7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97977"/>
            <a:ext cx="8361229" cy="4255848"/>
          </a:xfrm>
        </p:spPr>
        <p:txBody>
          <a:bodyPr rtlCol="0"/>
          <a:lstStyle/>
          <a:p>
            <a:pPr rtl="0"/>
            <a:endParaRPr lang="es-ES" cap="none" dirty="0">
              <a:latin typeface="Impact" panose="020B080603090205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BCAE2CE-F5D8-4BB6-A52B-9737F0CA1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8847" y="491140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es-E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Logo del restaurante </a:t>
            </a:r>
            <a:endParaRPr lang="es-ES" sz="29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89" y="1577377"/>
            <a:ext cx="4761905" cy="415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45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BC9891-6751-47AC-8441-AE5A5C59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775" y="624849"/>
            <a:ext cx="4644000" cy="1341602"/>
          </a:xfrm>
        </p:spPr>
        <p:txBody>
          <a:bodyPr rtlCol="0">
            <a:normAutofit/>
          </a:bodyPr>
          <a:lstStyle/>
          <a:p>
            <a:r>
              <a:rPr lang="es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Historia de </a:t>
            </a:r>
            <a:r>
              <a:rPr lang="es-US" sz="2900" b="1" dirty="0" err="1">
                <a:latin typeface="Cambria" panose="02040503050406030204" pitchFamily="18" charset="0"/>
                <a:ea typeface="Cambria" panose="02040503050406030204" pitchFamily="18" charset="0"/>
              </a:rPr>
              <a:t>Asiatic</a:t>
            </a:r>
            <a:r>
              <a:rPr lang="es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US" sz="2900" b="1" dirty="0" err="1">
                <a:latin typeface="Cambria" panose="02040503050406030204" pitchFamily="18" charset="0"/>
                <a:ea typeface="Cambria" panose="02040503050406030204" pitchFamily="18" charset="0"/>
              </a:rPr>
              <a:t>Ramen</a:t>
            </a:r>
            <a:r>
              <a:rPr lang="es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s-ES" sz="29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7903E92E-7C10-4FDF-B7B0-BF5A5A7DC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s-ES" dirty="0" err="1">
                <a:latin typeface="Cambria" panose="02040503050406030204" pitchFamily="18" charset="0"/>
                <a:ea typeface="Cambria" panose="02040503050406030204" pitchFamily="18" charset="0"/>
              </a:rPr>
              <a:t>Asiatic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Ramen fue creada el 24 de marzo del 2022, 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por una estudiante, con 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la finalidad de llevar al mercado dominicano los diferentes tipos de </a:t>
            </a:r>
            <a:r>
              <a:rPr lang="es-ES" dirty="0" err="1">
                <a:latin typeface="Cambria" panose="02040503050406030204" pitchFamily="18" charset="0"/>
                <a:ea typeface="Cambria" panose="02040503050406030204" pitchFamily="18" charset="0"/>
              </a:rPr>
              <a:t>ramen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y 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convertirnos, 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en un punto referente de la comida japonesa en Republica Dominicana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rtl="0">
              <a:buNone/>
            </a:pP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xmlns="" id="{AFAF84C2-2971-4D8D-8C4C-D89AFA8974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es-ES" dirty="0">
              <a:solidFill>
                <a:srgbClr val="1F497D"/>
              </a:solidFill>
            </a:endParaRPr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7" b="481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84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597" y="128789"/>
            <a:ext cx="10820400" cy="6027313"/>
          </a:xfrm>
        </p:spPr>
        <p:txBody>
          <a:bodyPr>
            <a:normAutofit/>
          </a:bodyPr>
          <a:lstStyle/>
          <a:p>
            <a:r>
              <a:rPr lang="es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US" sz="32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Misión: </a:t>
            </a:r>
            <a:br>
              <a:rPr lang="es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US" sz="32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Nuestra misión es poder servirles en su mesas los mejores platos de remen, y  poder llegar al mercado siendo el1 en la elaboración de nuestros platos, sobre todo poder llevar precios asequibles al mercado</a:t>
            </a:r>
            <a:br>
              <a:rPr lang="es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US" sz="24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</a:t>
            </a:r>
            <a:r>
              <a:rPr lang="es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Visión:</a:t>
            </a:r>
            <a:br>
              <a:rPr lang="es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Ser un restaurante líder en la comercialización de nuestros productos a nivel nacional y llegar satisfacer a nuestros consumidores.</a:t>
            </a:r>
            <a:br>
              <a:rPr lang="es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DO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16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73" y="685800"/>
            <a:ext cx="9981127" cy="720213"/>
          </a:xfrm>
        </p:spPr>
        <p:txBody>
          <a:bodyPr rtlCol="0"/>
          <a:lstStyle/>
          <a:p>
            <a:pPr algn="ctr"/>
            <a:r>
              <a:rPr lang="es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Valores:</a:t>
            </a:r>
            <a:endParaRPr lang="es-ES" sz="29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73" y="1242812"/>
            <a:ext cx="11354873" cy="5615188"/>
          </a:xfrm>
        </p:spPr>
        <p:txBody>
          <a:bodyPr rtlCol="0"/>
          <a:lstStyle/>
          <a:p>
            <a:pPr marL="0" indent="0">
              <a:buNone/>
            </a:pPr>
            <a:r>
              <a:rPr lang="es-US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Responsabilidad</a:t>
            </a:r>
            <a:r>
              <a:rPr lang="es-US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US" dirty="0">
                <a:latin typeface="Cambria" panose="02040503050406030204" pitchFamily="18" charset="0"/>
                <a:ea typeface="Cambria" panose="02040503050406030204" pitchFamily="18" charset="0"/>
              </a:rPr>
              <a:t>Excelencia</a:t>
            </a:r>
            <a:br>
              <a:rPr lang="es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US" dirty="0">
                <a:latin typeface="Cambria" panose="02040503050406030204" pitchFamily="18" charset="0"/>
                <a:ea typeface="Cambria" panose="02040503050406030204" pitchFamily="18" charset="0"/>
              </a:rPr>
              <a:t>Competitividad</a:t>
            </a:r>
            <a:br>
              <a:rPr lang="es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US" dirty="0" smtClean="0">
                <a:latin typeface="Cambria" panose="02040503050406030204" pitchFamily="18" charset="0"/>
                <a:ea typeface="Cambria" panose="02040503050406030204" pitchFamily="18" charset="0"/>
              </a:rPr>
              <a:t>Transparencia</a:t>
            </a:r>
            <a:r>
              <a:rPr lang="es-US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s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Objetivos</a:t>
            </a:r>
            <a:r>
              <a:rPr lang="es-U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s-ES" sz="2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rtl="0"/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rindar calidad a nuestros cliente, y hacerlos sentir cómodos al consumir nuestros productos.</a:t>
            </a:r>
          </a:p>
          <a:p>
            <a:pPr rtl="0"/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Incursionar en las ventas con un margen de éxito sostenible.</a:t>
            </a:r>
          </a:p>
          <a:p>
            <a:pPr rtl="0"/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Mantener la calidad de los productos.</a:t>
            </a:r>
          </a:p>
          <a:p>
            <a:pPr rtl="0"/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Expandir el restaurante a mas zonas del país.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99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U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Objetivo de marketing:</a:t>
            </a:r>
            <a:endParaRPr lang="es-ES" sz="29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es-DO" dirty="0" smtClean="0"/>
          </a:p>
          <a:p>
            <a:endParaRPr lang="es-DO" dirty="0"/>
          </a:p>
          <a:p>
            <a:pPr marL="0" indent="0">
              <a:buNone/>
            </a:pPr>
            <a:endParaRPr lang="es-DO" dirty="0" smtClean="0"/>
          </a:p>
          <a:p>
            <a:r>
              <a:rPr lang="es-DO" dirty="0" smtClean="0">
                <a:latin typeface="Cambria" panose="02040503050406030204" pitchFamily="18" charset="0"/>
                <a:ea typeface="Cambria" panose="02040503050406030204" pitchFamily="18" charset="0"/>
              </a:rPr>
              <a:t>Diseñar un plan de marketing con la finalidad de aumentar la satisfacción de los clientes y mantener una buena presencia en el restaurante, para el disfrute de los clientes para que así se sientan cómodos y sobre todo, disfruten su comida.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57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U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¿</a:t>
            </a:r>
            <a:r>
              <a:rPr lang="es-E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Quienes somos?</a:t>
            </a:r>
            <a:endParaRPr lang="es-ES" sz="29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marL="0" indent="0" rtl="0">
              <a:buNone/>
            </a:pP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Somos un restaurante destinada a  la elaboración de varios tipos de RAMEN tales como: Kakata, Kioto, Tokio, Sapporo entre otros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35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U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¿Qué queremos ser?</a:t>
            </a:r>
            <a:endParaRPr lang="es-ES" sz="29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Ser un restaurante reconocido a nivel nacional y muy visitados por personas allegados a país. Queremos expandirnos en algunos puntos del país para así darnos a conocer por mas personas.</a:t>
            </a:r>
          </a:p>
          <a:p>
            <a:pPr marL="0" indent="0" rtl="0">
              <a:buNone/>
            </a:pP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s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¿Qué </a:t>
            </a:r>
            <a:r>
              <a:rPr lang="es-U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hacemos?</a:t>
            </a:r>
          </a:p>
          <a:p>
            <a:pPr marL="0" indent="0" rtl="0">
              <a:buNone/>
            </a:pP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Ramen, un plato muy común en el oriente asiático.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rtl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922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US" sz="2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Productos                                                          Precios</a:t>
            </a:r>
            <a:endParaRPr lang="es-ES" sz="29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>
              <a:buNone/>
            </a:pP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Ramen Kakato                                                    </a:t>
            </a:r>
            <a:r>
              <a:rPr lang="es-DO" dirty="0">
                <a:latin typeface="Cambria" panose="02040503050406030204" pitchFamily="18" charset="0"/>
                <a:ea typeface="Cambria" panose="02040503050406030204" pitchFamily="18" charset="0"/>
              </a:rPr>
              <a:t>RD$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 650                             </a:t>
            </a:r>
          </a:p>
          <a:p>
            <a:pPr marL="0" indent="0" algn="just">
              <a:buNone/>
            </a:pP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Ramen Kioto                                                       </a:t>
            </a:r>
            <a:r>
              <a:rPr lang="es-DO" dirty="0" smtClean="0">
                <a:latin typeface="Cambria" panose="02040503050406030204" pitchFamily="18" charset="0"/>
                <a:ea typeface="Cambria" panose="02040503050406030204" pitchFamily="18" charset="0"/>
              </a:rPr>
              <a:t>RD$ 850</a:t>
            </a:r>
          </a:p>
          <a:p>
            <a:pPr marL="0" indent="0" algn="just">
              <a:buNone/>
            </a:pPr>
            <a:r>
              <a:rPr lang="es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Ramen</a:t>
            </a:r>
            <a:r>
              <a:rPr lang="es-US" dirty="0" smtClean="0">
                <a:latin typeface="Cambria" panose="02040503050406030204" pitchFamily="18" charset="0"/>
                <a:ea typeface="Cambria" panose="02040503050406030204" pitchFamily="18" charset="0"/>
              </a:rPr>
              <a:t> Tokio                                                       </a:t>
            </a:r>
            <a:r>
              <a:rPr lang="es-DO" dirty="0" smtClean="0">
                <a:latin typeface="Cambria" panose="02040503050406030204" pitchFamily="18" charset="0"/>
                <a:ea typeface="Cambria" panose="02040503050406030204" pitchFamily="18" charset="0"/>
              </a:rPr>
              <a:t>RD$ 500</a:t>
            </a:r>
          </a:p>
          <a:p>
            <a:pPr marL="0" indent="0" algn="just">
              <a:buNone/>
            </a:pPr>
            <a:r>
              <a:rPr lang="es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Ramen</a:t>
            </a:r>
            <a:r>
              <a:rPr lang="es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Muroran</a:t>
            </a:r>
            <a:r>
              <a:rPr lang="es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R</a:t>
            </a:r>
            <a:r>
              <a:rPr lang="es-DO" dirty="0" smtClean="0">
                <a:latin typeface="Cambria" panose="02040503050406030204" pitchFamily="18" charset="0"/>
                <a:ea typeface="Cambria" panose="02040503050406030204" pitchFamily="18" charset="0"/>
              </a:rPr>
              <a:t>D$ 400</a:t>
            </a:r>
          </a:p>
          <a:p>
            <a:pPr marL="0" indent="0" algn="just">
              <a:buNone/>
            </a:pPr>
            <a:r>
              <a:rPr lang="es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Ramen</a:t>
            </a:r>
            <a:r>
              <a:rPr lang="es-US" dirty="0" smtClean="0">
                <a:latin typeface="Cambria" panose="02040503050406030204" pitchFamily="18" charset="0"/>
                <a:ea typeface="Cambria" panose="02040503050406030204" pitchFamily="18" charset="0"/>
              </a:rPr>
              <a:t> Sapporo                                                  </a:t>
            </a:r>
            <a:r>
              <a:rPr lang="es-DO" dirty="0" smtClean="0">
                <a:latin typeface="Cambria" panose="02040503050406030204" pitchFamily="18" charset="0"/>
                <a:ea typeface="Cambria" panose="02040503050406030204" pitchFamily="18" charset="0"/>
              </a:rPr>
              <a:t>RD$ 500</a:t>
            </a:r>
          </a:p>
          <a:p>
            <a:pPr marL="0" indent="0" algn="just">
              <a:buNone/>
            </a:pPr>
            <a:r>
              <a:rPr lang="es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Ramen</a:t>
            </a:r>
            <a:r>
              <a:rPr lang="es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Shio</a:t>
            </a:r>
            <a:r>
              <a:rPr lang="es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</a:t>
            </a:r>
            <a:r>
              <a:rPr lang="es-DO" dirty="0" smtClean="0">
                <a:latin typeface="Cambria" panose="02040503050406030204" pitchFamily="18" charset="0"/>
                <a:ea typeface="Cambria" panose="02040503050406030204" pitchFamily="18" charset="0"/>
              </a:rPr>
              <a:t>RD$ 450</a:t>
            </a:r>
          </a:p>
          <a:p>
            <a:pPr marL="0" indent="0" algn="just">
              <a:buNone/>
            </a:pPr>
            <a:r>
              <a:rPr lang="es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Ramen</a:t>
            </a:r>
            <a:r>
              <a:rPr lang="es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Shoyu</a:t>
            </a:r>
            <a:r>
              <a:rPr lang="es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</a:t>
            </a:r>
            <a:r>
              <a:rPr lang="es-DO" dirty="0" smtClean="0">
                <a:latin typeface="Cambria" panose="02040503050406030204" pitchFamily="18" charset="0"/>
                <a:ea typeface="Cambria" panose="02040503050406030204" pitchFamily="18" charset="0"/>
              </a:rPr>
              <a:t>RD$ 300</a:t>
            </a:r>
          </a:p>
          <a:p>
            <a:pPr marL="0" indent="0" algn="just">
              <a:buNone/>
            </a:pPr>
            <a:r>
              <a:rPr lang="es-DO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Ramen</a:t>
            </a:r>
            <a:r>
              <a:rPr lang="es-DO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DO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Yasai</a:t>
            </a:r>
            <a:r>
              <a:rPr lang="es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</a:t>
            </a:r>
            <a:r>
              <a:rPr lang="es-DO" dirty="0" smtClean="0">
                <a:latin typeface="Cambria" panose="02040503050406030204" pitchFamily="18" charset="0"/>
                <a:ea typeface="Cambria" panose="02040503050406030204" pitchFamily="18" charset="0"/>
              </a:rPr>
              <a:t>RD$ 450</a:t>
            </a:r>
          </a:p>
          <a:p>
            <a:pPr marL="0" indent="0" algn="just">
              <a:buNone/>
            </a:pPr>
            <a:r>
              <a:rPr lang="es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Ramen</a:t>
            </a:r>
            <a:r>
              <a:rPr lang="es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Tonkutsu</a:t>
            </a:r>
            <a:r>
              <a:rPr lang="es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</a:t>
            </a:r>
            <a:r>
              <a:rPr lang="es-DO" dirty="0" smtClean="0">
                <a:latin typeface="Cambria" panose="02040503050406030204" pitchFamily="18" charset="0"/>
                <a:ea typeface="Cambria" panose="02040503050406030204" pitchFamily="18" charset="0"/>
              </a:rPr>
              <a:t>RD$450</a:t>
            </a:r>
          </a:p>
          <a:p>
            <a:pPr marL="0" indent="0" algn="just">
              <a:buNone/>
            </a:pPr>
            <a:endParaRPr lang="es-DO" dirty="0" smtClean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2255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orte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307896_TF22874644" id="{98DC1231-51BD-46F1-99CD-C69FA1A1F24B}" vid="{8E840EAD-9C85-40B5-A9DA-493DE6628EE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3C31DB6-321D-4487-B0E2-6DD8623328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5ACAB-C996-4B2F-9E78-9D032D37D8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8E1E7B-2E87-4FF3-8F3F-2C35BCD32914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infopath/2007/PartnerControls"/>
    <ds:schemaRef ds:uri="fb0879af-3eba-417a-a55a-ffe6dcd6ca77"/>
    <ds:schemaRef ds:uri="6dc4bcd6-49db-4c07-9060-8acfc67cef9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Tarjetas coleccionables</Template>
  <TotalTime>0</TotalTime>
  <Words>254</Words>
  <Application>Microsoft Office PowerPoint</Application>
  <PresentationFormat>Panorámica</PresentationFormat>
  <Paragraphs>50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Franklin Gothic Book</vt:lpstr>
      <vt:lpstr>Impact</vt:lpstr>
      <vt:lpstr>Recorte</vt:lpstr>
      <vt:lpstr>   Universidad Dominicana O&amp;M  Sección: 0541   Nombre: Victoria Caro Bautista  Matricula: 20-MIIT-1-001  carrera: Ing. Industrial  </vt:lpstr>
      <vt:lpstr>Presentación de PowerPoint</vt:lpstr>
      <vt:lpstr>Historia de Asiatic Ramen:</vt:lpstr>
      <vt:lpstr>                                              Misión:   Nuestra misión es poder servirles en su mesas los mejores platos de remen, y  poder llegar al mercado siendo el1 en la elaboración de nuestros platos, sobre todo poder llevar precios asequibles al mercado                                                                Visión: Ser un restaurante líder en la comercialización de nuestros productos a nivel nacional y llegar satisfacer a nuestros consumidores.  </vt:lpstr>
      <vt:lpstr>Valores:</vt:lpstr>
      <vt:lpstr>Objetivo de marketing:</vt:lpstr>
      <vt:lpstr>¿Quienes somos?</vt:lpstr>
      <vt:lpstr>¿Qué queremos ser?</vt:lpstr>
      <vt:lpstr>Productos                                                          Precios</vt:lpstr>
      <vt:lpstr>Costo</vt:lpstr>
      <vt:lpstr>           ¡ Gracias !...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2022-04-06T22:35:55Z</dcterms:created>
  <dcterms:modified xsi:type="dcterms:W3CDTF">2022-04-20T23:37:54Z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