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2" r:id="rId6"/>
    <p:sldId id="261" r:id="rId7"/>
    <p:sldId id="260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6" autoAdjust="0"/>
  </p:normalViewPr>
  <p:slideViewPr>
    <p:cSldViewPr snapToGrid="0" snapToObjects="1">
      <p:cViewPr>
        <p:scale>
          <a:sx n="94" d="100"/>
          <a:sy n="94" d="100"/>
        </p:scale>
        <p:origin x="-15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2D6F2-7FC7-424A-8F74-50622CCBDD4B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9A5A-52C0-4A41-9ABC-B05E48D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2006-2013 time period </a:t>
            </a:r>
          </a:p>
          <a:p>
            <a:r>
              <a:rPr lang="en-US" baseline="0" dirty="0" smtClean="0"/>
              <a:t>Predictor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, add list</a:t>
            </a:r>
          </a:p>
          <a:p>
            <a:r>
              <a:rPr lang="en-US" baseline="0" dirty="0" smtClean="0"/>
              <a:t>MOTAVATION deer ticks, because they carry limes disease, at the weather forecast scale, daily, imagine when you check the weather, check ticks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29A5A-52C0-4A41-9ABC-B05E48D94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29A5A-52C0-4A41-9ABC-B05E48D94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predict</a:t>
            </a:r>
            <a:r>
              <a:rPr lang="en-US" baseline="0" dirty="0" smtClean="0"/>
              <a:t> day 100 use data around day 100 </a:t>
            </a:r>
          </a:p>
          <a:p>
            <a:r>
              <a:rPr lang="en-US" dirty="0" smtClean="0"/>
              <a:t>empirical model, looking at patterns, looking at biology, we don’t expect  one model well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29A5A-52C0-4A41-9ABC-B05E48D94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of year on x axis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29A5A-52C0-4A41-9ABC-B05E48D94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3976"/>
            <a:ext cx="8915400" cy="1240577"/>
          </a:xfrm>
        </p:spPr>
        <p:txBody>
          <a:bodyPr>
            <a:normAutofit/>
          </a:bodyPr>
          <a:lstStyle/>
          <a:p>
            <a:r>
              <a:rPr lang="en-US" dirty="0" smtClean="0"/>
              <a:t>Species Distribution Model Development and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Victoria Chistolini</a:t>
            </a:r>
          </a:p>
          <a:p>
            <a:r>
              <a:rPr lang="en-US" dirty="0" smtClean="0"/>
              <a:t>Honors Thesis</a:t>
            </a:r>
          </a:p>
          <a:p>
            <a:r>
              <a:rPr lang="en-US" dirty="0" smtClean="0"/>
              <a:t>Department of </a:t>
            </a:r>
            <a:r>
              <a:rPr lang="en-US" smtClean="0"/>
              <a:t>Computer Science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929"/>
            <a:ext cx="8913813" cy="914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9" y="1891958"/>
            <a:ext cx="7610476" cy="3670767"/>
          </a:xfrm>
        </p:spPr>
        <p:txBody>
          <a:bodyPr/>
          <a:lstStyle/>
          <a:p>
            <a:r>
              <a:rPr lang="en-US" dirty="0" smtClean="0"/>
              <a:t>Stephanie Taylor, Nick Record, Ben Tupper and Manny </a:t>
            </a:r>
            <a:r>
              <a:rPr lang="en-US" dirty="0" err="1" smtClean="0"/>
              <a:t>Gimond</a:t>
            </a:r>
            <a:r>
              <a:rPr lang="en-US" dirty="0" smtClean="0"/>
              <a:t> for the support and mentorship throughout my project.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7" y="2942931"/>
            <a:ext cx="8694975" cy="9144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Ticks in Maine: A Species Distribution Modeling Problem?</a:t>
            </a:r>
            <a:endParaRPr lang="en-US" dirty="0"/>
          </a:p>
        </p:txBody>
      </p:sp>
      <p:pic>
        <p:nvPicPr>
          <p:cNvPr id="6" name="Picture 5" descr="Screen Shot 2018-03-20 at 1.1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659"/>
            <a:ext cx="3648554" cy="5296341"/>
          </a:xfrm>
          <a:prstGeom prst="rect">
            <a:avLst/>
          </a:prstGeom>
        </p:spPr>
      </p:pic>
      <p:pic>
        <p:nvPicPr>
          <p:cNvPr id="3" name="Picture 2" descr="Screen Shot 2018-05-01 at 4.0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52" y="2913529"/>
            <a:ext cx="4546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929"/>
            <a:ext cx="8913813" cy="914400"/>
          </a:xfrm>
        </p:spPr>
        <p:txBody>
          <a:bodyPr/>
          <a:lstStyle/>
          <a:p>
            <a:r>
              <a:rPr lang="en-US" dirty="0" smtClean="0"/>
              <a:t>Maximum Entropy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36" y="1821491"/>
            <a:ext cx="4927224" cy="1072630"/>
          </a:xfrm>
        </p:spPr>
        <p:txBody>
          <a:bodyPr/>
          <a:lstStyle/>
          <a:p>
            <a:pPr marL="349250" lvl="1" indent="0">
              <a:buNone/>
            </a:pPr>
            <a:r>
              <a:rPr lang="en-US" b="1" i="1" dirty="0" smtClean="0"/>
              <a:t>Use what we know, make no assumptions about what what we don’t know</a:t>
            </a:r>
            <a:endParaRPr lang="en-US" b="1" i="1" dirty="0"/>
          </a:p>
        </p:txBody>
      </p:sp>
      <p:pic>
        <p:nvPicPr>
          <p:cNvPr id="4" name="Picture 3" descr="pts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60" y="1497252"/>
            <a:ext cx="3960540" cy="51269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6236" y="3243828"/>
            <a:ext cx="4927224" cy="10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buFont typeface="Wingdings 2" pitchFamily="18" charset="2"/>
              <a:buNone/>
            </a:pPr>
            <a:r>
              <a:rPr lang="en-US" dirty="0" smtClean="0"/>
              <a:t>Background points (blue) and Presence points (red)</a:t>
            </a:r>
          </a:p>
          <a:p>
            <a:pPr marL="349250" lvl="1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98182" y="1301521"/>
            <a:ext cx="4215631" cy="2585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84" y="1296958"/>
            <a:ext cx="4215631" cy="258532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Maximum Entropy Example </a:t>
            </a:r>
            <a:endParaRPr lang="en-US" dirty="0"/>
          </a:p>
        </p:txBody>
      </p:sp>
      <p:pic>
        <p:nvPicPr>
          <p:cNvPr id="5" name="Picture 4" descr="Screen Shot 2018-05-01 at 4.39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7" y="1670853"/>
            <a:ext cx="3708400" cy="2159000"/>
          </a:xfrm>
          <a:prstGeom prst="rect">
            <a:avLst/>
          </a:prstGeom>
        </p:spPr>
      </p:pic>
      <p:pic>
        <p:nvPicPr>
          <p:cNvPr id="6" name="Picture 5" descr="Screen Shot 2018-05-01 at 4.39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51" y="1658153"/>
            <a:ext cx="3784600" cy="217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023" y="1301521"/>
            <a:ext cx="316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Presence Points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4051" y="1301521"/>
            <a:ext cx="316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Points Data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1811535" y="4405053"/>
            <a:ext cx="2114880" cy="72061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3208" y="5088618"/>
            <a:ext cx="2031467" cy="923330"/>
          </a:xfrm>
          <a:prstGeom prst="rect">
            <a:avLst/>
          </a:prstGeom>
          <a:solidFill>
            <a:schemeClr val="accent1"/>
          </a:solidFill>
          <a:ln>
            <a:solidFill>
              <a:srgbClr val="A2C81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Rule Based on Data: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208" y="6011948"/>
            <a:ext cx="3526538" cy="646331"/>
          </a:xfrm>
          <a:prstGeom prst="rect">
            <a:avLst/>
          </a:prstGeom>
          <a:solidFill>
            <a:srgbClr val="A2C81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mean_relhum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smtClean="0"/>
              <a:t>90) </a:t>
            </a:r>
            <a:r>
              <a:rPr lang="en-US" dirty="0"/>
              <a:t>= 0.5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98182" y="4072956"/>
            <a:ext cx="4215631" cy="25853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051" y="4072956"/>
            <a:ext cx="316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Points Data</a:t>
            </a:r>
            <a:endParaRPr lang="en-US" dirty="0"/>
          </a:p>
        </p:txBody>
      </p:sp>
      <p:pic>
        <p:nvPicPr>
          <p:cNvPr id="18" name="Picture 17" descr="Screen Shot 2018-05-01 at 4.49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51" y="4417410"/>
            <a:ext cx="37719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1458" y="1270838"/>
            <a:ext cx="35523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884" y="1270838"/>
            <a:ext cx="35523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65708" y="4022143"/>
            <a:ext cx="35523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929"/>
            <a:ext cx="8913813" cy="914400"/>
          </a:xfrm>
        </p:spPr>
        <p:txBody>
          <a:bodyPr/>
          <a:lstStyle/>
          <a:p>
            <a:r>
              <a:rPr lang="en-US" dirty="0" smtClean="0"/>
              <a:t>Ensemble Models in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91" y="1600220"/>
            <a:ext cx="6498485" cy="670840"/>
          </a:xfrm>
        </p:spPr>
        <p:txBody>
          <a:bodyPr>
            <a:normAutofit/>
          </a:bodyPr>
          <a:lstStyle/>
          <a:p>
            <a:r>
              <a:rPr lang="en-US" dirty="0" smtClean="0"/>
              <a:t>More models are better than one</a:t>
            </a:r>
            <a:endParaRPr lang="en-US" dirty="0"/>
          </a:p>
        </p:txBody>
      </p:sp>
      <p:pic>
        <p:nvPicPr>
          <p:cNvPr id="4" name="Picture 3" descr="2006-2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53" y="1904880"/>
            <a:ext cx="5812117" cy="4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8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929"/>
            <a:ext cx="8913813" cy="914400"/>
          </a:xfrm>
        </p:spPr>
        <p:txBody>
          <a:bodyPr/>
          <a:lstStyle/>
          <a:p>
            <a:r>
              <a:rPr lang="en-US" dirty="0" smtClean="0"/>
              <a:t>Poisson Point Process Models</a:t>
            </a:r>
            <a:endParaRPr lang="en-US" dirty="0"/>
          </a:p>
        </p:txBody>
      </p:sp>
      <p:pic>
        <p:nvPicPr>
          <p:cNvPr id="4" name="Picture 3" descr="CSR_ex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" r="4430" b="8696"/>
          <a:stretch/>
        </p:blipFill>
        <p:spPr>
          <a:xfrm>
            <a:off x="2188885" y="1300329"/>
            <a:ext cx="4834905" cy="2758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872" y="4058520"/>
            <a:ext cx="619306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 Regular"/>
                <a:cs typeface="Avenir Next Condensed Regular"/>
              </a:rPr>
              <a:t>	</a:t>
            </a:r>
            <a:r>
              <a:rPr lang="en-US" dirty="0" smtClean="0">
                <a:latin typeface="Avenir Next Condensed Regular"/>
                <a:cs typeface="Avenir Next Condensed Regular"/>
              </a:rPr>
              <a:t>		Predictor Selection Algorithm </a:t>
            </a:r>
          </a:p>
          <a:p>
            <a:endParaRPr lang="en-US" dirty="0">
              <a:latin typeface="Avenir Next Condensed Regular"/>
              <a:cs typeface="Avenir Next Condensed Regular"/>
            </a:endParaRPr>
          </a:p>
          <a:p>
            <a:r>
              <a:rPr lang="en-US" dirty="0" smtClean="0">
                <a:latin typeface="Avenir Next Condensed Regular"/>
                <a:cs typeface="Avenir Next Condensed Regular"/>
              </a:rPr>
              <a:t>	for each </a:t>
            </a:r>
            <a:r>
              <a:rPr lang="en-US" i="1" dirty="0" smtClean="0">
                <a:latin typeface="Avenir Next Condensed Regular"/>
                <a:cs typeface="Avenir Next Condensed Regular"/>
              </a:rPr>
              <a:t>day-window</a:t>
            </a:r>
            <a:r>
              <a:rPr lang="en-US" dirty="0" smtClean="0">
                <a:latin typeface="Avenir Next Condensed Regular"/>
                <a:cs typeface="Avenir Next Condensed Regular"/>
              </a:rPr>
              <a:t>: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	</a:t>
            </a:r>
            <a:r>
              <a:rPr lang="en-US" dirty="0" smtClean="0">
                <a:latin typeface="Avenir Next Condensed Regular"/>
                <a:cs typeface="Avenir Next Condensed Regular"/>
              </a:rPr>
              <a:t> </a:t>
            </a:r>
            <a:r>
              <a:rPr lang="en-US" dirty="0">
                <a:latin typeface="Avenir Next Condensed Regular"/>
                <a:cs typeface="Avenir Next Condensed Regular"/>
              </a:rPr>
              <a:t> </a:t>
            </a:r>
            <a:r>
              <a:rPr lang="en-US" dirty="0" smtClean="0">
                <a:latin typeface="Avenir Next Condensed Regular"/>
                <a:cs typeface="Avenir Next Condensed Regular"/>
              </a:rPr>
              <a:t>     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 </a:t>
            </a:r>
            <a:r>
              <a:rPr lang="en-US" dirty="0" smtClean="0">
                <a:latin typeface="Avenir Next Condensed Regular"/>
                <a:cs typeface="Avenir Next Condensed Regular"/>
              </a:rPr>
              <a:t>                           determine correlated predictors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	</a:t>
            </a:r>
            <a:r>
              <a:rPr lang="en-US" dirty="0" smtClean="0">
                <a:latin typeface="Avenir Next Condensed Regular"/>
                <a:cs typeface="Avenir Next Condensed Regular"/>
              </a:rPr>
              <a:t>  </a:t>
            </a:r>
            <a:r>
              <a:rPr lang="en-US" dirty="0">
                <a:latin typeface="Avenir Next Condensed Regular"/>
                <a:cs typeface="Avenir Next Condensed Regular"/>
              </a:rPr>
              <a:t> </a:t>
            </a:r>
            <a:r>
              <a:rPr lang="en-US" dirty="0" smtClean="0">
                <a:latin typeface="Avenir Next Condensed Regular"/>
                <a:cs typeface="Avenir Next Condensed Regular"/>
              </a:rPr>
              <a:t>    model each subset of uncorrelated predictors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	</a:t>
            </a:r>
            <a:r>
              <a:rPr lang="en-US" dirty="0" smtClean="0">
                <a:latin typeface="Avenir Next Condensed Regular"/>
                <a:cs typeface="Avenir Next Condensed Regular"/>
              </a:rPr>
              <a:t> </a:t>
            </a:r>
            <a:r>
              <a:rPr lang="en-US" dirty="0">
                <a:latin typeface="Avenir Next Condensed Regular"/>
                <a:cs typeface="Avenir Next Condensed Regular"/>
              </a:rPr>
              <a:t> </a:t>
            </a:r>
            <a:r>
              <a:rPr lang="en-US" dirty="0" smtClean="0">
                <a:latin typeface="Avenir Next Condensed Regular"/>
                <a:cs typeface="Avenir Next Condensed Regular"/>
              </a:rPr>
              <a:t>     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 </a:t>
            </a:r>
            <a:r>
              <a:rPr lang="en-US" dirty="0" smtClean="0">
                <a:latin typeface="Avenir Next Condensed Regular"/>
                <a:cs typeface="Avenir Next Condensed Regular"/>
              </a:rPr>
              <a:t>                           while z-</a:t>
            </a:r>
            <a:r>
              <a:rPr lang="en-US" dirty="0" err="1" smtClean="0">
                <a:latin typeface="Avenir Next Condensed Regular"/>
                <a:cs typeface="Avenir Next Condensed Regular"/>
              </a:rPr>
              <a:t>scores.min</a:t>
            </a:r>
            <a:r>
              <a:rPr lang="en-US" dirty="0" smtClean="0">
                <a:latin typeface="Avenir Next Condensed Regular"/>
                <a:cs typeface="Avenir Next Condensed Regular"/>
              </a:rPr>
              <a:t>() &gt; -1.96 &amp;&amp;  z-</a:t>
            </a:r>
            <a:r>
              <a:rPr lang="en-US" dirty="0" err="1" smtClean="0">
                <a:latin typeface="Avenir Next Condensed Regular"/>
                <a:cs typeface="Avenir Next Condensed Regular"/>
              </a:rPr>
              <a:t>score.min</a:t>
            </a:r>
            <a:r>
              <a:rPr lang="en-US" dirty="0" smtClean="0">
                <a:latin typeface="Avenir Next Condensed Regular"/>
                <a:cs typeface="Avenir Next Condensed Regular"/>
              </a:rPr>
              <a:t>() &lt; 1.96: </a:t>
            </a:r>
          </a:p>
          <a:p>
            <a:r>
              <a:rPr lang="en-US" dirty="0">
                <a:latin typeface="Avenir Next Condensed Regular"/>
                <a:cs typeface="Avenir Next Condensed Regular"/>
              </a:rPr>
              <a:t>	</a:t>
            </a:r>
            <a:r>
              <a:rPr lang="en-US" dirty="0" smtClean="0">
                <a:latin typeface="Avenir Next Condensed Regular"/>
                <a:cs typeface="Avenir Next Condensed Regular"/>
              </a:rPr>
              <a:t>	                z-scores. </a:t>
            </a:r>
            <a:r>
              <a:rPr lang="en-US" dirty="0">
                <a:latin typeface="Avenir Next Condensed Regular"/>
                <a:cs typeface="Avenir Next Condensed Regular"/>
              </a:rPr>
              <a:t>r</a:t>
            </a:r>
            <a:r>
              <a:rPr lang="en-US" dirty="0" smtClean="0">
                <a:latin typeface="Avenir Next Condensed Regular"/>
                <a:cs typeface="Avenir Next Condensed Regular"/>
              </a:rPr>
              <a:t>emove(z-</a:t>
            </a:r>
            <a:r>
              <a:rPr lang="en-US" dirty="0" err="1" smtClean="0">
                <a:latin typeface="Avenir Next Condensed Regular"/>
                <a:cs typeface="Avenir Next Condensed Regular"/>
              </a:rPr>
              <a:t>scores.min</a:t>
            </a:r>
            <a:r>
              <a:rPr lang="en-US" dirty="0" smtClean="0">
                <a:latin typeface="Avenir Next Condensed Regular"/>
                <a:cs typeface="Avenir Next Condensed Regular"/>
              </a:rPr>
              <a:t>())</a:t>
            </a:r>
          </a:p>
          <a:p>
            <a:r>
              <a:rPr lang="en-US" dirty="0"/>
              <a:t> </a:t>
            </a:r>
            <a:r>
              <a:rPr lang="en-US" dirty="0" smtClean="0"/>
              <a:t>		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Ensemble Generation using Poisson Point Process Models</a:t>
            </a:r>
            <a:endParaRPr lang="en-US" dirty="0"/>
          </a:p>
        </p:txBody>
      </p:sp>
      <p:pic>
        <p:nvPicPr>
          <p:cNvPr id="3" name="Picture 2" descr="summ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4" y="1493014"/>
            <a:ext cx="7942536" cy="4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929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Ensemble Assessment</a:t>
            </a:r>
            <a:endParaRPr lang="en-US" dirty="0"/>
          </a:p>
        </p:txBody>
      </p:sp>
      <p:pic>
        <p:nvPicPr>
          <p:cNvPr id="4" name="Picture 3" descr="group1_Fau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"/>
          <a:stretch/>
        </p:blipFill>
        <p:spPr>
          <a:xfrm>
            <a:off x="1579068" y="1440520"/>
            <a:ext cx="5189285" cy="2609497"/>
          </a:xfrm>
          <a:prstGeom prst="rect">
            <a:avLst/>
          </a:prstGeom>
        </p:spPr>
      </p:pic>
      <p:pic>
        <p:nvPicPr>
          <p:cNvPr id="5" name="Picture 4" descr="group2_Fau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"/>
          <a:stretch/>
        </p:blipFill>
        <p:spPr>
          <a:xfrm>
            <a:off x="1579068" y="4215192"/>
            <a:ext cx="5189285" cy="24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607"/>
            <a:ext cx="8913813" cy="9144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83" y="1823313"/>
            <a:ext cx="7610476" cy="3670767"/>
          </a:xfrm>
        </p:spPr>
        <p:txBody>
          <a:bodyPr/>
          <a:lstStyle/>
          <a:p>
            <a:r>
              <a:rPr lang="en-US" dirty="0" smtClean="0"/>
              <a:t>Build database for tracking the performance of ensemble members on future data</a:t>
            </a:r>
          </a:p>
          <a:p>
            <a:endParaRPr lang="en-US" dirty="0"/>
          </a:p>
          <a:p>
            <a:r>
              <a:rPr lang="en-US" dirty="0" smtClean="0"/>
              <a:t>Use database to help calibrate ensembles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1028</TotalTime>
  <Words>222</Words>
  <Application>Microsoft Macintosh PowerPoint</Application>
  <PresentationFormat>On-screen Show (4:3)</PresentationFormat>
  <Paragraphs>70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Species Distribution Model Development and Validation</vt:lpstr>
      <vt:lpstr>Ticks in Maine: A Species Distribution Modeling Problem?</vt:lpstr>
      <vt:lpstr>Maximum Entropy Models</vt:lpstr>
      <vt:lpstr>Maximum Entropy Example </vt:lpstr>
      <vt:lpstr>Ensemble Models in Forecasting</vt:lpstr>
      <vt:lpstr>Poisson Point Process Models</vt:lpstr>
      <vt:lpstr>Ensemble Generation using Poisson Point Process Models</vt:lpstr>
      <vt:lpstr>Ensemble Assessment</vt:lpstr>
      <vt:lpstr>Future Directions</vt:lpstr>
      <vt:lpstr>Thank You</vt:lpstr>
      <vt:lpstr>Questions?</vt:lpstr>
    </vt:vector>
  </TitlesOfParts>
  <Company>Souhegan Highschool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Distribution Model Development and Validation</dc:title>
  <dc:creator>Vittoria Chistolini</dc:creator>
  <cp:lastModifiedBy>Vittoria Chistolini</cp:lastModifiedBy>
  <cp:revision>53</cp:revision>
  <dcterms:created xsi:type="dcterms:W3CDTF">2018-03-21T22:01:26Z</dcterms:created>
  <dcterms:modified xsi:type="dcterms:W3CDTF">2018-05-03T03:10:28Z</dcterms:modified>
</cp:coreProperties>
</file>