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2803763" cy="30275213"/>
  <p:notesSz cx="29513213" cy="42041763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8" userDrawn="1">
          <p15:clr>
            <a:srgbClr val="A4A3A4"/>
          </p15:clr>
        </p15:guide>
        <p15:guide id="2" orient="horz" pos="477" userDrawn="1">
          <p15:clr>
            <a:srgbClr val="A4A3A4"/>
          </p15:clr>
        </p15:guide>
        <p15:guide id="3" orient="horz" pos="18798" userDrawn="1">
          <p15:clr>
            <a:srgbClr val="A4A3A4"/>
          </p15:clr>
        </p15:guide>
        <p15:guide id="4" orient="horz" pos="2452" userDrawn="1">
          <p15:clr>
            <a:srgbClr val="A4A3A4"/>
          </p15:clr>
        </p15:guide>
        <p15:guide id="5" orient="horz" pos="17663" userDrawn="1">
          <p15:clr>
            <a:srgbClr val="A4A3A4"/>
          </p15:clr>
        </p15:guide>
        <p15:guide id="6" orient="horz" pos="2679" userDrawn="1">
          <p15:clr>
            <a:srgbClr val="A4A3A4"/>
          </p15:clr>
        </p15:guide>
        <p15:guide id="7" orient="horz" pos="17436" userDrawn="1">
          <p15:clr>
            <a:srgbClr val="A4A3A4"/>
          </p15:clr>
        </p15:guide>
        <p15:guide id="8" orient="horz" pos="17890" userDrawn="1">
          <p15:clr>
            <a:srgbClr val="A4A3A4"/>
          </p15:clr>
        </p15:guide>
        <p15:guide id="9" pos="13987" userDrawn="1">
          <p15:clr>
            <a:srgbClr val="A4A3A4"/>
          </p15:clr>
        </p15:guide>
        <p15:guide id="10" pos="843" userDrawn="1">
          <p15:clr>
            <a:srgbClr val="A4A3A4"/>
          </p15:clr>
        </p15:guide>
        <p15:guide id="11" pos="26119" userDrawn="1">
          <p15:clr>
            <a:srgbClr val="A4A3A4"/>
          </p15:clr>
        </p15:guide>
        <p15:guide id="12" pos="129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/>
    <p:restoredTop sz="96296"/>
  </p:normalViewPr>
  <p:slideViewPr>
    <p:cSldViewPr>
      <p:cViewPr>
        <p:scale>
          <a:sx n="20" d="100"/>
          <a:sy n="20" d="100"/>
        </p:scale>
        <p:origin x="824" y="1056"/>
      </p:cViewPr>
      <p:guideLst>
        <p:guide orient="horz" pos="1908"/>
        <p:guide orient="horz" pos="477"/>
        <p:guide orient="horz" pos="18798"/>
        <p:guide orient="horz" pos="2452"/>
        <p:guide orient="horz" pos="17663"/>
        <p:guide orient="horz" pos="2679"/>
        <p:guide orient="horz" pos="17436"/>
        <p:guide orient="horz" pos="17890"/>
        <p:guide pos="13987"/>
        <p:guide pos="843"/>
        <p:guide pos="26119"/>
        <p:guide pos="129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D885BC-D86C-2149-9FF4-13D8BC2694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2788900" cy="2108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9A7E4-29BF-CF47-B3A4-F818CC6834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6717963" y="0"/>
            <a:ext cx="12788900" cy="2108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1D4C6-AA28-DD4C-8157-F4E1897FB6D7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295C59-90F5-384F-9B45-F28DB174E4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27575" y="5254625"/>
            <a:ext cx="20058063" cy="14189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C6D39C4-0346-9344-A465-80D28D74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51163" y="20232688"/>
            <a:ext cx="23610887" cy="16554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339D-B587-DB49-B150-5BE8B5757B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39933563"/>
            <a:ext cx="12788900" cy="2108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B6671-D241-CF4E-811A-D189C0DB0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6717963" y="39933563"/>
            <a:ext cx="12788900" cy="2108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3C08F-AFA4-2647-96E6-A8BD23FE9B0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27575" y="5254625"/>
            <a:ext cx="20058063" cy="14189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DA8C5-24B8-3C49-B682-B89D8EEEE5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0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E96E3F-B124-B040-A0C5-6156E2729E9D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2DFC-5B34-624A-A83F-DC8949DD52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01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910B1C-DE83-6C49-A82F-79E76442FE6B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17-21BA-5149-800C-B6C6DCD1F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73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AEBFD5-468A-EA46-8E1E-3AC75F3498E9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F2A2-A292-D049-8587-895953753D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7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B34567-5628-5746-8A00-AF4D716BA86F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BF04C-31B2-9F4D-91A1-53D1248AFA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5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93D62-3492-8A4C-AD8F-13DF268BE33F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7371-03C6-534C-A8B9-6FFAEB6B84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1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AAB165-9A7E-344C-905B-0E920617F28C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0CED-DA49-2745-93E8-5910C3C2DD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98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654BD3-B970-2B4D-9678-D9B436B86467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9BBD-3738-2B42-9E37-3FAC7BDA0B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11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F61698-5641-BD4A-9B18-E5213549C4F1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79C15-ADE0-4548-B1F9-9CA1DEF029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71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635F37-7819-2C4E-BB63-A2D22F822DDE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171F-E5F5-3F4A-883F-071769A0DB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95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BA08EC-24D7-D442-940F-A8387C30E2B1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A47B-02BB-D54D-90E4-5CE765A979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67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F36C89-0760-F84E-87ED-6EC641449155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8530-21FC-DE4F-8CD3-2EDDE3CE6A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89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01727F-2766-4344-AA05-6B1D0BCF8F9A}" type="datetimeFigureOut">
              <a:rPr lang="en-US" smtClean="0"/>
              <a:pPr>
                <a:defRPr/>
              </a:pPr>
              <a:t>5/4/21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2523-0C25-7A41-A9C4-DFA977A0706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E158A7F-E887-2044-A7F7-C01DE68B61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1438"/>
            <a:ext cx="42803762" cy="3860334"/>
          </a:xfrm>
          <a:prstGeom prst="rect">
            <a:avLst/>
          </a:prstGeom>
          <a:solidFill>
            <a:srgbClr val="005C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1606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02AAD4E-BB4A-C640-A3D2-0CC6134143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" y="28039633"/>
            <a:ext cx="42803763" cy="2235581"/>
          </a:xfrm>
          <a:prstGeom prst="rect">
            <a:avLst/>
          </a:prstGeom>
          <a:solidFill>
            <a:srgbClr val="005C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2962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962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962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962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962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962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962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962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962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6472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F392F637-5843-A446-81F4-976A0658E49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6077771" y="952030"/>
            <a:ext cx="5774382" cy="1244929"/>
            <a:chOff x="1610" y="2863"/>
            <a:chExt cx="3221" cy="699"/>
          </a:xfrm>
        </p:grpSpPr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616E95E-12BD-F547-9A9B-73E914174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2971"/>
              <a:ext cx="264" cy="449"/>
            </a:xfrm>
            <a:custGeom>
              <a:avLst/>
              <a:gdLst>
                <a:gd name="T0" fmla="*/ 142 w 264"/>
                <a:gd name="T1" fmla="*/ 179 h 449"/>
                <a:gd name="T2" fmla="*/ 210 w 264"/>
                <a:gd name="T3" fmla="*/ 216 h 449"/>
                <a:gd name="T4" fmla="*/ 247 w 264"/>
                <a:gd name="T5" fmla="*/ 253 h 449"/>
                <a:gd name="T6" fmla="*/ 256 w 264"/>
                <a:gd name="T7" fmla="*/ 267 h 449"/>
                <a:gd name="T8" fmla="*/ 264 w 264"/>
                <a:gd name="T9" fmla="*/ 298 h 449"/>
                <a:gd name="T10" fmla="*/ 264 w 264"/>
                <a:gd name="T11" fmla="*/ 318 h 449"/>
                <a:gd name="T12" fmla="*/ 253 w 264"/>
                <a:gd name="T13" fmla="*/ 369 h 449"/>
                <a:gd name="T14" fmla="*/ 222 w 264"/>
                <a:gd name="T15" fmla="*/ 412 h 449"/>
                <a:gd name="T16" fmla="*/ 199 w 264"/>
                <a:gd name="T17" fmla="*/ 429 h 449"/>
                <a:gd name="T18" fmla="*/ 148 w 264"/>
                <a:gd name="T19" fmla="*/ 446 h 449"/>
                <a:gd name="T20" fmla="*/ 122 w 264"/>
                <a:gd name="T21" fmla="*/ 449 h 449"/>
                <a:gd name="T22" fmla="*/ 60 w 264"/>
                <a:gd name="T23" fmla="*/ 440 h 449"/>
                <a:gd name="T24" fmla="*/ 34 w 264"/>
                <a:gd name="T25" fmla="*/ 429 h 449"/>
                <a:gd name="T26" fmla="*/ 0 w 264"/>
                <a:gd name="T27" fmla="*/ 318 h 449"/>
                <a:gd name="T28" fmla="*/ 9 w 264"/>
                <a:gd name="T29" fmla="*/ 338 h 449"/>
                <a:gd name="T30" fmla="*/ 28 w 264"/>
                <a:gd name="T31" fmla="*/ 375 h 449"/>
                <a:gd name="T32" fmla="*/ 43 w 264"/>
                <a:gd name="T33" fmla="*/ 392 h 449"/>
                <a:gd name="T34" fmla="*/ 74 w 264"/>
                <a:gd name="T35" fmla="*/ 415 h 449"/>
                <a:gd name="T36" fmla="*/ 116 w 264"/>
                <a:gd name="T37" fmla="*/ 423 h 449"/>
                <a:gd name="T38" fmla="*/ 139 w 264"/>
                <a:gd name="T39" fmla="*/ 421 h 449"/>
                <a:gd name="T40" fmla="*/ 173 w 264"/>
                <a:gd name="T41" fmla="*/ 406 h 449"/>
                <a:gd name="T42" fmla="*/ 185 w 264"/>
                <a:gd name="T43" fmla="*/ 395 h 449"/>
                <a:gd name="T44" fmla="*/ 199 w 264"/>
                <a:gd name="T45" fmla="*/ 367 h 449"/>
                <a:gd name="T46" fmla="*/ 205 w 264"/>
                <a:gd name="T47" fmla="*/ 335 h 449"/>
                <a:gd name="T48" fmla="*/ 205 w 264"/>
                <a:gd name="T49" fmla="*/ 318 h 449"/>
                <a:gd name="T50" fmla="*/ 193 w 264"/>
                <a:gd name="T51" fmla="*/ 290 h 449"/>
                <a:gd name="T52" fmla="*/ 185 w 264"/>
                <a:gd name="T53" fmla="*/ 278 h 449"/>
                <a:gd name="T54" fmla="*/ 97 w 264"/>
                <a:gd name="T55" fmla="*/ 230 h 449"/>
                <a:gd name="T56" fmla="*/ 74 w 264"/>
                <a:gd name="T57" fmla="*/ 219 h 449"/>
                <a:gd name="T58" fmla="*/ 37 w 264"/>
                <a:gd name="T59" fmla="*/ 193 h 449"/>
                <a:gd name="T60" fmla="*/ 26 w 264"/>
                <a:gd name="T61" fmla="*/ 179 h 449"/>
                <a:gd name="T62" fmla="*/ 9 w 264"/>
                <a:gd name="T63" fmla="*/ 148 h 449"/>
                <a:gd name="T64" fmla="*/ 3 w 264"/>
                <a:gd name="T65" fmla="*/ 114 h 449"/>
                <a:gd name="T66" fmla="*/ 6 w 264"/>
                <a:gd name="T67" fmla="*/ 88 h 449"/>
                <a:gd name="T68" fmla="*/ 26 w 264"/>
                <a:gd name="T69" fmla="*/ 45 h 449"/>
                <a:gd name="T70" fmla="*/ 43 w 264"/>
                <a:gd name="T71" fmla="*/ 28 h 449"/>
                <a:gd name="T72" fmla="*/ 85 w 264"/>
                <a:gd name="T73" fmla="*/ 6 h 449"/>
                <a:gd name="T74" fmla="*/ 136 w 264"/>
                <a:gd name="T75" fmla="*/ 0 h 449"/>
                <a:gd name="T76" fmla="*/ 162 w 264"/>
                <a:gd name="T77" fmla="*/ 0 h 449"/>
                <a:gd name="T78" fmla="*/ 207 w 264"/>
                <a:gd name="T79" fmla="*/ 14 h 449"/>
                <a:gd name="T80" fmla="*/ 230 w 264"/>
                <a:gd name="T81" fmla="*/ 108 h 449"/>
                <a:gd name="T82" fmla="*/ 227 w 264"/>
                <a:gd name="T83" fmla="*/ 94 h 449"/>
                <a:gd name="T84" fmla="*/ 207 w 264"/>
                <a:gd name="T85" fmla="*/ 65 h 449"/>
                <a:gd name="T86" fmla="*/ 196 w 264"/>
                <a:gd name="T87" fmla="*/ 51 h 449"/>
                <a:gd name="T88" fmla="*/ 165 w 264"/>
                <a:gd name="T89" fmla="*/ 31 h 449"/>
                <a:gd name="T90" fmla="*/ 128 w 264"/>
                <a:gd name="T91" fmla="*/ 26 h 449"/>
                <a:gd name="T92" fmla="*/ 108 w 264"/>
                <a:gd name="T93" fmla="*/ 26 h 449"/>
                <a:gd name="T94" fmla="*/ 82 w 264"/>
                <a:gd name="T95" fmla="*/ 37 h 449"/>
                <a:gd name="T96" fmla="*/ 71 w 264"/>
                <a:gd name="T97" fmla="*/ 48 h 449"/>
                <a:gd name="T98" fmla="*/ 60 w 264"/>
                <a:gd name="T99" fmla="*/ 68 h 449"/>
                <a:gd name="T100" fmla="*/ 54 w 264"/>
                <a:gd name="T101" fmla="*/ 94 h 449"/>
                <a:gd name="T102" fmla="*/ 57 w 264"/>
                <a:gd name="T103" fmla="*/ 108 h 449"/>
                <a:gd name="T104" fmla="*/ 65 w 264"/>
                <a:gd name="T105" fmla="*/ 128 h 449"/>
                <a:gd name="T106" fmla="*/ 71 w 264"/>
                <a:gd name="T107" fmla="*/ 139 h 449"/>
                <a:gd name="T108" fmla="*/ 142 w 264"/>
                <a:gd name="T109" fmla="*/ 179 h 4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4" h="449">
                  <a:moveTo>
                    <a:pt x="142" y="179"/>
                  </a:moveTo>
                  <a:lnTo>
                    <a:pt x="142" y="179"/>
                  </a:lnTo>
                  <a:lnTo>
                    <a:pt x="210" y="216"/>
                  </a:lnTo>
                  <a:lnTo>
                    <a:pt x="230" y="233"/>
                  </a:lnTo>
                  <a:lnTo>
                    <a:pt x="247" y="253"/>
                  </a:lnTo>
                  <a:lnTo>
                    <a:pt x="256" y="267"/>
                  </a:lnTo>
                  <a:lnTo>
                    <a:pt x="261" y="281"/>
                  </a:lnTo>
                  <a:lnTo>
                    <a:pt x="264" y="298"/>
                  </a:lnTo>
                  <a:lnTo>
                    <a:pt x="264" y="318"/>
                  </a:lnTo>
                  <a:lnTo>
                    <a:pt x="261" y="347"/>
                  </a:lnTo>
                  <a:lnTo>
                    <a:pt x="253" y="369"/>
                  </a:lnTo>
                  <a:lnTo>
                    <a:pt x="239" y="392"/>
                  </a:lnTo>
                  <a:lnTo>
                    <a:pt x="222" y="412"/>
                  </a:lnTo>
                  <a:lnTo>
                    <a:pt x="199" y="429"/>
                  </a:lnTo>
                  <a:lnTo>
                    <a:pt x="173" y="440"/>
                  </a:lnTo>
                  <a:lnTo>
                    <a:pt x="148" y="446"/>
                  </a:lnTo>
                  <a:lnTo>
                    <a:pt x="122" y="449"/>
                  </a:lnTo>
                  <a:lnTo>
                    <a:pt x="88" y="446"/>
                  </a:lnTo>
                  <a:lnTo>
                    <a:pt x="60" y="440"/>
                  </a:lnTo>
                  <a:lnTo>
                    <a:pt x="34" y="429"/>
                  </a:lnTo>
                  <a:lnTo>
                    <a:pt x="3" y="415"/>
                  </a:lnTo>
                  <a:lnTo>
                    <a:pt x="0" y="318"/>
                  </a:lnTo>
                  <a:lnTo>
                    <a:pt x="9" y="338"/>
                  </a:lnTo>
                  <a:lnTo>
                    <a:pt x="17" y="358"/>
                  </a:lnTo>
                  <a:lnTo>
                    <a:pt x="28" y="375"/>
                  </a:lnTo>
                  <a:lnTo>
                    <a:pt x="43" y="392"/>
                  </a:lnTo>
                  <a:lnTo>
                    <a:pt x="57" y="406"/>
                  </a:lnTo>
                  <a:lnTo>
                    <a:pt x="74" y="415"/>
                  </a:lnTo>
                  <a:lnTo>
                    <a:pt x="94" y="421"/>
                  </a:lnTo>
                  <a:lnTo>
                    <a:pt x="116" y="423"/>
                  </a:lnTo>
                  <a:lnTo>
                    <a:pt x="139" y="421"/>
                  </a:lnTo>
                  <a:lnTo>
                    <a:pt x="156" y="415"/>
                  </a:lnTo>
                  <a:lnTo>
                    <a:pt x="173" y="406"/>
                  </a:lnTo>
                  <a:lnTo>
                    <a:pt x="185" y="395"/>
                  </a:lnTo>
                  <a:lnTo>
                    <a:pt x="193" y="381"/>
                  </a:lnTo>
                  <a:lnTo>
                    <a:pt x="199" y="367"/>
                  </a:lnTo>
                  <a:lnTo>
                    <a:pt x="205" y="352"/>
                  </a:lnTo>
                  <a:lnTo>
                    <a:pt x="205" y="335"/>
                  </a:lnTo>
                  <a:lnTo>
                    <a:pt x="205" y="318"/>
                  </a:lnTo>
                  <a:lnTo>
                    <a:pt x="199" y="301"/>
                  </a:lnTo>
                  <a:lnTo>
                    <a:pt x="193" y="290"/>
                  </a:lnTo>
                  <a:lnTo>
                    <a:pt x="185" y="278"/>
                  </a:lnTo>
                  <a:lnTo>
                    <a:pt x="153" y="259"/>
                  </a:lnTo>
                  <a:lnTo>
                    <a:pt x="97" y="230"/>
                  </a:lnTo>
                  <a:lnTo>
                    <a:pt x="74" y="219"/>
                  </a:lnTo>
                  <a:lnTo>
                    <a:pt x="54" y="205"/>
                  </a:lnTo>
                  <a:lnTo>
                    <a:pt x="37" y="193"/>
                  </a:lnTo>
                  <a:lnTo>
                    <a:pt x="26" y="179"/>
                  </a:lnTo>
                  <a:lnTo>
                    <a:pt x="14" y="165"/>
                  </a:lnTo>
                  <a:lnTo>
                    <a:pt x="9" y="148"/>
                  </a:lnTo>
                  <a:lnTo>
                    <a:pt x="3" y="131"/>
                  </a:lnTo>
                  <a:lnTo>
                    <a:pt x="3" y="114"/>
                  </a:lnTo>
                  <a:lnTo>
                    <a:pt x="6" y="88"/>
                  </a:lnTo>
                  <a:lnTo>
                    <a:pt x="11" y="65"/>
                  </a:lnTo>
                  <a:lnTo>
                    <a:pt x="26" y="45"/>
                  </a:lnTo>
                  <a:lnTo>
                    <a:pt x="43" y="28"/>
                  </a:lnTo>
                  <a:lnTo>
                    <a:pt x="65" y="17"/>
                  </a:lnTo>
                  <a:lnTo>
                    <a:pt x="85" y="6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62" y="0"/>
                  </a:lnTo>
                  <a:lnTo>
                    <a:pt x="185" y="6"/>
                  </a:lnTo>
                  <a:lnTo>
                    <a:pt x="207" y="14"/>
                  </a:lnTo>
                  <a:lnTo>
                    <a:pt x="227" y="23"/>
                  </a:lnTo>
                  <a:lnTo>
                    <a:pt x="230" y="108"/>
                  </a:lnTo>
                  <a:lnTo>
                    <a:pt x="227" y="94"/>
                  </a:lnTo>
                  <a:lnTo>
                    <a:pt x="219" y="80"/>
                  </a:lnTo>
                  <a:lnTo>
                    <a:pt x="207" y="65"/>
                  </a:lnTo>
                  <a:lnTo>
                    <a:pt x="196" y="51"/>
                  </a:lnTo>
                  <a:lnTo>
                    <a:pt x="182" y="40"/>
                  </a:lnTo>
                  <a:lnTo>
                    <a:pt x="165" y="31"/>
                  </a:lnTo>
                  <a:lnTo>
                    <a:pt x="148" y="28"/>
                  </a:lnTo>
                  <a:lnTo>
                    <a:pt x="128" y="26"/>
                  </a:lnTo>
                  <a:lnTo>
                    <a:pt x="108" y="26"/>
                  </a:lnTo>
                  <a:lnTo>
                    <a:pt x="94" y="31"/>
                  </a:lnTo>
                  <a:lnTo>
                    <a:pt x="82" y="37"/>
                  </a:lnTo>
                  <a:lnTo>
                    <a:pt x="71" y="48"/>
                  </a:lnTo>
                  <a:lnTo>
                    <a:pt x="65" y="57"/>
                  </a:lnTo>
                  <a:lnTo>
                    <a:pt x="60" y="68"/>
                  </a:lnTo>
                  <a:lnTo>
                    <a:pt x="57" y="82"/>
                  </a:lnTo>
                  <a:lnTo>
                    <a:pt x="54" y="94"/>
                  </a:lnTo>
                  <a:lnTo>
                    <a:pt x="57" y="108"/>
                  </a:lnTo>
                  <a:lnTo>
                    <a:pt x="60" y="119"/>
                  </a:lnTo>
                  <a:lnTo>
                    <a:pt x="65" y="128"/>
                  </a:lnTo>
                  <a:lnTo>
                    <a:pt x="71" y="139"/>
                  </a:lnTo>
                  <a:lnTo>
                    <a:pt x="99" y="156"/>
                  </a:lnTo>
                  <a:lnTo>
                    <a:pt x="142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AB4D781-5C16-A849-8D49-1F0B92892E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3110"/>
              <a:ext cx="281" cy="310"/>
            </a:xfrm>
            <a:custGeom>
              <a:avLst/>
              <a:gdLst>
                <a:gd name="T0" fmla="*/ 142 w 281"/>
                <a:gd name="T1" fmla="*/ 0 h 310"/>
                <a:gd name="T2" fmla="*/ 184 w 281"/>
                <a:gd name="T3" fmla="*/ 6 h 310"/>
                <a:gd name="T4" fmla="*/ 218 w 281"/>
                <a:gd name="T5" fmla="*/ 23 h 310"/>
                <a:gd name="T6" fmla="*/ 235 w 281"/>
                <a:gd name="T7" fmla="*/ 34 h 310"/>
                <a:gd name="T8" fmla="*/ 258 w 281"/>
                <a:gd name="T9" fmla="*/ 63 h 310"/>
                <a:gd name="T10" fmla="*/ 267 w 281"/>
                <a:gd name="T11" fmla="*/ 80 h 310"/>
                <a:gd name="T12" fmla="*/ 278 w 281"/>
                <a:gd name="T13" fmla="*/ 117 h 310"/>
                <a:gd name="T14" fmla="*/ 281 w 281"/>
                <a:gd name="T15" fmla="*/ 156 h 310"/>
                <a:gd name="T16" fmla="*/ 281 w 281"/>
                <a:gd name="T17" fmla="*/ 174 h 310"/>
                <a:gd name="T18" fmla="*/ 272 w 281"/>
                <a:gd name="T19" fmla="*/ 210 h 310"/>
                <a:gd name="T20" fmla="*/ 264 w 281"/>
                <a:gd name="T21" fmla="*/ 230 h 310"/>
                <a:gd name="T22" fmla="*/ 241 w 281"/>
                <a:gd name="T23" fmla="*/ 262 h 310"/>
                <a:gd name="T24" fmla="*/ 213 w 281"/>
                <a:gd name="T25" fmla="*/ 290 h 310"/>
                <a:gd name="T26" fmla="*/ 196 w 281"/>
                <a:gd name="T27" fmla="*/ 299 h 310"/>
                <a:gd name="T28" fmla="*/ 159 w 281"/>
                <a:gd name="T29" fmla="*/ 310 h 310"/>
                <a:gd name="T30" fmla="*/ 139 w 281"/>
                <a:gd name="T31" fmla="*/ 310 h 310"/>
                <a:gd name="T32" fmla="*/ 93 w 281"/>
                <a:gd name="T33" fmla="*/ 304 h 310"/>
                <a:gd name="T34" fmla="*/ 65 w 281"/>
                <a:gd name="T35" fmla="*/ 293 h 310"/>
                <a:gd name="T36" fmla="*/ 45 w 281"/>
                <a:gd name="T37" fmla="*/ 273 h 310"/>
                <a:gd name="T38" fmla="*/ 34 w 281"/>
                <a:gd name="T39" fmla="*/ 264 h 310"/>
                <a:gd name="T40" fmla="*/ 8 w 281"/>
                <a:gd name="T41" fmla="*/ 213 h 310"/>
                <a:gd name="T42" fmla="*/ 0 w 281"/>
                <a:gd name="T43" fmla="*/ 156 h 310"/>
                <a:gd name="T44" fmla="*/ 0 w 281"/>
                <a:gd name="T45" fmla="*/ 137 h 310"/>
                <a:gd name="T46" fmla="*/ 8 w 281"/>
                <a:gd name="T47" fmla="*/ 100 h 310"/>
                <a:gd name="T48" fmla="*/ 17 w 281"/>
                <a:gd name="T49" fmla="*/ 80 h 310"/>
                <a:gd name="T50" fmla="*/ 37 w 281"/>
                <a:gd name="T51" fmla="*/ 49 h 310"/>
                <a:gd name="T52" fmla="*/ 68 w 281"/>
                <a:gd name="T53" fmla="*/ 23 h 310"/>
                <a:gd name="T54" fmla="*/ 82 w 281"/>
                <a:gd name="T55" fmla="*/ 12 h 310"/>
                <a:gd name="T56" fmla="*/ 122 w 281"/>
                <a:gd name="T57" fmla="*/ 0 h 310"/>
                <a:gd name="T58" fmla="*/ 142 w 281"/>
                <a:gd name="T59" fmla="*/ 0 h 310"/>
                <a:gd name="T60" fmla="*/ 136 w 281"/>
                <a:gd name="T61" fmla="*/ 23 h 310"/>
                <a:gd name="T62" fmla="*/ 99 w 281"/>
                <a:gd name="T63" fmla="*/ 34 h 310"/>
                <a:gd name="T64" fmla="*/ 76 w 281"/>
                <a:gd name="T65" fmla="*/ 66 h 310"/>
                <a:gd name="T66" fmla="*/ 68 w 281"/>
                <a:gd name="T67" fmla="*/ 85 h 310"/>
                <a:gd name="T68" fmla="*/ 57 w 281"/>
                <a:gd name="T69" fmla="*/ 131 h 310"/>
                <a:gd name="T70" fmla="*/ 57 w 281"/>
                <a:gd name="T71" fmla="*/ 159 h 310"/>
                <a:gd name="T72" fmla="*/ 65 w 281"/>
                <a:gd name="T73" fmla="*/ 210 h 310"/>
                <a:gd name="T74" fmla="*/ 82 w 281"/>
                <a:gd name="T75" fmla="*/ 250 h 310"/>
                <a:gd name="T76" fmla="*/ 96 w 281"/>
                <a:gd name="T77" fmla="*/ 267 h 310"/>
                <a:gd name="T78" fmla="*/ 128 w 281"/>
                <a:gd name="T79" fmla="*/ 284 h 310"/>
                <a:gd name="T80" fmla="*/ 145 w 281"/>
                <a:gd name="T81" fmla="*/ 284 h 310"/>
                <a:gd name="T82" fmla="*/ 179 w 281"/>
                <a:gd name="T83" fmla="*/ 273 h 310"/>
                <a:gd name="T84" fmla="*/ 204 w 281"/>
                <a:gd name="T85" fmla="*/ 245 h 310"/>
                <a:gd name="T86" fmla="*/ 213 w 281"/>
                <a:gd name="T87" fmla="*/ 225 h 310"/>
                <a:gd name="T88" fmla="*/ 224 w 281"/>
                <a:gd name="T89" fmla="*/ 179 h 310"/>
                <a:gd name="T90" fmla="*/ 224 w 281"/>
                <a:gd name="T91" fmla="*/ 151 h 310"/>
                <a:gd name="T92" fmla="*/ 210 w 281"/>
                <a:gd name="T93" fmla="*/ 85 h 310"/>
                <a:gd name="T94" fmla="*/ 199 w 281"/>
                <a:gd name="T95" fmla="*/ 60 h 310"/>
                <a:gd name="T96" fmla="*/ 182 w 281"/>
                <a:gd name="T97" fmla="*/ 40 h 310"/>
                <a:gd name="T98" fmla="*/ 162 w 281"/>
                <a:gd name="T99" fmla="*/ 29 h 310"/>
                <a:gd name="T100" fmla="*/ 136 w 281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1" h="310">
                  <a:moveTo>
                    <a:pt x="142" y="0"/>
                  </a:moveTo>
                  <a:lnTo>
                    <a:pt x="142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1" y="12"/>
                  </a:lnTo>
                  <a:lnTo>
                    <a:pt x="218" y="23"/>
                  </a:lnTo>
                  <a:lnTo>
                    <a:pt x="235" y="34"/>
                  </a:lnTo>
                  <a:lnTo>
                    <a:pt x="247" y="49"/>
                  </a:lnTo>
                  <a:lnTo>
                    <a:pt x="258" y="63"/>
                  </a:lnTo>
                  <a:lnTo>
                    <a:pt x="267" y="80"/>
                  </a:lnTo>
                  <a:lnTo>
                    <a:pt x="272" y="100"/>
                  </a:lnTo>
                  <a:lnTo>
                    <a:pt x="278" y="117"/>
                  </a:lnTo>
                  <a:lnTo>
                    <a:pt x="281" y="137"/>
                  </a:lnTo>
                  <a:lnTo>
                    <a:pt x="281" y="156"/>
                  </a:lnTo>
                  <a:lnTo>
                    <a:pt x="281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4" y="230"/>
                  </a:lnTo>
                  <a:lnTo>
                    <a:pt x="253" y="247"/>
                  </a:lnTo>
                  <a:lnTo>
                    <a:pt x="241" y="262"/>
                  </a:lnTo>
                  <a:lnTo>
                    <a:pt x="230" y="276"/>
                  </a:lnTo>
                  <a:lnTo>
                    <a:pt x="213" y="290"/>
                  </a:lnTo>
                  <a:lnTo>
                    <a:pt x="196" y="299"/>
                  </a:lnTo>
                  <a:lnTo>
                    <a:pt x="179" y="304"/>
                  </a:lnTo>
                  <a:lnTo>
                    <a:pt x="159" y="310"/>
                  </a:lnTo>
                  <a:lnTo>
                    <a:pt x="139" y="310"/>
                  </a:lnTo>
                  <a:lnTo>
                    <a:pt x="108" y="307"/>
                  </a:lnTo>
                  <a:lnTo>
                    <a:pt x="93" y="304"/>
                  </a:lnTo>
                  <a:lnTo>
                    <a:pt x="79" y="299"/>
                  </a:lnTo>
                  <a:lnTo>
                    <a:pt x="65" y="293"/>
                  </a:lnTo>
                  <a:lnTo>
                    <a:pt x="54" y="284"/>
                  </a:lnTo>
                  <a:lnTo>
                    <a:pt x="45" y="273"/>
                  </a:lnTo>
                  <a:lnTo>
                    <a:pt x="34" y="264"/>
                  </a:lnTo>
                  <a:lnTo>
                    <a:pt x="20" y="239"/>
                  </a:lnTo>
                  <a:lnTo>
                    <a:pt x="8" y="213"/>
                  </a:lnTo>
                  <a:lnTo>
                    <a:pt x="0" y="185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3" y="117"/>
                  </a:lnTo>
                  <a:lnTo>
                    <a:pt x="8" y="100"/>
                  </a:lnTo>
                  <a:lnTo>
                    <a:pt x="17" y="80"/>
                  </a:lnTo>
                  <a:lnTo>
                    <a:pt x="25" y="63"/>
                  </a:lnTo>
                  <a:lnTo>
                    <a:pt x="37" y="49"/>
                  </a:lnTo>
                  <a:lnTo>
                    <a:pt x="51" y="34"/>
                  </a:lnTo>
                  <a:lnTo>
                    <a:pt x="68" y="23"/>
                  </a:lnTo>
                  <a:lnTo>
                    <a:pt x="82" y="12"/>
                  </a:lnTo>
                  <a:lnTo>
                    <a:pt x="102" y="6"/>
                  </a:lnTo>
                  <a:lnTo>
                    <a:pt x="122" y="0"/>
                  </a:lnTo>
                  <a:lnTo>
                    <a:pt x="142" y="0"/>
                  </a:lnTo>
                  <a:close/>
                  <a:moveTo>
                    <a:pt x="136" y="23"/>
                  </a:moveTo>
                  <a:lnTo>
                    <a:pt x="136" y="23"/>
                  </a:lnTo>
                  <a:lnTo>
                    <a:pt x="116" y="26"/>
                  </a:lnTo>
                  <a:lnTo>
                    <a:pt x="99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7" y="131"/>
                  </a:lnTo>
                  <a:lnTo>
                    <a:pt x="57" y="159"/>
                  </a:lnTo>
                  <a:lnTo>
                    <a:pt x="59" y="185"/>
                  </a:lnTo>
                  <a:lnTo>
                    <a:pt x="65" y="210"/>
                  </a:lnTo>
                  <a:lnTo>
                    <a:pt x="74" y="230"/>
                  </a:lnTo>
                  <a:lnTo>
                    <a:pt x="82" y="250"/>
                  </a:lnTo>
                  <a:lnTo>
                    <a:pt x="96" y="267"/>
                  </a:lnTo>
                  <a:lnTo>
                    <a:pt x="110" y="279"/>
                  </a:lnTo>
                  <a:lnTo>
                    <a:pt x="128" y="284"/>
                  </a:lnTo>
                  <a:lnTo>
                    <a:pt x="145" y="284"/>
                  </a:lnTo>
                  <a:lnTo>
                    <a:pt x="164" y="282"/>
                  </a:lnTo>
                  <a:lnTo>
                    <a:pt x="179" y="273"/>
                  </a:lnTo>
                  <a:lnTo>
                    <a:pt x="193" y="262"/>
                  </a:lnTo>
                  <a:lnTo>
                    <a:pt x="204" y="245"/>
                  </a:lnTo>
                  <a:lnTo>
                    <a:pt x="213" y="225"/>
                  </a:lnTo>
                  <a:lnTo>
                    <a:pt x="218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18" y="117"/>
                  </a:lnTo>
                  <a:lnTo>
                    <a:pt x="210" y="85"/>
                  </a:lnTo>
                  <a:lnTo>
                    <a:pt x="199" y="60"/>
                  </a:lnTo>
                  <a:lnTo>
                    <a:pt x="182" y="40"/>
                  </a:lnTo>
                  <a:lnTo>
                    <a:pt x="173" y="31"/>
                  </a:lnTo>
                  <a:lnTo>
                    <a:pt x="162" y="29"/>
                  </a:lnTo>
                  <a:lnTo>
                    <a:pt x="150" y="23"/>
                  </a:lnTo>
                  <a:lnTo>
                    <a:pt x="1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15E53903-FDF1-D345-B6C9-F6EAF6E5F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3059"/>
              <a:ext cx="182" cy="361"/>
            </a:xfrm>
            <a:custGeom>
              <a:avLst/>
              <a:gdLst>
                <a:gd name="T0" fmla="*/ 86 w 182"/>
                <a:gd name="T1" fmla="*/ 0 h 361"/>
                <a:gd name="T2" fmla="*/ 86 w 182"/>
                <a:gd name="T3" fmla="*/ 60 h 361"/>
                <a:gd name="T4" fmla="*/ 174 w 182"/>
                <a:gd name="T5" fmla="*/ 60 h 361"/>
                <a:gd name="T6" fmla="*/ 151 w 182"/>
                <a:gd name="T7" fmla="*/ 85 h 361"/>
                <a:gd name="T8" fmla="*/ 83 w 182"/>
                <a:gd name="T9" fmla="*/ 85 h 361"/>
                <a:gd name="T10" fmla="*/ 83 w 182"/>
                <a:gd name="T11" fmla="*/ 267 h 361"/>
                <a:gd name="T12" fmla="*/ 83 w 182"/>
                <a:gd name="T13" fmla="*/ 267 h 361"/>
                <a:gd name="T14" fmla="*/ 83 w 182"/>
                <a:gd name="T15" fmla="*/ 284 h 361"/>
                <a:gd name="T16" fmla="*/ 86 w 182"/>
                <a:gd name="T17" fmla="*/ 296 h 361"/>
                <a:gd name="T18" fmla="*/ 91 w 182"/>
                <a:gd name="T19" fmla="*/ 307 h 361"/>
                <a:gd name="T20" fmla="*/ 97 w 182"/>
                <a:gd name="T21" fmla="*/ 318 h 361"/>
                <a:gd name="T22" fmla="*/ 105 w 182"/>
                <a:gd name="T23" fmla="*/ 324 h 361"/>
                <a:gd name="T24" fmla="*/ 117 w 182"/>
                <a:gd name="T25" fmla="*/ 330 h 361"/>
                <a:gd name="T26" fmla="*/ 128 w 182"/>
                <a:gd name="T27" fmla="*/ 333 h 361"/>
                <a:gd name="T28" fmla="*/ 142 w 182"/>
                <a:gd name="T29" fmla="*/ 335 h 361"/>
                <a:gd name="T30" fmla="*/ 142 w 182"/>
                <a:gd name="T31" fmla="*/ 335 h 361"/>
                <a:gd name="T32" fmla="*/ 157 w 182"/>
                <a:gd name="T33" fmla="*/ 333 h 361"/>
                <a:gd name="T34" fmla="*/ 165 w 182"/>
                <a:gd name="T35" fmla="*/ 330 h 361"/>
                <a:gd name="T36" fmla="*/ 165 w 182"/>
                <a:gd name="T37" fmla="*/ 330 h 361"/>
                <a:gd name="T38" fmla="*/ 182 w 182"/>
                <a:gd name="T39" fmla="*/ 318 h 361"/>
                <a:gd name="T40" fmla="*/ 182 w 182"/>
                <a:gd name="T41" fmla="*/ 318 h 361"/>
                <a:gd name="T42" fmla="*/ 182 w 182"/>
                <a:gd name="T43" fmla="*/ 324 h 361"/>
                <a:gd name="T44" fmla="*/ 179 w 182"/>
                <a:gd name="T45" fmla="*/ 333 h 361"/>
                <a:gd name="T46" fmla="*/ 162 w 182"/>
                <a:gd name="T47" fmla="*/ 347 h 361"/>
                <a:gd name="T48" fmla="*/ 162 w 182"/>
                <a:gd name="T49" fmla="*/ 347 h 361"/>
                <a:gd name="T50" fmla="*/ 154 w 182"/>
                <a:gd name="T51" fmla="*/ 352 h 361"/>
                <a:gd name="T52" fmla="*/ 142 w 182"/>
                <a:gd name="T53" fmla="*/ 358 h 361"/>
                <a:gd name="T54" fmla="*/ 131 w 182"/>
                <a:gd name="T55" fmla="*/ 361 h 361"/>
                <a:gd name="T56" fmla="*/ 117 w 182"/>
                <a:gd name="T57" fmla="*/ 361 h 361"/>
                <a:gd name="T58" fmla="*/ 117 w 182"/>
                <a:gd name="T59" fmla="*/ 361 h 361"/>
                <a:gd name="T60" fmla="*/ 100 w 182"/>
                <a:gd name="T61" fmla="*/ 361 h 361"/>
                <a:gd name="T62" fmla="*/ 83 w 182"/>
                <a:gd name="T63" fmla="*/ 355 h 361"/>
                <a:gd name="T64" fmla="*/ 66 w 182"/>
                <a:gd name="T65" fmla="*/ 347 h 361"/>
                <a:gd name="T66" fmla="*/ 54 w 182"/>
                <a:gd name="T67" fmla="*/ 335 h 361"/>
                <a:gd name="T68" fmla="*/ 54 w 182"/>
                <a:gd name="T69" fmla="*/ 335 h 361"/>
                <a:gd name="T70" fmla="*/ 43 w 182"/>
                <a:gd name="T71" fmla="*/ 324 h 361"/>
                <a:gd name="T72" fmla="*/ 34 w 182"/>
                <a:gd name="T73" fmla="*/ 307 h 361"/>
                <a:gd name="T74" fmla="*/ 29 w 182"/>
                <a:gd name="T75" fmla="*/ 290 h 361"/>
                <a:gd name="T76" fmla="*/ 29 w 182"/>
                <a:gd name="T77" fmla="*/ 267 h 361"/>
                <a:gd name="T78" fmla="*/ 29 w 182"/>
                <a:gd name="T79" fmla="*/ 85 h 361"/>
                <a:gd name="T80" fmla="*/ 0 w 182"/>
                <a:gd name="T81" fmla="*/ 85 h 361"/>
                <a:gd name="T82" fmla="*/ 86 w 182"/>
                <a:gd name="T83" fmla="*/ 0 h 361"/>
                <a:gd name="T84" fmla="*/ 86 w 182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2" h="361">
                  <a:moveTo>
                    <a:pt x="86" y="0"/>
                  </a:moveTo>
                  <a:lnTo>
                    <a:pt x="86" y="60"/>
                  </a:lnTo>
                  <a:lnTo>
                    <a:pt x="174" y="60"/>
                  </a:lnTo>
                  <a:lnTo>
                    <a:pt x="151" y="85"/>
                  </a:lnTo>
                  <a:lnTo>
                    <a:pt x="83" y="85"/>
                  </a:lnTo>
                  <a:lnTo>
                    <a:pt x="83" y="267"/>
                  </a:lnTo>
                  <a:lnTo>
                    <a:pt x="83" y="284"/>
                  </a:lnTo>
                  <a:lnTo>
                    <a:pt x="86" y="296"/>
                  </a:lnTo>
                  <a:lnTo>
                    <a:pt x="91" y="307"/>
                  </a:lnTo>
                  <a:lnTo>
                    <a:pt x="97" y="318"/>
                  </a:lnTo>
                  <a:lnTo>
                    <a:pt x="105" y="324"/>
                  </a:lnTo>
                  <a:lnTo>
                    <a:pt x="117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7" y="333"/>
                  </a:lnTo>
                  <a:lnTo>
                    <a:pt x="165" y="330"/>
                  </a:lnTo>
                  <a:lnTo>
                    <a:pt x="182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4" y="352"/>
                  </a:lnTo>
                  <a:lnTo>
                    <a:pt x="142" y="358"/>
                  </a:lnTo>
                  <a:lnTo>
                    <a:pt x="131" y="361"/>
                  </a:lnTo>
                  <a:lnTo>
                    <a:pt x="117" y="361"/>
                  </a:lnTo>
                  <a:lnTo>
                    <a:pt x="100" y="361"/>
                  </a:lnTo>
                  <a:lnTo>
                    <a:pt x="83" y="355"/>
                  </a:lnTo>
                  <a:lnTo>
                    <a:pt x="66" y="347"/>
                  </a:lnTo>
                  <a:lnTo>
                    <a:pt x="54" y="335"/>
                  </a:lnTo>
                  <a:lnTo>
                    <a:pt x="43" y="324"/>
                  </a:lnTo>
                  <a:lnTo>
                    <a:pt x="34" y="307"/>
                  </a:lnTo>
                  <a:lnTo>
                    <a:pt x="29" y="290"/>
                  </a:lnTo>
                  <a:lnTo>
                    <a:pt x="29" y="267"/>
                  </a:lnTo>
                  <a:lnTo>
                    <a:pt x="29" y="85"/>
                  </a:lnTo>
                  <a:lnTo>
                    <a:pt x="0" y="85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FC64A431-EC2C-754E-BBDD-8EECE2BD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" y="2971"/>
              <a:ext cx="290" cy="443"/>
            </a:xfrm>
            <a:custGeom>
              <a:avLst/>
              <a:gdLst>
                <a:gd name="T0" fmla="*/ 176 w 290"/>
                <a:gd name="T1" fmla="*/ 139 h 443"/>
                <a:gd name="T2" fmla="*/ 213 w 290"/>
                <a:gd name="T3" fmla="*/ 145 h 443"/>
                <a:gd name="T4" fmla="*/ 244 w 290"/>
                <a:gd name="T5" fmla="*/ 162 h 443"/>
                <a:gd name="T6" fmla="*/ 256 w 290"/>
                <a:gd name="T7" fmla="*/ 176 h 443"/>
                <a:gd name="T8" fmla="*/ 270 w 290"/>
                <a:gd name="T9" fmla="*/ 207 h 443"/>
                <a:gd name="T10" fmla="*/ 273 w 290"/>
                <a:gd name="T11" fmla="*/ 421 h 443"/>
                <a:gd name="T12" fmla="*/ 273 w 290"/>
                <a:gd name="T13" fmla="*/ 429 h 443"/>
                <a:gd name="T14" fmla="*/ 276 w 290"/>
                <a:gd name="T15" fmla="*/ 435 h 443"/>
                <a:gd name="T16" fmla="*/ 199 w 290"/>
                <a:gd name="T17" fmla="*/ 443 h 443"/>
                <a:gd name="T18" fmla="*/ 207 w 290"/>
                <a:gd name="T19" fmla="*/ 438 h 443"/>
                <a:gd name="T20" fmla="*/ 216 w 290"/>
                <a:gd name="T21" fmla="*/ 426 h 443"/>
                <a:gd name="T22" fmla="*/ 216 w 290"/>
                <a:gd name="T23" fmla="*/ 250 h 443"/>
                <a:gd name="T24" fmla="*/ 216 w 290"/>
                <a:gd name="T25" fmla="*/ 233 h 443"/>
                <a:gd name="T26" fmla="*/ 207 w 290"/>
                <a:gd name="T27" fmla="*/ 207 h 443"/>
                <a:gd name="T28" fmla="*/ 202 w 290"/>
                <a:gd name="T29" fmla="*/ 196 h 443"/>
                <a:gd name="T30" fmla="*/ 179 w 290"/>
                <a:gd name="T31" fmla="*/ 182 h 443"/>
                <a:gd name="T32" fmla="*/ 148 w 290"/>
                <a:gd name="T33" fmla="*/ 176 h 443"/>
                <a:gd name="T34" fmla="*/ 128 w 290"/>
                <a:gd name="T35" fmla="*/ 179 h 443"/>
                <a:gd name="T36" fmla="*/ 108 w 290"/>
                <a:gd name="T37" fmla="*/ 188 h 443"/>
                <a:gd name="T38" fmla="*/ 77 w 290"/>
                <a:gd name="T39" fmla="*/ 210 h 443"/>
                <a:gd name="T40" fmla="*/ 77 w 290"/>
                <a:gd name="T41" fmla="*/ 421 h 443"/>
                <a:gd name="T42" fmla="*/ 82 w 290"/>
                <a:gd name="T43" fmla="*/ 432 h 443"/>
                <a:gd name="T44" fmla="*/ 88 w 290"/>
                <a:gd name="T45" fmla="*/ 438 h 443"/>
                <a:gd name="T46" fmla="*/ 6 w 290"/>
                <a:gd name="T47" fmla="*/ 443 h 443"/>
                <a:gd name="T48" fmla="*/ 11 w 290"/>
                <a:gd name="T49" fmla="*/ 438 h 443"/>
                <a:gd name="T50" fmla="*/ 20 w 290"/>
                <a:gd name="T51" fmla="*/ 426 h 443"/>
                <a:gd name="T52" fmla="*/ 20 w 290"/>
                <a:gd name="T53" fmla="*/ 40 h 443"/>
                <a:gd name="T54" fmla="*/ 20 w 290"/>
                <a:gd name="T55" fmla="*/ 31 h 443"/>
                <a:gd name="T56" fmla="*/ 17 w 290"/>
                <a:gd name="T57" fmla="*/ 23 h 443"/>
                <a:gd name="T58" fmla="*/ 77 w 290"/>
                <a:gd name="T59" fmla="*/ 0 h 443"/>
                <a:gd name="T60" fmla="*/ 77 w 290"/>
                <a:gd name="T61" fmla="*/ 185 h 443"/>
                <a:gd name="T62" fmla="*/ 128 w 290"/>
                <a:gd name="T63" fmla="*/ 151 h 443"/>
                <a:gd name="T64" fmla="*/ 176 w 290"/>
                <a:gd name="T65" fmla="*/ 139 h 4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0" h="443">
                  <a:moveTo>
                    <a:pt x="176" y="139"/>
                  </a:moveTo>
                  <a:lnTo>
                    <a:pt x="176" y="139"/>
                  </a:lnTo>
                  <a:lnTo>
                    <a:pt x="193" y="139"/>
                  </a:lnTo>
                  <a:lnTo>
                    <a:pt x="213" y="145"/>
                  </a:lnTo>
                  <a:lnTo>
                    <a:pt x="230" y="153"/>
                  </a:lnTo>
                  <a:lnTo>
                    <a:pt x="244" y="162"/>
                  </a:lnTo>
                  <a:lnTo>
                    <a:pt x="256" y="176"/>
                  </a:lnTo>
                  <a:lnTo>
                    <a:pt x="264" y="190"/>
                  </a:lnTo>
                  <a:lnTo>
                    <a:pt x="270" y="207"/>
                  </a:lnTo>
                  <a:lnTo>
                    <a:pt x="273" y="227"/>
                  </a:lnTo>
                  <a:lnTo>
                    <a:pt x="273" y="421"/>
                  </a:lnTo>
                  <a:lnTo>
                    <a:pt x="273" y="429"/>
                  </a:lnTo>
                  <a:lnTo>
                    <a:pt x="276" y="435"/>
                  </a:lnTo>
                  <a:lnTo>
                    <a:pt x="290" y="443"/>
                  </a:lnTo>
                  <a:lnTo>
                    <a:pt x="199" y="443"/>
                  </a:lnTo>
                  <a:lnTo>
                    <a:pt x="207" y="438"/>
                  </a:lnTo>
                  <a:lnTo>
                    <a:pt x="213" y="432"/>
                  </a:lnTo>
                  <a:lnTo>
                    <a:pt x="216" y="426"/>
                  </a:lnTo>
                  <a:lnTo>
                    <a:pt x="216" y="421"/>
                  </a:lnTo>
                  <a:lnTo>
                    <a:pt x="216" y="250"/>
                  </a:lnTo>
                  <a:lnTo>
                    <a:pt x="216" y="233"/>
                  </a:lnTo>
                  <a:lnTo>
                    <a:pt x="213" y="219"/>
                  </a:lnTo>
                  <a:lnTo>
                    <a:pt x="207" y="207"/>
                  </a:lnTo>
                  <a:lnTo>
                    <a:pt x="202" y="196"/>
                  </a:lnTo>
                  <a:lnTo>
                    <a:pt x="190" y="188"/>
                  </a:lnTo>
                  <a:lnTo>
                    <a:pt x="179" y="182"/>
                  </a:lnTo>
                  <a:lnTo>
                    <a:pt x="165" y="179"/>
                  </a:lnTo>
                  <a:lnTo>
                    <a:pt x="148" y="176"/>
                  </a:lnTo>
                  <a:lnTo>
                    <a:pt x="128" y="179"/>
                  </a:lnTo>
                  <a:lnTo>
                    <a:pt x="108" y="188"/>
                  </a:lnTo>
                  <a:lnTo>
                    <a:pt x="91" y="196"/>
                  </a:lnTo>
                  <a:lnTo>
                    <a:pt x="77" y="210"/>
                  </a:lnTo>
                  <a:lnTo>
                    <a:pt x="77" y="421"/>
                  </a:lnTo>
                  <a:lnTo>
                    <a:pt x="80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7" y="443"/>
                  </a:lnTo>
                  <a:lnTo>
                    <a:pt x="6" y="443"/>
                  </a:lnTo>
                  <a:lnTo>
                    <a:pt x="11" y="438"/>
                  </a:lnTo>
                  <a:lnTo>
                    <a:pt x="17" y="432"/>
                  </a:lnTo>
                  <a:lnTo>
                    <a:pt x="20" y="426"/>
                  </a:lnTo>
                  <a:lnTo>
                    <a:pt x="20" y="421"/>
                  </a:lnTo>
                  <a:lnTo>
                    <a:pt x="20" y="40"/>
                  </a:lnTo>
                  <a:lnTo>
                    <a:pt x="20" y="31"/>
                  </a:lnTo>
                  <a:lnTo>
                    <a:pt x="17" y="23"/>
                  </a:lnTo>
                  <a:lnTo>
                    <a:pt x="0" y="14"/>
                  </a:lnTo>
                  <a:lnTo>
                    <a:pt x="77" y="0"/>
                  </a:lnTo>
                  <a:lnTo>
                    <a:pt x="77" y="185"/>
                  </a:lnTo>
                  <a:lnTo>
                    <a:pt x="102" y="165"/>
                  </a:lnTo>
                  <a:lnTo>
                    <a:pt x="128" y="151"/>
                  </a:lnTo>
                  <a:lnTo>
                    <a:pt x="153" y="142"/>
                  </a:lnTo>
                  <a:lnTo>
                    <a:pt x="176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66B35A3-76A2-E547-A853-079C9535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3110"/>
              <a:ext cx="476" cy="304"/>
            </a:xfrm>
            <a:custGeom>
              <a:avLst/>
              <a:gdLst>
                <a:gd name="T0" fmla="*/ 364 w 475"/>
                <a:gd name="T1" fmla="*/ 0 h 304"/>
                <a:gd name="T2" fmla="*/ 398 w 475"/>
                <a:gd name="T3" fmla="*/ 6 h 304"/>
                <a:gd name="T4" fmla="*/ 429 w 475"/>
                <a:gd name="T5" fmla="*/ 23 h 304"/>
                <a:gd name="T6" fmla="*/ 444 w 475"/>
                <a:gd name="T7" fmla="*/ 37 h 304"/>
                <a:gd name="T8" fmla="*/ 458 w 475"/>
                <a:gd name="T9" fmla="*/ 68 h 304"/>
                <a:gd name="T10" fmla="*/ 458 w 475"/>
                <a:gd name="T11" fmla="*/ 282 h 304"/>
                <a:gd name="T12" fmla="*/ 461 w 475"/>
                <a:gd name="T13" fmla="*/ 287 h 304"/>
                <a:gd name="T14" fmla="*/ 463 w 475"/>
                <a:gd name="T15" fmla="*/ 293 h 304"/>
                <a:gd name="T16" fmla="*/ 387 w 475"/>
                <a:gd name="T17" fmla="*/ 304 h 304"/>
                <a:gd name="T18" fmla="*/ 392 w 475"/>
                <a:gd name="T19" fmla="*/ 299 h 304"/>
                <a:gd name="T20" fmla="*/ 404 w 475"/>
                <a:gd name="T21" fmla="*/ 287 h 304"/>
                <a:gd name="T22" fmla="*/ 404 w 475"/>
                <a:gd name="T23" fmla="*/ 108 h 304"/>
                <a:gd name="T24" fmla="*/ 404 w 475"/>
                <a:gd name="T25" fmla="*/ 91 h 304"/>
                <a:gd name="T26" fmla="*/ 395 w 475"/>
                <a:gd name="T27" fmla="*/ 66 h 304"/>
                <a:gd name="T28" fmla="*/ 387 w 475"/>
                <a:gd name="T29" fmla="*/ 57 h 304"/>
                <a:gd name="T30" fmla="*/ 367 w 475"/>
                <a:gd name="T31" fmla="*/ 43 h 304"/>
                <a:gd name="T32" fmla="*/ 336 w 475"/>
                <a:gd name="T33" fmla="*/ 37 h 304"/>
                <a:gd name="T34" fmla="*/ 316 w 475"/>
                <a:gd name="T35" fmla="*/ 40 h 304"/>
                <a:gd name="T36" fmla="*/ 282 w 475"/>
                <a:gd name="T37" fmla="*/ 60 h 304"/>
                <a:gd name="T38" fmla="*/ 267 w 475"/>
                <a:gd name="T39" fmla="*/ 77 h 304"/>
                <a:gd name="T40" fmla="*/ 267 w 475"/>
                <a:gd name="T41" fmla="*/ 282 h 304"/>
                <a:gd name="T42" fmla="*/ 270 w 475"/>
                <a:gd name="T43" fmla="*/ 287 h 304"/>
                <a:gd name="T44" fmla="*/ 273 w 475"/>
                <a:gd name="T45" fmla="*/ 293 h 304"/>
                <a:gd name="T46" fmla="*/ 194 w 475"/>
                <a:gd name="T47" fmla="*/ 304 h 304"/>
                <a:gd name="T48" fmla="*/ 202 w 475"/>
                <a:gd name="T49" fmla="*/ 299 h 304"/>
                <a:gd name="T50" fmla="*/ 211 w 475"/>
                <a:gd name="T51" fmla="*/ 287 h 304"/>
                <a:gd name="T52" fmla="*/ 211 w 475"/>
                <a:gd name="T53" fmla="*/ 105 h 304"/>
                <a:gd name="T54" fmla="*/ 211 w 475"/>
                <a:gd name="T55" fmla="*/ 88 h 304"/>
                <a:gd name="T56" fmla="*/ 202 w 475"/>
                <a:gd name="T57" fmla="*/ 63 h 304"/>
                <a:gd name="T58" fmla="*/ 185 w 475"/>
                <a:gd name="T59" fmla="*/ 46 h 304"/>
                <a:gd name="T60" fmla="*/ 160 w 475"/>
                <a:gd name="T61" fmla="*/ 37 h 304"/>
                <a:gd name="T62" fmla="*/ 145 w 475"/>
                <a:gd name="T63" fmla="*/ 37 h 304"/>
                <a:gd name="T64" fmla="*/ 108 w 475"/>
                <a:gd name="T65" fmla="*/ 46 h 304"/>
                <a:gd name="T66" fmla="*/ 80 w 475"/>
                <a:gd name="T67" fmla="*/ 68 h 304"/>
                <a:gd name="T68" fmla="*/ 80 w 475"/>
                <a:gd name="T69" fmla="*/ 282 h 304"/>
                <a:gd name="T70" fmla="*/ 83 w 475"/>
                <a:gd name="T71" fmla="*/ 293 h 304"/>
                <a:gd name="T72" fmla="*/ 97 w 475"/>
                <a:gd name="T73" fmla="*/ 304 h 304"/>
                <a:gd name="T74" fmla="*/ 6 w 475"/>
                <a:gd name="T75" fmla="*/ 304 h 304"/>
                <a:gd name="T76" fmla="*/ 20 w 475"/>
                <a:gd name="T77" fmla="*/ 293 h 304"/>
                <a:gd name="T78" fmla="*/ 23 w 475"/>
                <a:gd name="T79" fmla="*/ 282 h 304"/>
                <a:gd name="T80" fmla="*/ 23 w 475"/>
                <a:gd name="T81" fmla="*/ 40 h 304"/>
                <a:gd name="T82" fmla="*/ 18 w 475"/>
                <a:gd name="T83" fmla="*/ 23 h 304"/>
                <a:gd name="T84" fmla="*/ 9 w 475"/>
                <a:gd name="T85" fmla="*/ 17 h 304"/>
                <a:gd name="T86" fmla="*/ 80 w 475"/>
                <a:gd name="T87" fmla="*/ 0 h 304"/>
                <a:gd name="T88" fmla="*/ 80 w 475"/>
                <a:gd name="T89" fmla="*/ 43 h 304"/>
                <a:gd name="T90" fmla="*/ 123 w 475"/>
                <a:gd name="T91" fmla="*/ 14 h 304"/>
                <a:gd name="T92" fmla="*/ 134 w 475"/>
                <a:gd name="T93" fmla="*/ 9 h 304"/>
                <a:gd name="T94" fmla="*/ 160 w 475"/>
                <a:gd name="T95" fmla="*/ 0 h 304"/>
                <a:gd name="T96" fmla="*/ 174 w 475"/>
                <a:gd name="T97" fmla="*/ 0 h 304"/>
                <a:gd name="T98" fmla="*/ 202 w 475"/>
                <a:gd name="T99" fmla="*/ 3 h 304"/>
                <a:gd name="T100" fmla="*/ 228 w 475"/>
                <a:gd name="T101" fmla="*/ 14 h 304"/>
                <a:gd name="T102" fmla="*/ 239 w 475"/>
                <a:gd name="T103" fmla="*/ 23 h 304"/>
                <a:gd name="T104" fmla="*/ 256 w 475"/>
                <a:gd name="T105" fmla="*/ 43 h 304"/>
                <a:gd name="T106" fmla="*/ 262 w 475"/>
                <a:gd name="T107" fmla="*/ 57 h 304"/>
                <a:gd name="T108" fmla="*/ 307 w 475"/>
                <a:gd name="T109" fmla="*/ 17 h 304"/>
                <a:gd name="T110" fmla="*/ 321 w 475"/>
                <a:gd name="T111" fmla="*/ 9 h 304"/>
                <a:gd name="T112" fmla="*/ 350 w 475"/>
                <a:gd name="T113" fmla="*/ 0 h 304"/>
                <a:gd name="T114" fmla="*/ 364 w 475"/>
                <a:gd name="T115" fmla="*/ 0 h 3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75" h="304">
                  <a:moveTo>
                    <a:pt x="364" y="0"/>
                  </a:moveTo>
                  <a:lnTo>
                    <a:pt x="364" y="0"/>
                  </a:lnTo>
                  <a:lnTo>
                    <a:pt x="381" y="0"/>
                  </a:lnTo>
                  <a:lnTo>
                    <a:pt x="398" y="6"/>
                  </a:lnTo>
                  <a:lnTo>
                    <a:pt x="415" y="14"/>
                  </a:lnTo>
                  <a:lnTo>
                    <a:pt x="429" y="23"/>
                  </a:lnTo>
                  <a:lnTo>
                    <a:pt x="444" y="37"/>
                  </a:lnTo>
                  <a:lnTo>
                    <a:pt x="452" y="51"/>
                  </a:lnTo>
                  <a:lnTo>
                    <a:pt x="458" y="68"/>
                  </a:lnTo>
                  <a:lnTo>
                    <a:pt x="458" y="88"/>
                  </a:lnTo>
                  <a:lnTo>
                    <a:pt x="458" y="282"/>
                  </a:lnTo>
                  <a:lnTo>
                    <a:pt x="461" y="287"/>
                  </a:lnTo>
                  <a:lnTo>
                    <a:pt x="463" y="293"/>
                  </a:lnTo>
                  <a:lnTo>
                    <a:pt x="475" y="304"/>
                  </a:lnTo>
                  <a:lnTo>
                    <a:pt x="387" y="304"/>
                  </a:lnTo>
                  <a:lnTo>
                    <a:pt x="392" y="299"/>
                  </a:lnTo>
                  <a:lnTo>
                    <a:pt x="398" y="293"/>
                  </a:lnTo>
                  <a:lnTo>
                    <a:pt x="404" y="287"/>
                  </a:lnTo>
                  <a:lnTo>
                    <a:pt x="404" y="282"/>
                  </a:lnTo>
                  <a:lnTo>
                    <a:pt x="404" y="108"/>
                  </a:lnTo>
                  <a:lnTo>
                    <a:pt x="404" y="91"/>
                  </a:lnTo>
                  <a:lnTo>
                    <a:pt x="401" y="80"/>
                  </a:lnTo>
                  <a:lnTo>
                    <a:pt x="395" y="66"/>
                  </a:lnTo>
                  <a:lnTo>
                    <a:pt x="387" y="57"/>
                  </a:lnTo>
                  <a:lnTo>
                    <a:pt x="378" y="49"/>
                  </a:lnTo>
                  <a:lnTo>
                    <a:pt x="367" y="43"/>
                  </a:lnTo>
                  <a:lnTo>
                    <a:pt x="353" y="37"/>
                  </a:lnTo>
                  <a:lnTo>
                    <a:pt x="336" y="37"/>
                  </a:lnTo>
                  <a:lnTo>
                    <a:pt x="316" y="40"/>
                  </a:lnTo>
                  <a:lnTo>
                    <a:pt x="299" y="46"/>
                  </a:lnTo>
                  <a:lnTo>
                    <a:pt x="282" y="60"/>
                  </a:lnTo>
                  <a:lnTo>
                    <a:pt x="267" y="77"/>
                  </a:lnTo>
                  <a:lnTo>
                    <a:pt x="267" y="85"/>
                  </a:lnTo>
                  <a:lnTo>
                    <a:pt x="267" y="282"/>
                  </a:lnTo>
                  <a:lnTo>
                    <a:pt x="270" y="287"/>
                  </a:lnTo>
                  <a:lnTo>
                    <a:pt x="273" y="293"/>
                  </a:lnTo>
                  <a:lnTo>
                    <a:pt x="285" y="304"/>
                  </a:lnTo>
                  <a:lnTo>
                    <a:pt x="194" y="304"/>
                  </a:lnTo>
                  <a:lnTo>
                    <a:pt x="202" y="299"/>
                  </a:lnTo>
                  <a:lnTo>
                    <a:pt x="208" y="293"/>
                  </a:lnTo>
                  <a:lnTo>
                    <a:pt x="211" y="287"/>
                  </a:lnTo>
                  <a:lnTo>
                    <a:pt x="211" y="282"/>
                  </a:lnTo>
                  <a:lnTo>
                    <a:pt x="211" y="105"/>
                  </a:lnTo>
                  <a:lnTo>
                    <a:pt x="211" y="88"/>
                  </a:lnTo>
                  <a:lnTo>
                    <a:pt x="208" y="74"/>
                  </a:lnTo>
                  <a:lnTo>
                    <a:pt x="202" y="63"/>
                  </a:lnTo>
                  <a:lnTo>
                    <a:pt x="194" y="54"/>
                  </a:lnTo>
                  <a:lnTo>
                    <a:pt x="185" y="46"/>
                  </a:lnTo>
                  <a:lnTo>
                    <a:pt x="174" y="40"/>
                  </a:lnTo>
                  <a:lnTo>
                    <a:pt x="160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6"/>
                  </a:lnTo>
                  <a:lnTo>
                    <a:pt x="94" y="54"/>
                  </a:lnTo>
                  <a:lnTo>
                    <a:pt x="80" y="68"/>
                  </a:lnTo>
                  <a:lnTo>
                    <a:pt x="80" y="282"/>
                  </a:lnTo>
                  <a:lnTo>
                    <a:pt x="80" y="287"/>
                  </a:lnTo>
                  <a:lnTo>
                    <a:pt x="83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5" y="299"/>
                  </a:lnTo>
                  <a:lnTo>
                    <a:pt x="20" y="293"/>
                  </a:lnTo>
                  <a:lnTo>
                    <a:pt x="23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31"/>
                  </a:lnTo>
                  <a:lnTo>
                    <a:pt x="18" y="23"/>
                  </a:lnTo>
                  <a:lnTo>
                    <a:pt x="9" y="17"/>
                  </a:lnTo>
                  <a:lnTo>
                    <a:pt x="0" y="14"/>
                  </a:lnTo>
                  <a:lnTo>
                    <a:pt x="80" y="0"/>
                  </a:lnTo>
                  <a:lnTo>
                    <a:pt x="80" y="43"/>
                  </a:lnTo>
                  <a:lnTo>
                    <a:pt x="100" y="29"/>
                  </a:lnTo>
                  <a:lnTo>
                    <a:pt x="123" y="14"/>
                  </a:lnTo>
                  <a:lnTo>
                    <a:pt x="134" y="9"/>
                  </a:lnTo>
                  <a:lnTo>
                    <a:pt x="145" y="3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202" y="3"/>
                  </a:lnTo>
                  <a:lnTo>
                    <a:pt x="213" y="9"/>
                  </a:lnTo>
                  <a:lnTo>
                    <a:pt x="228" y="14"/>
                  </a:lnTo>
                  <a:lnTo>
                    <a:pt x="239" y="23"/>
                  </a:lnTo>
                  <a:lnTo>
                    <a:pt x="248" y="31"/>
                  </a:lnTo>
                  <a:lnTo>
                    <a:pt x="256" y="43"/>
                  </a:lnTo>
                  <a:lnTo>
                    <a:pt x="262" y="57"/>
                  </a:lnTo>
                  <a:lnTo>
                    <a:pt x="282" y="34"/>
                  </a:lnTo>
                  <a:lnTo>
                    <a:pt x="307" y="17"/>
                  </a:lnTo>
                  <a:lnTo>
                    <a:pt x="321" y="9"/>
                  </a:lnTo>
                  <a:lnTo>
                    <a:pt x="336" y="3"/>
                  </a:lnTo>
                  <a:lnTo>
                    <a:pt x="350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40DA0A71-C63B-C441-BADC-2D57A3359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3059"/>
              <a:ext cx="184" cy="361"/>
            </a:xfrm>
            <a:custGeom>
              <a:avLst/>
              <a:gdLst>
                <a:gd name="T0" fmla="*/ 85 w 184"/>
                <a:gd name="T1" fmla="*/ 0 h 361"/>
                <a:gd name="T2" fmla="*/ 85 w 184"/>
                <a:gd name="T3" fmla="*/ 60 h 361"/>
                <a:gd name="T4" fmla="*/ 173 w 184"/>
                <a:gd name="T5" fmla="*/ 60 h 361"/>
                <a:gd name="T6" fmla="*/ 150 w 184"/>
                <a:gd name="T7" fmla="*/ 85 h 361"/>
                <a:gd name="T8" fmla="*/ 82 w 184"/>
                <a:gd name="T9" fmla="*/ 85 h 361"/>
                <a:gd name="T10" fmla="*/ 82 w 184"/>
                <a:gd name="T11" fmla="*/ 267 h 361"/>
                <a:gd name="T12" fmla="*/ 82 w 184"/>
                <a:gd name="T13" fmla="*/ 267 h 361"/>
                <a:gd name="T14" fmla="*/ 85 w 184"/>
                <a:gd name="T15" fmla="*/ 284 h 361"/>
                <a:gd name="T16" fmla="*/ 88 w 184"/>
                <a:gd name="T17" fmla="*/ 296 h 361"/>
                <a:gd name="T18" fmla="*/ 91 w 184"/>
                <a:gd name="T19" fmla="*/ 307 h 361"/>
                <a:gd name="T20" fmla="*/ 99 w 184"/>
                <a:gd name="T21" fmla="*/ 318 h 361"/>
                <a:gd name="T22" fmla="*/ 105 w 184"/>
                <a:gd name="T23" fmla="*/ 324 h 361"/>
                <a:gd name="T24" fmla="*/ 116 w 184"/>
                <a:gd name="T25" fmla="*/ 330 h 361"/>
                <a:gd name="T26" fmla="*/ 128 w 184"/>
                <a:gd name="T27" fmla="*/ 333 h 361"/>
                <a:gd name="T28" fmla="*/ 142 w 184"/>
                <a:gd name="T29" fmla="*/ 335 h 361"/>
                <a:gd name="T30" fmla="*/ 142 w 184"/>
                <a:gd name="T31" fmla="*/ 335 h 361"/>
                <a:gd name="T32" fmla="*/ 156 w 184"/>
                <a:gd name="T33" fmla="*/ 333 h 361"/>
                <a:gd name="T34" fmla="*/ 165 w 184"/>
                <a:gd name="T35" fmla="*/ 330 h 361"/>
                <a:gd name="T36" fmla="*/ 165 w 184"/>
                <a:gd name="T37" fmla="*/ 330 h 361"/>
                <a:gd name="T38" fmla="*/ 184 w 184"/>
                <a:gd name="T39" fmla="*/ 318 h 361"/>
                <a:gd name="T40" fmla="*/ 184 w 184"/>
                <a:gd name="T41" fmla="*/ 318 h 361"/>
                <a:gd name="T42" fmla="*/ 182 w 184"/>
                <a:gd name="T43" fmla="*/ 324 h 361"/>
                <a:gd name="T44" fmla="*/ 179 w 184"/>
                <a:gd name="T45" fmla="*/ 333 h 361"/>
                <a:gd name="T46" fmla="*/ 162 w 184"/>
                <a:gd name="T47" fmla="*/ 347 h 361"/>
                <a:gd name="T48" fmla="*/ 162 w 184"/>
                <a:gd name="T49" fmla="*/ 347 h 361"/>
                <a:gd name="T50" fmla="*/ 153 w 184"/>
                <a:gd name="T51" fmla="*/ 352 h 361"/>
                <a:gd name="T52" fmla="*/ 142 w 184"/>
                <a:gd name="T53" fmla="*/ 358 h 361"/>
                <a:gd name="T54" fmla="*/ 130 w 184"/>
                <a:gd name="T55" fmla="*/ 361 h 361"/>
                <a:gd name="T56" fmla="*/ 119 w 184"/>
                <a:gd name="T57" fmla="*/ 361 h 361"/>
                <a:gd name="T58" fmla="*/ 119 w 184"/>
                <a:gd name="T59" fmla="*/ 361 h 361"/>
                <a:gd name="T60" fmla="*/ 99 w 184"/>
                <a:gd name="T61" fmla="*/ 361 h 361"/>
                <a:gd name="T62" fmla="*/ 82 w 184"/>
                <a:gd name="T63" fmla="*/ 355 h 361"/>
                <a:gd name="T64" fmla="*/ 65 w 184"/>
                <a:gd name="T65" fmla="*/ 347 h 361"/>
                <a:gd name="T66" fmla="*/ 54 w 184"/>
                <a:gd name="T67" fmla="*/ 335 h 361"/>
                <a:gd name="T68" fmla="*/ 54 w 184"/>
                <a:gd name="T69" fmla="*/ 335 h 361"/>
                <a:gd name="T70" fmla="*/ 42 w 184"/>
                <a:gd name="T71" fmla="*/ 324 h 361"/>
                <a:gd name="T72" fmla="*/ 34 w 184"/>
                <a:gd name="T73" fmla="*/ 307 h 361"/>
                <a:gd name="T74" fmla="*/ 31 w 184"/>
                <a:gd name="T75" fmla="*/ 290 h 361"/>
                <a:gd name="T76" fmla="*/ 28 w 184"/>
                <a:gd name="T77" fmla="*/ 267 h 361"/>
                <a:gd name="T78" fmla="*/ 28 w 184"/>
                <a:gd name="T79" fmla="*/ 85 h 361"/>
                <a:gd name="T80" fmla="*/ 0 w 184"/>
                <a:gd name="T81" fmla="*/ 85 h 361"/>
                <a:gd name="T82" fmla="*/ 85 w 184"/>
                <a:gd name="T83" fmla="*/ 0 h 361"/>
                <a:gd name="T84" fmla="*/ 85 w 184"/>
                <a:gd name="T85" fmla="*/ 0 h 3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84" h="361">
                  <a:moveTo>
                    <a:pt x="85" y="0"/>
                  </a:moveTo>
                  <a:lnTo>
                    <a:pt x="85" y="60"/>
                  </a:lnTo>
                  <a:lnTo>
                    <a:pt x="173" y="60"/>
                  </a:lnTo>
                  <a:lnTo>
                    <a:pt x="150" y="85"/>
                  </a:lnTo>
                  <a:lnTo>
                    <a:pt x="82" y="85"/>
                  </a:lnTo>
                  <a:lnTo>
                    <a:pt x="82" y="267"/>
                  </a:lnTo>
                  <a:lnTo>
                    <a:pt x="85" y="284"/>
                  </a:lnTo>
                  <a:lnTo>
                    <a:pt x="88" y="296"/>
                  </a:lnTo>
                  <a:lnTo>
                    <a:pt x="91" y="307"/>
                  </a:lnTo>
                  <a:lnTo>
                    <a:pt x="99" y="318"/>
                  </a:lnTo>
                  <a:lnTo>
                    <a:pt x="105" y="324"/>
                  </a:lnTo>
                  <a:lnTo>
                    <a:pt x="116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56" y="333"/>
                  </a:lnTo>
                  <a:lnTo>
                    <a:pt x="165" y="330"/>
                  </a:lnTo>
                  <a:lnTo>
                    <a:pt x="184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53" y="352"/>
                  </a:lnTo>
                  <a:lnTo>
                    <a:pt x="142" y="358"/>
                  </a:lnTo>
                  <a:lnTo>
                    <a:pt x="130" y="361"/>
                  </a:lnTo>
                  <a:lnTo>
                    <a:pt x="119" y="361"/>
                  </a:lnTo>
                  <a:lnTo>
                    <a:pt x="99" y="361"/>
                  </a:lnTo>
                  <a:lnTo>
                    <a:pt x="82" y="355"/>
                  </a:lnTo>
                  <a:lnTo>
                    <a:pt x="65" y="347"/>
                  </a:lnTo>
                  <a:lnTo>
                    <a:pt x="54" y="335"/>
                  </a:lnTo>
                  <a:lnTo>
                    <a:pt x="42" y="324"/>
                  </a:lnTo>
                  <a:lnTo>
                    <a:pt x="34" y="307"/>
                  </a:lnTo>
                  <a:lnTo>
                    <a:pt x="31" y="290"/>
                  </a:lnTo>
                  <a:lnTo>
                    <a:pt x="28" y="267"/>
                  </a:lnTo>
                  <a:lnTo>
                    <a:pt x="28" y="85"/>
                  </a:lnTo>
                  <a:lnTo>
                    <a:pt x="0" y="8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190228BE-50D0-B54E-8829-C3FDE8103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2" y="3110"/>
              <a:ext cx="283" cy="310"/>
            </a:xfrm>
            <a:custGeom>
              <a:avLst/>
              <a:gdLst>
                <a:gd name="T0" fmla="*/ 144 w 284"/>
                <a:gd name="T1" fmla="*/ 0 h 310"/>
                <a:gd name="T2" fmla="*/ 184 w 284"/>
                <a:gd name="T3" fmla="*/ 6 h 310"/>
                <a:gd name="T4" fmla="*/ 221 w 284"/>
                <a:gd name="T5" fmla="*/ 23 h 310"/>
                <a:gd name="T6" fmla="*/ 235 w 284"/>
                <a:gd name="T7" fmla="*/ 34 h 310"/>
                <a:gd name="T8" fmla="*/ 261 w 284"/>
                <a:gd name="T9" fmla="*/ 63 h 310"/>
                <a:gd name="T10" fmla="*/ 269 w 284"/>
                <a:gd name="T11" fmla="*/ 80 h 310"/>
                <a:gd name="T12" fmla="*/ 281 w 284"/>
                <a:gd name="T13" fmla="*/ 117 h 310"/>
                <a:gd name="T14" fmla="*/ 284 w 284"/>
                <a:gd name="T15" fmla="*/ 156 h 310"/>
                <a:gd name="T16" fmla="*/ 284 w 284"/>
                <a:gd name="T17" fmla="*/ 174 h 310"/>
                <a:gd name="T18" fmla="*/ 272 w 284"/>
                <a:gd name="T19" fmla="*/ 210 h 310"/>
                <a:gd name="T20" fmla="*/ 267 w 284"/>
                <a:gd name="T21" fmla="*/ 230 h 310"/>
                <a:gd name="T22" fmla="*/ 244 w 284"/>
                <a:gd name="T23" fmla="*/ 262 h 310"/>
                <a:gd name="T24" fmla="*/ 215 w 284"/>
                <a:gd name="T25" fmla="*/ 290 h 310"/>
                <a:gd name="T26" fmla="*/ 198 w 284"/>
                <a:gd name="T27" fmla="*/ 299 h 310"/>
                <a:gd name="T28" fmla="*/ 161 w 284"/>
                <a:gd name="T29" fmla="*/ 310 h 310"/>
                <a:gd name="T30" fmla="*/ 142 w 284"/>
                <a:gd name="T31" fmla="*/ 310 h 310"/>
                <a:gd name="T32" fmla="*/ 93 w 284"/>
                <a:gd name="T33" fmla="*/ 304 h 310"/>
                <a:gd name="T34" fmla="*/ 68 w 284"/>
                <a:gd name="T35" fmla="*/ 293 h 310"/>
                <a:gd name="T36" fmla="*/ 45 w 284"/>
                <a:gd name="T37" fmla="*/ 273 h 310"/>
                <a:gd name="T38" fmla="*/ 36 w 284"/>
                <a:gd name="T39" fmla="*/ 264 h 310"/>
                <a:gd name="T40" fmla="*/ 11 w 284"/>
                <a:gd name="T41" fmla="*/ 213 h 310"/>
                <a:gd name="T42" fmla="*/ 0 w 284"/>
                <a:gd name="T43" fmla="*/ 156 h 310"/>
                <a:gd name="T44" fmla="*/ 2 w 284"/>
                <a:gd name="T45" fmla="*/ 137 h 310"/>
                <a:gd name="T46" fmla="*/ 11 w 284"/>
                <a:gd name="T47" fmla="*/ 100 h 310"/>
                <a:gd name="T48" fmla="*/ 19 w 284"/>
                <a:gd name="T49" fmla="*/ 80 h 310"/>
                <a:gd name="T50" fmla="*/ 39 w 284"/>
                <a:gd name="T51" fmla="*/ 49 h 310"/>
                <a:gd name="T52" fmla="*/ 68 w 284"/>
                <a:gd name="T53" fmla="*/ 23 h 310"/>
                <a:gd name="T54" fmla="*/ 85 w 284"/>
                <a:gd name="T55" fmla="*/ 12 h 310"/>
                <a:gd name="T56" fmla="*/ 122 w 284"/>
                <a:gd name="T57" fmla="*/ 0 h 310"/>
                <a:gd name="T58" fmla="*/ 144 w 284"/>
                <a:gd name="T59" fmla="*/ 0 h 310"/>
                <a:gd name="T60" fmla="*/ 139 w 284"/>
                <a:gd name="T61" fmla="*/ 23 h 310"/>
                <a:gd name="T62" fmla="*/ 102 w 284"/>
                <a:gd name="T63" fmla="*/ 34 h 310"/>
                <a:gd name="T64" fmla="*/ 76 w 284"/>
                <a:gd name="T65" fmla="*/ 66 h 310"/>
                <a:gd name="T66" fmla="*/ 68 w 284"/>
                <a:gd name="T67" fmla="*/ 85 h 310"/>
                <a:gd name="T68" fmla="*/ 59 w 284"/>
                <a:gd name="T69" fmla="*/ 131 h 310"/>
                <a:gd name="T70" fmla="*/ 59 w 284"/>
                <a:gd name="T71" fmla="*/ 159 h 310"/>
                <a:gd name="T72" fmla="*/ 68 w 284"/>
                <a:gd name="T73" fmla="*/ 210 h 310"/>
                <a:gd name="T74" fmla="*/ 85 w 284"/>
                <a:gd name="T75" fmla="*/ 250 h 310"/>
                <a:gd name="T76" fmla="*/ 96 w 284"/>
                <a:gd name="T77" fmla="*/ 267 h 310"/>
                <a:gd name="T78" fmla="*/ 127 w 284"/>
                <a:gd name="T79" fmla="*/ 284 h 310"/>
                <a:gd name="T80" fmla="*/ 147 w 284"/>
                <a:gd name="T81" fmla="*/ 284 h 310"/>
                <a:gd name="T82" fmla="*/ 181 w 284"/>
                <a:gd name="T83" fmla="*/ 273 h 310"/>
                <a:gd name="T84" fmla="*/ 207 w 284"/>
                <a:gd name="T85" fmla="*/ 245 h 310"/>
                <a:gd name="T86" fmla="*/ 215 w 284"/>
                <a:gd name="T87" fmla="*/ 225 h 310"/>
                <a:gd name="T88" fmla="*/ 224 w 284"/>
                <a:gd name="T89" fmla="*/ 179 h 310"/>
                <a:gd name="T90" fmla="*/ 224 w 284"/>
                <a:gd name="T91" fmla="*/ 151 h 310"/>
                <a:gd name="T92" fmla="*/ 213 w 284"/>
                <a:gd name="T93" fmla="*/ 85 h 310"/>
                <a:gd name="T94" fmla="*/ 201 w 284"/>
                <a:gd name="T95" fmla="*/ 60 h 310"/>
                <a:gd name="T96" fmla="*/ 184 w 284"/>
                <a:gd name="T97" fmla="*/ 40 h 310"/>
                <a:gd name="T98" fmla="*/ 164 w 284"/>
                <a:gd name="T99" fmla="*/ 29 h 310"/>
                <a:gd name="T100" fmla="*/ 139 w 284"/>
                <a:gd name="T101" fmla="*/ 23 h 3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4" h="310">
                  <a:moveTo>
                    <a:pt x="144" y="0"/>
                  </a:moveTo>
                  <a:lnTo>
                    <a:pt x="144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4" y="12"/>
                  </a:lnTo>
                  <a:lnTo>
                    <a:pt x="221" y="23"/>
                  </a:lnTo>
                  <a:lnTo>
                    <a:pt x="235" y="34"/>
                  </a:lnTo>
                  <a:lnTo>
                    <a:pt x="250" y="49"/>
                  </a:lnTo>
                  <a:lnTo>
                    <a:pt x="261" y="63"/>
                  </a:lnTo>
                  <a:lnTo>
                    <a:pt x="269" y="80"/>
                  </a:lnTo>
                  <a:lnTo>
                    <a:pt x="275" y="100"/>
                  </a:lnTo>
                  <a:lnTo>
                    <a:pt x="281" y="117"/>
                  </a:lnTo>
                  <a:lnTo>
                    <a:pt x="284" y="137"/>
                  </a:lnTo>
                  <a:lnTo>
                    <a:pt x="284" y="156"/>
                  </a:lnTo>
                  <a:lnTo>
                    <a:pt x="284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7" y="230"/>
                  </a:lnTo>
                  <a:lnTo>
                    <a:pt x="255" y="247"/>
                  </a:lnTo>
                  <a:lnTo>
                    <a:pt x="244" y="262"/>
                  </a:lnTo>
                  <a:lnTo>
                    <a:pt x="230" y="276"/>
                  </a:lnTo>
                  <a:lnTo>
                    <a:pt x="215" y="290"/>
                  </a:lnTo>
                  <a:lnTo>
                    <a:pt x="198" y="299"/>
                  </a:lnTo>
                  <a:lnTo>
                    <a:pt x="181" y="304"/>
                  </a:lnTo>
                  <a:lnTo>
                    <a:pt x="161" y="310"/>
                  </a:lnTo>
                  <a:lnTo>
                    <a:pt x="142" y="310"/>
                  </a:lnTo>
                  <a:lnTo>
                    <a:pt x="110" y="307"/>
                  </a:lnTo>
                  <a:lnTo>
                    <a:pt x="93" y="304"/>
                  </a:lnTo>
                  <a:lnTo>
                    <a:pt x="82" y="299"/>
                  </a:lnTo>
                  <a:lnTo>
                    <a:pt x="68" y="293"/>
                  </a:lnTo>
                  <a:lnTo>
                    <a:pt x="56" y="284"/>
                  </a:lnTo>
                  <a:lnTo>
                    <a:pt x="45" y="273"/>
                  </a:lnTo>
                  <a:lnTo>
                    <a:pt x="36" y="264"/>
                  </a:lnTo>
                  <a:lnTo>
                    <a:pt x="19" y="239"/>
                  </a:lnTo>
                  <a:lnTo>
                    <a:pt x="11" y="213"/>
                  </a:lnTo>
                  <a:lnTo>
                    <a:pt x="2" y="185"/>
                  </a:lnTo>
                  <a:lnTo>
                    <a:pt x="0" y="156"/>
                  </a:lnTo>
                  <a:lnTo>
                    <a:pt x="2" y="137"/>
                  </a:lnTo>
                  <a:lnTo>
                    <a:pt x="5" y="117"/>
                  </a:lnTo>
                  <a:lnTo>
                    <a:pt x="11" y="100"/>
                  </a:lnTo>
                  <a:lnTo>
                    <a:pt x="19" y="80"/>
                  </a:lnTo>
                  <a:lnTo>
                    <a:pt x="28" y="63"/>
                  </a:lnTo>
                  <a:lnTo>
                    <a:pt x="39" y="49"/>
                  </a:lnTo>
                  <a:lnTo>
                    <a:pt x="54" y="34"/>
                  </a:lnTo>
                  <a:lnTo>
                    <a:pt x="68" y="23"/>
                  </a:lnTo>
                  <a:lnTo>
                    <a:pt x="85" y="12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44" y="0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19" y="26"/>
                  </a:lnTo>
                  <a:lnTo>
                    <a:pt x="102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9" y="131"/>
                  </a:lnTo>
                  <a:lnTo>
                    <a:pt x="59" y="159"/>
                  </a:lnTo>
                  <a:lnTo>
                    <a:pt x="62" y="185"/>
                  </a:lnTo>
                  <a:lnTo>
                    <a:pt x="68" y="210"/>
                  </a:lnTo>
                  <a:lnTo>
                    <a:pt x="73" y="230"/>
                  </a:lnTo>
                  <a:lnTo>
                    <a:pt x="85" y="250"/>
                  </a:lnTo>
                  <a:lnTo>
                    <a:pt x="96" y="267"/>
                  </a:lnTo>
                  <a:lnTo>
                    <a:pt x="113" y="279"/>
                  </a:lnTo>
                  <a:lnTo>
                    <a:pt x="127" y="284"/>
                  </a:lnTo>
                  <a:lnTo>
                    <a:pt x="147" y="284"/>
                  </a:lnTo>
                  <a:lnTo>
                    <a:pt x="164" y="282"/>
                  </a:lnTo>
                  <a:lnTo>
                    <a:pt x="181" y="273"/>
                  </a:lnTo>
                  <a:lnTo>
                    <a:pt x="196" y="262"/>
                  </a:lnTo>
                  <a:lnTo>
                    <a:pt x="207" y="245"/>
                  </a:lnTo>
                  <a:lnTo>
                    <a:pt x="215" y="225"/>
                  </a:lnTo>
                  <a:lnTo>
                    <a:pt x="221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1" y="117"/>
                  </a:lnTo>
                  <a:lnTo>
                    <a:pt x="213" y="85"/>
                  </a:lnTo>
                  <a:lnTo>
                    <a:pt x="201" y="60"/>
                  </a:lnTo>
                  <a:lnTo>
                    <a:pt x="184" y="40"/>
                  </a:lnTo>
                  <a:lnTo>
                    <a:pt x="176" y="31"/>
                  </a:lnTo>
                  <a:lnTo>
                    <a:pt x="164" y="29"/>
                  </a:lnTo>
                  <a:lnTo>
                    <a:pt x="150" y="23"/>
                  </a:lnTo>
                  <a:lnTo>
                    <a:pt x="139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B4287A5D-C7ED-7540-AA6E-C2048E7F0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" y="3110"/>
              <a:ext cx="284" cy="304"/>
            </a:xfrm>
            <a:custGeom>
              <a:avLst/>
              <a:gdLst>
                <a:gd name="T0" fmla="*/ 170 w 284"/>
                <a:gd name="T1" fmla="*/ 0 h 304"/>
                <a:gd name="T2" fmla="*/ 219 w 284"/>
                <a:gd name="T3" fmla="*/ 12 h 304"/>
                <a:gd name="T4" fmla="*/ 239 w 284"/>
                <a:gd name="T5" fmla="*/ 23 h 304"/>
                <a:gd name="T6" fmla="*/ 253 w 284"/>
                <a:gd name="T7" fmla="*/ 43 h 304"/>
                <a:gd name="T8" fmla="*/ 264 w 284"/>
                <a:gd name="T9" fmla="*/ 63 h 304"/>
                <a:gd name="T10" fmla="*/ 267 w 284"/>
                <a:gd name="T11" fmla="*/ 88 h 304"/>
                <a:gd name="T12" fmla="*/ 267 w 284"/>
                <a:gd name="T13" fmla="*/ 282 h 304"/>
                <a:gd name="T14" fmla="*/ 270 w 284"/>
                <a:gd name="T15" fmla="*/ 293 h 304"/>
                <a:gd name="T16" fmla="*/ 284 w 284"/>
                <a:gd name="T17" fmla="*/ 304 h 304"/>
                <a:gd name="T18" fmla="*/ 196 w 284"/>
                <a:gd name="T19" fmla="*/ 304 h 304"/>
                <a:gd name="T20" fmla="*/ 207 w 284"/>
                <a:gd name="T21" fmla="*/ 293 h 304"/>
                <a:gd name="T22" fmla="*/ 213 w 284"/>
                <a:gd name="T23" fmla="*/ 282 h 304"/>
                <a:gd name="T24" fmla="*/ 213 w 284"/>
                <a:gd name="T25" fmla="*/ 111 h 304"/>
                <a:gd name="T26" fmla="*/ 207 w 284"/>
                <a:gd name="T27" fmla="*/ 80 h 304"/>
                <a:gd name="T28" fmla="*/ 196 w 284"/>
                <a:gd name="T29" fmla="*/ 57 h 304"/>
                <a:gd name="T30" fmla="*/ 173 w 284"/>
                <a:gd name="T31" fmla="*/ 43 h 304"/>
                <a:gd name="T32" fmla="*/ 145 w 284"/>
                <a:gd name="T33" fmla="*/ 37 h 304"/>
                <a:gd name="T34" fmla="*/ 125 w 284"/>
                <a:gd name="T35" fmla="*/ 40 h 304"/>
                <a:gd name="T36" fmla="*/ 108 w 284"/>
                <a:gd name="T37" fmla="*/ 49 h 304"/>
                <a:gd name="T38" fmla="*/ 79 w 284"/>
                <a:gd name="T39" fmla="*/ 71 h 304"/>
                <a:gd name="T40" fmla="*/ 79 w 284"/>
                <a:gd name="T41" fmla="*/ 282 h 304"/>
                <a:gd name="T42" fmla="*/ 82 w 284"/>
                <a:gd name="T43" fmla="*/ 293 h 304"/>
                <a:gd name="T44" fmla="*/ 97 w 284"/>
                <a:gd name="T45" fmla="*/ 304 h 304"/>
                <a:gd name="T46" fmla="*/ 6 w 284"/>
                <a:gd name="T47" fmla="*/ 304 h 304"/>
                <a:gd name="T48" fmla="*/ 17 w 284"/>
                <a:gd name="T49" fmla="*/ 293 h 304"/>
                <a:gd name="T50" fmla="*/ 23 w 284"/>
                <a:gd name="T51" fmla="*/ 282 h 304"/>
                <a:gd name="T52" fmla="*/ 23 w 284"/>
                <a:gd name="T53" fmla="*/ 40 h 304"/>
                <a:gd name="T54" fmla="*/ 17 w 284"/>
                <a:gd name="T55" fmla="*/ 26 h 304"/>
                <a:gd name="T56" fmla="*/ 0 w 284"/>
                <a:gd name="T57" fmla="*/ 14 h 304"/>
                <a:gd name="T58" fmla="*/ 79 w 284"/>
                <a:gd name="T59" fmla="*/ 46 h 304"/>
                <a:gd name="T60" fmla="*/ 97 w 284"/>
                <a:gd name="T61" fmla="*/ 29 h 304"/>
                <a:gd name="T62" fmla="*/ 119 w 284"/>
                <a:gd name="T63" fmla="*/ 14 h 304"/>
                <a:gd name="T64" fmla="*/ 145 w 284"/>
                <a:gd name="T65" fmla="*/ 3 h 304"/>
                <a:gd name="T66" fmla="*/ 170 w 284"/>
                <a:gd name="T67" fmla="*/ 0 h 30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84" h="304">
                  <a:moveTo>
                    <a:pt x="170" y="0"/>
                  </a:moveTo>
                  <a:lnTo>
                    <a:pt x="170" y="0"/>
                  </a:lnTo>
                  <a:lnTo>
                    <a:pt x="196" y="3"/>
                  </a:lnTo>
                  <a:lnTo>
                    <a:pt x="219" y="12"/>
                  </a:lnTo>
                  <a:lnTo>
                    <a:pt x="239" y="23"/>
                  </a:lnTo>
                  <a:lnTo>
                    <a:pt x="253" y="43"/>
                  </a:lnTo>
                  <a:lnTo>
                    <a:pt x="258" y="51"/>
                  </a:lnTo>
                  <a:lnTo>
                    <a:pt x="264" y="63"/>
                  </a:lnTo>
                  <a:lnTo>
                    <a:pt x="267" y="77"/>
                  </a:lnTo>
                  <a:lnTo>
                    <a:pt x="267" y="88"/>
                  </a:lnTo>
                  <a:lnTo>
                    <a:pt x="267" y="282"/>
                  </a:lnTo>
                  <a:lnTo>
                    <a:pt x="267" y="287"/>
                  </a:lnTo>
                  <a:lnTo>
                    <a:pt x="270" y="293"/>
                  </a:lnTo>
                  <a:lnTo>
                    <a:pt x="284" y="304"/>
                  </a:lnTo>
                  <a:lnTo>
                    <a:pt x="196" y="304"/>
                  </a:lnTo>
                  <a:lnTo>
                    <a:pt x="202" y="301"/>
                  </a:lnTo>
                  <a:lnTo>
                    <a:pt x="207" y="293"/>
                  </a:lnTo>
                  <a:lnTo>
                    <a:pt x="210" y="287"/>
                  </a:lnTo>
                  <a:lnTo>
                    <a:pt x="213" y="282"/>
                  </a:lnTo>
                  <a:lnTo>
                    <a:pt x="213" y="111"/>
                  </a:lnTo>
                  <a:lnTo>
                    <a:pt x="210" y="94"/>
                  </a:lnTo>
                  <a:lnTo>
                    <a:pt x="207" y="80"/>
                  </a:lnTo>
                  <a:lnTo>
                    <a:pt x="202" y="66"/>
                  </a:lnTo>
                  <a:lnTo>
                    <a:pt x="196" y="57"/>
                  </a:lnTo>
                  <a:lnTo>
                    <a:pt x="185" y="49"/>
                  </a:lnTo>
                  <a:lnTo>
                    <a:pt x="173" y="43"/>
                  </a:lnTo>
                  <a:lnTo>
                    <a:pt x="159" y="40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9"/>
                  </a:lnTo>
                  <a:lnTo>
                    <a:pt x="91" y="57"/>
                  </a:lnTo>
                  <a:lnTo>
                    <a:pt x="79" y="71"/>
                  </a:lnTo>
                  <a:lnTo>
                    <a:pt x="79" y="282"/>
                  </a:lnTo>
                  <a:lnTo>
                    <a:pt x="79" y="287"/>
                  </a:lnTo>
                  <a:lnTo>
                    <a:pt x="82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14" y="301"/>
                  </a:lnTo>
                  <a:lnTo>
                    <a:pt x="17" y="293"/>
                  </a:lnTo>
                  <a:lnTo>
                    <a:pt x="20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0" y="31"/>
                  </a:lnTo>
                  <a:lnTo>
                    <a:pt x="17" y="26"/>
                  </a:lnTo>
                  <a:lnTo>
                    <a:pt x="11" y="20"/>
                  </a:lnTo>
                  <a:lnTo>
                    <a:pt x="0" y="14"/>
                  </a:lnTo>
                  <a:lnTo>
                    <a:pt x="79" y="0"/>
                  </a:lnTo>
                  <a:lnTo>
                    <a:pt x="79" y="46"/>
                  </a:lnTo>
                  <a:lnTo>
                    <a:pt x="97" y="29"/>
                  </a:lnTo>
                  <a:lnTo>
                    <a:pt x="119" y="14"/>
                  </a:lnTo>
                  <a:lnTo>
                    <a:pt x="133" y="9"/>
                  </a:lnTo>
                  <a:lnTo>
                    <a:pt x="145" y="3"/>
                  </a:lnTo>
                  <a:lnTo>
                    <a:pt x="15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39CE01AC-54CE-654F-AFCC-387B5A58C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3110"/>
              <a:ext cx="293" cy="452"/>
            </a:xfrm>
            <a:custGeom>
              <a:avLst/>
              <a:gdLst>
                <a:gd name="T0" fmla="*/ 281 w 293"/>
                <a:gd name="T1" fmla="*/ 85 h 452"/>
                <a:gd name="T2" fmla="*/ 250 w 293"/>
                <a:gd name="T3" fmla="*/ 37 h 452"/>
                <a:gd name="T4" fmla="*/ 230 w 293"/>
                <a:gd name="T5" fmla="*/ 20 h 452"/>
                <a:gd name="T6" fmla="*/ 210 w 293"/>
                <a:gd name="T7" fmla="*/ 9 h 452"/>
                <a:gd name="T8" fmla="*/ 165 w 293"/>
                <a:gd name="T9" fmla="*/ 0 h 452"/>
                <a:gd name="T10" fmla="*/ 139 w 293"/>
                <a:gd name="T11" fmla="*/ 3 h 452"/>
                <a:gd name="T12" fmla="*/ 114 w 293"/>
                <a:gd name="T13" fmla="*/ 12 h 452"/>
                <a:gd name="T14" fmla="*/ 77 w 293"/>
                <a:gd name="T15" fmla="*/ 40 h 452"/>
                <a:gd name="T16" fmla="*/ 0 w 293"/>
                <a:gd name="T17" fmla="*/ 17 h 452"/>
                <a:gd name="T18" fmla="*/ 9 w 293"/>
                <a:gd name="T19" fmla="*/ 20 h 452"/>
                <a:gd name="T20" fmla="*/ 20 w 293"/>
                <a:gd name="T21" fmla="*/ 34 h 452"/>
                <a:gd name="T22" fmla="*/ 23 w 293"/>
                <a:gd name="T23" fmla="*/ 426 h 452"/>
                <a:gd name="T24" fmla="*/ 20 w 293"/>
                <a:gd name="T25" fmla="*/ 435 h 452"/>
                <a:gd name="T26" fmla="*/ 11 w 293"/>
                <a:gd name="T27" fmla="*/ 449 h 452"/>
                <a:gd name="T28" fmla="*/ 94 w 293"/>
                <a:gd name="T29" fmla="*/ 452 h 452"/>
                <a:gd name="T30" fmla="*/ 88 w 293"/>
                <a:gd name="T31" fmla="*/ 449 h 452"/>
                <a:gd name="T32" fmla="*/ 80 w 293"/>
                <a:gd name="T33" fmla="*/ 435 h 452"/>
                <a:gd name="T34" fmla="*/ 77 w 293"/>
                <a:gd name="T35" fmla="*/ 68 h 452"/>
                <a:gd name="T36" fmla="*/ 91 w 293"/>
                <a:gd name="T37" fmla="*/ 54 h 452"/>
                <a:gd name="T38" fmla="*/ 105 w 293"/>
                <a:gd name="T39" fmla="*/ 46 h 452"/>
                <a:gd name="T40" fmla="*/ 142 w 293"/>
                <a:gd name="T41" fmla="*/ 34 h 452"/>
                <a:gd name="T42" fmla="*/ 159 w 293"/>
                <a:gd name="T43" fmla="*/ 37 h 452"/>
                <a:gd name="T44" fmla="*/ 190 w 293"/>
                <a:gd name="T45" fmla="*/ 51 h 452"/>
                <a:gd name="T46" fmla="*/ 205 w 293"/>
                <a:gd name="T47" fmla="*/ 63 h 452"/>
                <a:gd name="T48" fmla="*/ 224 w 293"/>
                <a:gd name="T49" fmla="*/ 100 h 452"/>
                <a:gd name="T50" fmla="*/ 230 w 293"/>
                <a:gd name="T51" fmla="*/ 156 h 452"/>
                <a:gd name="T52" fmla="*/ 230 w 293"/>
                <a:gd name="T53" fmla="*/ 185 h 452"/>
                <a:gd name="T54" fmla="*/ 216 w 293"/>
                <a:gd name="T55" fmla="*/ 233 h 452"/>
                <a:gd name="T56" fmla="*/ 205 w 293"/>
                <a:gd name="T57" fmla="*/ 250 h 452"/>
                <a:gd name="T58" fmla="*/ 176 w 293"/>
                <a:gd name="T59" fmla="*/ 276 h 452"/>
                <a:gd name="T60" fmla="*/ 136 w 293"/>
                <a:gd name="T61" fmla="*/ 284 h 452"/>
                <a:gd name="T62" fmla="*/ 122 w 293"/>
                <a:gd name="T63" fmla="*/ 284 h 452"/>
                <a:gd name="T64" fmla="*/ 99 w 293"/>
                <a:gd name="T65" fmla="*/ 276 h 452"/>
                <a:gd name="T66" fmla="*/ 102 w 293"/>
                <a:gd name="T67" fmla="*/ 304 h 452"/>
                <a:gd name="T68" fmla="*/ 122 w 293"/>
                <a:gd name="T69" fmla="*/ 310 h 452"/>
                <a:gd name="T70" fmla="*/ 145 w 293"/>
                <a:gd name="T71" fmla="*/ 310 h 452"/>
                <a:gd name="T72" fmla="*/ 190 w 293"/>
                <a:gd name="T73" fmla="*/ 304 h 452"/>
                <a:gd name="T74" fmla="*/ 219 w 293"/>
                <a:gd name="T75" fmla="*/ 290 h 452"/>
                <a:gd name="T76" fmla="*/ 241 w 293"/>
                <a:gd name="T77" fmla="*/ 273 h 452"/>
                <a:gd name="T78" fmla="*/ 253 w 293"/>
                <a:gd name="T79" fmla="*/ 262 h 452"/>
                <a:gd name="T80" fmla="*/ 281 w 293"/>
                <a:gd name="T81" fmla="*/ 210 h 452"/>
                <a:gd name="T82" fmla="*/ 293 w 293"/>
                <a:gd name="T83" fmla="*/ 154 h 452"/>
                <a:gd name="T84" fmla="*/ 290 w 293"/>
                <a:gd name="T85" fmla="*/ 117 h 452"/>
                <a:gd name="T86" fmla="*/ 281 w 293"/>
                <a:gd name="T87" fmla="*/ 85 h 4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93" h="452">
                  <a:moveTo>
                    <a:pt x="281" y="85"/>
                  </a:moveTo>
                  <a:lnTo>
                    <a:pt x="281" y="85"/>
                  </a:lnTo>
                  <a:lnTo>
                    <a:pt x="267" y="57"/>
                  </a:lnTo>
                  <a:lnTo>
                    <a:pt x="250" y="37"/>
                  </a:lnTo>
                  <a:lnTo>
                    <a:pt x="230" y="20"/>
                  </a:lnTo>
                  <a:lnTo>
                    <a:pt x="210" y="9"/>
                  </a:lnTo>
                  <a:lnTo>
                    <a:pt x="187" y="3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4" y="12"/>
                  </a:lnTo>
                  <a:lnTo>
                    <a:pt x="94" y="26"/>
                  </a:lnTo>
                  <a:lnTo>
                    <a:pt x="77" y="40"/>
                  </a:lnTo>
                  <a:lnTo>
                    <a:pt x="77" y="0"/>
                  </a:lnTo>
                  <a:lnTo>
                    <a:pt x="0" y="17"/>
                  </a:lnTo>
                  <a:lnTo>
                    <a:pt x="9" y="20"/>
                  </a:lnTo>
                  <a:lnTo>
                    <a:pt x="17" y="26"/>
                  </a:lnTo>
                  <a:lnTo>
                    <a:pt x="20" y="34"/>
                  </a:lnTo>
                  <a:lnTo>
                    <a:pt x="23" y="43"/>
                  </a:lnTo>
                  <a:lnTo>
                    <a:pt x="23" y="426"/>
                  </a:lnTo>
                  <a:lnTo>
                    <a:pt x="20" y="435"/>
                  </a:lnTo>
                  <a:lnTo>
                    <a:pt x="17" y="443"/>
                  </a:lnTo>
                  <a:lnTo>
                    <a:pt x="11" y="449"/>
                  </a:lnTo>
                  <a:lnTo>
                    <a:pt x="6" y="452"/>
                  </a:lnTo>
                  <a:lnTo>
                    <a:pt x="94" y="452"/>
                  </a:lnTo>
                  <a:lnTo>
                    <a:pt x="88" y="449"/>
                  </a:lnTo>
                  <a:lnTo>
                    <a:pt x="82" y="443"/>
                  </a:lnTo>
                  <a:lnTo>
                    <a:pt x="80" y="435"/>
                  </a:lnTo>
                  <a:lnTo>
                    <a:pt x="77" y="426"/>
                  </a:lnTo>
                  <a:lnTo>
                    <a:pt x="77" y="68"/>
                  </a:lnTo>
                  <a:lnTo>
                    <a:pt x="91" y="54"/>
                  </a:lnTo>
                  <a:lnTo>
                    <a:pt x="105" y="46"/>
                  </a:lnTo>
                  <a:lnTo>
                    <a:pt x="122" y="37"/>
                  </a:lnTo>
                  <a:lnTo>
                    <a:pt x="142" y="34"/>
                  </a:lnTo>
                  <a:lnTo>
                    <a:pt x="159" y="37"/>
                  </a:lnTo>
                  <a:lnTo>
                    <a:pt x="173" y="43"/>
                  </a:lnTo>
                  <a:lnTo>
                    <a:pt x="190" y="51"/>
                  </a:lnTo>
                  <a:lnTo>
                    <a:pt x="205" y="63"/>
                  </a:lnTo>
                  <a:lnTo>
                    <a:pt x="216" y="80"/>
                  </a:lnTo>
                  <a:lnTo>
                    <a:pt x="224" y="100"/>
                  </a:lnTo>
                  <a:lnTo>
                    <a:pt x="230" y="125"/>
                  </a:lnTo>
                  <a:lnTo>
                    <a:pt x="230" y="156"/>
                  </a:lnTo>
                  <a:lnTo>
                    <a:pt x="230" y="185"/>
                  </a:lnTo>
                  <a:lnTo>
                    <a:pt x="224" y="210"/>
                  </a:lnTo>
                  <a:lnTo>
                    <a:pt x="216" y="233"/>
                  </a:lnTo>
                  <a:lnTo>
                    <a:pt x="205" y="250"/>
                  </a:lnTo>
                  <a:lnTo>
                    <a:pt x="190" y="267"/>
                  </a:lnTo>
                  <a:lnTo>
                    <a:pt x="176" y="276"/>
                  </a:lnTo>
                  <a:lnTo>
                    <a:pt x="156" y="284"/>
                  </a:lnTo>
                  <a:lnTo>
                    <a:pt x="136" y="284"/>
                  </a:lnTo>
                  <a:lnTo>
                    <a:pt x="122" y="284"/>
                  </a:lnTo>
                  <a:lnTo>
                    <a:pt x="111" y="282"/>
                  </a:lnTo>
                  <a:lnTo>
                    <a:pt x="99" y="276"/>
                  </a:lnTo>
                  <a:lnTo>
                    <a:pt x="88" y="264"/>
                  </a:lnTo>
                  <a:lnTo>
                    <a:pt x="102" y="304"/>
                  </a:lnTo>
                  <a:lnTo>
                    <a:pt x="122" y="310"/>
                  </a:lnTo>
                  <a:lnTo>
                    <a:pt x="145" y="310"/>
                  </a:lnTo>
                  <a:lnTo>
                    <a:pt x="176" y="307"/>
                  </a:lnTo>
                  <a:lnTo>
                    <a:pt x="190" y="304"/>
                  </a:lnTo>
                  <a:lnTo>
                    <a:pt x="205" y="299"/>
                  </a:lnTo>
                  <a:lnTo>
                    <a:pt x="219" y="290"/>
                  </a:lnTo>
                  <a:lnTo>
                    <a:pt x="230" y="284"/>
                  </a:lnTo>
                  <a:lnTo>
                    <a:pt x="241" y="273"/>
                  </a:lnTo>
                  <a:lnTo>
                    <a:pt x="253" y="262"/>
                  </a:lnTo>
                  <a:lnTo>
                    <a:pt x="270" y="236"/>
                  </a:lnTo>
                  <a:lnTo>
                    <a:pt x="281" y="210"/>
                  </a:lnTo>
                  <a:lnTo>
                    <a:pt x="290" y="182"/>
                  </a:lnTo>
                  <a:lnTo>
                    <a:pt x="293" y="154"/>
                  </a:lnTo>
                  <a:lnTo>
                    <a:pt x="290" y="117"/>
                  </a:lnTo>
                  <a:lnTo>
                    <a:pt x="281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8A1DB2F7-3D77-1E4D-845A-33A6A4AC4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3110"/>
              <a:ext cx="208" cy="310"/>
            </a:xfrm>
            <a:custGeom>
              <a:avLst/>
              <a:gdLst>
                <a:gd name="T0" fmla="*/ 182 w 208"/>
                <a:gd name="T1" fmla="*/ 264 h 310"/>
                <a:gd name="T2" fmla="*/ 182 w 208"/>
                <a:gd name="T3" fmla="*/ 264 h 310"/>
                <a:gd name="T4" fmla="*/ 165 w 208"/>
                <a:gd name="T5" fmla="*/ 270 h 310"/>
                <a:gd name="T6" fmla="*/ 145 w 208"/>
                <a:gd name="T7" fmla="*/ 273 h 310"/>
                <a:gd name="T8" fmla="*/ 145 w 208"/>
                <a:gd name="T9" fmla="*/ 273 h 310"/>
                <a:gd name="T10" fmla="*/ 131 w 208"/>
                <a:gd name="T11" fmla="*/ 273 h 310"/>
                <a:gd name="T12" fmla="*/ 120 w 208"/>
                <a:gd name="T13" fmla="*/ 267 h 310"/>
                <a:gd name="T14" fmla="*/ 108 w 208"/>
                <a:gd name="T15" fmla="*/ 262 h 310"/>
                <a:gd name="T16" fmla="*/ 100 w 208"/>
                <a:gd name="T17" fmla="*/ 250 h 310"/>
                <a:gd name="T18" fmla="*/ 100 w 208"/>
                <a:gd name="T19" fmla="*/ 250 h 310"/>
                <a:gd name="T20" fmla="*/ 91 w 208"/>
                <a:gd name="T21" fmla="*/ 239 h 310"/>
                <a:gd name="T22" fmla="*/ 83 w 208"/>
                <a:gd name="T23" fmla="*/ 225 h 310"/>
                <a:gd name="T24" fmla="*/ 80 w 208"/>
                <a:gd name="T25" fmla="*/ 208 h 310"/>
                <a:gd name="T26" fmla="*/ 80 w 208"/>
                <a:gd name="T27" fmla="*/ 191 h 310"/>
                <a:gd name="T28" fmla="*/ 80 w 208"/>
                <a:gd name="T29" fmla="*/ 0 h 310"/>
                <a:gd name="T30" fmla="*/ 0 w 208"/>
                <a:gd name="T31" fmla="*/ 14 h 310"/>
                <a:gd name="T32" fmla="*/ 0 w 208"/>
                <a:gd name="T33" fmla="*/ 14 h 310"/>
                <a:gd name="T34" fmla="*/ 12 w 208"/>
                <a:gd name="T35" fmla="*/ 20 h 310"/>
                <a:gd name="T36" fmla="*/ 17 w 208"/>
                <a:gd name="T37" fmla="*/ 26 h 310"/>
                <a:gd name="T38" fmla="*/ 23 w 208"/>
                <a:gd name="T39" fmla="*/ 31 h 310"/>
                <a:gd name="T40" fmla="*/ 23 w 208"/>
                <a:gd name="T41" fmla="*/ 40 h 310"/>
                <a:gd name="T42" fmla="*/ 23 w 208"/>
                <a:gd name="T43" fmla="*/ 191 h 310"/>
                <a:gd name="T44" fmla="*/ 23 w 208"/>
                <a:gd name="T45" fmla="*/ 191 h 310"/>
                <a:gd name="T46" fmla="*/ 26 w 208"/>
                <a:gd name="T47" fmla="*/ 219 h 310"/>
                <a:gd name="T48" fmla="*/ 32 w 208"/>
                <a:gd name="T49" fmla="*/ 245 h 310"/>
                <a:gd name="T50" fmla="*/ 40 w 208"/>
                <a:gd name="T51" fmla="*/ 264 h 310"/>
                <a:gd name="T52" fmla="*/ 54 w 208"/>
                <a:gd name="T53" fmla="*/ 282 h 310"/>
                <a:gd name="T54" fmla="*/ 54 w 208"/>
                <a:gd name="T55" fmla="*/ 282 h 310"/>
                <a:gd name="T56" fmla="*/ 71 w 208"/>
                <a:gd name="T57" fmla="*/ 296 h 310"/>
                <a:gd name="T58" fmla="*/ 85 w 208"/>
                <a:gd name="T59" fmla="*/ 304 h 310"/>
                <a:gd name="T60" fmla="*/ 103 w 208"/>
                <a:gd name="T61" fmla="*/ 310 h 310"/>
                <a:gd name="T62" fmla="*/ 122 w 208"/>
                <a:gd name="T63" fmla="*/ 310 h 310"/>
                <a:gd name="T64" fmla="*/ 122 w 208"/>
                <a:gd name="T65" fmla="*/ 310 h 310"/>
                <a:gd name="T66" fmla="*/ 142 w 208"/>
                <a:gd name="T67" fmla="*/ 310 h 310"/>
                <a:gd name="T68" fmla="*/ 162 w 208"/>
                <a:gd name="T69" fmla="*/ 304 h 310"/>
                <a:gd name="T70" fmla="*/ 179 w 208"/>
                <a:gd name="T71" fmla="*/ 296 h 310"/>
                <a:gd name="T72" fmla="*/ 196 w 208"/>
                <a:gd name="T73" fmla="*/ 282 h 310"/>
                <a:gd name="T74" fmla="*/ 208 w 208"/>
                <a:gd name="T75" fmla="*/ 245 h 310"/>
                <a:gd name="T76" fmla="*/ 208 w 208"/>
                <a:gd name="T77" fmla="*/ 245 h 310"/>
                <a:gd name="T78" fmla="*/ 196 w 208"/>
                <a:gd name="T79" fmla="*/ 256 h 310"/>
                <a:gd name="T80" fmla="*/ 182 w 208"/>
                <a:gd name="T81" fmla="*/ 264 h 310"/>
                <a:gd name="T82" fmla="*/ 182 w 208"/>
                <a:gd name="T83" fmla="*/ 264 h 3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08" h="310">
                  <a:moveTo>
                    <a:pt x="182" y="264"/>
                  </a:moveTo>
                  <a:lnTo>
                    <a:pt x="182" y="264"/>
                  </a:lnTo>
                  <a:lnTo>
                    <a:pt x="165" y="270"/>
                  </a:lnTo>
                  <a:lnTo>
                    <a:pt x="145" y="273"/>
                  </a:lnTo>
                  <a:lnTo>
                    <a:pt x="131" y="273"/>
                  </a:lnTo>
                  <a:lnTo>
                    <a:pt x="120" y="267"/>
                  </a:lnTo>
                  <a:lnTo>
                    <a:pt x="108" y="262"/>
                  </a:lnTo>
                  <a:lnTo>
                    <a:pt x="100" y="250"/>
                  </a:lnTo>
                  <a:lnTo>
                    <a:pt x="91" y="239"/>
                  </a:lnTo>
                  <a:lnTo>
                    <a:pt x="83" y="225"/>
                  </a:lnTo>
                  <a:lnTo>
                    <a:pt x="80" y="208"/>
                  </a:lnTo>
                  <a:lnTo>
                    <a:pt x="80" y="191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12" y="20"/>
                  </a:lnTo>
                  <a:lnTo>
                    <a:pt x="17" y="26"/>
                  </a:lnTo>
                  <a:lnTo>
                    <a:pt x="23" y="31"/>
                  </a:lnTo>
                  <a:lnTo>
                    <a:pt x="23" y="40"/>
                  </a:lnTo>
                  <a:lnTo>
                    <a:pt x="23" y="191"/>
                  </a:lnTo>
                  <a:lnTo>
                    <a:pt x="26" y="219"/>
                  </a:lnTo>
                  <a:lnTo>
                    <a:pt x="32" y="245"/>
                  </a:lnTo>
                  <a:lnTo>
                    <a:pt x="40" y="264"/>
                  </a:lnTo>
                  <a:lnTo>
                    <a:pt x="54" y="282"/>
                  </a:lnTo>
                  <a:lnTo>
                    <a:pt x="71" y="296"/>
                  </a:lnTo>
                  <a:lnTo>
                    <a:pt x="85" y="304"/>
                  </a:lnTo>
                  <a:lnTo>
                    <a:pt x="103" y="310"/>
                  </a:lnTo>
                  <a:lnTo>
                    <a:pt x="122" y="310"/>
                  </a:lnTo>
                  <a:lnTo>
                    <a:pt x="142" y="310"/>
                  </a:lnTo>
                  <a:lnTo>
                    <a:pt x="162" y="304"/>
                  </a:lnTo>
                  <a:lnTo>
                    <a:pt x="179" y="296"/>
                  </a:lnTo>
                  <a:lnTo>
                    <a:pt x="196" y="282"/>
                  </a:lnTo>
                  <a:lnTo>
                    <a:pt x="208" y="245"/>
                  </a:lnTo>
                  <a:lnTo>
                    <a:pt x="196" y="256"/>
                  </a:lnTo>
                  <a:lnTo>
                    <a:pt x="182" y="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AFF5C085-D1A9-3344-8CF5-4490E3BD3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" y="3110"/>
              <a:ext cx="105" cy="310"/>
            </a:xfrm>
            <a:custGeom>
              <a:avLst/>
              <a:gdLst>
                <a:gd name="T0" fmla="*/ 79 w 105"/>
                <a:gd name="T1" fmla="*/ 253 h 310"/>
                <a:gd name="T2" fmla="*/ 79 w 105"/>
                <a:gd name="T3" fmla="*/ 0 h 310"/>
                <a:gd name="T4" fmla="*/ 0 w 105"/>
                <a:gd name="T5" fmla="*/ 14 h 310"/>
                <a:gd name="T6" fmla="*/ 0 w 105"/>
                <a:gd name="T7" fmla="*/ 14 h 310"/>
                <a:gd name="T8" fmla="*/ 11 w 105"/>
                <a:gd name="T9" fmla="*/ 17 h 310"/>
                <a:gd name="T10" fmla="*/ 17 w 105"/>
                <a:gd name="T11" fmla="*/ 23 h 310"/>
                <a:gd name="T12" fmla="*/ 17 w 105"/>
                <a:gd name="T13" fmla="*/ 23 h 310"/>
                <a:gd name="T14" fmla="*/ 22 w 105"/>
                <a:gd name="T15" fmla="*/ 31 h 310"/>
                <a:gd name="T16" fmla="*/ 22 w 105"/>
                <a:gd name="T17" fmla="*/ 40 h 310"/>
                <a:gd name="T18" fmla="*/ 22 w 105"/>
                <a:gd name="T19" fmla="*/ 239 h 310"/>
                <a:gd name="T20" fmla="*/ 25 w 105"/>
                <a:gd name="T21" fmla="*/ 264 h 310"/>
                <a:gd name="T22" fmla="*/ 25 w 105"/>
                <a:gd name="T23" fmla="*/ 264 h 310"/>
                <a:gd name="T24" fmla="*/ 25 w 105"/>
                <a:gd name="T25" fmla="*/ 264 h 310"/>
                <a:gd name="T26" fmla="*/ 25 w 105"/>
                <a:gd name="T27" fmla="*/ 264 h 310"/>
                <a:gd name="T28" fmla="*/ 25 w 105"/>
                <a:gd name="T29" fmla="*/ 282 h 310"/>
                <a:gd name="T30" fmla="*/ 31 w 105"/>
                <a:gd name="T31" fmla="*/ 293 h 310"/>
                <a:gd name="T32" fmla="*/ 31 w 105"/>
                <a:gd name="T33" fmla="*/ 293 h 310"/>
                <a:gd name="T34" fmla="*/ 37 w 105"/>
                <a:gd name="T35" fmla="*/ 301 h 310"/>
                <a:gd name="T36" fmla="*/ 48 w 105"/>
                <a:gd name="T37" fmla="*/ 310 h 310"/>
                <a:gd name="T38" fmla="*/ 105 w 105"/>
                <a:gd name="T39" fmla="*/ 290 h 310"/>
                <a:gd name="T40" fmla="*/ 105 w 105"/>
                <a:gd name="T41" fmla="*/ 290 h 310"/>
                <a:gd name="T42" fmla="*/ 93 w 105"/>
                <a:gd name="T43" fmla="*/ 287 h 310"/>
                <a:gd name="T44" fmla="*/ 85 w 105"/>
                <a:gd name="T45" fmla="*/ 279 h 310"/>
                <a:gd name="T46" fmla="*/ 79 w 105"/>
                <a:gd name="T47" fmla="*/ 267 h 310"/>
                <a:gd name="T48" fmla="*/ 79 w 105"/>
                <a:gd name="T49" fmla="*/ 253 h 310"/>
                <a:gd name="T50" fmla="*/ 79 w 105"/>
                <a:gd name="T51" fmla="*/ 253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5" h="310">
                  <a:moveTo>
                    <a:pt x="79" y="253"/>
                  </a:moveTo>
                  <a:lnTo>
                    <a:pt x="79" y="0"/>
                  </a:lnTo>
                  <a:lnTo>
                    <a:pt x="0" y="14"/>
                  </a:lnTo>
                  <a:lnTo>
                    <a:pt x="11" y="17"/>
                  </a:lnTo>
                  <a:lnTo>
                    <a:pt x="17" y="23"/>
                  </a:lnTo>
                  <a:lnTo>
                    <a:pt x="22" y="31"/>
                  </a:lnTo>
                  <a:lnTo>
                    <a:pt x="22" y="40"/>
                  </a:lnTo>
                  <a:lnTo>
                    <a:pt x="22" y="239"/>
                  </a:lnTo>
                  <a:lnTo>
                    <a:pt x="25" y="264"/>
                  </a:lnTo>
                  <a:lnTo>
                    <a:pt x="25" y="282"/>
                  </a:lnTo>
                  <a:lnTo>
                    <a:pt x="31" y="293"/>
                  </a:lnTo>
                  <a:lnTo>
                    <a:pt x="37" y="301"/>
                  </a:lnTo>
                  <a:lnTo>
                    <a:pt x="48" y="310"/>
                  </a:lnTo>
                  <a:lnTo>
                    <a:pt x="105" y="290"/>
                  </a:lnTo>
                  <a:lnTo>
                    <a:pt x="93" y="287"/>
                  </a:lnTo>
                  <a:lnTo>
                    <a:pt x="85" y="279"/>
                  </a:lnTo>
                  <a:lnTo>
                    <a:pt x="79" y="267"/>
                  </a:lnTo>
                  <a:lnTo>
                    <a:pt x="79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239B4BD4-2908-B94A-8BAA-FFA708C70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0" y="3110"/>
              <a:ext cx="250" cy="310"/>
            </a:xfrm>
            <a:custGeom>
              <a:avLst/>
              <a:gdLst>
                <a:gd name="T0" fmla="*/ 233 w 250"/>
                <a:gd name="T1" fmla="*/ 279 h 310"/>
                <a:gd name="T2" fmla="*/ 230 w 250"/>
                <a:gd name="T3" fmla="*/ 259 h 310"/>
                <a:gd name="T4" fmla="*/ 230 w 250"/>
                <a:gd name="T5" fmla="*/ 85 h 310"/>
                <a:gd name="T6" fmla="*/ 222 w 250"/>
                <a:gd name="T7" fmla="*/ 46 h 310"/>
                <a:gd name="T8" fmla="*/ 199 w 250"/>
                <a:gd name="T9" fmla="*/ 17 h 310"/>
                <a:gd name="T10" fmla="*/ 185 w 250"/>
                <a:gd name="T11" fmla="*/ 12 h 310"/>
                <a:gd name="T12" fmla="*/ 148 w 250"/>
                <a:gd name="T13" fmla="*/ 0 h 310"/>
                <a:gd name="T14" fmla="*/ 128 w 250"/>
                <a:gd name="T15" fmla="*/ 0 h 310"/>
                <a:gd name="T16" fmla="*/ 77 w 250"/>
                <a:gd name="T17" fmla="*/ 9 h 310"/>
                <a:gd name="T18" fmla="*/ 29 w 250"/>
                <a:gd name="T19" fmla="*/ 31 h 310"/>
                <a:gd name="T20" fmla="*/ 29 w 250"/>
                <a:gd name="T21" fmla="*/ 111 h 310"/>
                <a:gd name="T22" fmla="*/ 43 w 250"/>
                <a:gd name="T23" fmla="*/ 74 h 310"/>
                <a:gd name="T24" fmla="*/ 63 w 250"/>
                <a:gd name="T25" fmla="*/ 49 h 310"/>
                <a:gd name="T26" fmla="*/ 74 w 250"/>
                <a:gd name="T27" fmla="*/ 37 h 310"/>
                <a:gd name="T28" fmla="*/ 105 w 250"/>
                <a:gd name="T29" fmla="*/ 26 h 310"/>
                <a:gd name="T30" fmla="*/ 122 w 250"/>
                <a:gd name="T31" fmla="*/ 23 h 310"/>
                <a:gd name="T32" fmla="*/ 145 w 250"/>
                <a:gd name="T33" fmla="*/ 29 h 310"/>
                <a:gd name="T34" fmla="*/ 162 w 250"/>
                <a:gd name="T35" fmla="*/ 40 h 310"/>
                <a:gd name="T36" fmla="*/ 171 w 250"/>
                <a:gd name="T37" fmla="*/ 49 h 310"/>
                <a:gd name="T38" fmla="*/ 176 w 250"/>
                <a:gd name="T39" fmla="*/ 68 h 310"/>
                <a:gd name="T40" fmla="*/ 176 w 250"/>
                <a:gd name="T41" fmla="*/ 80 h 310"/>
                <a:gd name="T42" fmla="*/ 174 w 250"/>
                <a:gd name="T43" fmla="*/ 108 h 310"/>
                <a:gd name="T44" fmla="*/ 165 w 250"/>
                <a:gd name="T45" fmla="*/ 117 h 310"/>
                <a:gd name="T46" fmla="*/ 151 w 250"/>
                <a:gd name="T47" fmla="*/ 122 h 310"/>
                <a:gd name="T48" fmla="*/ 97 w 250"/>
                <a:gd name="T49" fmla="*/ 139 h 310"/>
                <a:gd name="T50" fmla="*/ 43 w 250"/>
                <a:gd name="T51" fmla="*/ 159 h 310"/>
                <a:gd name="T52" fmla="*/ 23 w 250"/>
                <a:gd name="T53" fmla="*/ 174 h 310"/>
                <a:gd name="T54" fmla="*/ 3 w 250"/>
                <a:gd name="T55" fmla="*/ 210 h 310"/>
                <a:gd name="T56" fmla="*/ 0 w 250"/>
                <a:gd name="T57" fmla="*/ 233 h 310"/>
                <a:gd name="T58" fmla="*/ 6 w 250"/>
                <a:gd name="T59" fmla="*/ 259 h 310"/>
                <a:gd name="T60" fmla="*/ 20 w 250"/>
                <a:gd name="T61" fmla="*/ 284 h 310"/>
                <a:gd name="T62" fmla="*/ 32 w 250"/>
                <a:gd name="T63" fmla="*/ 296 h 310"/>
                <a:gd name="T64" fmla="*/ 60 w 250"/>
                <a:gd name="T65" fmla="*/ 310 h 310"/>
                <a:gd name="T66" fmla="*/ 77 w 250"/>
                <a:gd name="T67" fmla="*/ 310 h 310"/>
                <a:gd name="T68" fmla="*/ 120 w 250"/>
                <a:gd name="T69" fmla="*/ 304 h 310"/>
                <a:gd name="T70" fmla="*/ 159 w 250"/>
                <a:gd name="T71" fmla="*/ 279 h 310"/>
                <a:gd name="T72" fmla="*/ 171 w 250"/>
                <a:gd name="T73" fmla="*/ 247 h 310"/>
                <a:gd name="T74" fmla="*/ 139 w 250"/>
                <a:gd name="T75" fmla="*/ 267 h 310"/>
                <a:gd name="T76" fmla="*/ 103 w 250"/>
                <a:gd name="T77" fmla="*/ 273 h 310"/>
                <a:gd name="T78" fmla="*/ 94 w 250"/>
                <a:gd name="T79" fmla="*/ 273 h 310"/>
                <a:gd name="T80" fmla="*/ 74 w 250"/>
                <a:gd name="T81" fmla="*/ 267 h 310"/>
                <a:gd name="T82" fmla="*/ 68 w 250"/>
                <a:gd name="T83" fmla="*/ 259 h 310"/>
                <a:gd name="T84" fmla="*/ 57 w 250"/>
                <a:gd name="T85" fmla="*/ 242 h 310"/>
                <a:gd name="T86" fmla="*/ 54 w 250"/>
                <a:gd name="T87" fmla="*/ 222 h 310"/>
                <a:gd name="T88" fmla="*/ 54 w 250"/>
                <a:gd name="T89" fmla="*/ 210 h 310"/>
                <a:gd name="T90" fmla="*/ 63 w 250"/>
                <a:gd name="T91" fmla="*/ 193 h 310"/>
                <a:gd name="T92" fmla="*/ 68 w 250"/>
                <a:gd name="T93" fmla="*/ 185 h 310"/>
                <a:gd name="T94" fmla="*/ 108 w 250"/>
                <a:gd name="T95" fmla="*/ 162 h 310"/>
                <a:gd name="T96" fmla="*/ 154 w 250"/>
                <a:gd name="T97" fmla="*/ 148 h 310"/>
                <a:gd name="T98" fmla="*/ 176 w 250"/>
                <a:gd name="T99" fmla="*/ 242 h 310"/>
                <a:gd name="T100" fmla="*/ 176 w 250"/>
                <a:gd name="T101" fmla="*/ 262 h 310"/>
                <a:gd name="T102" fmla="*/ 179 w 250"/>
                <a:gd name="T103" fmla="*/ 282 h 310"/>
                <a:gd name="T104" fmla="*/ 182 w 250"/>
                <a:gd name="T105" fmla="*/ 293 h 310"/>
                <a:gd name="T106" fmla="*/ 199 w 250"/>
                <a:gd name="T107" fmla="*/ 310 h 310"/>
                <a:gd name="T108" fmla="*/ 250 w 250"/>
                <a:gd name="T109" fmla="*/ 290 h 310"/>
                <a:gd name="T110" fmla="*/ 233 w 250"/>
                <a:gd name="T111" fmla="*/ 279 h 3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50" h="310">
                  <a:moveTo>
                    <a:pt x="233" y="279"/>
                  </a:moveTo>
                  <a:lnTo>
                    <a:pt x="233" y="279"/>
                  </a:lnTo>
                  <a:lnTo>
                    <a:pt x="230" y="273"/>
                  </a:lnTo>
                  <a:lnTo>
                    <a:pt x="230" y="259"/>
                  </a:lnTo>
                  <a:lnTo>
                    <a:pt x="230" y="85"/>
                  </a:lnTo>
                  <a:lnTo>
                    <a:pt x="228" y="63"/>
                  </a:lnTo>
                  <a:lnTo>
                    <a:pt x="222" y="46"/>
                  </a:lnTo>
                  <a:lnTo>
                    <a:pt x="213" y="29"/>
                  </a:lnTo>
                  <a:lnTo>
                    <a:pt x="199" y="17"/>
                  </a:lnTo>
                  <a:lnTo>
                    <a:pt x="185" y="12"/>
                  </a:lnTo>
                  <a:lnTo>
                    <a:pt x="168" y="6"/>
                  </a:lnTo>
                  <a:lnTo>
                    <a:pt x="148" y="0"/>
                  </a:lnTo>
                  <a:lnTo>
                    <a:pt x="128" y="0"/>
                  </a:lnTo>
                  <a:lnTo>
                    <a:pt x="103" y="3"/>
                  </a:lnTo>
                  <a:lnTo>
                    <a:pt x="77" y="9"/>
                  </a:lnTo>
                  <a:lnTo>
                    <a:pt x="51" y="17"/>
                  </a:lnTo>
                  <a:lnTo>
                    <a:pt x="29" y="31"/>
                  </a:lnTo>
                  <a:lnTo>
                    <a:pt x="29" y="111"/>
                  </a:lnTo>
                  <a:lnTo>
                    <a:pt x="37" y="91"/>
                  </a:lnTo>
                  <a:lnTo>
                    <a:pt x="43" y="74"/>
                  </a:lnTo>
                  <a:lnTo>
                    <a:pt x="54" y="60"/>
                  </a:lnTo>
                  <a:lnTo>
                    <a:pt x="63" y="49"/>
                  </a:lnTo>
                  <a:lnTo>
                    <a:pt x="74" y="37"/>
                  </a:lnTo>
                  <a:lnTo>
                    <a:pt x="88" y="31"/>
                  </a:lnTo>
                  <a:lnTo>
                    <a:pt x="105" y="26"/>
                  </a:lnTo>
                  <a:lnTo>
                    <a:pt x="122" y="23"/>
                  </a:lnTo>
                  <a:lnTo>
                    <a:pt x="134" y="26"/>
                  </a:lnTo>
                  <a:lnTo>
                    <a:pt x="145" y="29"/>
                  </a:lnTo>
                  <a:lnTo>
                    <a:pt x="157" y="34"/>
                  </a:lnTo>
                  <a:lnTo>
                    <a:pt x="162" y="40"/>
                  </a:lnTo>
                  <a:lnTo>
                    <a:pt x="171" y="49"/>
                  </a:lnTo>
                  <a:lnTo>
                    <a:pt x="174" y="60"/>
                  </a:lnTo>
                  <a:lnTo>
                    <a:pt x="176" y="68"/>
                  </a:lnTo>
                  <a:lnTo>
                    <a:pt x="176" y="80"/>
                  </a:lnTo>
                  <a:lnTo>
                    <a:pt x="176" y="100"/>
                  </a:lnTo>
                  <a:lnTo>
                    <a:pt x="174" y="108"/>
                  </a:lnTo>
                  <a:lnTo>
                    <a:pt x="165" y="117"/>
                  </a:lnTo>
                  <a:lnTo>
                    <a:pt x="151" y="122"/>
                  </a:lnTo>
                  <a:lnTo>
                    <a:pt x="97" y="139"/>
                  </a:lnTo>
                  <a:lnTo>
                    <a:pt x="63" y="151"/>
                  </a:lnTo>
                  <a:lnTo>
                    <a:pt x="43" y="159"/>
                  </a:lnTo>
                  <a:lnTo>
                    <a:pt x="23" y="174"/>
                  </a:lnTo>
                  <a:lnTo>
                    <a:pt x="12" y="191"/>
                  </a:lnTo>
                  <a:lnTo>
                    <a:pt x="3" y="210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6" y="259"/>
                  </a:lnTo>
                  <a:lnTo>
                    <a:pt x="12" y="270"/>
                  </a:lnTo>
                  <a:lnTo>
                    <a:pt x="20" y="284"/>
                  </a:lnTo>
                  <a:lnTo>
                    <a:pt x="32" y="296"/>
                  </a:lnTo>
                  <a:lnTo>
                    <a:pt x="43" y="304"/>
                  </a:lnTo>
                  <a:lnTo>
                    <a:pt x="60" y="310"/>
                  </a:lnTo>
                  <a:lnTo>
                    <a:pt x="77" y="310"/>
                  </a:lnTo>
                  <a:lnTo>
                    <a:pt x="100" y="310"/>
                  </a:lnTo>
                  <a:lnTo>
                    <a:pt x="120" y="304"/>
                  </a:lnTo>
                  <a:lnTo>
                    <a:pt x="139" y="293"/>
                  </a:lnTo>
                  <a:lnTo>
                    <a:pt x="159" y="279"/>
                  </a:lnTo>
                  <a:lnTo>
                    <a:pt x="171" y="247"/>
                  </a:lnTo>
                  <a:lnTo>
                    <a:pt x="157" y="259"/>
                  </a:lnTo>
                  <a:lnTo>
                    <a:pt x="139" y="267"/>
                  </a:lnTo>
                  <a:lnTo>
                    <a:pt x="122" y="273"/>
                  </a:lnTo>
                  <a:lnTo>
                    <a:pt x="103" y="273"/>
                  </a:lnTo>
                  <a:lnTo>
                    <a:pt x="94" y="273"/>
                  </a:lnTo>
                  <a:lnTo>
                    <a:pt x="83" y="270"/>
                  </a:lnTo>
                  <a:lnTo>
                    <a:pt x="74" y="267"/>
                  </a:lnTo>
                  <a:lnTo>
                    <a:pt x="68" y="259"/>
                  </a:lnTo>
                  <a:lnTo>
                    <a:pt x="63" y="253"/>
                  </a:lnTo>
                  <a:lnTo>
                    <a:pt x="57" y="242"/>
                  </a:lnTo>
                  <a:lnTo>
                    <a:pt x="54" y="233"/>
                  </a:lnTo>
                  <a:lnTo>
                    <a:pt x="54" y="222"/>
                  </a:lnTo>
                  <a:lnTo>
                    <a:pt x="54" y="210"/>
                  </a:lnTo>
                  <a:lnTo>
                    <a:pt x="57" y="202"/>
                  </a:lnTo>
                  <a:lnTo>
                    <a:pt x="63" y="193"/>
                  </a:lnTo>
                  <a:lnTo>
                    <a:pt x="68" y="185"/>
                  </a:lnTo>
                  <a:lnTo>
                    <a:pt x="86" y="174"/>
                  </a:lnTo>
                  <a:lnTo>
                    <a:pt x="108" y="162"/>
                  </a:lnTo>
                  <a:lnTo>
                    <a:pt x="154" y="148"/>
                  </a:lnTo>
                  <a:lnTo>
                    <a:pt x="176" y="137"/>
                  </a:lnTo>
                  <a:lnTo>
                    <a:pt x="176" y="242"/>
                  </a:lnTo>
                  <a:lnTo>
                    <a:pt x="176" y="262"/>
                  </a:lnTo>
                  <a:lnTo>
                    <a:pt x="179" y="282"/>
                  </a:lnTo>
                  <a:lnTo>
                    <a:pt x="182" y="293"/>
                  </a:lnTo>
                  <a:lnTo>
                    <a:pt x="191" y="301"/>
                  </a:lnTo>
                  <a:lnTo>
                    <a:pt x="199" y="310"/>
                  </a:lnTo>
                  <a:lnTo>
                    <a:pt x="250" y="290"/>
                  </a:lnTo>
                  <a:lnTo>
                    <a:pt x="239" y="284"/>
                  </a:lnTo>
                  <a:lnTo>
                    <a:pt x="233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27BCD328-BFB0-8148-994C-3B1EEC0A1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2866"/>
              <a:ext cx="135" cy="170"/>
            </a:xfrm>
            <a:custGeom>
              <a:avLst/>
              <a:gdLst>
                <a:gd name="T0" fmla="*/ 31 w 136"/>
                <a:gd name="T1" fmla="*/ 11 h 170"/>
                <a:gd name="T2" fmla="*/ 31 w 136"/>
                <a:gd name="T3" fmla="*/ 116 h 170"/>
                <a:gd name="T4" fmla="*/ 31 w 136"/>
                <a:gd name="T5" fmla="*/ 116 h 170"/>
                <a:gd name="T6" fmla="*/ 34 w 136"/>
                <a:gd name="T7" fmla="*/ 131 h 170"/>
                <a:gd name="T8" fmla="*/ 40 w 136"/>
                <a:gd name="T9" fmla="*/ 142 h 170"/>
                <a:gd name="T10" fmla="*/ 46 w 136"/>
                <a:gd name="T11" fmla="*/ 150 h 170"/>
                <a:gd name="T12" fmla="*/ 51 w 136"/>
                <a:gd name="T13" fmla="*/ 153 h 170"/>
                <a:gd name="T14" fmla="*/ 63 w 136"/>
                <a:gd name="T15" fmla="*/ 156 h 170"/>
                <a:gd name="T16" fmla="*/ 74 w 136"/>
                <a:gd name="T17" fmla="*/ 159 h 170"/>
                <a:gd name="T18" fmla="*/ 74 w 136"/>
                <a:gd name="T19" fmla="*/ 159 h 170"/>
                <a:gd name="T20" fmla="*/ 85 w 136"/>
                <a:gd name="T21" fmla="*/ 159 h 170"/>
                <a:gd name="T22" fmla="*/ 94 w 136"/>
                <a:gd name="T23" fmla="*/ 156 h 170"/>
                <a:gd name="T24" fmla="*/ 102 w 136"/>
                <a:gd name="T25" fmla="*/ 150 h 170"/>
                <a:gd name="T26" fmla="*/ 108 w 136"/>
                <a:gd name="T27" fmla="*/ 145 h 170"/>
                <a:gd name="T28" fmla="*/ 111 w 136"/>
                <a:gd name="T29" fmla="*/ 139 h 170"/>
                <a:gd name="T30" fmla="*/ 114 w 136"/>
                <a:gd name="T31" fmla="*/ 131 h 170"/>
                <a:gd name="T32" fmla="*/ 117 w 136"/>
                <a:gd name="T33" fmla="*/ 116 h 170"/>
                <a:gd name="T34" fmla="*/ 117 w 136"/>
                <a:gd name="T35" fmla="*/ 11 h 170"/>
                <a:gd name="T36" fmla="*/ 117 w 136"/>
                <a:gd name="T37" fmla="*/ 11 h 170"/>
                <a:gd name="T38" fmla="*/ 114 w 136"/>
                <a:gd name="T39" fmla="*/ 3 h 170"/>
                <a:gd name="T40" fmla="*/ 108 w 136"/>
                <a:gd name="T41" fmla="*/ 0 h 170"/>
                <a:gd name="T42" fmla="*/ 136 w 136"/>
                <a:gd name="T43" fmla="*/ 0 h 170"/>
                <a:gd name="T44" fmla="*/ 136 w 136"/>
                <a:gd name="T45" fmla="*/ 0 h 170"/>
                <a:gd name="T46" fmla="*/ 131 w 136"/>
                <a:gd name="T47" fmla="*/ 3 h 170"/>
                <a:gd name="T48" fmla="*/ 131 w 136"/>
                <a:gd name="T49" fmla="*/ 11 h 170"/>
                <a:gd name="T50" fmla="*/ 128 w 136"/>
                <a:gd name="T51" fmla="*/ 114 h 170"/>
                <a:gd name="T52" fmla="*/ 128 w 136"/>
                <a:gd name="T53" fmla="*/ 114 h 170"/>
                <a:gd name="T54" fmla="*/ 128 w 136"/>
                <a:gd name="T55" fmla="*/ 128 h 170"/>
                <a:gd name="T56" fmla="*/ 125 w 136"/>
                <a:gd name="T57" fmla="*/ 139 h 170"/>
                <a:gd name="T58" fmla="*/ 119 w 136"/>
                <a:gd name="T59" fmla="*/ 150 h 170"/>
                <a:gd name="T60" fmla="*/ 111 w 136"/>
                <a:gd name="T61" fmla="*/ 156 h 170"/>
                <a:gd name="T62" fmla="*/ 102 w 136"/>
                <a:gd name="T63" fmla="*/ 162 h 170"/>
                <a:gd name="T64" fmla="*/ 94 w 136"/>
                <a:gd name="T65" fmla="*/ 167 h 170"/>
                <a:gd name="T66" fmla="*/ 71 w 136"/>
                <a:gd name="T67" fmla="*/ 170 h 170"/>
                <a:gd name="T68" fmla="*/ 71 w 136"/>
                <a:gd name="T69" fmla="*/ 170 h 170"/>
                <a:gd name="T70" fmla="*/ 51 w 136"/>
                <a:gd name="T71" fmla="*/ 167 h 170"/>
                <a:gd name="T72" fmla="*/ 40 w 136"/>
                <a:gd name="T73" fmla="*/ 165 h 170"/>
                <a:gd name="T74" fmla="*/ 31 w 136"/>
                <a:gd name="T75" fmla="*/ 159 h 170"/>
                <a:gd name="T76" fmla="*/ 20 w 136"/>
                <a:gd name="T77" fmla="*/ 150 h 170"/>
                <a:gd name="T78" fmla="*/ 14 w 136"/>
                <a:gd name="T79" fmla="*/ 142 h 170"/>
                <a:gd name="T80" fmla="*/ 9 w 136"/>
                <a:gd name="T81" fmla="*/ 128 h 170"/>
                <a:gd name="T82" fmla="*/ 9 w 136"/>
                <a:gd name="T83" fmla="*/ 114 h 170"/>
                <a:gd name="T84" fmla="*/ 9 w 136"/>
                <a:gd name="T85" fmla="*/ 11 h 170"/>
                <a:gd name="T86" fmla="*/ 9 w 136"/>
                <a:gd name="T87" fmla="*/ 11 h 170"/>
                <a:gd name="T88" fmla="*/ 6 w 136"/>
                <a:gd name="T89" fmla="*/ 3 h 170"/>
                <a:gd name="T90" fmla="*/ 0 w 136"/>
                <a:gd name="T91" fmla="*/ 0 h 170"/>
                <a:gd name="T92" fmla="*/ 40 w 136"/>
                <a:gd name="T93" fmla="*/ 0 h 170"/>
                <a:gd name="T94" fmla="*/ 40 w 136"/>
                <a:gd name="T95" fmla="*/ 0 h 170"/>
                <a:gd name="T96" fmla="*/ 34 w 136"/>
                <a:gd name="T97" fmla="*/ 3 h 170"/>
                <a:gd name="T98" fmla="*/ 31 w 136"/>
                <a:gd name="T99" fmla="*/ 11 h 170"/>
                <a:gd name="T100" fmla="*/ 31 w 136"/>
                <a:gd name="T101" fmla="*/ 11 h 17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36" h="170">
                  <a:moveTo>
                    <a:pt x="31" y="11"/>
                  </a:moveTo>
                  <a:lnTo>
                    <a:pt x="31" y="116"/>
                  </a:lnTo>
                  <a:lnTo>
                    <a:pt x="34" y="131"/>
                  </a:lnTo>
                  <a:lnTo>
                    <a:pt x="40" y="142"/>
                  </a:lnTo>
                  <a:lnTo>
                    <a:pt x="46" y="150"/>
                  </a:lnTo>
                  <a:lnTo>
                    <a:pt x="51" y="153"/>
                  </a:lnTo>
                  <a:lnTo>
                    <a:pt x="63" y="156"/>
                  </a:lnTo>
                  <a:lnTo>
                    <a:pt x="74" y="159"/>
                  </a:lnTo>
                  <a:lnTo>
                    <a:pt x="85" y="159"/>
                  </a:lnTo>
                  <a:lnTo>
                    <a:pt x="94" y="156"/>
                  </a:lnTo>
                  <a:lnTo>
                    <a:pt x="102" y="150"/>
                  </a:lnTo>
                  <a:lnTo>
                    <a:pt x="108" y="145"/>
                  </a:lnTo>
                  <a:lnTo>
                    <a:pt x="111" y="139"/>
                  </a:lnTo>
                  <a:lnTo>
                    <a:pt x="114" y="131"/>
                  </a:lnTo>
                  <a:lnTo>
                    <a:pt x="117" y="116"/>
                  </a:lnTo>
                  <a:lnTo>
                    <a:pt x="117" y="11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36" y="0"/>
                  </a:lnTo>
                  <a:lnTo>
                    <a:pt x="131" y="3"/>
                  </a:lnTo>
                  <a:lnTo>
                    <a:pt x="131" y="11"/>
                  </a:lnTo>
                  <a:lnTo>
                    <a:pt x="128" y="114"/>
                  </a:lnTo>
                  <a:lnTo>
                    <a:pt x="128" y="128"/>
                  </a:lnTo>
                  <a:lnTo>
                    <a:pt x="125" y="139"/>
                  </a:lnTo>
                  <a:lnTo>
                    <a:pt x="119" y="150"/>
                  </a:lnTo>
                  <a:lnTo>
                    <a:pt x="111" y="156"/>
                  </a:lnTo>
                  <a:lnTo>
                    <a:pt x="102" y="162"/>
                  </a:lnTo>
                  <a:lnTo>
                    <a:pt x="94" y="167"/>
                  </a:lnTo>
                  <a:lnTo>
                    <a:pt x="71" y="170"/>
                  </a:lnTo>
                  <a:lnTo>
                    <a:pt x="51" y="167"/>
                  </a:lnTo>
                  <a:lnTo>
                    <a:pt x="40" y="165"/>
                  </a:lnTo>
                  <a:lnTo>
                    <a:pt x="31" y="159"/>
                  </a:lnTo>
                  <a:lnTo>
                    <a:pt x="20" y="150"/>
                  </a:lnTo>
                  <a:lnTo>
                    <a:pt x="14" y="142"/>
                  </a:lnTo>
                  <a:lnTo>
                    <a:pt x="9" y="128"/>
                  </a:lnTo>
                  <a:lnTo>
                    <a:pt x="9" y="114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34" y="3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14EFF67A-A017-EF47-BA64-8BA916CE7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" y="2866"/>
              <a:ext cx="154" cy="173"/>
            </a:xfrm>
            <a:custGeom>
              <a:avLst/>
              <a:gdLst>
                <a:gd name="T0" fmla="*/ 133 w 153"/>
                <a:gd name="T1" fmla="*/ 11 h 173"/>
                <a:gd name="T2" fmla="*/ 133 w 153"/>
                <a:gd name="T3" fmla="*/ 11 h 173"/>
                <a:gd name="T4" fmla="*/ 133 w 153"/>
                <a:gd name="T5" fmla="*/ 3 h 173"/>
                <a:gd name="T6" fmla="*/ 127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7 w 153"/>
                <a:gd name="T13" fmla="*/ 3 h 173"/>
                <a:gd name="T14" fmla="*/ 147 w 153"/>
                <a:gd name="T15" fmla="*/ 11 h 173"/>
                <a:gd name="T16" fmla="*/ 147 w 153"/>
                <a:gd name="T17" fmla="*/ 173 h 173"/>
                <a:gd name="T18" fmla="*/ 147 w 153"/>
                <a:gd name="T19" fmla="*/ 173 h 173"/>
                <a:gd name="T20" fmla="*/ 88 w 153"/>
                <a:gd name="T21" fmla="*/ 99 h 173"/>
                <a:gd name="T22" fmla="*/ 28 w 153"/>
                <a:gd name="T23" fmla="*/ 25 h 173"/>
                <a:gd name="T24" fmla="*/ 28 w 153"/>
                <a:gd name="T25" fmla="*/ 156 h 173"/>
                <a:gd name="T26" fmla="*/ 28 w 153"/>
                <a:gd name="T27" fmla="*/ 156 h 173"/>
                <a:gd name="T28" fmla="*/ 31 w 153"/>
                <a:gd name="T29" fmla="*/ 165 h 173"/>
                <a:gd name="T30" fmla="*/ 34 w 153"/>
                <a:gd name="T31" fmla="*/ 167 h 173"/>
                <a:gd name="T32" fmla="*/ 8 w 153"/>
                <a:gd name="T33" fmla="*/ 167 h 173"/>
                <a:gd name="T34" fmla="*/ 8 w 153"/>
                <a:gd name="T35" fmla="*/ 167 h 173"/>
                <a:gd name="T36" fmla="*/ 14 w 153"/>
                <a:gd name="T37" fmla="*/ 165 h 173"/>
                <a:gd name="T38" fmla="*/ 14 w 153"/>
                <a:gd name="T39" fmla="*/ 156 h 173"/>
                <a:gd name="T40" fmla="*/ 14 w 153"/>
                <a:gd name="T41" fmla="*/ 20 h 173"/>
                <a:gd name="T42" fmla="*/ 14 w 153"/>
                <a:gd name="T43" fmla="*/ 20 h 173"/>
                <a:gd name="T44" fmla="*/ 14 w 153"/>
                <a:gd name="T45" fmla="*/ 14 h 173"/>
                <a:gd name="T46" fmla="*/ 11 w 153"/>
                <a:gd name="T47" fmla="*/ 8 h 173"/>
                <a:gd name="T48" fmla="*/ 11 w 153"/>
                <a:gd name="T49" fmla="*/ 8 h 173"/>
                <a:gd name="T50" fmla="*/ 8 w 153"/>
                <a:gd name="T51" fmla="*/ 3 h 173"/>
                <a:gd name="T52" fmla="*/ 0 w 153"/>
                <a:gd name="T53" fmla="*/ 0 h 173"/>
                <a:gd name="T54" fmla="*/ 37 w 153"/>
                <a:gd name="T55" fmla="*/ 0 h 173"/>
                <a:gd name="T56" fmla="*/ 133 w 153"/>
                <a:gd name="T57" fmla="*/ 119 h 173"/>
                <a:gd name="T58" fmla="*/ 133 w 153"/>
                <a:gd name="T59" fmla="*/ 11 h 173"/>
                <a:gd name="T60" fmla="*/ 133 w 153"/>
                <a:gd name="T61" fmla="*/ 11 h 17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3" h="173">
                  <a:moveTo>
                    <a:pt x="133" y="11"/>
                  </a:moveTo>
                  <a:lnTo>
                    <a:pt x="133" y="11"/>
                  </a:lnTo>
                  <a:lnTo>
                    <a:pt x="133" y="3"/>
                  </a:lnTo>
                  <a:lnTo>
                    <a:pt x="127" y="0"/>
                  </a:lnTo>
                  <a:lnTo>
                    <a:pt x="153" y="0"/>
                  </a:lnTo>
                  <a:lnTo>
                    <a:pt x="147" y="3"/>
                  </a:lnTo>
                  <a:lnTo>
                    <a:pt x="147" y="11"/>
                  </a:lnTo>
                  <a:lnTo>
                    <a:pt x="147" y="173"/>
                  </a:lnTo>
                  <a:lnTo>
                    <a:pt x="88" y="99"/>
                  </a:lnTo>
                  <a:lnTo>
                    <a:pt x="28" y="25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4" y="167"/>
                  </a:lnTo>
                  <a:lnTo>
                    <a:pt x="8" y="167"/>
                  </a:lnTo>
                  <a:lnTo>
                    <a:pt x="14" y="165"/>
                  </a:lnTo>
                  <a:lnTo>
                    <a:pt x="14" y="156"/>
                  </a:lnTo>
                  <a:lnTo>
                    <a:pt x="14" y="20"/>
                  </a:lnTo>
                  <a:lnTo>
                    <a:pt x="14" y="14"/>
                  </a:lnTo>
                  <a:lnTo>
                    <a:pt x="11" y="8"/>
                  </a:lnTo>
                  <a:lnTo>
                    <a:pt x="8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133" y="119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934AFE7A-2C7F-1B44-BC44-31A2ECA46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1 w 37"/>
                <a:gd name="T5" fmla="*/ 3 h 167"/>
                <a:gd name="T6" fmla="*/ 28 w 37"/>
                <a:gd name="T7" fmla="*/ 11 h 167"/>
                <a:gd name="T8" fmla="*/ 28 w 37"/>
                <a:gd name="T9" fmla="*/ 156 h 167"/>
                <a:gd name="T10" fmla="*/ 28 w 37"/>
                <a:gd name="T11" fmla="*/ 156 h 167"/>
                <a:gd name="T12" fmla="*/ 31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2 w 37"/>
                <a:gd name="T21" fmla="*/ 165 h 167"/>
                <a:gd name="T22" fmla="*/ 5 w 37"/>
                <a:gd name="T23" fmla="*/ 156 h 167"/>
                <a:gd name="T24" fmla="*/ 5 w 37"/>
                <a:gd name="T25" fmla="*/ 11 h 167"/>
                <a:gd name="T26" fmla="*/ 5 w 37"/>
                <a:gd name="T27" fmla="*/ 11 h 167"/>
                <a:gd name="T28" fmla="*/ 2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1" y="3"/>
                  </a:lnTo>
                  <a:lnTo>
                    <a:pt x="28" y="11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2" y="165"/>
                  </a:lnTo>
                  <a:lnTo>
                    <a:pt x="5" y="156"/>
                  </a:lnTo>
                  <a:lnTo>
                    <a:pt x="5" y="1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64B92E43-6FF1-544E-A9A0-6ED1296AE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" y="2866"/>
              <a:ext cx="153" cy="173"/>
            </a:xfrm>
            <a:custGeom>
              <a:avLst/>
              <a:gdLst>
                <a:gd name="T0" fmla="*/ 131 w 153"/>
                <a:gd name="T1" fmla="*/ 11 h 173"/>
                <a:gd name="T2" fmla="*/ 131 w 153"/>
                <a:gd name="T3" fmla="*/ 11 h 173"/>
                <a:gd name="T4" fmla="*/ 131 w 153"/>
                <a:gd name="T5" fmla="*/ 3 h 173"/>
                <a:gd name="T6" fmla="*/ 125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8 w 153"/>
                <a:gd name="T13" fmla="*/ 6 h 173"/>
                <a:gd name="T14" fmla="*/ 142 w 153"/>
                <a:gd name="T15" fmla="*/ 11 h 173"/>
                <a:gd name="T16" fmla="*/ 142 w 153"/>
                <a:gd name="T17" fmla="*/ 11 h 173"/>
                <a:gd name="T18" fmla="*/ 82 w 153"/>
                <a:gd name="T19" fmla="*/ 173 h 173"/>
                <a:gd name="T20" fmla="*/ 82 w 153"/>
                <a:gd name="T21" fmla="*/ 173 h 173"/>
                <a:gd name="T22" fmla="*/ 14 w 153"/>
                <a:gd name="T23" fmla="*/ 11 h 173"/>
                <a:gd name="T24" fmla="*/ 14 w 153"/>
                <a:gd name="T25" fmla="*/ 11 h 173"/>
                <a:gd name="T26" fmla="*/ 8 w 153"/>
                <a:gd name="T27" fmla="*/ 6 h 173"/>
                <a:gd name="T28" fmla="*/ 0 w 153"/>
                <a:gd name="T29" fmla="*/ 0 h 173"/>
                <a:gd name="T30" fmla="*/ 45 w 153"/>
                <a:gd name="T31" fmla="*/ 0 h 173"/>
                <a:gd name="T32" fmla="*/ 45 w 153"/>
                <a:gd name="T33" fmla="*/ 0 h 173"/>
                <a:gd name="T34" fmla="*/ 43 w 153"/>
                <a:gd name="T35" fmla="*/ 3 h 173"/>
                <a:gd name="T36" fmla="*/ 40 w 153"/>
                <a:gd name="T37" fmla="*/ 6 h 173"/>
                <a:gd name="T38" fmla="*/ 43 w 153"/>
                <a:gd name="T39" fmla="*/ 14 h 173"/>
                <a:gd name="T40" fmla="*/ 43 w 153"/>
                <a:gd name="T41" fmla="*/ 14 h 173"/>
                <a:gd name="T42" fmla="*/ 85 w 153"/>
                <a:gd name="T43" fmla="*/ 128 h 173"/>
                <a:gd name="T44" fmla="*/ 85 w 153"/>
                <a:gd name="T45" fmla="*/ 128 h 173"/>
                <a:gd name="T46" fmla="*/ 131 w 153"/>
                <a:gd name="T47" fmla="*/ 11 h 173"/>
                <a:gd name="T48" fmla="*/ 131 w 153"/>
                <a:gd name="T49" fmla="*/ 11 h 17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53" h="173">
                  <a:moveTo>
                    <a:pt x="131" y="11"/>
                  </a:moveTo>
                  <a:lnTo>
                    <a:pt x="131" y="11"/>
                  </a:lnTo>
                  <a:lnTo>
                    <a:pt x="131" y="3"/>
                  </a:lnTo>
                  <a:lnTo>
                    <a:pt x="125" y="0"/>
                  </a:lnTo>
                  <a:lnTo>
                    <a:pt x="153" y="0"/>
                  </a:lnTo>
                  <a:lnTo>
                    <a:pt x="148" y="6"/>
                  </a:lnTo>
                  <a:lnTo>
                    <a:pt x="142" y="11"/>
                  </a:lnTo>
                  <a:lnTo>
                    <a:pt x="82" y="173"/>
                  </a:lnTo>
                  <a:lnTo>
                    <a:pt x="14" y="11"/>
                  </a:lnTo>
                  <a:lnTo>
                    <a:pt x="8" y="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0" y="6"/>
                  </a:lnTo>
                  <a:lnTo>
                    <a:pt x="43" y="14"/>
                  </a:lnTo>
                  <a:lnTo>
                    <a:pt x="85" y="128"/>
                  </a:lnTo>
                  <a:lnTo>
                    <a:pt x="131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51" name="Freeform 26">
              <a:extLst>
                <a:ext uri="{FF2B5EF4-FFF2-40B4-BE49-F238E27FC236}">
                  <a16:creationId xmlns:a16="http://schemas.microsoft.com/office/drawing/2014/main" id="{3B875A70-FE05-204E-A7DC-DBB0BFAAC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" y="2866"/>
              <a:ext cx="106" cy="167"/>
            </a:xfrm>
            <a:custGeom>
              <a:avLst/>
              <a:gdLst>
                <a:gd name="T0" fmla="*/ 94 w 105"/>
                <a:gd name="T1" fmla="*/ 23 h 167"/>
                <a:gd name="T2" fmla="*/ 94 w 105"/>
                <a:gd name="T3" fmla="*/ 23 h 167"/>
                <a:gd name="T4" fmla="*/ 85 w 105"/>
                <a:gd name="T5" fmla="*/ 14 h 167"/>
                <a:gd name="T6" fmla="*/ 74 w 105"/>
                <a:gd name="T7" fmla="*/ 11 h 167"/>
                <a:gd name="T8" fmla="*/ 74 w 105"/>
                <a:gd name="T9" fmla="*/ 11 h 167"/>
                <a:gd name="T10" fmla="*/ 31 w 105"/>
                <a:gd name="T11" fmla="*/ 11 h 167"/>
                <a:gd name="T12" fmla="*/ 31 w 105"/>
                <a:gd name="T13" fmla="*/ 68 h 167"/>
                <a:gd name="T14" fmla="*/ 71 w 105"/>
                <a:gd name="T15" fmla="*/ 68 h 167"/>
                <a:gd name="T16" fmla="*/ 71 w 105"/>
                <a:gd name="T17" fmla="*/ 68 h 167"/>
                <a:gd name="T18" fmla="*/ 76 w 105"/>
                <a:gd name="T19" fmla="*/ 65 h 167"/>
                <a:gd name="T20" fmla="*/ 79 w 105"/>
                <a:gd name="T21" fmla="*/ 62 h 167"/>
                <a:gd name="T22" fmla="*/ 79 w 105"/>
                <a:gd name="T23" fmla="*/ 88 h 167"/>
                <a:gd name="T24" fmla="*/ 79 w 105"/>
                <a:gd name="T25" fmla="*/ 88 h 167"/>
                <a:gd name="T26" fmla="*/ 76 w 105"/>
                <a:gd name="T27" fmla="*/ 82 h 167"/>
                <a:gd name="T28" fmla="*/ 71 w 105"/>
                <a:gd name="T29" fmla="*/ 82 h 167"/>
                <a:gd name="T30" fmla="*/ 31 w 105"/>
                <a:gd name="T31" fmla="*/ 82 h 167"/>
                <a:gd name="T32" fmla="*/ 31 w 105"/>
                <a:gd name="T33" fmla="*/ 153 h 167"/>
                <a:gd name="T34" fmla="*/ 31 w 105"/>
                <a:gd name="T35" fmla="*/ 153 h 167"/>
                <a:gd name="T36" fmla="*/ 59 w 105"/>
                <a:gd name="T37" fmla="*/ 156 h 167"/>
                <a:gd name="T38" fmla="*/ 59 w 105"/>
                <a:gd name="T39" fmla="*/ 156 h 167"/>
                <a:gd name="T40" fmla="*/ 76 w 105"/>
                <a:gd name="T41" fmla="*/ 156 h 167"/>
                <a:gd name="T42" fmla="*/ 88 w 105"/>
                <a:gd name="T43" fmla="*/ 153 h 167"/>
                <a:gd name="T44" fmla="*/ 96 w 105"/>
                <a:gd name="T45" fmla="*/ 148 h 167"/>
                <a:gd name="T46" fmla="*/ 105 w 105"/>
                <a:gd name="T47" fmla="*/ 139 h 167"/>
                <a:gd name="T48" fmla="*/ 99 w 105"/>
                <a:gd name="T49" fmla="*/ 167 h 167"/>
                <a:gd name="T50" fmla="*/ 0 w 105"/>
                <a:gd name="T51" fmla="*/ 167 h 167"/>
                <a:gd name="T52" fmla="*/ 0 w 105"/>
                <a:gd name="T53" fmla="*/ 167 h 167"/>
                <a:gd name="T54" fmla="*/ 5 w 105"/>
                <a:gd name="T55" fmla="*/ 165 h 167"/>
                <a:gd name="T56" fmla="*/ 8 w 105"/>
                <a:gd name="T57" fmla="*/ 156 h 167"/>
                <a:gd name="T58" fmla="*/ 8 w 105"/>
                <a:gd name="T59" fmla="*/ 11 h 167"/>
                <a:gd name="T60" fmla="*/ 8 w 105"/>
                <a:gd name="T61" fmla="*/ 11 h 167"/>
                <a:gd name="T62" fmla="*/ 5 w 105"/>
                <a:gd name="T63" fmla="*/ 3 h 167"/>
                <a:gd name="T64" fmla="*/ 0 w 105"/>
                <a:gd name="T65" fmla="*/ 0 h 167"/>
                <a:gd name="T66" fmla="*/ 94 w 105"/>
                <a:gd name="T67" fmla="*/ 0 h 167"/>
                <a:gd name="T68" fmla="*/ 94 w 105"/>
                <a:gd name="T69" fmla="*/ 23 h 167"/>
                <a:gd name="T70" fmla="*/ 94 w 105"/>
                <a:gd name="T71" fmla="*/ 23 h 16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5" h="167">
                  <a:moveTo>
                    <a:pt x="94" y="23"/>
                  </a:moveTo>
                  <a:lnTo>
                    <a:pt x="94" y="23"/>
                  </a:lnTo>
                  <a:lnTo>
                    <a:pt x="85" y="14"/>
                  </a:lnTo>
                  <a:lnTo>
                    <a:pt x="74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79" y="62"/>
                  </a:lnTo>
                  <a:lnTo>
                    <a:pt x="79" y="88"/>
                  </a:lnTo>
                  <a:lnTo>
                    <a:pt x="76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3"/>
                  </a:lnTo>
                  <a:lnTo>
                    <a:pt x="59" y="156"/>
                  </a:lnTo>
                  <a:lnTo>
                    <a:pt x="76" y="156"/>
                  </a:lnTo>
                  <a:lnTo>
                    <a:pt x="88" y="153"/>
                  </a:lnTo>
                  <a:lnTo>
                    <a:pt x="96" y="148"/>
                  </a:lnTo>
                  <a:lnTo>
                    <a:pt x="105" y="139"/>
                  </a:lnTo>
                  <a:lnTo>
                    <a:pt x="99" y="167"/>
                  </a:lnTo>
                  <a:lnTo>
                    <a:pt x="0" y="167"/>
                  </a:lnTo>
                  <a:lnTo>
                    <a:pt x="5" y="165"/>
                  </a:lnTo>
                  <a:lnTo>
                    <a:pt x="8" y="156"/>
                  </a:lnTo>
                  <a:lnTo>
                    <a:pt x="8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52" name="Freeform 27">
              <a:extLst>
                <a:ext uri="{FF2B5EF4-FFF2-40B4-BE49-F238E27FC236}">
                  <a16:creationId xmlns:a16="http://schemas.microsoft.com/office/drawing/2014/main" id="{6842DBAD-F9F4-F54C-BAEE-AAFB5DD4A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" y="2866"/>
              <a:ext cx="145" cy="167"/>
            </a:xfrm>
            <a:custGeom>
              <a:avLst/>
              <a:gdLst>
                <a:gd name="T0" fmla="*/ 68 w 145"/>
                <a:gd name="T1" fmla="*/ 82 h 167"/>
                <a:gd name="T2" fmla="*/ 85 w 145"/>
                <a:gd name="T3" fmla="*/ 91 h 167"/>
                <a:gd name="T4" fmla="*/ 94 w 145"/>
                <a:gd name="T5" fmla="*/ 102 h 167"/>
                <a:gd name="T6" fmla="*/ 120 w 145"/>
                <a:gd name="T7" fmla="*/ 145 h 167"/>
                <a:gd name="T8" fmla="*/ 131 w 145"/>
                <a:gd name="T9" fmla="*/ 159 h 167"/>
                <a:gd name="T10" fmla="*/ 145 w 145"/>
                <a:gd name="T11" fmla="*/ 167 h 167"/>
                <a:gd name="T12" fmla="*/ 120 w 145"/>
                <a:gd name="T13" fmla="*/ 167 h 167"/>
                <a:gd name="T14" fmla="*/ 108 w 145"/>
                <a:gd name="T15" fmla="*/ 165 h 167"/>
                <a:gd name="T16" fmla="*/ 100 w 145"/>
                <a:gd name="T17" fmla="*/ 156 h 167"/>
                <a:gd name="T18" fmla="*/ 71 w 145"/>
                <a:gd name="T19" fmla="*/ 111 h 167"/>
                <a:gd name="T20" fmla="*/ 54 w 145"/>
                <a:gd name="T21" fmla="*/ 91 h 167"/>
                <a:gd name="T22" fmla="*/ 46 w 145"/>
                <a:gd name="T23" fmla="*/ 91 h 167"/>
                <a:gd name="T24" fmla="*/ 32 w 145"/>
                <a:gd name="T25" fmla="*/ 156 h 167"/>
                <a:gd name="T26" fmla="*/ 34 w 145"/>
                <a:gd name="T27" fmla="*/ 165 h 167"/>
                <a:gd name="T28" fmla="*/ 0 w 145"/>
                <a:gd name="T29" fmla="*/ 167 h 167"/>
                <a:gd name="T30" fmla="*/ 6 w 145"/>
                <a:gd name="T31" fmla="*/ 165 h 167"/>
                <a:gd name="T32" fmla="*/ 9 w 145"/>
                <a:gd name="T33" fmla="*/ 11 h 167"/>
                <a:gd name="T34" fmla="*/ 6 w 145"/>
                <a:gd name="T35" fmla="*/ 3 h 167"/>
                <a:gd name="T36" fmla="*/ 49 w 145"/>
                <a:gd name="T37" fmla="*/ 0 h 167"/>
                <a:gd name="T38" fmla="*/ 66 w 145"/>
                <a:gd name="T39" fmla="*/ 0 h 167"/>
                <a:gd name="T40" fmla="*/ 88 w 145"/>
                <a:gd name="T41" fmla="*/ 8 h 167"/>
                <a:gd name="T42" fmla="*/ 103 w 145"/>
                <a:gd name="T43" fmla="*/ 20 h 167"/>
                <a:gd name="T44" fmla="*/ 108 w 145"/>
                <a:gd name="T45" fmla="*/ 40 h 167"/>
                <a:gd name="T46" fmla="*/ 108 w 145"/>
                <a:gd name="T47" fmla="*/ 51 h 167"/>
                <a:gd name="T48" fmla="*/ 100 w 145"/>
                <a:gd name="T49" fmla="*/ 65 h 167"/>
                <a:gd name="T50" fmla="*/ 83 w 145"/>
                <a:gd name="T51" fmla="*/ 79 h 167"/>
                <a:gd name="T52" fmla="*/ 68 w 145"/>
                <a:gd name="T53" fmla="*/ 82 h 167"/>
                <a:gd name="T54" fmla="*/ 32 w 145"/>
                <a:gd name="T55" fmla="*/ 77 h 167"/>
                <a:gd name="T56" fmla="*/ 46 w 145"/>
                <a:gd name="T57" fmla="*/ 77 h 167"/>
                <a:gd name="T58" fmla="*/ 60 w 145"/>
                <a:gd name="T59" fmla="*/ 77 h 167"/>
                <a:gd name="T60" fmla="*/ 77 w 145"/>
                <a:gd name="T61" fmla="*/ 65 h 167"/>
                <a:gd name="T62" fmla="*/ 83 w 145"/>
                <a:gd name="T63" fmla="*/ 51 h 167"/>
                <a:gd name="T64" fmla="*/ 83 w 145"/>
                <a:gd name="T65" fmla="*/ 42 h 167"/>
                <a:gd name="T66" fmla="*/ 77 w 145"/>
                <a:gd name="T67" fmla="*/ 20 h 167"/>
                <a:gd name="T68" fmla="*/ 60 w 145"/>
                <a:gd name="T69" fmla="*/ 11 h 167"/>
                <a:gd name="T70" fmla="*/ 49 w 145"/>
                <a:gd name="T71" fmla="*/ 8 h 167"/>
                <a:gd name="T72" fmla="*/ 32 w 145"/>
                <a:gd name="T73" fmla="*/ 11 h 1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5" h="167">
                  <a:moveTo>
                    <a:pt x="68" y="82"/>
                  </a:moveTo>
                  <a:lnTo>
                    <a:pt x="68" y="82"/>
                  </a:lnTo>
                  <a:lnTo>
                    <a:pt x="77" y="85"/>
                  </a:lnTo>
                  <a:lnTo>
                    <a:pt x="85" y="91"/>
                  </a:lnTo>
                  <a:lnTo>
                    <a:pt x="94" y="102"/>
                  </a:lnTo>
                  <a:lnTo>
                    <a:pt x="108" y="125"/>
                  </a:lnTo>
                  <a:lnTo>
                    <a:pt x="120" y="145"/>
                  </a:lnTo>
                  <a:lnTo>
                    <a:pt x="131" y="159"/>
                  </a:lnTo>
                  <a:lnTo>
                    <a:pt x="139" y="165"/>
                  </a:lnTo>
                  <a:lnTo>
                    <a:pt x="145" y="167"/>
                  </a:lnTo>
                  <a:lnTo>
                    <a:pt x="120" y="167"/>
                  </a:lnTo>
                  <a:lnTo>
                    <a:pt x="114" y="167"/>
                  </a:lnTo>
                  <a:lnTo>
                    <a:pt x="108" y="165"/>
                  </a:lnTo>
                  <a:lnTo>
                    <a:pt x="100" y="156"/>
                  </a:lnTo>
                  <a:lnTo>
                    <a:pt x="71" y="111"/>
                  </a:lnTo>
                  <a:lnTo>
                    <a:pt x="60" y="96"/>
                  </a:lnTo>
                  <a:lnTo>
                    <a:pt x="54" y="91"/>
                  </a:lnTo>
                  <a:lnTo>
                    <a:pt x="46" y="91"/>
                  </a:lnTo>
                  <a:lnTo>
                    <a:pt x="32" y="91"/>
                  </a:lnTo>
                  <a:lnTo>
                    <a:pt x="32" y="156"/>
                  </a:lnTo>
                  <a:lnTo>
                    <a:pt x="34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9" y="156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77" y="3"/>
                  </a:lnTo>
                  <a:lnTo>
                    <a:pt x="88" y="8"/>
                  </a:lnTo>
                  <a:lnTo>
                    <a:pt x="97" y="14"/>
                  </a:lnTo>
                  <a:lnTo>
                    <a:pt x="103" y="20"/>
                  </a:lnTo>
                  <a:lnTo>
                    <a:pt x="105" y="28"/>
                  </a:lnTo>
                  <a:lnTo>
                    <a:pt x="108" y="40"/>
                  </a:lnTo>
                  <a:lnTo>
                    <a:pt x="108" y="51"/>
                  </a:lnTo>
                  <a:lnTo>
                    <a:pt x="105" y="60"/>
                  </a:lnTo>
                  <a:lnTo>
                    <a:pt x="100" y="65"/>
                  </a:lnTo>
                  <a:lnTo>
                    <a:pt x="94" y="71"/>
                  </a:lnTo>
                  <a:lnTo>
                    <a:pt x="83" y="79"/>
                  </a:lnTo>
                  <a:lnTo>
                    <a:pt x="68" y="82"/>
                  </a:lnTo>
                  <a:close/>
                  <a:moveTo>
                    <a:pt x="32" y="11"/>
                  </a:moveTo>
                  <a:lnTo>
                    <a:pt x="32" y="77"/>
                  </a:lnTo>
                  <a:lnTo>
                    <a:pt x="46" y="77"/>
                  </a:lnTo>
                  <a:lnTo>
                    <a:pt x="60" y="77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57"/>
                  </a:lnTo>
                  <a:lnTo>
                    <a:pt x="83" y="51"/>
                  </a:lnTo>
                  <a:lnTo>
                    <a:pt x="83" y="42"/>
                  </a:lnTo>
                  <a:lnTo>
                    <a:pt x="83" y="31"/>
                  </a:lnTo>
                  <a:lnTo>
                    <a:pt x="77" y="20"/>
                  </a:lnTo>
                  <a:lnTo>
                    <a:pt x="66" y="11"/>
                  </a:lnTo>
                  <a:lnTo>
                    <a:pt x="60" y="11"/>
                  </a:lnTo>
                  <a:lnTo>
                    <a:pt x="49" y="8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53" name="Freeform 28">
              <a:extLst>
                <a:ext uri="{FF2B5EF4-FFF2-40B4-BE49-F238E27FC236}">
                  <a16:creationId xmlns:a16="http://schemas.microsoft.com/office/drawing/2014/main" id="{D6DEDD08-FEC5-784C-90AA-1E81139E8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2863"/>
              <a:ext cx="102" cy="173"/>
            </a:xfrm>
            <a:custGeom>
              <a:avLst/>
              <a:gdLst>
                <a:gd name="T0" fmla="*/ 102 w 102"/>
                <a:gd name="T1" fmla="*/ 122 h 173"/>
                <a:gd name="T2" fmla="*/ 97 w 102"/>
                <a:gd name="T3" fmla="*/ 142 h 173"/>
                <a:gd name="T4" fmla="*/ 85 w 102"/>
                <a:gd name="T5" fmla="*/ 159 h 173"/>
                <a:gd name="T6" fmla="*/ 68 w 102"/>
                <a:gd name="T7" fmla="*/ 170 h 173"/>
                <a:gd name="T8" fmla="*/ 48 w 102"/>
                <a:gd name="T9" fmla="*/ 173 h 173"/>
                <a:gd name="T10" fmla="*/ 34 w 102"/>
                <a:gd name="T11" fmla="*/ 170 h 173"/>
                <a:gd name="T12" fmla="*/ 3 w 102"/>
                <a:gd name="T13" fmla="*/ 159 h 173"/>
                <a:gd name="T14" fmla="*/ 0 w 102"/>
                <a:gd name="T15" fmla="*/ 122 h 173"/>
                <a:gd name="T16" fmla="*/ 14 w 102"/>
                <a:gd name="T17" fmla="*/ 148 h 173"/>
                <a:gd name="T18" fmla="*/ 37 w 102"/>
                <a:gd name="T19" fmla="*/ 162 h 173"/>
                <a:gd name="T20" fmla="*/ 46 w 102"/>
                <a:gd name="T21" fmla="*/ 162 h 173"/>
                <a:gd name="T22" fmla="*/ 63 w 102"/>
                <a:gd name="T23" fmla="*/ 159 h 173"/>
                <a:gd name="T24" fmla="*/ 74 w 102"/>
                <a:gd name="T25" fmla="*/ 151 h 173"/>
                <a:gd name="T26" fmla="*/ 80 w 102"/>
                <a:gd name="T27" fmla="*/ 131 h 173"/>
                <a:gd name="T28" fmla="*/ 80 w 102"/>
                <a:gd name="T29" fmla="*/ 122 h 173"/>
                <a:gd name="T30" fmla="*/ 68 w 102"/>
                <a:gd name="T31" fmla="*/ 105 h 173"/>
                <a:gd name="T32" fmla="*/ 37 w 102"/>
                <a:gd name="T33" fmla="*/ 88 h 173"/>
                <a:gd name="T34" fmla="*/ 23 w 102"/>
                <a:gd name="T35" fmla="*/ 80 h 173"/>
                <a:gd name="T36" fmla="*/ 3 w 102"/>
                <a:gd name="T37" fmla="*/ 57 h 173"/>
                <a:gd name="T38" fmla="*/ 3 w 102"/>
                <a:gd name="T39" fmla="*/ 43 h 173"/>
                <a:gd name="T40" fmla="*/ 6 w 102"/>
                <a:gd name="T41" fmla="*/ 26 h 173"/>
                <a:gd name="T42" fmla="*/ 20 w 102"/>
                <a:gd name="T43" fmla="*/ 11 h 173"/>
                <a:gd name="T44" fmla="*/ 54 w 102"/>
                <a:gd name="T45" fmla="*/ 0 h 173"/>
                <a:gd name="T46" fmla="*/ 71 w 102"/>
                <a:gd name="T47" fmla="*/ 3 h 173"/>
                <a:gd name="T48" fmla="*/ 88 w 102"/>
                <a:gd name="T49" fmla="*/ 9 h 173"/>
                <a:gd name="T50" fmla="*/ 91 w 102"/>
                <a:gd name="T51" fmla="*/ 43 h 173"/>
                <a:gd name="T52" fmla="*/ 77 w 102"/>
                <a:gd name="T53" fmla="*/ 23 h 173"/>
                <a:gd name="T54" fmla="*/ 57 w 102"/>
                <a:gd name="T55" fmla="*/ 11 h 173"/>
                <a:gd name="T56" fmla="*/ 48 w 102"/>
                <a:gd name="T57" fmla="*/ 11 h 173"/>
                <a:gd name="T58" fmla="*/ 29 w 102"/>
                <a:gd name="T59" fmla="*/ 20 h 173"/>
                <a:gd name="T60" fmla="*/ 23 w 102"/>
                <a:gd name="T61" fmla="*/ 37 h 173"/>
                <a:gd name="T62" fmla="*/ 23 w 102"/>
                <a:gd name="T63" fmla="*/ 45 h 173"/>
                <a:gd name="T64" fmla="*/ 40 w 102"/>
                <a:gd name="T65" fmla="*/ 63 h 173"/>
                <a:gd name="T66" fmla="*/ 57 w 102"/>
                <a:gd name="T67" fmla="*/ 68 h 173"/>
                <a:gd name="T68" fmla="*/ 88 w 102"/>
                <a:gd name="T69" fmla="*/ 88 h 173"/>
                <a:gd name="T70" fmla="*/ 100 w 102"/>
                <a:gd name="T71" fmla="*/ 102 h 173"/>
                <a:gd name="T72" fmla="*/ 102 w 102"/>
                <a:gd name="T73" fmla="*/ 122 h 1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2" h="173">
                  <a:moveTo>
                    <a:pt x="102" y="122"/>
                  </a:moveTo>
                  <a:lnTo>
                    <a:pt x="102" y="122"/>
                  </a:lnTo>
                  <a:lnTo>
                    <a:pt x="102" y="134"/>
                  </a:lnTo>
                  <a:lnTo>
                    <a:pt x="97" y="142"/>
                  </a:lnTo>
                  <a:lnTo>
                    <a:pt x="91" y="151"/>
                  </a:lnTo>
                  <a:lnTo>
                    <a:pt x="85" y="159"/>
                  </a:lnTo>
                  <a:lnTo>
                    <a:pt x="77" y="165"/>
                  </a:lnTo>
                  <a:lnTo>
                    <a:pt x="68" y="170"/>
                  </a:lnTo>
                  <a:lnTo>
                    <a:pt x="57" y="173"/>
                  </a:lnTo>
                  <a:lnTo>
                    <a:pt x="48" y="173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3" y="159"/>
                  </a:lnTo>
                  <a:lnTo>
                    <a:pt x="0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29" y="159"/>
                  </a:lnTo>
                  <a:lnTo>
                    <a:pt x="37" y="162"/>
                  </a:lnTo>
                  <a:lnTo>
                    <a:pt x="46" y="162"/>
                  </a:lnTo>
                  <a:lnTo>
                    <a:pt x="54" y="162"/>
                  </a:lnTo>
                  <a:lnTo>
                    <a:pt x="63" y="159"/>
                  </a:lnTo>
                  <a:lnTo>
                    <a:pt x="68" y="156"/>
                  </a:lnTo>
                  <a:lnTo>
                    <a:pt x="74" y="151"/>
                  </a:lnTo>
                  <a:lnTo>
                    <a:pt x="80" y="139"/>
                  </a:lnTo>
                  <a:lnTo>
                    <a:pt x="80" y="131"/>
                  </a:lnTo>
                  <a:lnTo>
                    <a:pt x="80" y="122"/>
                  </a:lnTo>
                  <a:lnTo>
                    <a:pt x="77" y="114"/>
                  </a:lnTo>
                  <a:lnTo>
                    <a:pt x="68" y="105"/>
                  </a:lnTo>
                  <a:lnTo>
                    <a:pt x="54" y="97"/>
                  </a:lnTo>
                  <a:lnTo>
                    <a:pt x="37" y="88"/>
                  </a:lnTo>
                  <a:lnTo>
                    <a:pt x="23" y="80"/>
                  </a:lnTo>
                  <a:lnTo>
                    <a:pt x="11" y="68"/>
                  </a:lnTo>
                  <a:lnTo>
                    <a:pt x="3" y="57"/>
                  </a:lnTo>
                  <a:lnTo>
                    <a:pt x="3" y="43"/>
                  </a:lnTo>
                  <a:lnTo>
                    <a:pt x="3" y="34"/>
                  </a:lnTo>
                  <a:lnTo>
                    <a:pt x="6" y="26"/>
                  </a:lnTo>
                  <a:lnTo>
                    <a:pt x="11" y="17"/>
                  </a:lnTo>
                  <a:lnTo>
                    <a:pt x="20" y="11"/>
                  </a:lnTo>
                  <a:lnTo>
                    <a:pt x="34" y="3"/>
                  </a:lnTo>
                  <a:lnTo>
                    <a:pt x="54" y="0"/>
                  </a:lnTo>
                  <a:lnTo>
                    <a:pt x="71" y="3"/>
                  </a:lnTo>
                  <a:lnTo>
                    <a:pt x="80" y="6"/>
                  </a:lnTo>
                  <a:lnTo>
                    <a:pt x="88" y="9"/>
                  </a:lnTo>
                  <a:lnTo>
                    <a:pt x="91" y="43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5" y="14"/>
                  </a:lnTo>
                  <a:lnTo>
                    <a:pt x="57" y="11"/>
                  </a:lnTo>
                  <a:lnTo>
                    <a:pt x="48" y="11"/>
                  </a:lnTo>
                  <a:lnTo>
                    <a:pt x="37" y="11"/>
                  </a:lnTo>
                  <a:lnTo>
                    <a:pt x="29" y="20"/>
                  </a:lnTo>
                  <a:lnTo>
                    <a:pt x="23" y="28"/>
                  </a:lnTo>
                  <a:lnTo>
                    <a:pt x="23" y="37"/>
                  </a:lnTo>
                  <a:lnTo>
                    <a:pt x="23" y="45"/>
                  </a:lnTo>
                  <a:lnTo>
                    <a:pt x="31" y="54"/>
                  </a:lnTo>
                  <a:lnTo>
                    <a:pt x="40" y="63"/>
                  </a:lnTo>
                  <a:lnTo>
                    <a:pt x="57" y="68"/>
                  </a:lnTo>
                  <a:lnTo>
                    <a:pt x="74" y="77"/>
                  </a:lnTo>
                  <a:lnTo>
                    <a:pt x="88" y="88"/>
                  </a:lnTo>
                  <a:lnTo>
                    <a:pt x="94" y="94"/>
                  </a:lnTo>
                  <a:lnTo>
                    <a:pt x="100" y="102"/>
                  </a:lnTo>
                  <a:lnTo>
                    <a:pt x="102" y="111"/>
                  </a:lnTo>
                  <a:lnTo>
                    <a:pt x="102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4FF7AE94-F7AA-B64E-A884-7CE341DD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2 w 37"/>
                <a:gd name="T5" fmla="*/ 3 h 167"/>
                <a:gd name="T6" fmla="*/ 29 w 37"/>
                <a:gd name="T7" fmla="*/ 11 h 167"/>
                <a:gd name="T8" fmla="*/ 29 w 37"/>
                <a:gd name="T9" fmla="*/ 156 h 167"/>
                <a:gd name="T10" fmla="*/ 29 w 37"/>
                <a:gd name="T11" fmla="*/ 156 h 167"/>
                <a:gd name="T12" fmla="*/ 32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3 w 37"/>
                <a:gd name="T21" fmla="*/ 165 h 167"/>
                <a:gd name="T22" fmla="*/ 6 w 37"/>
                <a:gd name="T23" fmla="*/ 156 h 167"/>
                <a:gd name="T24" fmla="*/ 6 w 37"/>
                <a:gd name="T25" fmla="*/ 11 h 167"/>
                <a:gd name="T26" fmla="*/ 6 w 37"/>
                <a:gd name="T27" fmla="*/ 11 h 167"/>
                <a:gd name="T28" fmla="*/ 3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2" y="3"/>
                  </a:lnTo>
                  <a:lnTo>
                    <a:pt x="29" y="11"/>
                  </a:lnTo>
                  <a:lnTo>
                    <a:pt x="29" y="156"/>
                  </a:lnTo>
                  <a:lnTo>
                    <a:pt x="32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3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3" y="3"/>
                  </a:lnTo>
                  <a:lnTo>
                    <a:pt x="0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55" name="Freeform 30">
              <a:extLst>
                <a:ext uri="{FF2B5EF4-FFF2-40B4-BE49-F238E27FC236}">
                  <a16:creationId xmlns:a16="http://schemas.microsoft.com/office/drawing/2014/main" id="{F7DFD438-67D1-C44B-B8B7-E3B9D6B68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2866"/>
              <a:ext cx="130" cy="167"/>
            </a:xfrm>
            <a:custGeom>
              <a:avLst/>
              <a:gdLst>
                <a:gd name="T0" fmla="*/ 79 w 130"/>
                <a:gd name="T1" fmla="*/ 11 h 167"/>
                <a:gd name="T2" fmla="*/ 79 w 130"/>
                <a:gd name="T3" fmla="*/ 156 h 167"/>
                <a:gd name="T4" fmla="*/ 79 w 130"/>
                <a:gd name="T5" fmla="*/ 156 h 167"/>
                <a:gd name="T6" fmla="*/ 79 w 130"/>
                <a:gd name="T7" fmla="*/ 165 h 167"/>
                <a:gd name="T8" fmla="*/ 85 w 130"/>
                <a:gd name="T9" fmla="*/ 167 h 167"/>
                <a:gd name="T10" fmla="*/ 48 w 130"/>
                <a:gd name="T11" fmla="*/ 167 h 167"/>
                <a:gd name="T12" fmla="*/ 48 w 130"/>
                <a:gd name="T13" fmla="*/ 167 h 167"/>
                <a:gd name="T14" fmla="*/ 54 w 130"/>
                <a:gd name="T15" fmla="*/ 165 h 167"/>
                <a:gd name="T16" fmla="*/ 54 w 130"/>
                <a:gd name="T17" fmla="*/ 156 h 167"/>
                <a:gd name="T18" fmla="*/ 54 w 130"/>
                <a:gd name="T19" fmla="*/ 11 h 167"/>
                <a:gd name="T20" fmla="*/ 54 w 130"/>
                <a:gd name="T21" fmla="*/ 11 h 167"/>
                <a:gd name="T22" fmla="*/ 14 w 130"/>
                <a:gd name="T23" fmla="*/ 14 h 167"/>
                <a:gd name="T24" fmla="*/ 14 w 130"/>
                <a:gd name="T25" fmla="*/ 14 h 167"/>
                <a:gd name="T26" fmla="*/ 11 w 130"/>
                <a:gd name="T27" fmla="*/ 14 h 167"/>
                <a:gd name="T28" fmla="*/ 5 w 130"/>
                <a:gd name="T29" fmla="*/ 17 h 167"/>
                <a:gd name="T30" fmla="*/ 0 w 130"/>
                <a:gd name="T31" fmla="*/ 23 h 167"/>
                <a:gd name="T32" fmla="*/ 0 w 130"/>
                <a:gd name="T33" fmla="*/ 0 h 167"/>
                <a:gd name="T34" fmla="*/ 130 w 130"/>
                <a:gd name="T35" fmla="*/ 0 h 167"/>
                <a:gd name="T36" fmla="*/ 130 w 130"/>
                <a:gd name="T37" fmla="*/ 23 h 167"/>
                <a:gd name="T38" fmla="*/ 130 w 130"/>
                <a:gd name="T39" fmla="*/ 23 h 167"/>
                <a:gd name="T40" fmla="*/ 128 w 130"/>
                <a:gd name="T41" fmla="*/ 17 h 167"/>
                <a:gd name="T42" fmla="*/ 119 w 130"/>
                <a:gd name="T43" fmla="*/ 14 h 167"/>
                <a:gd name="T44" fmla="*/ 119 w 130"/>
                <a:gd name="T45" fmla="*/ 14 h 167"/>
                <a:gd name="T46" fmla="*/ 79 w 130"/>
                <a:gd name="T47" fmla="*/ 11 h 167"/>
                <a:gd name="T48" fmla="*/ 79 w 130"/>
                <a:gd name="T49" fmla="*/ 11 h 16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30" h="167">
                  <a:moveTo>
                    <a:pt x="79" y="11"/>
                  </a:moveTo>
                  <a:lnTo>
                    <a:pt x="79" y="156"/>
                  </a:lnTo>
                  <a:lnTo>
                    <a:pt x="79" y="165"/>
                  </a:lnTo>
                  <a:lnTo>
                    <a:pt x="85" y="167"/>
                  </a:lnTo>
                  <a:lnTo>
                    <a:pt x="48" y="167"/>
                  </a:lnTo>
                  <a:lnTo>
                    <a:pt x="54" y="165"/>
                  </a:lnTo>
                  <a:lnTo>
                    <a:pt x="54" y="156"/>
                  </a:lnTo>
                  <a:lnTo>
                    <a:pt x="54" y="11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5" y="1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3"/>
                  </a:lnTo>
                  <a:lnTo>
                    <a:pt x="128" y="17"/>
                  </a:lnTo>
                  <a:lnTo>
                    <a:pt x="119" y="14"/>
                  </a:lnTo>
                  <a:lnTo>
                    <a:pt x="79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56" name="Freeform 31">
              <a:extLst>
                <a:ext uri="{FF2B5EF4-FFF2-40B4-BE49-F238E27FC236}">
                  <a16:creationId xmlns:a16="http://schemas.microsoft.com/office/drawing/2014/main" id="{4D86372A-041E-A146-ADFE-F1D1CE170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2866"/>
              <a:ext cx="142" cy="167"/>
            </a:xfrm>
            <a:custGeom>
              <a:avLst/>
              <a:gdLst>
                <a:gd name="T0" fmla="*/ 142 w 142"/>
                <a:gd name="T1" fmla="*/ 0 h 167"/>
                <a:gd name="T2" fmla="*/ 142 w 142"/>
                <a:gd name="T3" fmla="*/ 0 h 167"/>
                <a:gd name="T4" fmla="*/ 131 w 142"/>
                <a:gd name="T5" fmla="*/ 6 h 167"/>
                <a:gd name="T6" fmla="*/ 125 w 142"/>
                <a:gd name="T7" fmla="*/ 14 h 167"/>
                <a:gd name="T8" fmla="*/ 85 w 142"/>
                <a:gd name="T9" fmla="*/ 88 h 167"/>
                <a:gd name="T10" fmla="*/ 85 w 142"/>
                <a:gd name="T11" fmla="*/ 156 h 167"/>
                <a:gd name="T12" fmla="*/ 85 w 142"/>
                <a:gd name="T13" fmla="*/ 156 h 167"/>
                <a:gd name="T14" fmla="*/ 88 w 142"/>
                <a:gd name="T15" fmla="*/ 165 h 167"/>
                <a:gd name="T16" fmla="*/ 97 w 142"/>
                <a:gd name="T17" fmla="*/ 167 h 167"/>
                <a:gd name="T18" fmla="*/ 54 w 142"/>
                <a:gd name="T19" fmla="*/ 167 h 167"/>
                <a:gd name="T20" fmla="*/ 54 w 142"/>
                <a:gd name="T21" fmla="*/ 167 h 167"/>
                <a:gd name="T22" fmla="*/ 60 w 142"/>
                <a:gd name="T23" fmla="*/ 165 h 167"/>
                <a:gd name="T24" fmla="*/ 63 w 142"/>
                <a:gd name="T25" fmla="*/ 162 h 167"/>
                <a:gd name="T26" fmla="*/ 63 w 142"/>
                <a:gd name="T27" fmla="*/ 156 h 167"/>
                <a:gd name="T28" fmla="*/ 63 w 142"/>
                <a:gd name="T29" fmla="*/ 88 h 167"/>
                <a:gd name="T30" fmla="*/ 14 w 142"/>
                <a:gd name="T31" fmla="*/ 11 h 167"/>
                <a:gd name="T32" fmla="*/ 14 w 142"/>
                <a:gd name="T33" fmla="*/ 11 h 167"/>
                <a:gd name="T34" fmla="*/ 9 w 142"/>
                <a:gd name="T35" fmla="*/ 6 h 167"/>
                <a:gd name="T36" fmla="*/ 0 w 142"/>
                <a:gd name="T37" fmla="*/ 0 h 167"/>
                <a:gd name="T38" fmla="*/ 48 w 142"/>
                <a:gd name="T39" fmla="*/ 0 h 167"/>
                <a:gd name="T40" fmla="*/ 48 w 142"/>
                <a:gd name="T41" fmla="*/ 0 h 167"/>
                <a:gd name="T42" fmla="*/ 45 w 142"/>
                <a:gd name="T43" fmla="*/ 0 h 167"/>
                <a:gd name="T44" fmla="*/ 43 w 142"/>
                <a:gd name="T45" fmla="*/ 3 h 167"/>
                <a:gd name="T46" fmla="*/ 43 w 142"/>
                <a:gd name="T47" fmla="*/ 8 h 167"/>
                <a:gd name="T48" fmla="*/ 45 w 142"/>
                <a:gd name="T49" fmla="*/ 14 h 167"/>
                <a:gd name="T50" fmla="*/ 80 w 142"/>
                <a:gd name="T51" fmla="*/ 77 h 167"/>
                <a:gd name="T52" fmla="*/ 114 w 142"/>
                <a:gd name="T53" fmla="*/ 11 h 167"/>
                <a:gd name="T54" fmla="*/ 114 w 142"/>
                <a:gd name="T55" fmla="*/ 11 h 167"/>
                <a:gd name="T56" fmla="*/ 114 w 142"/>
                <a:gd name="T57" fmla="*/ 6 h 167"/>
                <a:gd name="T58" fmla="*/ 114 w 142"/>
                <a:gd name="T59" fmla="*/ 3 h 167"/>
                <a:gd name="T60" fmla="*/ 108 w 142"/>
                <a:gd name="T61" fmla="*/ 0 h 167"/>
                <a:gd name="T62" fmla="*/ 142 w 142"/>
                <a:gd name="T63" fmla="*/ 0 h 167"/>
                <a:gd name="T64" fmla="*/ 142 w 142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2" h="167">
                  <a:moveTo>
                    <a:pt x="142" y="0"/>
                  </a:moveTo>
                  <a:lnTo>
                    <a:pt x="142" y="0"/>
                  </a:lnTo>
                  <a:lnTo>
                    <a:pt x="131" y="6"/>
                  </a:lnTo>
                  <a:lnTo>
                    <a:pt x="125" y="14"/>
                  </a:lnTo>
                  <a:lnTo>
                    <a:pt x="85" y="88"/>
                  </a:lnTo>
                  <a:lnTo>
                    <a:pt x="85" y="156"/>
                  </a:lnTo>
                  <a:lnTo>
                    <a:pt x="88" y="165"/>
                  </a:lnTo>
                  <a:lnTo>
                    <a:pt x="97" y="167"/>
                  </a:lnTo>
                  <a:lnTo>
                    <a:pt x="54" y="167"/>
                  </a:lnTo>
                  <a:lnTo>
                    <a:pt x="60" y="165"/>
                  </a:lnTo>
                  <a:lnTo>
                    <a:pt x="63" y="162"/>
                  </a:lnTo>
                  <a:lnTo>
                    <a:pt x="63" y="156"/>
                  </a:lnTo>
                  <a:lnTo>
                    <a:pt x="63" y="88"/>
                  </a:lnTo>
                  <a:lnTo>
                    <a:pt x="14" y="11"/>
                  </a:lnTo>
                  <a:lnTo>
                    <a:pt x="9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3" y="8"/>
                  </a:lnTo>
                  <a:lnTo>
                    <a:pt x="45" y="14"/>
                  </a:lnTo>
                  <a:lnTo>
                    <a:pt x="80" y="77"/>
                  </a:lnTo>
                  <a:lnTo>
                    <a:pt x="114" y="11"/>
                  </a:lnTo>
                  <a:lnTo>
                    <a:pt x="114" y="6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57" name="Freeform 32">
              <a:extLst>
                <a:ext uri="{FF2B5EF4-FFF2-40B4-BE49-F238E27FC236}">
                  <a16:creationId xmlns:a16="http://schemas.microsoft.com/office/drawing/2014/main" id="{157E8393-AABB-1A4B-BB01-ECDBDFECA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" y="2863"/>
              <a:ext cx="157" cy="173"/>
            </a:xfrm>
            <a:custGeom>
              <a:avLst/>
              <a:gdLst>
                <a:gd name="T0" fmla="*/ 77 w 156"/>
                <a:gd name="T1" fmla="*/ 173 h 173"/>
                <a:gd name="T2" fmla="*/ 48 w 156"/>
                <a:gd name="T3" fmla="*/ 165 h 173"/>
                <a:gd name="T4" fmla="*/ 23 w 156"/>
                <a:gd name="T5" fmla="*/ 148 h 173"/>
                <a:gd name="T6" fmla="*/ 6 w 156"/>
                <a:gd name="T7" fmla="*/ 119 h 173"/>
                <a:gd name="T8" fmla="*/ 0 w 156"/>
                <a:gd name="T9" fmla="*/ 85 h 173"/>
                <a:gd name="T10" fmla="*/ 3 w 156"/>
                <a:gd name="T11" fmla="*/ 68 h 173"/>
                <a:gd name="T12" fmla="*/ 14 w 156"/>
                <a:gd name="T13" fmla="*/ 40 h 173"/>
                <a:gd name="T14" fmla="*/ 34 w 156"/>
                <a:gd name="T15" fmla="*/ 14 h 173"/>
                <a:gd name="T16" fmla="*/ 62 w 156"/>
                <a:gd name="T17" fmla="*/ 3 h 173"/>
                <a:gd name="T18" fmla="*/ 82 w 156"/>
                <a:gd name="T19" fmla="*/ 0 h 173"/>
                <a:gd name="T20" fmla="*/ 108 w 156"/>
                <a:gd name="T21" fmla="*/ 6 h 173"/>
                <a:gd name="T22" fmla="*/ 133 w 156"/>
                <a:gd name="T23" fmla="*/ 23 h 173"/>
                <a:gd name="T24" fmla="*/ 150 w 156"/>
                <a:gd name="T25" fmla="*/ 51 h 173"/>
                <a:gd name="T26" fmla="*/ 156 w 156"/>
                <a:gd name="T27" fmla="*/ 88 h 173"/>
                <a:gd name="T28" fmla="*/ 156 w 156"/>
                <a:gd name="T29" fmla="*/ 108 h 173"/>
                <a:gd name="T30" fmla="*/ 142 w 156"/>
                <a:gd name="T31" fmla="*/ 139 h 173"/>
                <a:gd name="T32" fmla="*/ 119 w 156"/>
                <a:gd name="T33" fmla="*/ 162 h 173"/>
                <a:gd name="T34" fmla="*/ 91 w 156"/>
                <a:gd name="T35" fmla="*/ 173 h 173"/>
                <a:gd name="T36" fmla="*/ 77 w 156"/>
                <a:gd name="T37" fmla="*/ 173 h 173"/>
                <a:gd name="T38" fmla="*/ 25 w 156"/>
                <a:gd name="T39" fmla="*/ 82 h 173"/>
                <a:gd name="T40" fmla="*/ 31 w 156"/>
                <a:gd name="T41" fmla="*/ 119 h 173"/>
                <a:gd name="T42" fmla="*/ 43 w 156"/>
                <a:gd name="T43" fmla="*/ 142 h 173"/>
                <a:gd name="T44" fmla="*/ 60 w 156"/>
                <a:gd name="T45" fmla="*/ 156 h 173"/>
                <a:gd name="T46" fmla="*/ 79 w 156"/>
                <a:gd name="T47" fmla="*/ 162 h 173"/>
                <a:gd name="T48" fmla="*/ 91 w 156"/>
                <a:gd name="T49" fmla="*/ 159 h 173"/>
                <a:gd name="T50" fmla="*/ 111 w 156"/>
                <a:gd name="T51" fmla="*/ 151 h 173"/>
                <a:gd name="T52" fmla="*/ 122 w 156"/>
                <a:gd name="T53" fmla="*/ 131 h 173"/>
                <a:gd name="T54" fmla="*/ 131 w 156"/>
                <a:gd name="T55" fmla="*/ 105 h 173"/>
                <a:gd name="T56" fmla="*/ 131 w 156"/>
                <a:gd name="T57" fmla="*/ 88 h 173"/>
                <a:gd name="T58" fmla="*/ 128 w 156"/>
                <a:gd name="T59" fmla="*/ 57 h 173"/>
                <a:gd name="T60" fmla="*/ 116 w 156"/>
                <a:gd name="T61" fmla="*/ 31 h 173"/>
                <a:gd name="T62" fmla="*/ 102 w 156"/>
                <a:gd name="T63" fmla="*/ 17 h 173"/>
                <a:gd name="T64" fmla="*/ 79 w 156"/>
                <a:gd name="T65" fmla="*/ 11 h 173"/>
                <a:gd name="T66" fmla="*/ 68 w 156"/>
                <a:gd name="T67" fmla="*/ 11 h 173"/>
                <a:gd name="T68" fmla="*/ 48 w 156"/>
                <a:gd name="T69" fmla="*/ 23 h 173"/>
                <a:gd name="T70" fmla="*/ 34 w 156"/>
                <a:gd name="T71" fmla="*/ 40 h 173"/>
                <a:gd name="T72" fmla="*/ 28 w 156"/>
                <a:gd name="T73" fmla="*/ 65 h 173"/>
                <a:gd name="T74" fmla="*/ 25 w 156"/>
                <a:gd name="T75" fmla="*/ 82 h 17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56" h="173">
                  <a:moveTo>
                    <a:pt x="77" y="173"/>
                  </a:moveTo>
                  <a:lnTo>
                    <a:pt x="77" y="173"/>
                  </a:lnTo>
                  <a:lnTo>
                    <a:pt x="62" y="170"/>
                  </a:lnTo>
                  <a:lnTo>
                    <a:pt x="48" y="165"/>
                  </a:lnTo>
                  <a:lnTo>
                    <a:pt x="34" y="159"/>
                  </a:lnTo>
                  <a:lnTo>
                    <a:pt x="23" y="148"/>
                  </a:lnTo>
                  <a:lnTo>
                    <a:pt x="14" y="134"/>
                  </a:lnTo>
                  <a:lnTo>
                    <a:pt x="6" y="119"/>
                  </a:lnTo>
                  <a:lnTo>
                    <a:pt x="3" y="102"/>
                  </a:lnTo>
                  <a:lnTo>
                    <a:pt x="0" y="85"/>
                  </a:lnTo>
                  <a:lnTo>
                    <a:pt x="3" y="68"/>
                  </a:lnTo>
                  <a:lnTo>
                    <a:pt x="6" y="54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3"/>
                  </a:lnTo>
                  <a:lnTo>
                    <a:pt x="82" y="0"/>
                  </a:lnTo>
                  <a:lnTo>
                    <a:pt x="94" y="3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2" y="37"/>
                  </a:lnTo>
                  <a:lnTo>
                    <a:pt x="150" y="51"/>
                  </a:lnTo>
                  <a:lnTo>
                    <a:pt x="156" y="68"/>
                  </a:lnTo>
                  <a:lnTo>
                    <a:pt x="156" y="88"/>
                  </a:lnTo>
                  <a:lnTo>
                    <a:pt x="156" y="108"/>
                  </a:lnTo>
                  <a:lnTo>
                    <a:pt x="150" y="125"/>
                  </a:lnTo>
                  <a:lnTo>
                    <a:pt x="142" y="139"/>
                  </a:lnTo>
                  <a:lnTo>
                    <a:pt x="131" y="153"/>
                  </a:lnTo>
                  <a:lnTo>
                    <a:pt x="119" y="162"/>
                  </a:lnTo>
                  <a:lnTo>
                    <a:pt x="105" y="168"/>
                  </a:lnTo>
                  <a:lnTo>
                    <a:pt x="91" y="173"/>
                  </a:lnTo>
                  <a:lnTo>
                    <a:pt x="77" y="173"/>
                  </a:lnTo>
                  <a:close/>
                  <a:moveTo>
                    <a:pt x="25" y="82"/>
                  </a:moveTo>
                  <a:lnTo>
                    <a:pt x="25" y="82"/>
                  </a:lnTo>
                  <a:lnTo>
                    <a:pt x="28" y="102"/>
                  </a:lnTo>
                  <a:lnTo>
                    <a:pt x="31" y="119"/>
                  </a:lnTo>
                  <a:lnTo>
                    <a:pt x="37" y="131"/>
                  </a:lnTo>
                  <a:lnTo>
                    <a:pt x="43" y="142"/>
                  </a:lnTo>
                  <a:lnTo>
                    <a:pt x="51" y="151"/>
                  </a:lnTo>
                  <a:lnTo>
                    <a:pt x="60" y="156"/>
                  </a:lnTo>
                  <a:lnTo>
                    <a:pt x="71" y="159"/>
                  </a:lnTo>
                  <a:lnTo>
                    <a:pt x="79" y="162"/>
                  </a:lnTo>
                  <a:lnTo>
                    <a:pt x="91" y="159"/>
                  </a:lnTo>
                  <a:lnTo>
                    <a:pt x="102" y="156"/>
                  </a:lnTo>
                  <a:lnTo>
                    <a:pt x="111" y="151"/>
                  </a:lnTo>
                  <a:lnTo>
                    <a:pt x="116" y="142"/>
                  </a:lnTo>
                  <a:lnTo>
                    <a:pt x="122" y="131"/>
                  </a:lnTo>
                  <a:lnTo>
                    <a:pt x="128" y="119"/>
                  </a:lnTo>
                  <a:lnTo>
                    <a:pt x="131" y="105"/>
                  </a:lnTo>
                  <a:lnTo>
                    <a:pt x="131" y="88"/>
                  </a:lnTo>
                  <a:lnTo>
                    <a:pt x="131" y="71"/>
                  </a:lnTo>
                  <a:lnTo>
                    <a:pt x="128" y="57"/>
                  </a:lnTo>
                  <a:lnTo>
                    <a:pt x="122" y="43"/>
                  </a:lnTo>
                  <a:lnTo>
                    <a:pt x="116" y="31"/>
                  </a:lnTo>
                  <a:lnTo>
                    <a:pt x="111" y="23"/>
                  </a:lnTo>
                  <a:lnTo>
                    <a:pt x="102" y="17"/>
                  </a:lnTo>
                  <a:lnTo>
                    <a:pt x="91" y="11"/>
                  </a:lnTo>
                  <a:lnTo>
                    <a:pt x="79" y="11"/>
                  </a:lnTo>
                  <a:lnTo>
                    <a:pt x="68" y="11"/>
                  </a:lnTo>
                  <a:lnTo>
                    <a:pt x="57" y="14"/>
                  </a:lnTo>
                  <a:lnTo>
                    <a:pt x="48" y="23"/>
                  </a:lnTo>
                  <a:lnTo>
                    <a:pt x="40" y="28"/>
                  </a:lnTo>
                  <a:lnTo>
                    <a:pt x="34" y="40"/>
                  </a:lnTo>
                  <a:lnTo>
                    <a:pt x="31" y="51"/>
                  </a:lnTo>
                  <a:lnTo>
                    <a:pt x="28" y="65"/>
                  </a:lnTo>
                  <a:lnTo>
                    <a:pt x="25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  <p:sp>
          <p:nvSpPr>
            <p:cNvPr id="58" name="Freeform 33">
              <a:extLst>
                <a:ext uri="{FF2B5EF4-FFF2-40B4-BE49-F238E27FC236}">
                  <a16:creationId xmlns:a16="http://schemas.microsoft.com/office/drawing/2014/main" id="{DB100830-BEFC-8740-85A9-94C2517FD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2866"/>
              <a:ext cx="100" cy="167"/>
            </a:xfrm>
            <a:custGeom>
              <a:avLst/>
              <a:gdLst>
                <a:gd name="T0" fmla="*/ 37 w 100"/>
                <a:gd name="T1" fmla="*/ 167 h 167"/>
                <a:gd name="T2" fmla="*/ 0 w 100"/>
                <a:gd name="T3" fmla="*/ 167 h 167"/>
                <a:gd name="T4" fmla="*/ 0 w 100"/>
                <a:gd name="T5" fmla="*/ 167 h 167"/>
                <a:gd name="T6" fmla="*/ 6 w 100"/>
                <a:gd name="T7" fmla="*/ 165 h 167"/>
                <a:gd name="T8" fmla="*/ 6 w 100"/>
                <a:gd name="T9" fmla="*/ 156 h 167"/>
                <a:gd name="T10" fmla="*/ 6 w 100"/>
                <a:gd name="T11" fmla="*/ 11 h 167"/>
                <a:gd name="T12" fmla="*/ 6 w 100"/>
                <a:gd name="T13" fmla="*/ 11 h 167"/>
                <a:gd name="T14" fmla="*/ 6 w 100"/>
                <a:gd name="T15" fmla="*/ 3 h 167"/>
                <a:gd name="T16" fmla="*/ 0 w 100"/>
                <a:gd name="T17" fmla="*/ 0 h 167"/>
                <a:gd name="T18" fmla="*/ 100 w 100"/>
                <a:gd name="T19" fmla="*/ 0 h 167"/>
                <a:gd name="T20" fmla="*/ 100 w 100"/>
                <a:gd name="T21" fmla="*/ 23 h 167"/>
                <a:gd name="T22" fmla="*/ 100 w 100"/>
                <a:gd name="T23" fmla="*/ 23 h 167"/>
                <a:gd name="T24" fmla="*/ 91 w 100"/>
                <a:gd name="T25" fmla="*/ 14 h 167"/>
                <a:gd name="T26" fmla="*/ 77 w 100"/>
                <a:gd name="T27" fmla="*/ 11 h 167"/>
                <a:gd name="T28" fmla="*/ 77 w 100"/>
                <a:gd name="T29" fmla="*/ 11 h 167"/>
                <a:gd name="T30" fmla="*/ 31 w 100"/>
                <a:gd name="T31" fmla="*/ 11 h 167"/>
                <a:gd name="T32" fmla="*/ 31 w 100"/>
                <a:gd name="T33" fmla="*/ 68 h 167"/>
                <a:gd name="T34" fmla="*/ 71 w 100"/>
                <a:gd name="T35" fmla="*/ 68 h 167"/>
                <a:gd name="T36" fmla="*/ 71 w 100"/>
                <a:gd name="T37" fmla="*/ 68 h 167"/>
                <a:gd name="T38" fmla="*/ 77 w 100"/>
                <a:gd name="T39" fmla="*/ 65 h 167"/>
                <a:gd name="T40" fmla="*/ 80 w 100"/>
                <a:gd name="T41" fmla="*/ 62 h 167"/>
                <a:gd name="T42" fmla="*/ 80 w 100"/>
                <a:gd name="T43" fmla="*/ 88 h 167"/>
                <a:gd name="T44" fmla="*/ 80 w 100"/>
                <a:gd name="T45" fmla="*/ 88 h 167"/>
                <a:gd name="T46" fmla="*/ 77 w 100"/>
                <a:gd name="T47" fmla="*/ 82 h 167"/>
                <a:gd name="T48" fmla="*/ 71 w 100"/>
                <a:gd name="T49" fmla="*/ 82 h 167"/>
                <a:gd name="T50" fmla="*/ 31 w 100"/>
                <a:gd name="T51" fmla="*/ 82 h 167"/>
                <a:gd name="T52" fmla="*/ 31 w 100"/>
                <a:gd name="T53" fmla="*/ 156 h 167"/>
                <a:gd name="T54" fmla="*/ 31 w 100"/>
                <a:gd name="T55" fmla="*/ 156 h 167"/>
                <a:gd name="T56" fmla="*/ 31 w 100"/>
                <a:gd name="T57" fmla="*/ 165 h 167"/>
                <a:gd name="T58" fmla="*/ 37 w 100"/>
                <a:gd name="T59" fmla="*/ 167 h 167"/>
                <a:gd name="T60" fmla="*/ 37 w 100"/>
                <a:gd name="T61" fmla="*/ 167 h 16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0" h="167">
                  <a:moveTo>
                    <a:pt x="37" y="167"/>
                  </a:moveTo>
                  <a:lnTo>
                    <a:pt x="0" y="167"/>
                  </a:lnTo>
                  <a:lnTo>
                    <a:pt x="6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3"/>
                  </a:lnTo>
                  <a:lnTo>
                    <a:pt x="91" y="14"/>
                  </a:lnTo>
                  <a:lnTo>
                    <a:pt x="77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62"/>
                  </a:lnTo>
                  <a:lnTo>
                    <a:pt x="80" y="88"/>
                  </a:lnTo>
                  <a:lnTo>
                    <a:pt x="77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6"/>
                  </a:lnTo>
                  <a:lnTo>
                    <a:pt x="31" y="165"/>
                  </a:lnTo>
                  <a:lnTo>
                    <a:pt x="3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GB" sz="11652"/>
            </a:p>
          </p:txBody>
        </p:sp>
      </p:grpSp>
    </p:spTree>
    <p:extLst>
      <p:ext uri="{BB962C8B-B14F-4D97-AF65-F5344CB8AC3E}">
        <p14:creationId xmlns:p14="http://schemas.microsoft.com/office/powerpoint/2010/main" val="303619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olarECC">
            <a:extLst>
              <a:ext uri="{FF2B5EF4-FFF2-40B4-BE49-F238E27FC236}">
                <a16:creationId xmlns:a16="http://schemas.microsoft.com/office/drawing/2014/main" id="{58F544EE-B8CC-4247-8445-EAA1BD51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9425" y="2320182"/>
            <a:ext cx="67351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n-GB" altLang="en-US" sz="5400" dirty="0" err="1">
                <a:solidFill>
                  <a:schemeClr val="bg1"/>
                </a:solidFill>
                <a:latin typeface="Lucida Sans" panose="020B0602030504020204" pitchFamily="34" charset="77"/>
              </a:rPr>
              <a:t>PolarECC</a:t>
            </a:r>
            <a:r>
              <a:rPr lang="en-GB" altLang="en-US" sz="5400" dirty="0">
                <a:solidFill>
                  <a:schemeClr val="bg1"/>
                </a:solidFill>
                <a:latin typeface="Lucida Sans" panose="020B0602030504020204" pitchFamily="34" charset="77"/>
              </a:rPr>
              <a:t> 2021</a:t>
            </a:r>
          </a:p>
        </p:txBody>
      </p:sp>
      <p:sp>
        <p:nvSpPr>
          <p:cNvPr id="41" name="Name and links">
            <a:extLst>
              <a:ext uri="{FF2B5EF4-FFF2-40B4-BE49-F238E27FC236}">
                <a16:creationId xmlns:a16="http://schemas.microsoft.com/office/drawing/2014/main" id="{B023DCA2-979F-DF4C-8176-2B3353CE2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69" y="2320182"/>
            <a:ext cx="31683520" cy="128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 sz="5400" dirty="0">
                <a:solidFill>
                  <a:schemeClr val="bg1"/>
                </a:solidFill>
                <a:latin typeface="Lucida Sans" panose="020B0602030504020204" pitchFamily="34" charset="0"/>
              </a:rPr>
              <a:t>Victoria Gillman. 	Email: victoria.gillman21@gmail.com. Twitter: @</a:t>
            </a:r>
            <a:r>
              <a:rPr lang="en-GB" altLang="en-US" sz="5400" dirty="0" err="1">
                <a:solidFill>
                  <a:schemeClr val="bg1"/>
                </a:solidFill>
                <a:latin typeface="Lucida Sans" panose="020B0602030504020204" pitchFamily="34" charset="0"/>
              </a:rPr>
              <a:t>amoaqua</a:t>
            </a:r>
            <a:endParaRPr lang="en-GB" altLang="en-US" sz="54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GB" altLang="en-US" sz="5400" dirty="0">
                <a:solidFill>
                  <a:schemeClr val="bg1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45" name="Title">
            <a:extLst>
              <a:ext uri="{FF2B5EF4-FFF2-40B4-BE49-F238E27FC236}">
                <a16:creationId xmlns:a16="http://schemas.microsoft.com/office/drawing/2014/main" id="{B6884703-B0FC-8E4F-AB54-738D671F1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69" y="881183"/>
            <a:ext cx="35499944" cy="167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7200" b="1" dirty="0">
                <a:solidFill>
                  <a:schemeClr val="bg1"/>
                </a:solidFill>
                <a:latin typeface="Lucida Sans" panose="020B0602030504020204" pitchFamily="34" charset="77"/>
              </a:rPr>
              <a:t>Gametogenic Ecology of Antarctic Brittle Star: </a:t>
            </a:r>
            <a:r>
              <a:rPr lang="en-GB" altLang="en-US" sz="7200" b="1" i="1" dirty="0" err="1">
                <a:solidFill>
                  <a:schemeClr val="bg1"/>
                </a:solidFill>
                <a:latin typeface="Lucida Sans" panose="020B0602030504020204" pitchFamily="34" charset="77"/>
              </a:rPr>
              <a:t>Ophionotus</a:t>
            </a:r>
            <a:r>
              <a:rPr lang="en-GB" altLang="en-US" sz="7200" b="1" i="1" dirty="0">
                <a:solidFill>
                  <a:schemeClr val="bg1"/>
                </a:solidFill>
                <a:latin typeface="Lucida Sans" panose="020B0602030504020204" pitchFamily="34" charset="77"/>
              </a:rPr>
              <a:t> victoriae</a:t>
            </a:r>
            <a:endParaRPr lang="en-GB" altLang="en-US" sz="13600" b="1" i="1" dirty="0">
              <a:solidFill>
                <a:schemeClr val="bg1"/>
              </a:solidFill>
              <a:latin typeface="Lucida Sans" panose="020B0602030504020204" pitchFamily="34" charset="77"/>
            </a:endParaRPr>
          </a:p>
        </p:txBody>
      </p:sp>
      <p:sp>
        <p:nvSpPr>
          <p:cNvPr id="68" name="2. Aims ">
            <a:extLst>
              <a:ext uri="{FF2B5EF4-FFF2-40B4-BE49-F238E27FC236}">
                <a16:creationId xmlns:a16="http://schemas.microsoft.com/office/drawing/2014/main" id="{C058573A-B89A-2046-B3B8-F1621E133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69" y="19697945"/>
            <a:ext cx="7877791" cy="81515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178" tIns="360178" rIns="360178" bIns="360178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GB" altLang="en-US" sz="5400" b="1" dirty="0">
                <a:latin typeface="Lucida Sans" panose="020B0602030504020204" pitchFamily="34" charset="0"/>
              </a:rPr>
              <a:t>2. Aims</a:t>
            </a:r>
          </a:p>
          <a:p>
            <a:pPr eaLnBrk="1" hangingPunct="1">
              <a:spcAft>
                <a:spcPct val="50000"/>
              </a:spcAft>
              <a:defRPr/>
            </a:pPr>
            <a:r>
              <a:rPr lang="en-GB" altLang="en-US" sz="3200" dirty="0">
                <a:latin typeface="Lucida Sans" panose="020B0602030504020204" pitchFamily="34" charset="0"/>
              </a:rPr>
              <a:t>The aim of this study is to measure the reproductive ecology of </a:t>
            </a:r>
            <a:r>
              <a:rPr lang="en-GB" altLang="en-US" sz="3200" i="1" dirty="0">
                <a:latin typeface="Lucida Sans" panose="020B0602030504020204" pitchFamily="34" charset="0"/>
              </a:rPr>
              <a:t>O. </a:t>
            </a:r>
            <a:r>
              <a:rPr lang="en-GB" altLang="en-US" sz="3200" i="1" dirty="0" err="1">
                <a:latin typeface="Lucida Sans" panose="020B0602030504020204" pitchFamily="34" charset="0"/>
              </a:rPr>
              <a:t>victoriae</a:t>
            </a:r>
            <a:r>
              <a:rPr lang="en-GB" altLang="en-US" sz="3200" i="1" dirty="0">
                <a:latin typeface="Lucida Sans" panose="020B0602030504020204" pitchFamily="34" charset="0"/>
              </a:rPr>
              <a:t> </a:t>
            </a:r>
            <a:r>
              <a:rPr lang="en-GB" altLang="en-US" sz="3200" dirty="0">
                <a:latin typeface="Lucida Sans" panose="020B0602030504020204" pitchFamily="34" charset="0"/>
              </a:rPr>
              <a:t>over time. This includes:</a:t>
            </a:r>
          </a:p>
          <a:p>
            <a:pPr marL="646364" indent="-646364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Lucida Sans" panose="020B0602030504020204" pitchFamily="34" charset="0"/>
              </a:rPr>
              <a:t>Using gonad index, oocyte diameter and male maturity staging to identify seasonal cycles.</a:t>
            </a:r>
          </a:p>
          <a:p>
            <a:pPr marL="646364" indent="-646364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Lucida Sans" panose="020B0602030504020204" pitchFamily="34" charset="0"/>
              </a:rPr>
              <a:t>Comparing male and female frequencies and maturity.</a:t>
            </a:r>
          </a:p>
          <a:p>
            <a:pPr marL="646364" indent="-646364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Lucida Sans" panose="020B0602030504020204" pitchFamily="34" charset="0"/>
              </a:rPr>
              <a:t>Assessing reproductive relationships with  environmental data</a:t>
            </a:r>
          </a:p>
        </p:txBody>
      </p:sp>
      <p:grpSp>
        <p:nvGrpSpPr>
          <p:cNvPr id="22" name="Background">
            <a:extLst>
              <a:ext uri="{FF2B5EF4-FFF2-40B4-BE49-F238E27FC236}">
                <a16:creationId xmlns:a16="http://schemas.microsoft.com/office/drawing/2014/main" id="{BC96F810-0687-7642-A6E8-8AB144CF3285}"/>
              </a:ext>
            </a:extLst>
          </p:cNvPr>
          <p:cNvGrpSpPr/>
          <p:nvPr/>
        </p:nvGrpSpPr>
        <p:grpSpPr>
          <a:xfrm>
            <a:off x="591569" y="3976366"/>
            <a:ext cx="8083436" cy="15596759"/>
            <a:chOff x="591569" y="3976366"/>
            <a:chExt cx="8083436" cy="15596759"/>
          </a:xfrm>
        </p:grpSpPr>
        <p:grpSp>
          <p:nvGrpSpPr>
            <p:cNvPr id="64" name="Background" descr="Image of preserved Ophionotus victoriae specimen with 25mm disk diameter. Brown in colour">
              <a:extLst>
                <a:ext uri="{FF2B5EF4-FFF2-40B4-BE49-F238E27FC236}">
                  <a16:creationId xmlns:a16="http://schemas.microsoft.com/office/drawing/2014/main" id="{7F8AC891-4D12-A646-8183-999DFECF5AF1}"/>
                </a:ext>
              </a:extLst>
            </p:cNvPr>
            <p:cNvGrpSpPr/>
            <p:nvPr/>
          </p:nvGrpSpPr>
          <p:grpSpPr>
            <a:xfrm>
              <a:off x="591569" y="3976366"/>
              <a:ext cx="7908111" cy="15596759"/>
              <a:chOff x="1044575" y="5826125"/>
              <a:chExt cx="18845559" cy="10422174"/>
            </a:xfrm>
          </p:grpSpPr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30FD7953-6DC5-E64B-996A-45F269E19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575" y="5826125"/>
                <a:ext cx="18845559" cy="104221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178" tIns="360178" rIns="360178" bIns="360178"/>
              <a:lstStyle>
                <a:lvl1pPr defTabSz="2962275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2962275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2962275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2962275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2962275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29622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29622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29622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29622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Aft>
                    <a:spcPct val="20000"/>
                  </a:spcAft>
                  <a:defRPr/>
                </a:pPr>
                <a:r>
                  <a:rPr lang="en-GB" altLang="en-US" sz="5400" b="1" dirty="0">
                    <a:latin typeface="Lucida Sans" panose="020B0602030504020204" pitchFamily="34" charset="0"/>
                  </a:rPr>
                  <a:t>1. Background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E0CF539-63E3-6F41-817C-711CB9C3B7E3}"/>
                  </a:ext>
                </a:extLst>
              </p:cNvPr>
              <p:cNvSpPr txBox="1"/>
              <p:nvPr/>
            </p:nvSpPr>
            <p:spPr>
              <a:xfrm>
                <a:off x="5021414" y="10734127"/>
                <a:ext cx="11307634" cy="35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GB" sz="2829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</a:rPr>
                  <a:t>Fig. 1. </a:t>
                </a:r>
                <a:r>
                  <a:rPr lang="en-GB" sz="2829" i="1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</a:rPr>
                  <a:t>O. victoriae</a:t>
                </a:r>
                <a:r>
                  <a:rPr lang="en-GB" sz="2829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</a:rPr>
                  <a:t>, bar= 25 mm</a:t>
                </a:r>
                <a:endParaRPr lang="en-GB" sz="1979" dirty="0">
                  <a:solidFill>
                    <a:schemeClr val="bg2">
                      <a:lumMod val="25000"/>
                    </a:schemeClr>
                  </a:solidFill>
                  <a:latin typeface="+mn-lt"/>
                </a:endParaRPr>
              </a:p>
            </p:txBody>
          </p:sp>
        </p:grpSp>
        <p:pic>
          <p:nvPicPr>
            <p:cNvPr id="73" name="Picture 8" descr="Image of O. victoriae specimen, labeled with disk diameter. This specimen was 25mm disk diameter">
              <a:extLst>
                <a:ext uri="{FF2B5EF4-FFF2-40B4-BE49-F238E27FC236}">
                  <a16:creationId xmlns:a16="http://schemas.microsoft.com/office/drawing/2014/main" id="{17840F48-ED9B-5047-B3A8-22C159732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308" y="5106077"/>
              <a:ext cx="5656515" cy="609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3D64D40-F5E5-0F40-A217-EDF35533D377}"/>
                </a:ext>
              </a:extLst>
            </p:cNvPr>
            <p:cNvSpPr txBox="1"/>
            <p:nvPr/>
          </p:nvSpPr>
          <p:spPr>
            <a:xfrm>
              <a:off x="736435" y="11878103"/>
              <a:ext cx="7938570" cy="7478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46364" indent="-646364">
                <a:buFont typeface="Arial" panose="020B0604020202020204" pitchFamily="34" charset="0"/>
                <a:buChar char="•"/>
                <a:defRPr/>
              </a:pPr>
              <a:r>
                <a:rPr lang="en-GB" altLang="en-US" sz="3200" dirty="0">
                  <a:latin typeface="Lucida Sans" panose="020B0602030504020204" pitchFamily="34" charset="0"/>
                </a:rPr>
                <a:t>West Antarctic Peninsula has a highly seasonal photoperiod against a stable background temperature</a:t>
              </a:r>
              <a:r>
                <a:rPr lang="en-GB" altLang="en-US" sz="3200" baseline="30000" dirty="0">
                  <a:latin typeface="Lucida Sans" panose="020B0602030504020204" pitchFamily="34" charset="0"/>
                </a:rPr>
                <a:t>1</a:t>
              </a:r>
              <a:r>
                <a:rPr lang="en-GB" altLang="en-US" sz="3200" dirty="0">
                  <a:latin typeface="Lucida Sans" panose="020B0602030504020204" pitchFamily="34" charset="0"/>
                </a:rPr>
                <a:t>.</a:t>
              </a:r>
            </a:p>
            <a:p>
              <a:pPr marL="646364" indent="-646364">
                <a:buFont typeface="Arial" panose="020B0604020202020204" pitchFamily="34" charset="0"/>
                <a:buChar char="•"/>
                <a:defRPr/>
              </a:pPr>
              <a:r>
                <a:rPr lang="en-GB" altLang="en-US" sz="3200" dirty="0">
                  <a:latin typeface="Lucida Sans" panose="020B0602030504020204" pitchFamily="34" charset="0"/>
                </a:rPr>
                <a:t>Antarctic benthic invertebrates are stenothermal and have extended reproductive cycles</a:t>
              </a:r>
              <a:r>
                <a:rPr lang="en-GB" altLang="en-US" sz="3200" baseline="30000" dirty="0">
                  <a:latin typeface="Lucida Sans" panose="020B0602030504020204" pitchFamily="34" charset="0"/>
                </a:rPr>
                <a:t>3,4</a:t>
              </a:r>
            </a:p>
            <a:p>
              <a:pPr marL="646364" indent="-646364">
                <a:buFont typeface="Arial" panose="020B0604020202020204" pitchFamily="34" charset="0"/>
                <a:buChar char="•"/>
                <a:defRPr/>
              </a:pPr>
              <a:r>
                <a:rPr lang="en-GB" altLang="en-US" sz="3200" dirty="0">
                  <a:latin typeface="Lucida Sans" panose="020B0602030504020204" pitchFamily="34" charset="0"/>
                </a:rPr>
                <a:t>Successful reproduction allows survival amid climate change, but few long-term data studies assess Antarctic reproductive ecology </a:t>
              </a:r>
              <a:r>
                <a:rPr lang="en-GB" altLang="en-US" sz="3200" baseline="30000" dirty="0">
                  <a:latin typeface="Lucida Sans" panose="020B0602030504020204" pitchFamily="34" charset="0"/>
                </a:rPr>
                <a:t>4,5</a:t>
              </a:r>
              <a:r>
                <a:rPr lang="en-GB" altLang="en-US" sz="3200" dirty="0">
                  <a:latin typeface="Lucida Sans" panose="020B0602030504020204" pitchFamily="34" charset="0"/>
                </a:rPr>
                <a:t>.</a:t>
              </a:r>
            </a:p>
            <a:p>
              <a:pPr marL="646364" indent="-646364">
                <a:buFont typeface="Arial" panose="020B0604020202020204" pitchFamily="34" charset="0"/>
                <a:buChar char="•"/>
                <a:defRPr/>
              </a:pPr>
              <a:r>
                <a:rPr lang="en-GB" altLang="en-US" sz="3200" i="1" dirty="0" err="1">
                  <a:latin typeface="Lucida Sans" panose="020B0602030504020204" pitchFamily="34" charset="0"/>
                </a:rPr>
                <a:t>Ophionotus</a:t>
              </a:r>
              <a:r>
                <a:rPr lang="en-GB" altLang="en-US" sz="3200" i="1" dirty="0">
                  <a:latin typeface="Lucida Sans" panose="020B0602030504020204" pitchFamily="34" charset="0"/>
                </a:rPr>
                <a:t> victoriae, </a:t>
              </a:r>
              <a:r>
                <a:rPr lang="en-GB" altLang="en-US" sz="3200" dirty="0">
                  <a:latin typeface="Lucida Sans" panose="020B0602030504020204" pitchFamily="34" charset="0"/>
                </a:rPr>
                <a:t>a</a:t>
              </a:r>
              <a:r>
                <a:rPr lang="en-GB" altLang="en-US" sz="3200" i="1" dirty="0">
                  <a:latin typeface="Lucida Sans" panose="020B0602030504020204" pitchFamily="34" charset="0"/>
                </a:rPr>
                <a:t> </a:t>
              </a:r>
              <a:r>
                <a:rPr lang="en-GB" altLang="en-US" sz="3200" dirty="0">
                  <a:latin typeface="Lucida Sans" panose="020B0602030504020204" pitchFamily="34" charset="0"/>
                </a:rPr>
                <a:t>circum-polar brittle star, has been collected for Rothera Time Series (RaTS) since 1997 </a:t>
              </a:r>
              <a:r>
                <a:rPr lang="en-GB" altLang="en-US" sz="3200" baseline="30000" dirty="0">
                  <a:latin typeface="Lucida Sans" panose="020B0602030504020204" pitchFamily="34" charset="0"/>
                </a:rPr>
                <a:t>(3,4)</a:t>
              </a:r>
              <a:r>
                <a:rPr lang="en-GB" altLang="en-US" sz="3200" dirty="0">
                  <a:latin typeface="Lucida Sans" panose="020B0602030504020204" pitchFamily="34" charset="0"/>
                </a:rPr>
                <a:t>.</a:t>
              </a:r>
            </a:p>
          </p:txBody>
        </p:sp>
      </p:grpSp>
      <p:grpSp>
        <p:nvGrpSpPr>
          <p:cNvPr id="28" name="Methods">
            <a:extLst>
              <a:ext uri="{FF2B5EF4-FFF2-40B4-BE49-F238E27FC236}">
                <a16:creationId xmlns:a16="http://schemas.microsoft.com/office/drawing/2014/main" id="{D4A277EC-98B7-C245-8463-4B28C144033E}"/>
              </a:ext>
            </a:extLst>
          </p:cNvPr>
          <p:cNvGrpSpPr/>
          <p:nvPr/>
        </p:nvGrpSpPr>
        <p:grpSpPr>
          <a:xfrm>
            <a:off x="8697995" y="3976366"/>
            <a:ext cx="10386000" cy="14894043"/>
            <a:chOff x="8697995" y="3976366"/>
            <a:chExt cx="10386000" cy="1489404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05AB0BB-4D76-1C4C-BD6D-C709AF6DE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7995" y="3976366"/>
              <a:ext cx="10386000" cy="145967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178" tIns="360178" rIns="360178" bIns="360178"/>
            <a:lstStyle>
              <a:lvl1pPr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20000"/>
                </a:spcAft>
                <a:defRPr/>
              </a:pPr>
              <a:r>
                <a:rPr lang="en-GB" altLang="en-US" sz="5400" b="1" dirty="0">
                  <a:latin typeface="Lucida Sans" panose="020B0602030504020204" pitchFamily="34" charset="0"/>
                </a:rPr>
                <a:t>3. Methods</a:t>
              </a:r>
              <a:endParaRPr lang="en-GB" altLang="en-US" sz="3200" dirty="0">
                <a:latin typeface="Lucida Sans" panose="020B0602030504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F3EC54-5B8B-3841-B292-9D138B65B274}"/>
                </a:ext>
              </a:extLst>
            </p:cNvPr>
            <p:cNvSpPr/>
            <p:nvPr/>
          </p:nvSpPr>
          <p:spPr>
            <a:xfrm>
              <a:off x="11823984" y="5235907"/>
              <a:ext cx="7140181" cy="13634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ct val="50000"/>
                </a:spcAft>
                <a:defRPr/>
              </a:pPr>
              <a:r>
                <a:rPr lang="en-GB" altLang="en-US" sz="3200" dirty="0">
                  <a:latin typeface="Lucida Sans" panose="020B0602030504020204" pitchFamily="34" charset="0"/>
                </a:rPr>
                <a:t>Hand collected, N = 178, </a:t>
              </a:r>
              <a:br>
                <a:rPr lang="en-GB" altLang="en-US" sz="3200" dirty="0">
                  <a:latin typeface="Lucida Sans" panose="020B0602030504020204" pitchFamily="34" charset="0"/>
                </a:rPr>
              </a:br>
              <a:r>
                <a:rPr lang="en-GB" altLang="en-US" sz="3200" dirty="0">
                  <a:latin typeface="Lucida Sans" panose="020B0602030504020204" pitchFamily="34" charset="0"/>
                </a:rPr>
                <a:t>n = 16 – 18 :</a:t>
              </a:r>
            </a:p>
            <a:p>
              <a:pPr marL="646364" indent="-646364">
                <a:spcAft>
                  <a:spcPct val="50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altLang="en-US" sz="3200" dirty="0">
                  <a:latin typeface="Lucida Sans" panose="020B0602030504020204" pitchFamily="34" charset="0"/>
                </a:rPr>
                <a:t>Rothera Research Station, West Antarctic Peninsula (67°34’ S, 68°08’ W).</a:t>
              </a:r>
            </a:p>
            <a:p>
              <a:pPr marL="646364" indent="-646364">
                <a:spcAft>
                  <a:spcPct val="50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altLang="en-US" sz="3200" dirty="0">
                  <a:latin typeface="Lucida Sans" panose="020B0602030504020204" pitchFamily="34" charset="0"/>
                </a:rPr>
                <a:t>11 months between 13/4/2015 to 10/11/2016 at 15 m. </a:t>
              </a:r>
            </a:p>
            <a:p>
              <a:pPr marL="646364" indent="-646364">
                <a:spcAft>
                  <a:spcPct val="50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altLang="en-US" sz="3200" dirty="0">
                  <a:latin typeface="Lucida Sans" panose="020B0602030504020204" pitchFamily="34" charset="0"/>
                </a:rPr>
                <a:t>Obtained environmental data from RaTS.</a:t>
              </a:r>
            </a:p>
            <a:p>
              <a:pPr>
                <a:spcAft>
                  <a:spcPct val="50000"/>
                </a:spcAft>
              </a:pPr>
              <a:r>
                <a:rPr lang="en-GB" altLang="en-US" sz="3200" dirty="0">
                  <a:latin typeface="Lucida Sans" panose="020B0602030504020204" pitchFamily="34" charset="0"/>
                </a:rPr>
                <a:t>Gonad wet mass (GW, g) and disk diameter (DD, mm) used to </a:t>
              </a:r>
              <a:r>
                <a:rPr lang="en-GB" altLang="en-US" sz="3200" dirty="0">
                  <a:latin typeface="Lucida Sans" panose="020B0602030504020204" pitchFamily="34" charset="77"/>
                </a:rPr>
                <a:t>calculate Gonad index (GI, %):</a:t>
              </a:r>
              <a:br>
                <a:rPr lang="en-GB" altLang="en-US" sz="3200" dirty="0">
                  <a:latin typeface="Lucida Sans" panose="020B0602030504020204" pitchFamily="34" charset="77"/>
                </a:rPr>
              </a:br>
              <a:endParaRPr lang="en-GB" altLang="en-US" sz="3200" dirty="0">
                <a:latin typeface="Lucida Sans" panose="020B0602030504020204" pitchFamily="34" charset="77"/>
              </a:endParaRPr>
            </a:p>
            <a:p>
              <a:pPr>
                <a:spcAft>
                  <a:spcPct val="50000"/>
                </a:spcAft>
              </a:pPr>
              <a:r>
                <a:rPr lang="en-GB" altLang="en-US" sz="3200" dirty="0">
                  <a:latin typeface="Lucida Sans" panose="020B0602030504020204" pitchFamily="34" charset="77"/>
                </a:rPr>
                <a:t>Histological sections of gonads photographed.</a:t>
              </a:r>
            </a:p>
            <a:p>
              <a:pPr>
                <a:spcAft>
                  <a:spcPct val="50000"/>
                </a:spcAft>
              </a:pPr>
              <a:r>
                <a:rPr lang="en-GB" altLang="en-US" sz="3200" dirty="0">
                  <a:latin typeface="Lucida Sans" panose="020B0602030504020204" pitchFamily="34" charset="77"/>
                </a:rPr>
                <a:t>Egg diameter calculated as equivalent circular diameter (ECD) of egg area (A):</a:t>
              </a:r>
            </a:p>
            <a:p>
              <a:pPr>
                <a:spcAft>
                  <a:spcPct val="50000"/>
                </a:spcAft>
              </a:pPr>
              <a:br>
                <a:rPr lang="en-GB" altLang="en-US" sz="3200" dirty="0">
                  <a:latin typeface="Lucida Sans" panose="020B0602030504020204" pitchFamily="34" charset="77"/>
                </a:rPr>
              </a:br>
              <a:r>
                <a:rPr lang="en-GB" altLang="en-US" sz="3200" dirty="0">
                  <a:latin typeface="Lucida Sans" panose="020B0602030504020204" pitchFamily="34" charset="77"/>
                </a:rPr>
                <a:t>Male maturity index was  measured as a comparison of testes photographs with staging key (Fig. 2).</a:t>
              </a:r>
              <a:endParaRPr lang="en-GB" altLang="en-US" sz="3200" dirty="0">
                <a:latin typeface="Lucida Sans" panose="020B0602030504020204" pitchFamily="34" charset="0"/>
              </a:endParaRPr>
            </a:p>
          </p:txBody>
        </p:sp>
        <p:pic>
          <p:nvPicPr>
            <p:cNvPr id="57" name="Picture 9" descr="Formula where gonad index equals gonad wet mass times 100, divided by disk diameter">
              <a:extLst>
                <a:ext uri="{FF2B5EF4-FFF2-40B4-BE49-F238E27FC236}">
                  <a16:creationId xmlns:a16="http://schemas.microsoft.com/office/drawing/2014/main" id="{C25ACBCF-D03C-F54B-B0CA-66FF9707B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6317" y="12000906"/>
              <a:ext cx="2223076" cy="104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" descr="Five images of hisological testes sections demonstrating comparison key for stages in their reproductive growth. Stage 0 is spent/ post spawn and stage 4 is mature, ready to spawn">
              <a:extLst>
                <a:ext uri="{FF2B5EF4-FFF2-40B4-BE49-F238E27FC236}">
                  <a16:creationId xmlns:a16="http://schemas.microsoft.com/office/drawing/2014/main" id="{728BC7C5-EE0D-AF4F-B078-49E184EC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53" r="22688"/>
            <a:stretch>
              <a:fillRect/>
            </a:stretch>
          </p:blipFill>
          <p:spPr bwMode="auto">
            <a:xfrm>
              <a:off x="8962799" y="5560542"/>
              <a:ext cx="2356361" cy="12669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6" descr="Formula, the equivalent circular diameter equals the square root of 4 times the oocyte area over pi">
              <a:extLst>
                <a:ext uri="{FF2B5EF4-FFF2-40B4-BE49-F238E27FC236}">
                  <a16:creationId xmlns:a16="http://schemas.microsoft.com/office/drawing/2014/main" id="{29C96B32-CB6C-E24B-A28A-F80794252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7905" y="14993590"/>
              <a:ext cx="1619901" cy="107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B33FAD-FA14-7E4B-95F8-89A99530A9BB}"/>
                </a:ext>
              </a:extLst>
            </p:cNvPr>
            <p:cNvSpPr txBox="1"/>
            <p:nvPr/>
          </p:nvSpPr>
          <p:spPr>
            <a:xfrm rot="16200000">
              <a:off x="6253982" y="12492942"/>
              <a:ext cx="105359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2400" dirty="0">
                  <a:solidFill>
                    <a:schemeClr val="bg2">
                      <a:lumMod val="25000"/>
                    </a:schemeClr>
                  </a:solidFill>
                  <a:latin typeface="+mn-lt"/>
                </a:rPr>
                <a:t>Fig. 2. </a:t>
              </a:r>
              <a:r>
                <a:rPr lang="en-GB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Arial" panose="020B0604020202020204" pitchFamily="34" charset="0"/>
                </a:rPr>
                <a:t>Histological testes sections of </a:t>
              </a:r>
              <a:r>
                <a:rPr lang="en-GB" sz="2400" i="1" dirty="0" err="1">
                  <a:solidFill>
                    <a:schemeClr val="bg2">
                      <a:lumMod val="25000"/>
                    </a:schemeClr>
                  </a:solidFill>
                  <a:latin typeface="+mn-lt"/>
                  <a:ea typeface="Arial" panose="020B0604020202020204" pitchFamily="34" charset="0"/>
                </a:rPr>
                <a:t>Ophionotus</a:t>
              </a:r>
              <a:r>
                <a:rPr lang="en-GB" sz="2400" i="1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Arial" panose="020B0604020202020204" pitchFamily="34" charset="0"/>
                </a:rPr>
                <a:t> victoriae</a:t>
              </a:r>
              <a:endParaRPr lang="en-GB" sz="1600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9" name="Result 4">
            <a:extLst>
              <a:ext uri="{FF2B5EF4-FFF2-40B4-BE49-F238E27FC236}">
                <a16:creationId xmlns:a16="http://schemas.microsoft.com/office/drawing/2014/main" id="{97B5E011-0827-7C48-911B-952A262DB932}"/>
              </a:ext>
            </a:extLst>
          </p:cNvPr>
          <p:cNvGrpSpPr/>
          <p:nvPr/>
        </p:nvGrpSpPr>
        <p:grpSpPr>
          <a:xfrm>
            <a:off x="8697995" y="18727479"/>
            <a:ext cx="10387019" cy="9122047"/>
            <a:chOff x="8697995" y="18727479"/>
            <a:chExt cx="10387019" cy="9122047"/>
          </a:xfrm>
        </p:grpSpPr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D820A58D-2D06-9E41-85C9-92F5F5C4C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7995" y="18727479"/>
              <a:ext cx="10387019" cy="91220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178" tIns="360178" rIns="360178" bIns="360178"/>
            <a:lstStyle>
              <a:lvl1pPr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20000"/>
                </a:spcAft>
                <a:defRPr/>
              </a:pPr>
              <a:r>
                <a:rPr lang="en-GB" altLang="en-US" sz="5400" b="1" dirty="0">
                  <a:latin typeface="Lucida Sans" panose="020B0602030504020204" pitchFamily="34" charset="77"/>
                </a:rPr>
                <a:t>4. Result:  Sex Ratio 1:1</a:t>
              </a:r>
            </a:p>
            <a:p>
              <a:pPr eaLnBrk="1" hangingPunct="1">
                <a:spcAft>
                  <a:spcPct val="20000"/>
                </a:spcAft>
                <a:defRPr/>
              </a:pPr>
              <a:r>
                <a:rPr lang="en-GB" altLang="en-US" sz="3200" dirty="0">
                  <a:latin typeface="Lucida Sans" panose="020B0602030504020204" pitchFamily="34" charset="77"/>
                </a:rPr>
                <a:t>Frequencies did not differ significantly between sexes </a:t>
              </a:r>
              <a:r>
                <a:rPr lang="en-GB" altLang="en-US" sz="3200" dirty="0">
                  <a:latin typeface="Lucida Sans" panose="020B0602030504020204" pitchFamily="34" charset="77"/>
                  <a:cs typeface="Arial" panose="020B0604020202020204" pitchFamily="34" charset="0"/>
                </a:rPr>
                <a:t>(χ</a:t>
              </a:r>
              <a:r>
                <a:rPr lang="en-GB" altLang="en-US" sz="3200" baseline="30000" dirty="0">
                  <a:latin typeface="Lucida Sans" panose="020B0602030504020204" pitchFamily="34" charset="77"/>
                  <a:cs typeface="Arial" panose="020B0604020202020204" pitchFamily="34" charset="0"/>
                </a:rPr>
                <a:t>2</a:t>
              </a:r>
              <a:r>
                <a:rPr lang="en-GB" altLang="en-US" sz="3200" dirty="0">
                  <a:latin typeface="Lucida Sans" panose="020B0602030504020204" pitchFamily="34" charset="77"/>
                  <a:cs typeface="Arial" panose="020B0604020202020204" pitchFamily="34" charset="0"/>
                </a:rPr>
                <a:t> = 7.54, p = 0.673). </a:t>
              </a:r>
            </a:p>
            <a:p>
              <a:pPr eaLnBrk="1" hangingPunct="1">
                <a:spcAft>
                  <a:spcPct val="20000"/>
                </a:spcAft>
                <a:defRPr/>
              </a:pPr>
              <a:r>
                <a:rPr lang="en-GB" altLang="en-US" sz="3200" dirty="0">
                  <a:latin typeface="Lucida Sans" panose="020B0602030504020204" pitchFamily="34" charset="77"/>
                </a:rPr>
                <a:t>Ratio variations occur due to ecological differences in behaviour</a:t>
              </a:r>
              <a:r>
                <a:rPr lang="en-GB" altLang="en-US" sz="3200" baseline="30000" dirty="0">
                  <a:latin typeface="Lucida Sans" panose="020B0602030504020204" pitchFamily="34" charset="77"/>
                </a:rPr>
                <a:t>4</a:t>
              </a:r>
              <a:endParaRPr lang="en-GB" altLang="en-US" sz="3200" dirty="0">
                <a:latin typeface="Lucida Sans" panose="020B0602030504020204" pitchFamily="34" charset="77"/>
              </a:endParaRPr>
            </a:p>
          </p:txBody>
        </p:sp>
        <p:pic>
          <p:nvPicPr>
            <p:cNvPr id="71" name="Picture 2" descr="Sex ratio graph, dates in colomns on x axis and sex ratio on y. ">
              <a:extLst>
                <a:ext uri="{FF2B5EF4-FFF2-40B4-BE49-F238E27FC236}">
                  <a16:creationId xmlns:a16="http://schemas.microsoft.com/office/drawing/2014/main" id="{3C64BB1D-17FC-FA4F-949E-5B06EA559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0481" y="22370209"/>
              <a:ext cx="10251778" cy="5152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73024B0-CD00-CB43-B1E0-F433B9EBBDB5}"/>
                </a:ext>
              </a:extLst>
            </p:cNvPr>
            <p:cNvSpPr txBox="1"/>
            <p:nvPr/>
          </p:nvSpPr>
          <p:spPr>
            <a:xfrm>
              <a:off x="11161583" y="27293467"/>
              <a:ext cx="58732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2800" dirty="0">
                  <a:solidFill>
                    <a:schemeClr val="bg2">
                      <a:lumMod val="25000"/>
                    </a:schemeClr>
                  </a:solidFill>
                  <a:latin typeface="+mn-lt"/>
                </a:rPr>
                <a:t>Fig. 3. </a:t>
              </a:r>
              <a:r>
                <a:rPr lang="en-GB" sz="2800" i="1" dirty="0">
                  <a:solidFill>
                    <a:schemeClr val="bg2">
                      <a:lumMod val="25000"/>
                    </a:schemeClr>
                  </a:solidFill>
                  <a:latin typeface="+mn-lt"/>
                </a:rPr>
                <a:t>O. victoriae </a:t>
              </a:r>
              <a:r>
                <a:rPr lang="en-GB" sz="2800" dirty="0">
                  <a:solidFill>
                    <a:schemeClr val="bg2">
                      <a:lumMod val="25000"/>
                    </a:schemeClr>
                  </a:solidFill>
                  <a:latin typeface="+mn-lt"/>
                </a:rPr>
                <a:t>monthly sex ratio</a:t>
              </a:r>
              <a:endParaRPr lang="en-GB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77" name="Result 5">
            <a:extLst>
              <a:ext uri="{FF2B5EF4-FFF2-40B4-BE49-F238E27FC236}">
                <a16:creationId xmlns:a16="http://schemas.microsoft.com/office/drawing/2014/main" id="{F2886558-B4AB-E34C-A1C5-E5895E847550}"/>
              </a:ext>
            </a:extLst>
          </p:cNvPr>
          <p:cNvGrpSpPr/>
          <p:nvPr/>
        </p:nvGrpSpPr>
        <p:grpSpPr>
          <a:xfrm>
            <a:off x="19438992" y="3976365"/>
            <a:ext cx="22867778" cy="7463064"/>
            <a:chOff x="8050212" y="12760326"/>
            <a:chExt cx="21878473" cy="7140197"/>
          </a:xfrm>
        </p:grpSpPr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7A328208-CBBC-B948-AAEB-95BC454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415" y="12817473"/>
              <a:ext cx="21877270" cy="70830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178" tIns="360178" rIns="360178" bIns="360178"/>
            <a:lstStyle>
              <a:lvl1pPr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20000"/>
                </a:spcAft>
                <a:defRPr/>
              </a:pPr>
              <a:endParaRPr lang="en-GB" altLang="en-US" sz="4803" dirty="0">
                <a:latin typeface="Lucida Sans" panose="020B0602030504020204" pitchFamily="34" charset="0"/>
              </a:endParaRPr>
            </a:p>
          </p:txBody>
        </p:sp>
        <p:pic>
          <p:nvPicPr>
            <p:cNvPr id="79" name="image26.png" descr="Monthly histograms of oocyte diameters with box-and-whisker diagrams showing the growth cycle of oocytes">
              <a:extLst>
                <a:ext uri="{FF2B5EF4-FFF2-40B4-BE49-F238E27FC236}">
                  <a16:creationId xmlns:a16="http://schemas.microsoft.com/office/drawing/2014/main" id="{1070F9B0-9F8D-8C45-8855-9E9380170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4522" y="12946675"/>
              <a:ext cx="5529099" cy="6840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008B7CBF-B87A-CF44-A451-FA40E0D82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0212" y="12760326"/>
              <a:ext cx="15414310" cy="708304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360178" tIns="360178" rIns="360178" bIns="360178"/>
            <a:lstStyle>
              <a:lvl1pPr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20000"/>
                </a:spcAft>
                <a:defRPr/>
              </a:pPr>
              <a:r>
                <a:rPr lang="en-GB" altLang="en-US" sz="5400" b="1" dirty="0">
                  <a:latin typeface="Lucida Sans" panose="020B0602030504020204" pitchFamily="34" charset="77"/>
                </a:rPr>
                <a:t>5. Result:  Annual Variation</a:t>
              </a:r>
            </a:p>
            <a:p>
              <a:pPr eaLnBrk="1" hangingPunct="1">
                <a:spcAft>
                  <a:spcPct val="50000"/>
                </a:spcAft>
                <a:defRPr/>
              </a:pPr>
              <a:r>
                <a:rPr lang="en-GB" altLang="en-US" sz="3000" dirty="0">
                  <a:latin typeface="Lucida Sans" panose="020B0602030504020204" pitchFamily="34" charset="77"/>
                </a:rPr>
                <a:t>Gonad index, oocyte diameter and male maturity stages differed significantly over time. </a:t>
              </a:r>
            </a:p>
            <a:p>
              <a:pPr marL="646364" indent="-646364" eaLnBrk="1" hangingPunct="1">
                <a:spcAft>
                  <a:spcPct val="50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altLang="en-US" sz="3000" dirty="0">
                  <a:latin typeface="Lucida Sans" panose="020B0602030504020204" pitchFamily="34" charset="77"/>
                </a:rPr>
                <a:t>Gonad index </a:t>
              </a:r>
              <a:r>
                <a:rPr lang="en-GB" sz="3000" dirty="0">
                  <a:latin typeface="Lucida Sans" panose="020B0602030504020204" pitchFamily="34" charset="77"/>
                  <a:ea typeface="Arial" panose="020B0604020202020204" pitchFamily="34" charset="0"/>
                </a:rPr>
                <a:t>(Two- way ANOVA, </a:t>
              </a:r>
              <a:r>
                <a:rPr lang="en-GB" sz="3000" i="1" dirty="0">
                  <a:latin typeface="Lucida Sans" panose="020B0602030504020204" pitchFamily="34" charset="77"/>
                  <a:ea typeface="Arial" panose="020B0604020202020204" pitchFamily="34" charset="0"/>
                </a:rPr>
                <a:t>F</a:t>
              </a:r>
              <a:r>
                <a:rPr lang="en-GB" sz="3000" baseline="-25000" dirty="0">
                  <a:latin typeface="Lucida Sans" panose="020B0602030504020204" pitchFamily="34" charset="77"/>
                  <a:ea typeface="Arial" panose="020B0604020202020204" pitchFamily="34" charset="0"/>
                </a:rPr>
                <a:t>(10,156)</a:t>
              </a:r>
              <a:r>
                <a:rPr lang="en-GB" sz="3000" dirty="0">
                  <a:latin typeface="Lucida Sans" panose="020B0602030504020204" pitchFamily="34" charset="77"/>
                  <a:ea typeface="Arial" panose="020B0604020202020204" pitchFamily="34" charset="0"/>
                </a:rPr>
                <a:t> = 3.08, p = 0.001).</a:t>
              </a:r>
              <a:endParaRPr lang="en-GB" altLang="en-US" sz="3000" dirty="0">
                <a:latin typeface="Lucida Sans" panose="020B0602030504020204" pitchFamily="34" charset="77"/>
              </a:endParaRPr>
            </a:p>
            <a:p>
              <a:pPr marL="646364" indent="-646364" eaLnBrk="1" hangingPunct="1">
                <a:spcAft>
                  <a:spcPct val="50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altLang="en-US" sz="3000" dirty="0">
                  <a:latin typeface="Lucida Sans" panose="020B0602030504020204" pitchFamily="34" charset="77"/>
                </a:rPr>
                <a:t>Oocyte diameter </a:t>
              </a:r>
              <a:r>
                <a:rPr lang="en-GB" sz="3000" dirty="0">
                  <a:latin typeface="Lucida Sans" panose="020B0602030504020204" pitchFamily="34" charset="77"/>
                </a:rPr>
                <a:t>(χ2 = 4149.2, p &lt; 0.001). </a:t>
              </a:r>
            </a:p>
            <a:p>
              <a:pPr marL="646364" indent="-646364" eaLnBrk="1" hangingPunct="1">
                <a:spcAft>
                  <a:spcPct val="50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sz="3000" dirty="0">
                  <a:latin typeface="Lucida Sans" panose="020B0602030504020204" pitchFamily="34" charset="77"/>
                </a:rPr>
                <a:t>Male maturity staging </a:t>
              </a:r>
              <a:r>
                <a:rPr lang="el-GR" sz="3000" dirty="0">
                  <a:latin typeface="+mn-lt"/>
                </a:rPr>
                <a:t>(χ2 = 435.5, </a:t>
              </a:r>
              <a:r>
                <a:rPr lang="en-GB" sz="3000" dirty="0">
                  <a:latin typeface="Lucida Sans" panose="020B0602030504020204" pitchFamily="34" charset="77"/>
                </a:rPr>
                <a:t>p-value &lt; 0.001).</a:t>
              </a:r>
            </a:p>
            <a:p>
              <a:pPr eaLnBrk="1" hangingPunct="1">
                <a:spcAft>
                  <a:spcPct val="50000"/>
                </a:spcAft>
                <a:defRPr/>
              </a:pPr>
              <a:r>
                <a:rPr lang="en-GB" altLang="en-US" sz="3000" dirty="0">
                  <a:latin typeface="Lucida Sans" panose="020B0602030504020204" pitchFamily="34" charset="77"/>
                </a:rPr>
                <a:t>Each increased February to November before decreasing November-January (austral summer), indicating spawning.</a:t>
              </a:r>
            </a:p>
            <a:p>
              <a:pPr eaLnBrk="1" hangingPunct="1">
                <a:spcAft>
                  <a:spcPct val="50000"/>
                </a:spcAft>
                <a:defRPr/>
              </a:pPr>
              <a:r>
                <a:rPr lang="en-GB" altLang="en-US" sz="3000" dirty="0">
                  <a:latin typeface="Lucida Sans" panose="020B0602030504020204" pitchFamily="34" charset="77"/>
                </a:rPr>
                <a:t>Oocyte bimodal distribution follows right to left skew over year (maturation), unimodal in austral summer (spawning)</a:t>
              </a:r>
            </a:p>
            <a:p>
              <a:pPr eaLnBrk="1" hangingPunct="1">
                <a:spcAft>
                  <a:spcPct val="50000"/>
                </a:spcAft>
                <a:defRPr/>
              </a:pPr>
              <a:r>
                <a:rPr lang="en-GB" altLang="en-US" sz="3000" dirty="0">
                  <a:latin typeface="Lucida Sans" panose="020B0602030504020204" pitchFamily="34" charset="77"/>
                </a:rPr>
                <a:t>Oocyte retention during summer = 18-24 month oogenesis</a:t>
              </a:r>
            </a:p>
            <a:p>
              <a:pPr eaLnBrk="1" hangingPunct="1">
                <a:spcAft>
                  <a:spcPct val="50000"/>
                </a:spcAft>
                <a:defRPr/>
              </a:pPr>
              <a:endParaRPr lang="en-GB" altLang="en-US" sz="3600" dirty="0">
                <a:latin typeface="Lucida Sans" panose="020B0602030504020204" pitchFamily="34" charset="7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BAB361A-1EC7-AA40-9ECC-694154D17E69}"/>
                </a:ext>
              </a:extLst>
            </p:cNvPr>
            <p:cNvSpPr txBox="1"/>
            <p:nvPr/>
          </p:nvSpPr>
          <p:spPr>
            <a:xfrm rot="5400000">
              <a:off x="25934293" y="15752316"/>
              <a:ext cx="6757421" cy="1030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2400" dirty="0">
                  <a:solidFill>
                    <a:schemeClr val="bg2">
                      <a:lumMod val="25000"/>
                    </a:schemeClr>
                  </a:solidFill>
                  <a:latin typeface="+mn-lt"/>
                </a:rPr>
                <a:t>Fig. 4.  Monthly oocyte diameter in </a:t>
              </a:r>
              <a:r>
                <a:rPr lang="en-GB" sz="2400" dirty="0">
                  <a:solidFill>
                    <a:schemeClr val="bg2">
                      <a:lumMod val="25000"/>
                    </a:schemeClr>
                  </a:solidFill>
                </a:rPr>
                <a:t>5µm </a:t>
              </a:r>
              <a:r>
                <a:rPr lang="en-GB" sz="2400" dirty="0">
                  <a:solidFill>
                    <a:schemeClr val="bg2">
                      <a:lumMod val="25000"/>
                    </a:schemeClr>
                  </a:solidFill>
                  <a:latin typeface="+mn-lt"/>
                </a:rPr>
                <a:t>bins. Blank=no data. N= 9300</a:t>
              </a:r>
            </a:p>
            <a:p>
              <a:pPr>
                <a:defRPr/>
              </a:pPr>
              <a:endParaRPr lang="en-GB" sz="1600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82" name="Result 6">
            <a:extLst>
              <a:ext uri="{FF2B5EF4-FFF2-40B4-BE49-F238E27FC236}">
                <a16:creationId xmlns:a16="http://schemas.microsoft.com/office/drawing/2014/main" id="{E1232060-E6E6-3D4A-90C6-CA5998AB396D}"/>
              </a:ext>
            </a:extLst>
          </p:cNvPr>
          <p:cNvGrpSpPr/>
          <p:nvPr/>
        </p:nvGrpSpPr>
        <p:grpSpPr>
          <a:xfrm>
            <a:off x="19438992" y="11537207"/>
            <a:ext cx="22866520" cy="6696749"/>
            <a:chOff x="8163648" y="20520009"/>
            <a:chExt cx="22416303" cy="6564897"/>
          </a:xfrm>
        </p:grpSpPr>
        <p:sp>
          <p:nvSpPr>
            <p:cNvPr id="83" name="Rectangle 4">
              <a:extLst>
                <a:ext uri="{FF2B5EF4-FFF2-40B4-BE49-F238E27FC236}">
                  <a16:creationId xmlns:a16="http://schemas.microsoft.com/office/drawing/2014/main" id="{76C0FE40-0A9D-7146-B031-DD56E2A6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3648" y="20520009"/>
              <a:ext cx="22416303" cy="62685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178" tIns="360178" rIns="360178" bIns="360178"/>
            <a:lstStyle>
              <a:lvl1pPr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20000"/>
                </a:spcAft>
                <a:defRPr/>
              </a:pPr>
              <a:endParaRPr lang="en-GB" altLang="en-US" sz="4803" dirty="0">
                <a:latin typeface="Lucida Sans" panose="020B0602030504020204" pitchFamily="34" charset="0"/>
              </a:endParaRPr>
            </a:p>
          </p:txBody>
        </p:sp>
        <p:sp>
          <p:nvSpPr>
            <p:cNvPr id="84" name="Rectangle 4">
              <a:extLst>
                <a:ext uri="{FF2B5EF4-FFF2-40B4-BE49-F238E27FC236}">
                  <a16:creationId xmlns:a16="http://schemas.microsoft.com/office/drawing/2014/main" id="{62534654-4493-714E-8D5F-B7764DA1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3110" y="20604905"/>
              <a:ext cx="10814854" cy="57567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360178" tIns="360178" rIns="360178" bIns="360178"/>
            <a:lstStyle>
              <a:lvl1pPr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20000"/>
                </a:spcAft>
                <a:defRPr/>
              </a:pPr>
              <a:r>
                <a:rPr lang="en-GB" altLang="en-US" sz="4800" b="1" dirty="0">
                  <a:latin typeface="Lucida Sans" panose="020B0602030504020204" pitchFamily="34" charset="0"/>
                </a:rPr>
                <a:t>6. Result:  Synchrony</a:t>
              </a:r>
            </a:p>
            <a:p>
              <a:pPr eaLnBrk="1" hangingPunct="1">
                <a:spcAft>
                  <a:spcPct val="50000"/>
                </a:spcAft>
                <a:defRPr/>
              </a:pPr>
              <a:r>
                <a:rPr lang="en-GB" altLang="en-US" sz="3000" dirty="0">
                  <a:latin typeface="Lucida Sans" panose="020B0602030504020204" pitchFamily="34" charset="77"/>
                </a:rPr>
                <a:t>No significant difference between male/female gonad indexes.</a:t>
              </a:r>
            </a:p>
            <a:p>
              <a:pPr eaLnBrk="1" hangingPunct="1">
                <a:spcAft>
                  <a:spcPct val="50000"/>
                </a:spcAft>
                <a:defRPr/>
              </a:pPr>
              <a:r>
                <a:rPr lang="en-GB" altLang="en-US" sz="3000" dirty="0">
                  <a:latin typeface="Lucida Sans" panose="020B0602030504020204" pitchFamily="34" charset="0"/>
                </a:rPr>
                <a:t>Oocyte diameter and male maturity stages were synchronous throughout year </a:t>
              </a:r>
              <a:r>
                <a:rPr lang="en-GB" altLang="en-US" sz="3000" dirty="0">
                  <a:latin typeface="Lucida Sans" panose="020B0602030504020204" pitchFamily="34" charset="0"/>
                  <a:cs typeface="Arial" panose="020B0604020202020204" pitchFamily="34" charset="0"/>
                </a:rPr>
                <a:t>(Fig. 5, Spearman's rank </a:t>
              </a:r>
              <a:r>
                <a:rPr lang="en-GB" altLang="en-US" sz="3000" dirty="0" err="1">
                  <a:latin typeface="Lucida Sans" panose="020B0602030504020204" pitchFamily="34" charset="0"/>
                  <a:cs typeface="Arial" panose="020B0604020202020204" pitchFamily="34" charset="0"/>
                </a:rPr>
                <a:t>ρ</a:t>
              </a:r>
              <a:r>
                <a:rPr lang="en-GB" altLang="en-US" sz="3000" dirty="0">
                  <a:latin typeface="Lucida Sans" panose="020B0602030504020204" pitchFamily="34" charset="0"/>
                  <a:cs typeface="Arial" panose="020B0604020202020204" pitchFamily="34" charset="0"/>
                </a:rPr>
                <a:t>= 0.84, p-value = 0.003).</a:t>
              </a:r>
            </a:p>
            <a:p>
              <a:pPr eaLnBrk="1" hangingPunct="1">
                <a:spcAft>
                  <a:spcPct val="50000"/>
                </a:spcAft>
                <a:defRPr/>
              </a:pPr>
              <a:r>
                <a:rPr lang="en-GB" altLang="en-US" sz="3000" dirty="0">
                  <a:latin typeface="Lucida Sans" panose="020B0602030504020204" pitchFamily="34" charset="0"/>
                  <a:cs typeface="Arial" panose="020B0604020202020204" pitchFamily="34" charset="0"/>
                </a:rPr>
                <a:t>Males spawned later than females. Could increase fertilisation success. Present in other ophiuroids</a:t>
              </a:r>
              <a:r>
                <a:rPr lang="en-GB" altLang="en-US" sz="3000" baseline="30000" dirty="0">
                  <a:latin typeface="Lucida Sans" panose="020B0602030504020204" pitchFamily="34" charset="0"/>
                  <a:cs typeface="Arial" panose="020B0604020202020204" pitchFamily="34" charset="0"/>
                </a:rPr>
                <a:t>6</a:t>
              </a:r>
              <a:r>
                <a:rPr lang="en-GB" altLang="en-US" sz="3000" dirty="0">
                  <a:latin typeface="Lucida Sans" panose="020B0602030504020204" pitchFamily="34" charset="0"/>
                  <a:cs typeface="Arial" panose="020B0604020202020204" pitchFamily="34" charset="0"/>
                </a:rPr>
                <a:t>.</a:t>
              </a:r>
            </a:p>
            <a:p>
              <a:pPr eaLnBrk="1" hangingPunct="1">
                <a:spcAft>
                  <a:spcPct val="50000"/>
                </a:spcAft>
                <a:defRPr/>
              </a:pPr>
              <a:endParaRPr lang="en-GB" altLang="en-US" sz="3200" dirty="0">
                <a:latin typeface="Lucida Sans" panose="020B0602030504020204" pitchFamily="34" charset="0"/>
              </a:endParaRPr>
            </a:p>
          </p:txBody>
        </p:sp>
        <p:grpSp>
          <p:nvGrpSpPr>
            <p:cNvPr id="85" name="Group 2">
              <a:extLst>
                <a:ext uri="{FF2B5EF4-FFF2-40B4-BE49-F238E27FC236}">
                  <a16:creationId xmlns:a16="http://schemas.microsoft.com/office/drawing/2014/main" id="{08321092-0F6D-3445-866C-2E7789B42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5206" y="20664489"/>
              <a:ext cx="10562022" cy="5845759"/>
              <a:chOff x="5903282" y="13825588"/>
              <a:chExt cx="8470148" cy="4687547"/>
            </a:xfrm>
          </p:grpSpPr>
          <p:pic>
            <p:nvPicPr>
              <p:cNvPr id="87" name="Picture 4" descr="Fig. 5 Time-series graph of oocyte diameter and testes maturity">
                <a:extLst>
                  <a:ext uri="{FF2B5EF4-FFF2-40B4-BE49-F238E27FC236}">
                    <a16:creationId xmlns:a16="http://schemas.microsoft.com/office/drawing/2014/main" id="{D507F329-6367-3542-AA36-4862EA4E3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926"/>
              <a:stretch>
                <a:fillRect/>
              </a:stretch>
            </p:blipFill>
            <p:spPr bwMode="auto">
              <a:xfrm>
                <a:off x="5903282" y="13825588"/>
                <a:ext cx="8470148" cy="4687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" name="Picture 4">
                <a:extLst>
                  <a:ext uri="{FF2B5EF4-FFF2-40B4-BE49-F238E27FC236}">
                    <a16:creationId xmlns:a16="http://schemas.microsoft.com/office/drawing/2014/main" id="{416452F2-682F-004F-BBEA-CC9D7B35A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680" t="40726" b="38925"/>
              <a:stretch>
                <a:fillRect/>
              </a:stretch>
            </p:blipFill>
            <p:spPr bwMode="auto">
              <a:xfrm>
                <a:off x="7073665" y="14275777"/>
                <a:ext cx="1263821" cy="1107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A078F37-6A33-1843-9CE6-ACCEB4AFFACB}"/>
                </a:ext>
              </a:extLst>
            </p:cNvPr>
            <p:cNvSpPr txBox="1"/>
            <p:nvPr/>
          </p:nvSpPr>
          <p:spPr>
            <a:xfrm>
              <a:off x="8197624" y="26291077"/>
              <a:ext cx="17352962" cy="7938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2400" dirty="0">
                  <a:solidFill>
                    <a:schemeClr val="bg2">
                      <a:lumMod val="25000"/>
                    </a:schemeClr>
                  </a:solidFill>
                  <a:latin typeface="+mn-lt"/>
                </a:rPr>
                <a:t>Fig. 5. Average oocyte diameter and male maturity stage (±SE, from spent (0) to mature (4)). Grey shading= winter</a:t>
              </a:r>
            </a:p>
            <a:p>
              <a:pPr>
                <a:defRPr/>
              </a:pPr>
              <a:endParaRPr lang="en-GB" sz="2262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7" name="Result 7">
            <a:extLst>
              <a:ext uri="{FF2B5EF4-FFF2-40B4-BE49-F238E27FC236}">
                <a16:creationId xmlns:a16="http://schemas.microsoft.com/office/drawing/2014/main" id="{84826C64-DA00-9040-BFB1-83B5F70015A9}"/>
              </a:ext>
            </a:extLst>
          </p:cNvPr>
          <p:cNvGrpSpPr/>
          <p:nvPr/>
        </p:nvGrpSpPr>
        <p:grpSpPr>
          <a:xfrm>
            <a:off x="19438992" y="18093526"/>
            <a:ext cx="13518000" cy="9756000"/>
            <a:chOff x="19438992" y="18093526"/>
            <a:chExt cx="13518000" cy="9756000"/>
          </a:xfrm>
        </p:grpSpPr>
        <p:sp>
          <p:nvSpPr>
            <p:cNvPr id="92" name="Rectangle 4">
              <a:extLst>
                <a:ext uri="{FF2B5EF4-FFF2-40B4-BE49-F238E27FC236}">
                  <a16:creationId xmlns:a16="http://schemas.microsoft.com/office/drawing/2014/main" id="{2809F3ED-E96F-7447-98A8-252821F04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8992" y="18093526"/>
              <a:ext cx="13518000" cy="975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178" tIns="360178" rIns="360178" bIns="360178"/>
            <a:lstStyle>
              <a:lvl1pPr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62275"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20000"/>
                </a:spcAft>
                <a:defRPr/>
              </a:pPr>
              <a:r>
                <a:rPr lang="en-GB" altLang="en-US" sz="5000" b="1" dirty="0">
                  <a:latin typeface="Lucida Sans" panose="020B0602030504020204" pitchFamily="34" charset="0"/>
                </a:rPr>
                <a:t>7. Result: Correlation to  environment</a:t>
              </a:r>
              <a:endParaRPr lang="en-GB" altLang="en-US" sz="4800" dirty="0">
                <a:latin typeface="Lucida Sans" panose="020B0602030504020204" pitchFamily="34" charset="0"/>
              </a:endParaRPr>
            </a:p>
            <a:p>
              <a:pPr eaLnBrk="1" hangingPunct="1">
                <a:spcAft>
                  <a:spcPct val="50000"/>
                </a:spcAft>
                <a:defRPr/>
              </a:pPr>
              <a:endParaRPr lang="en-GB" altLang="en-US" sz="4800" dirty="0">
                <a:latin typeface="Lucida Sans" panose="020B0602030504020204" pitchFamily="34" charset="0"/>
              </a:endParaRPr>
            </a:p>
            <a:p>
              <a:pPr eaLnBrk="1" hangingPunct="1">
                <a:spcAft>
                  <a:spcPct val="50000"/>
                </a:spcAft>
                <a:defRPr/>
              </a:pPr>
              <a:endParaRPr lang="en-GB" altLang="en-US" sz="4800" dirty="0">
                <a:latin typeface="Lucida Sans" panose="020B0602030504020204" pitchFamily="34" charset="0"/>
              </a:endParaRPr>
            </a:p>
          </p:txBody>
        </p:sp>
        <p:pic>
          <p:nvPicPr>
            <p:cNvPr id="93" name="Picture 7" descr="Correlation matrix chart of temperature, month, percent ice cover, southern occilation index, male stage, oocyte diameter. ">
              <a:extLst>
                <a:ext uri="{FF2B5EF4-FFF2-40B4-BE49-F238E27FC236}">
                  <a16:creationId xmlns:a16="http://schemas.microsoft.com/office/drawing/2014/main" id="{C80D0566-6023-5C49-A462-54BA211B4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74" t="-246" r="13971"/>
            <a:stretch>
              <a:fillRect/>
            </a:stretch>
          </p:blipFill>
          <p:spPr bwMode="auto">
            <a:xfrm>
              <a:off x="25608007" y="18927147"/>
              <a:ext cx="7225139" cy="708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25D47D9-0380-7B44-B038-9106700B81C3}"/>
                </a:ext>
              </a:extLst>
            </p:cNvPr>
            <p:cNvSpPr txBox="1"/>
            <p:nvPr/>
          </p:nvSpPr>
          <p:spPr>
            <a:xfrm>
              <a:off x="29376761" y="25758382"/>
              <a:ext cx="3452653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GB" sz="2400" dirty="0">
                  <a:solidFill>
                    <a:schemeClr val="bg2">
                      <a:lumMod val="25000"/>
                    </a:schemeClr>
                  </a:solidFill>
                  <a:latin typeface="+mn-lt"/>
                </a:rPr>
                <a:t>Fig. 6. </a:t>
              </a:r>
              <a:r>
                <a:rPr lang="en-GB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Arial" panose="020B0604020202020204" pitchFamily="34" charset="0"/>
                </a:rPr>
                <a:t>Spearman's Rank matrix, numbers represent Spearman rank value and cells highlighted have p-value &lt;0.05. </a:t>
              </a:r>
              <a:endParaRPr lang="en-GB" sz="1600" dirty="0">
                <a:solidFill>
                  <a:schemeClr val="bg2">
                    <a:lumMod val="25000"/>
                  </a:schemeClr>
                </a:solidFill>
                <a:latin typeface="+mn-lt"/>
              </a:endParaRPr>
            </a:p>
          </p:txBody>
        </p:sp>
        <p:sp>
          <p:nvSpPr>
            <p:cNvPr id="95" name="Rectangle 4">
              <a:extLst>
                <a:ext uri="{FF2B5EF4-FFF2-40B4-BE49-F238E27FC236}">
                  <a16:creationId xmlns:a16="http://schemas.microsoft.com/office/drawing/2014/main" id="{1A920DB6-B395-8247-AC91-6FEC3C91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2479" y="19106186"/>
              <a:ext cx="9636704" cy="8052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178" tIns="360178" rIns="360178" bIns="360178"/>
            <a:lstStyle>
              <a:lvl1pPr marL="457200" indent="-45720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962275"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962275" eaLnBrk="0" fontAlgn="base" hangingPunct="0">
                <a:spcBef>
                  <a:spcPct val="0"/>
                </a:spcBef>
                <a:spcAft>
                  <a:spcPct val="0"/>
                </a:spcAft>
                <a:defRPr sz="8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50000"/>
                </a:spcAft>
                <a:buFont typeface="Arial" panose="020B0604020202020204" pitchFamily="34" charset="0"/>
                <a:buChar char="•"/>
              </a:pPr>
              <a:r>
                <a:rPr lang="en-GB" altLang="en-US" sz="3000" dirty="0">
                  <a:latin typeface="Lucida Sans" panose="020B0602030504020204" pitchFamily="34" charset="77"/>
                </a:rPr>
                <a:t>Positive temperature </a:t>
              </a:r>
              <a:br>
                <a:rPr lang="en-GB" altLang="en-US" sz="3000" dirty="0">
                  <a:latin typeface="Lucida Sans" panose="020B0602030504020204" pitchFamily="34" charset="77"/>
                </a:rPr>
              </a:br>
              <a:r>
                <a:rPr lang="en-GB" altLang="en-US" sz="3000" dirty="0">
                  <a:latin typeface="Lucida Sans" panose="020B0602030504020204" pitchFamily="34" charset="77"/>
                </a:rPr>
                <a:t>correlation. </a:t>
              </a:r>
              <a:r>
                <a:rPr lang="en-GB" altLang="en-US" sz="3000" dirty="0" err="1">
                  <a:latin typeface="Lucida Sans" panose="020B0602030504020204" pitchFamily="34" charset="77"/>
                </a:rPr>
                <a:t>Ophiuriod</a:t>
              </a:r>
              <a:r>
                <a:rPr lang="en-GB" altLang="en-US" sz="3000" dirty="0">
                  <a:latin typeface="Lucida Sans" panose="020B0602030504020204" pitchFamily="34" charset="77"/>
                </a:rPr>
                <a:t> </a:t>
              </a:r>
              <a:br>
                <a:rPr lang="en-GB" altLang="en-US" sz="3000" dirty="0">
                  <a:latin typeface="Lucida Sans" panose="020B0602030504020204" pitchFamily="34" charset="77"/>
                </a:rPr>
              </a:br>
              <a:r>
                <a:rPr lang="en-GB" altLang="en-US" sz="3000" dirty="0">
                  <a:latin typeface="Lucida Sans" panose="020B0602030504020204" pitchFamily="34" charset="77"/>
                </a:rPr>
                <a:t>reproductive cycles co-vary </a:t>
              </a:r>
              <a:br>
                <a:rPr lang="en-GB" altLang="en-US" sz="3000" dirty="0">
                  <a:latin typeface="Lucida Sans" panose="020B0602030504020204" pitchFamily="34" charset="77"/>
                </a:rPr>
              </a:br>
              <a:r>
                <a:rPr lang="en-GB" altLang="en-US" sz="3000" dirty="0">
                  <a:latin typeface="Lucida Sans" panose="020B0602030504020204" pitchFamily="34" charset="77"/>
                </a:rPr>
                <a:t>with seasons</a:t>
              </a:r>
              <a:r>
                <a:rPr lang="en-GB" altLang="en-US" sz="3000" baseline="30000" dirty="0">
                  <a:latin typeface="Lucida Sans" panose="020B0602030504020204" pitchFamily="34" charset="77"/>
                </a:rPr>
                <a:t>6</a:t>
              </a:r>
              <a:r>
                <a:rPr lang="en-GB" altLang="en-US" sz="3000" dirty="0">
                  <a:latin typeface="Lucida Sans" panose="020B0602030504020204" pitchFamily="34" charset="77"/>
                </a:rPr>
                <a:t>. </a:t>
              </a:r>
            </a:p>
            <a:p>
              <a:pPr eaLnBrk="1" hangingPunct="1">
                <a:spcAft>
                  <a:spcPct val="50000"/>
                </a:spcAft>
                <a:buFont typeface="Arial" panose="020B0604020202020204" pitchFamily="34" charset="0"/>
                <a:buChar char="•"/>
              </a:pPr>
              <a:r>
                <a:rPr lang="en-GB" altLang="en-US" sz="3000" dirty="0">
                  <a:latin typeface="Lucida Sans" panose="020B0602030504020204" pitchFamily="34" charset="77"/>
                </a:rPr>
                <a:t>Positive sea-ice correlation </a:t>
              </a:r>
              <a:br>
                <a:rPr lang="en-GB" altLang="en-US" sz="3000" dirty="0">
                  <a:latin typeface="Lucida Sans" panose="020B0602030504020204" pitchFamily="34" charset="77"/>
                </a:rPr>
              </a:br>
              <a:r>
                <a:rPr lang="en-GB" altLang="en-US" sz="3000" dirty="0">
                  <a:latin typeface="Lucida Sans" panose="020B0602030504020204" pitchFamily="34" charset="77"/>
                </a:rPr>
                <a:t>low. Sea-ice indirectly impact </a:t>
              </a:r>
              <a:br>
                <a:rPr lang="en-GB" altLang="en-US" sz="3000" dirty="0">
                  <a:latin typeface="Lucida Sans" panose="020B0602030504020204" pitchFamily="34" charset="77"/>
                </a:rPr>
              </a:br>
              <a:r>
                <a:rPr lang="en-GB" altLang="en-US" sz="3000" i="1" dirty="0">
                  <a:latin typeface="Lucida Sans" panose="020B0602030504020204" pitchFamily="34" charset="77"/>
                </a:rPr>
                <a:t>O. victoriae</a:t>
              </a:r>
              <a:r>
                <a:rPr lang="en-GB" altLang="en-US" sz="3000" dirty="0">
                  <a:latin typeface="Lucida Sans" panose="020B0602030504020204" pitchFamily="34" charset="77"/>
                </a:rPr>
                <a:t> via influence of </a:t>
              </a:r>
              <a:br>
                <a:rPr lang="en-GB" altLang="en-US" sz="3000" dirty="0">
                  <a:latin typeface="Lucida Sans" panose="020B0602030504020204" pitchFamily="34" charset="77"/>
                </a:rPr>
              </a:br>
              <a:r>
                <a:rPr lang="en-GB" altLang="en-US" sz="3000" dirty="0">
                  <a:latin typeface="Lucida Sans" panose="020B0602030504020204" pitchFamily="34" charset="77"/>
                </a:rPr>
                <a:t>photoperiod and scouring events</a:t>
              </a:r>
              <a:r>
                <a:rPr lang="en-GB" altLang="en-US" sz="3000" baseline="30000" dirty="0">
                  <a:latin typeface="Lucida Sans" panose="020B0602030504020204" pitchFamily="34" charset="77"/>
                </a:rPr>
                <a:t>7</a:t>
              </a:r>
              <a:r>
                <a:rPr lang="en-GB" altLang="en-US" sz="3000" dirty="0">
                  <a:latin typeface="Lucida Sans" panose="020B0602030504020204" pitchFamily="34" charset="77"/>
                </a:rPr>
                <a:t>.</a:t>
              </a:r>
            </a:p>
            <a:p>
              <a:pPr eaLnBrk="1" hangingPunct="1">
                <a:spcAft>
                  <a:spcPct val="50000"/>
                </a:spcAft>
                <a:buFont typeface="Arial" panose="020B0604020202020204" pitchFamily="34" charset="0"/>
                <a:buChar char="•"/>
              </a:pPr>
              <a:r>
                <a:rPr lang="en-GB" altLang="en-US" sz="3000" dirty="0">
                  <a:latin typeface="Lucida Sans" panose="020B0602030504020204" pitchFamily="34" charset="77"/>
                </a:rPr>
                <a:t>Positive total chlorophyll correlation, both </a:t>
              </a:r>
              <a:br>
                <a:rPr lang="en-GB" altLang="en-US" sz="3000" dirty="0">
                  <a:latin typeface="Lucida Sans" panose="020B0602030504020204" pitchFamily="34" charset="77"/>
                </a:rPr>
              </a:br>
              <a:r>
                <a:rPr lang="en-GB" altLang="en-US" sz="3000" dirty="0">
                  <a:latin typeface="Lucida Sans" panose="020B0602030504020204" pitchFamily="34" charset="77"/>
                </a:rPr>
                <a:t>reproduction and phytoplankton bloom not </a:t>
              </a:r>
              <a:br>
                <a:rPr lang="en-GB" altLang="en-US" sz="3000" dirty="0">
                  <a:latin typeface="Lucida Sans" panose="020B0602030504020204" pitchFamily="34" charset="77"/>
                </a:rPr>
              </a:br>
              <a:r>
                <a:rPr lang="en-GB" altLang="en-US" sz="3000" dirty="0">
                  <a:latin typeface="Lucida Sans" panose="020B0602030504020204" pitchFamily="34" charset="77"/>
                </a:rPr>
                <a:t>directly linked.</a:t>
              </a:r>
            </a:p>
            <a:p>
              <a:pPr eaLnBrk="1" hangingPunct="1">
                <a:spcAft>
                  <a:spcPct val="50000"/>
                </a:spcAft>
                <a:buFont typeface="Arial" panose="020B0604020202020204" pitchFamily="34" charset="0"/>
                <a:buChar char="•"/>
              </a:pPr>
              <a:r>
                <a:rPr lang="en-GB" altLang="en-US" sz="3000" dirty="0">
                  <a:latin typeface="Lucida Sans" panose="020B0602030504020204" pitchFamily="34" charset="77"/>
                </a:rPr>
                <a:t>Southern Oscillation Index (SOI) positive correlation. SOI influences inter-annual trends in temperature,  sea-ice and wind</a:t>
              </a:r>
              <a:r>
                <a:rPr lang="en-GB" altLang="en-US" sz="3000" baseline="30000" dirty="0">
                  <a:latin typeface="Lucida Sans" panose="020B0602030504020204" pitchFamily="34" charset="77"/>
                </a:rPr>
                <a:t>8</a:t>
              </a:r>
              <a:r>
                <a:rPr lang="en-GB" altLang="en-US" sz="3000" dirty="0">
                  <a:latin typeface="Lucida Sans" panose="020B0602030504020204" pitchFamily="34" charset="77"/>
                </a:rPr>
                <a:t>. SOI may be an over-arching factor influencing </a:t>
              </a:r>
              <a:r>
                <a:rPr lang="en-GB" altLang="en-US" sz="3000" i="1" dirty="0">
                  <a:latin typeface="Lucida Sans" panose="020B0602030504020204" pitchFamily="34" charset="77"/>
                </a:rPr>
                <a:t>O. victoriae</a:t>
              </a:r>
              <a:r>
                <a:rPr lang="en-GB" altLang="en-US" sz="3000" dirty="0">
                  <a:latin typeface="Lucida Sans" panose="020B0602030504020204" pitchFamily="34" charset="77"/>
                </a:rPr>
                <a:t> gametogenic cycles </a:t>
              </a:r>
            </a:p>
          </p:txBody>
        </p:sp>
      </p:grpSp>
      <p:sp>
        <p:nvSpPr>
          <p:cNvPr id="96" name="Conculsions">
            <a:extLst>
              <a:ext uri="{FF2B5EF4-FFF2-40B4-BE49-F238E27FC236}">
                <a16:creationId xmlns:a16="http://schemas.microsoft.com/office/drawing/2014/main" id="{CD7AF8D2-54E1-8245-A3E9-24F6C00B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2815" y="18093526"/>
            <a:ext cx="9242697" cy="975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178" tIns="360178" rIns="360178" bIns="360178"/>
          <a:lstStyle>
            <a:lvl1pPr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962275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62275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  <a:defRPr/>
            </a:pPr>
            <a:r>
              <a:rPr lang="en-GB" altLang="en-US" sz="5400" b="1" dirty="0">
                <a:latin typeface="Lucida Sans" panose="020B0602030504020204" pitchFamily="34" charset="0"/>
              </a:rPr>
              <a:t>8. Conclusions</a:t>
            </a:r>
          </a:p>
          <a:p>
            <a:pPr marL="646364" indent="-646364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i="1" dirty="0">
                <a:latin typeface="Lucida Sans" panose="020B0602030504020204" pitchFamily="34" charset="0"/>
              </a:rPr>
              <a:t>O. </a:t>
            </a:r>
            <a:r>
              <a:rPr lang="en-GB" altLang="en-US" sz="3200" i="1" dirty="0" err="1">
                <a:latin typeface="Lucida Sans" panose="020B0602030504020204" pitchFamily="34" charset="0"/>
              </a:rPr>
              <a:t>victoriae</a:t>
            </a:r>
            <a:r>
              <a:rPr lang="en-GB" altLang="en-US" sz="3200" dirty="0">
                <a:latin typeface="Lucida Sans" panose="020B0602030504020204" pitchFamily="34" charset="0"/>
              </a:rPr>
              <a:t> gametogenesis has </a:t>
            </a:r>
            <a:r>
              <a:rPr lang="en-GB" altLang="en-US" sz="3600" b="1" dirty="0">
                <a:latin typeface="Lucida Sans" panose="020B0602030504020204" pitchFamily="34" charset="0"/>
              </a:rPr>
              <a:t>seasonal cycles</a:t>
            </a:r>
            <a:r>
              <a:rPr lang="en-GB" altLang="en-US" sz="3200" dirty="0">
                <a:latin typeface="Lucida Sans" panose="020B0602030504020204" pitchFamily="34" charset="0"/>
              </a:rPr>
              <a:t>.</a:t>
            </a:r>
          </a:p>
          <a:p>
            <a:pPr marL="646364" indent="-646364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i="1" dirty="0">
                <a:latin typeface="Lucida Sans" panose="020B0602030504020204" pitchFamily="34" charset="0"/>
              </a:rPr>
              <a:t>O. </a:t>
            </a:r>
            <a:r>
              <a:rPr lang="en-GB" altLang="en-US" sz="3200" i="1" dirty="0" err="1">
                <a:latin typeface="Lucida Sans" panose="020B0602030504020204" pitchFamily="34" charset="0"/>
              </a:rPr>
              <a:t>victoriae</a:t>
            </a:r>
            <a:r>
              <a:rPr lang="en-GB" altLang="en-US" sz="3200" i="1" dirty="0">
                <a:latin typeface="Lucida Sans" panose="020B0602030504020204" pitchFamily="34" charset="0"/>
              </a:rPr>
              <a:t> </a:t>
            </a:r>
            <a:r>
              <a:rPr lang="en-GB" altLang="en-US" sz="3200" dirty="0">
                <a:latin typeface="Lucida Sans" panose="020B0602030504020204" pitchFamily="34" charset="0"/>
              </a:rPr>
              <a:t>have</a:t>
            </a:r>
            <a:r>
              <a:rPr lang="en-GB" altLang="en-US" sz="3200" i="1" dirty="0">
                <a:latin typeface="Lucida Sans" panose="020B0602030504020204" pitchFamily="34" charset="0"/>
              </a:rPr>
              <a:t> </a:t>
            </a:r>
            <a:r>
              <a:rPr lang="en-GB" altLang="en-US" sz="3600" b="1" i="1" dirty="0">
                <a:latin typeface="Lucida Sans" panose="020B0602030504020204" pitchFamily="34" charset="0"/>
              </a:rPr>
              <a:t>s</a:t>
            </a:r>
            <a:r>
              <a:rPr lang="en-GB" altLang="en-US" sz="3600" b="1" dirty="0">
                <a:latin typeface="Lucida Sans" panose="020B0602030504020204" pitchFamily="34" charset="0"/>
              </a:rPr>
              <a:t>ynchronous</a:t>
            </a:r>
            <a:r>
              <a:rPr lang="en-GB" altLang="en-US" sz="3200" dirty="0">
                <a:latin typeface="Lucida Sans" panose="020B0602030504020204" pitchFamily="34" charset="0"/>
              </a:rPr>
              <a:t> male/female reproductive cycles which improves fertilisation success and is controlled throughout the cycle.</a:t>
            </a:r>
          </a:p>
          <a:p>
            <a:pPr marL="646364" indent="-646364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i="1" dirty="0">
                <a:latin typeface="Lucida Sans" panose="020B0602030504020204" pitchFamily="34" charset="0"/>
              </a:rPr>
              <a:t>O. </a:t>
            </a:r>
            <a:r>
              <a:rPr lang="en-GB" altLang="en-US" sz="3200" i="1" dirty="0" err="1">
                <a:latin typeface="Lucida Sans" panose="020B0602030504020204" pitchFamily="34" charset="0"/>
              </a:rPr>
              <a:t>victoriae</a:t>
            </a:r>
            <a:r>
              <a:rPr lang="en-GB" altLang="en-US" sz="3200" i="1" dirty="0">
                <a:latin typeface="Lucida Sans" panose="020B0602030504020204" pitchFamily="34" charset="0"/>
              </a:rPr>
              <a:t> </a:t>
            </a:r>
            <a:r>
              <a:rPr lang="en-GB" altLang="en-US" sz="3200" dirty="0">
                <a:latin typeface="Lucida Sans" panose="020B0602030504020204" pitchFamily="34" charset="0"/>
              </a:rPr>
              <a:t>have extended </a:t>
            </a:r>
            <a:r>
              <a:rPr lang="en-GB" altLang="en-US" sz="3600" b="1" dirty="0">
                <a:latin typeface="Lucida Sans" panose="020B0602030504020204" pitchFamily="34" charset="0"/>
              </a:rPr>
              <a:t>18 – 24 month </a:t>
            </a:r>
            <a:r>
              <a:rPr lang="en-GB" altLang="en-US" sz="3200" b="1" dirty="0">
                <a:latin typeface="Lucida Sans" panose="020B0602030504020204" pitchFamily="34" charset="0"/>
              </a:rPr>
              <a:t>oogenesis</a:t>
            </a:r>
            <a:r>
              <a:rPr lang="en-GB" altLang="en-US" sz="3200" dirty="0">
                <a:latin typeface="Lucida Sans" panose="020B0602030504020204" pitchFamily="34" charset="0"/>
              </a:rPr>
              <a:t> allowing energy investment without trade-off with somatic system</a:t>
            </a:r>
          </a:p>
          <a:p>
            <a:pPr marL="646364" indent="-646364" eaLnBrk="1" hangingPunct="1"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GB" altLang="en-US" sz="3200" dirty="0">
                <a:latin typeface="Lucida Sans" panose="020B0602030504020204" pitchFamily="34" charset="0"/>
              </a:rPr>
              <a:t>Reproductive cycles are </a:t>
            </a:r>
            <a:r>
              <a:rPr lang="en-GB" altLang="en-US" sz="3600" b="1" dirty="0">
                <a:latin typeface="Lucida Sans" panose="020B0602030504020204" pitchFamily="34" charset="0"/>
              </a:rPr>
              <a:t>fundamentally linked with environmental processes </a:t>
            </a:r>
            <a:r>
              <a:rPr lang="en-GB" altLang="en-US" sz="3200" dirty="0">
                <a:latin typeface="Lucida Sans" panose="020B0602030504020204" pitchFamily="34" charset="0"/>
              </a:rPr>
              <a:t>and are at high risk to climate change</a:t>
            </a:r>
          </a:p>
        </p:txBody>
      </p:sp>
      <p:grpSp>
        <p:nvGrpSpPr>
          <p:cNvPr id="30" name="Ref.">
            <a:extLst>
              <a:ext uri="{FF2B5EF4-FFF2-40B4-BE49-F238E27FC236}">
                <a16:creationId xmlns:a16="http://schemas.microsoft.com/office/drawing/2014/main" id="{D50A3007-F576-2441-BB3B-4B2FC2365C94}"/>
              </a:ext>
            </a:extLst>
          </p:cNvPr>
          <p:cNvGrpSpPr/>
          <p:nvPr/>
        </p:nvGrpSpPr>
        <p:grpSpPr>
          <a:xfrm>
            <a:off x="1956040" y="28099046"/>
            <a:ext cx="38891682" cy="2091140"/>
            <a:chOff x="1956040" y="28099046"/>
            <a:chExt cx="38891682" cy="2091140"/>
          </a:xfrm>
        </p:grpSpPr>
        <p:sp>
          <p:nvSpPr>
            <p:cNvPr id="9" name="References ">
              <a:extLst>
                <a:ext uri="{FF2B5EF4-FFF2-40B4-BE49-F238E27FC236}">
                  <a16:creationId xmlns:a16="http://schemas.microsoft.com/office/drawing/2014/main" id="{57A963FD-D9C8-DF4C-B47A-96961A3AEA84}"/>
                </a:ext>
              </a:extLst>
            </p:cNvPr>
            <p:cNvSpPr/>
            <p:nvPr/>
          </p:nvSpPr>
          <p:spPr>
            <a:xfrm>
              <a:off x="1956040" y="28099046"/>
              <a:ext cx="22156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altLang="en-US" sz="2800" b="1" dirty="0">
                  <a:solidFill>
                    <a:schemeClr val="bg1"/>
                  </a:solidFill>
                  <a:latin typeface="Lucida Sans" panose="020B0602030504020204" pitchFamily="34" charset="77"/>
                </a:rPr>
                <a:t>References</a:t>
              </a:r>
              <a:endParaRPr lang="en-GB" sz="2800" b="1" dirty="0">
                <a:latin typeface="Lucida Sans" panose="020B0602030504020204" pitchFamily="34" charset="77"/>
              </a:endParaRPr>
            </a:p>
          </p:txBody>
        </p:sp>
        <p:sp>
          <p:nvSpPr>
            <p:cNvPr id="75" name="Referances">
              <a:extLst>
                <a:ext uri="{FF2B5EF4-FFF2-40B4-BE49-F238E27FC236}">
                  <a16:creationId xmlns:a16="http://schemas.microsoft.com/office/drawing/2014/main" id="{3CCC84EC-946F-DC4E-885C-821CD1A46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040" y="28531270"/>
              <a:ext cx="38891682" cy="1658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2">
              <a:spAutoFit/>
            </a:bodyPr>
            <a:lstStyle/>
            <a:p>
              <a:pPr marL="646364" indent="-646364">
                <a:buFont typeface="+mj-lt"/>
                <a:buAutoNum type="arabicPeriod"/>
                <a:defRPr/>
              </a:pP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Clarke, A., Meredith, M. P., Wallace, M. I., Brandon, M. A. &amp; Thomas, D. N. 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Deep Sea Res. Part II Top. Stud. </a:t>
              </a:r>
              <a:r>
                <a:rPr lang="en-GB" sz="2545" i="1" dirty="0" err="1">
                  <a:solidFill>
                    <a:schemeClr val="bg1"/>
                  </a:solidFill>
                  <a:latin typeface="+mn-lt"/>
                </a:rPr>
                <a:t>Oceanogr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.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GB" sz="2545" b="1" dirty="0">
                  <a:solidFill>
                    <a:schemeClr val="bg1"/>
                  </a:solidFill>
                  <a:latin typeface="+mn-lt"/>
                </a:rPr>
                <a:t>55,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1988–2006 (2008).</a:t>
              </a:r>
            </a:p>
            <a:p>
              <a:pPr marL="646364" indent="-646364">
                <a:buFont typeface="+mj-lt"/>
                <a:buAutoNum type="arabicPeriod"/>
                <a:defRPr/>
              </a:pPr>
              <a:r>
                <a:rPr lang="en-GB" sz="2545" dirty="0" err="1">
                  <a:solidFill>
                    <a:schemeClr val="bg1"/>
                  </a:solidFill>
                  <a:latin typeface="+mn-lt"/>
                </a:rPr>
                <a:t>Broyer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, C. de &amp; </a:t>
              </a:r>
              <a:r>
                <a:rPr lang="en-GB" sz="2545" dirty="0" err="1">
                  <a:solidFill>
                    <a:schemeClr val="bg1"/>
                  </a:solidFill>
                  <a:latin typeface="+mn-lt"/>
                </a:rPr>
                <a:t>Koubbi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, P. 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Biogeographic Atlas of the Southern Ocean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. 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Census of Antarctic Marine Life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(2014). </a:t>
              </a:r>
            </a:p>
            <a:p>
              <a:pPr marL="646364" indent="-646364">
                <a:buFont typeface="+mj-lt"/>
                <a:buAutoNum type="arabicPeriod"/>
                <a:defRPr/>
              </a:pP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Peck, L. S., Massey, A., Thorne, M. A. S. &amp; Clark, M. S. 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Polar Biol.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GB" sz="2545" b="1" dirty="0">
                  <a:solidFill>
                    <a:schemeClr val="bg1"/>
                  </a:solidFill>
                  <a:latin typeface="+mn-lt"/>
                </a:rPr>
                <a:t>32,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399–402 (2009).</a:t>
              </a:r>
              <a:endParaRPr lang="en-GB" altLang="en-US" sz="2545" dirty="0">
                <a:solidFill>
                  <a:schemeClr val="bg1"/>
                </a:solidFill>
                <a:latin typeface="+mn-lt"/>
              </a:endParaRPr>
            </a:p>
            <a:p>
              <a:pPr marL="646364" indent="-646364">
                <a:buFont typeface="+mj-lt"/>
                <a:buAutoNum type="arabicPeriod"/>
                <a:defRPr/>
              </a:pP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Grange, L. J. L., Tyler, P. A., Peck, L. L. S. &amp; Cornelius, N. 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Mar. Ecol. </a:t>
              </a:r>
              <a:r>
                <a:rPr lang="en-GB" sz="2545" i="1" dirty="0" err="1">
                  <a:solidFill>
                    <a:schemeClr val="bg1"/>
                  </a:solidFill>
                  <a:latin typeface="+mn-lt"/>
                </a:rPr>
                <a:t>Prog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. Ser.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GB" sz="2545" b="1" dirty="0">
                  <a:solidFill>
                    <a:schemeClr val="bg1"/>
                  </a:solidFill>
                  <a:latin typeface="+mn-lt"/>
                </a:rPr>
                <a:t>278,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141–155 (2004).</a:t>
              </a:r>
            </a:p>
            <a:p>
              <a:pPr marL="646364" indent="-646364">
                <a:buFont typeface="+mj-lt"/>
                <a:buAutoNum type="arabicPeriod"/>
                <a:defRPr/>
              </a:pPr>
              <a:r>
                <a:rPr lang="en-GB" sz="2545" dirty="0" err="1">
                  <a:solidFill>
                    <a:schemeClr val="bg1"/>
                  </a:solidFill>
                  <a:latin typeface="+mn-lt"/>
                </a:rPr>
                <a:t>Obermüller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, B., Morley, S., Barnes, D. &amp; Peck, L. 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Mar. Ecol. </a:t>
              </a:r>
              <a:r>
                <a:rPr lang="en-GB" sz="2545" i="1" dirty="0" err="1">
                  <a:solidFill>
                    <a:schemeClr val="bg1"/>
                  </a:solidFill>
                  <a:latin typeface="+mn-lt"/>
                </a:rPr>
                <a:t>Prog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. Ser.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GB" sz="2545" b="1" dirty="0">
                  <a:solidFill>
                    <a:schemeClr val="bg1"/>
                  </a:solidFill>
                  <a:latin typeface="+mn-lt"/>
                </a:rPr>
                <a:t>415,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109–126 (2010).</a:t>
              </a:r>
            </a:p>
            <a:p>
              <a:pPr marL="646364" indent="-646364">
                <a:buFont typeface="+mj-lt"/>
                <a:buAutoNum type="arabicPeriod"/>
                <a:defRPr/>
              </a:pPr>
              <a:r>
                <a:rPr lang="en-GB" sz="2545" dirty="0" err="1">
                  <a:solidFill>
                    <a:schemeClr val="bg1"/>
                  </a:solidFill>
                  <a:latin typeface="+mn-lt"/>
                </a:rPr>
                <a:t>Hendler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, G. in 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Reproduction of Marine Invertebrates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(eds. Giese, A. C. &amp; </a:t>
              </a:r>
              <a:r>
                <a:rPr lang="en-GB" sz="2545" dirty="0" err="1">
                  <a:solidFill>
                    <a:schemeClr val="bg1"/>
                  </a:solidFill>
                  <a:latin typeface="+mn-lt"/>
                </a:rPr>
                <a:t>Pearse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, J. S.) 355–511 (1991).</a:t>
              </a:r>
            </a:p>
            <a:p>
              <a:pPr marL="646364" indent="-646364">
                <a:buFont typeface="+mj-lt"/>
                <a:buAutoNum type="arabicPeriod"/>
                <a:defRPr/>
              </a:pP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Clark, G. F., Stark, J. S., Palmer, A. S., Riddle, M. J. &amp; Johnston, E. L. </a:t>
              </a:r>
              <a:r>
                <a:rPr lang="en-GB" sz="2545" i="1" dirty="0" err="1">
                  <a:solidFill>
                    <a:schemeClr val="bg1"/>
                  </a:solidFill>
                  <a:latin typeface="+mn-lt"/>
                </a:rPr>
                <a:t>PLoS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 One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GB" sz="2545" b="1" dirty="0">
                  <a:solidFill>
                    <a:schemeClr val="bg1"/>
                  </a:solidFill>
                  <a:latin typeface="+mn-lt"/>
                </a:rPr>
                <a:t>12,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e0168391 (2017).</a:t>
              </a:r>
            </a:p>
            <a:p>
              <a:pPr marL="646364" indent="-646364">
                <a:buFont typeface="+mj-lt"/>
                <a:buAutoNum type="arabicPeriod"/>
                <a:defRPr/>
              </a:pP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Holland, P. R. &amp; Kwok, R. 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Nat. </a:t>
              </a:r>
              <a:r>
                <a:rPr lang="en-GB" sz="2545" i="1" dirty="0" err="1">
                  <a:solidFill>
                    <a:schemeClr val="bg1"/>
                  </a:solidFill>
                  <a:latin typeface="+mn-lt"/>
                </a:rPr>
                <a:t>Geosci</a:t>
              </a:r>
              <a:r>
                <a:rPr lang="en-GB" sz="2545" i="1" dirty="0">
                  <a:solidFill>
                    <a:schemeClr val="bg1"/>
                  </a:solidFill>
                  <a:latin typeface="+mn-lt"/>
                </a:rPr>
                <a:t>.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</a:t>
              </a:r>
              <a:r>
                <a:rPr lang="en-GB" sz="2545" b="1" dirty="0">
                  <a:solidFill>
                    <a:schemeClr val="bg1"/>
                  </a:solidFill>
                  <a:latin typeface="+mn-lt"/>
                </a:rPr>
                <a:t>5,</a:t>
              </a:r>
              <a:r>
                <a:rPr lang="en-GB" sz="2545" dirty="0">
                  <a:solidFill>
                    <a:schemeClr val="bg1"/>
                  </a:solidFill>
                  <a:latin typeface="+mn-lt"/>
                </a:rPr>
                <a:t> 872–875 (2012).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114&quot;&gt;&lt;/object&gt;&lt;object type=&quot;2&quot; unique_id=&quot;10115&quot;&gt;&lt;object type=&quot;3&quot; unique_id=&quot;10116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2489</TotalTime>
  <Words>987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Default Design</vt:lpstr>
      <vt:lpstr>PowerPoint Presentation</vt:lpstr>
    </vt:vector>
  </TitlesOfParts>
  <Company>Science Learning Centre South East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ajdw</dc:creator>
  <cp:lastModifiedBy>Victoria Gillman</cp:lastModifiedBy>
  <cp:revision>104</cp:revision>
  <cp:lastPrinted>2018-05-13T18:29:19Z</cp:lastPrinted>
  <dcterms:created xsi:type="dcterms:W3CDTF">2006-02-24T11:48:14Z</dcterms:created>
  <dcterms:modified xsi:type="dcterms:W3CDTF">2021-05-04T10:55:47Z</dcterms:modified>
</cp:coreProperties>
</file>