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29513213" cy="42041763"/>
  <p:custDataLst>
    <p:tags r:id="rId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47700" indent="-1905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96988" indent="-382588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946275" indent="-574675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595563" indent="-76676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8">
          <p15:clr>
            <a:srgbClr val="A4A3A4"/>
          </p15:clr>
        </p15:guide>
        <p15:guide id="2" orient="horz" pos="675">
          <p15:clr>
            <a:srgbClr val="A4A3A4"/>
          </p15:clr>
        </p15:guide>
        <p15:guide id="3" orient="horz" pos="26577">
          <p15:clr>
            <a:srgbClr val="A4A3A4"/>
          </p15:clr>
        </p15:guide>
        <p15:guide id="4" orient="horz" pos="3466">
          <p15:clr>
            <a:srgbClr val="A4A3A4"/>
          </p15:clr>
        </p15:guide>
        <p15:guide id="5" orient="horz" pos="24972">
          <p15:clr>
            <a:srgbClr val="A4A3A4"/>
          </p15:clr>
        </p15:guide>
        <p15:guide id="6" orient="horz" pos="3787">
          <p15:clr>
            <a:srgbClr val="A4A3A4"/>
          </p15:clr>
        </p15:guide>
        <p15:guide id="7" orient="horz" pos="24652">
          <p15:clr>
            <a:srgbClr val="A4A3A4"/>
          </p15:clr>
        </p15:guide>
        <p15:guide id="8" orient="horz" pos="25293">
          <p15:clr>
            <a:srgbClr val="A4A3A4"/>
          </p15:clr>
        </p15:guide>
        <p15:guide id="9" pos="9893">
          <p15:clr>
            <a:srgbClr val="A4A3A4"/>
          </p15:clr>
        </p15:guide>
        <p15:guide id="10" pos="596">
          <p15:clr>
            <a:srgbClr val="A4A3A4"/>
          </p15:clr>
        </p15:guide>
        <p15:guide id="11" pos="18474">
          <p15:clr>
            <a:srgbClr val="A4A3A4"/>
          </p15:clr>
        </p15:guide>
        <p15:guide id="12" pos="91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EAC7B-E69B-4DD8-858C-E5C20156A607}" v="329" dt="2022-09-16T10:44:24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0"/>
  </p:normalViewPr>
  <p:slideViewPr>
    <p:cSldViewPr>
      <p:cViewPr>
        <p:scale>
          <a:sx n="33" d="100"/>
          <a:sy n="33" d="100"/>
        </p:scale>
        <p:origin x="2376" y="-3456"/>
      </p:cViewPr>
      <p:guideLst>
        <p:guide orient="horz" pos="2698"/>
        <p:guide orient="horz" pos="675"/>
        <p:guide orient="horz" pos="26577"/>
        <p:guide orient="horz" pos="3466"/>
        <p:guide orient="horz" pos="24972"/>
        <p:guide orient="horz" pos="3787"/>
        <p:guide orient="horz" pos="24652"/>
        <p:guide orient="horz" pos="25293"/>
        <p:guide pos="9893"/>
        <p:guide pos="596"/>
        <p:guide pos="18474"/>
        <p:guide pos="91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MAN, VICTORIA (PGR)" userId="b42e12c9-fd8f-42e4-905a-2fa2c8531221" providerId="ADAL" clId="{4CBEAC7B-E69B-4DD8-858C-E5C20156A607}"/>
    <pc:docChg chg="undo custSel modSld">
      <pc:chgData name="GILLMAN, VICTORIA (PGR)" userId="b42e12c9-fd8f-42e4-905a-2fa2c8531221" providerId="ADAL" clId="{4CBEAC7B-E69B-4DD8-858C-E5C20156A607}" dt="2022-09-16T10:44:24.733" v="360" actId="13244"/>
      <pc:docMkLst>
        <pc:docMk/>
      </pc:docMkLst>
      <pc:sldChg chg="delSp modSp mod">
        <pc:chgData name="GILLMAN, VICTORIA (PGR)" userId="b42e12c9-fd8f-42e4-905a-2fa2c8531221" providerId="ADAL" clId="{4CBEAC7B-E69B-4DD8-858C-E5C20156A607}" dt="2022-09-16T10:44:24.733" v="360" actId="13244"/>
        <pc:sldMkLst>
          <pc:docMk/>
          <pc:sldMk cId="0" sldId="256"/>
        </pc:sldMkLst>
        <pc:spChg chg="del">
          <ac:chgData name="GILLMAN, VICTORIA (PGR)" userId="b42e12c9-fd8f-42e4-905a-2fa2c8531221" providerId="ADAL" clId="{4CBEAC7B-E69B-4DD8-858C-E5C20156A607}" dt="2022-09-16T10:31:55.052" v="2" actId="478"/>
          <ac:spMkLst>
            <pc:docMk/>
            <pc:sldMk cId="0" sldId="256"/>
            <ac:spMk id="3" creationId="{A73EE5A8-0A6A-4B44-AEF1-0C5C4268A64A}"/>
          </ac:spMkLst>
        </pc:spChg>
        <pc:spChg chg="mod">
          <ac:chgData name="GILLMAN, VICTORIA (PGR)" userId="b42e12c9-fd8f-42e4-905a-2fa2c8531221" providerId="ADAL" clId="{4CBEAC7B-E69B-4DD8-858C-E5C20156A607}" dt="2022-09-16T10:34:07.667" v="34" actId="13244"/>
          <ac:spMkLst>
            <pc:docMk/>
            <pc:sldMk cId="0" sldId="256"/>
            <ac:spMk id="4" creationId="{2C36AF1C-4B14-9541-BF10-87297540E9B1}"/>
          </ac:spMkLst>
        </pc:spChg>
        <pc:spChg chg="mod">
          <ac:chgData name="GILLMAN, VICTORIA (PGR)" userId="b42e12c9-fd8f-42e4-905a-2fa2c8531221" providerId="ADAL" clId="{4CBEAC7B-E69B-4DD8-858C-E5C20156A607}" dt="2022-09-16T10:33:26.148" v="29" actId="13244"/>
          <ac:spMkLst>
            <pc:docMk/>
            <pc:sldMk cId="0" sldId="256"/>
            <ac:spMk id="6" creationId="{62AE8B4E-93D9-9841-B1B7-5C61DD045CBC}"/>
          </ac:spMkLst>
        </pc:spChg>
        <pc:spChg chg="mod">
          <ac:chgData name="GILLMAN, VICTORIA (PGR)" userId="b42e12c9-fd8f-42e4-905a-2fa2c8531221" providerId="ADAL" clId="{4CBEAC7B-E69B-4DD8-858C-E5C20156A607}" dt="2022-09-16T10:33:36.102" v="31" actId="13244"/>
          <ac:spMkLst>
            <pc:docMk/>
            <pc:sldMk cId="0" sldId="256"/>
            <ac:spMk id="7" creationId="{0A2D008B-23E9-8E47-99F6-1F8F353C2840}"/>
          </ac:spMkLst>
        </pc:spChg>
        <pc:spChg chg="ord">
          <ac:chgData name="GILLMAN, VICTORIA (PGR)" userId="b42e12c9-fd8f-42e4-905a-2fa2c8531221" providerId="ADAL" clId="{4CBEAC7B-E69B-4DD8-858C-E5C20156A607}" dt="2022-09-16T10:36:20.608" v="52" actId="13244"/>
          <ac:spMkLst>
            <pc:docMk/>
            <pc:sldMk cId="0" sldId="256"/>
            <ac:spMk id="19" creationId="{175FC72A-35B7-C141-8550-4CEE0041EAD2}"/>
          </ac:spMkLst>
        </pc:spChg>
        <pc:spChg chg="mod">
          <ac:chgData name="GILLMAN, VICTORIA (PGR)" userId="b42e12c9-fd8f-42e4-905a-2fa2c8531221" providerId="ADAL" clId="{4CBEAC7B-E69B-4DD8-858C-E5C20156A607}" dt="2022-09-16T10:40:01.183" v="82" actId="962"/>
          <ac:spMkLst>
            <pc:docMk/>
            <pc:sldMk cId="0" sldId="256"/>
            <ac:spMk id="23" creationId="{C50BA128-71A2-8D45-836A-1080FAD79C46}"/>
          </ac:spMkLst>
        </pc:spChg>
        <pc:spChg chg="mod">
          <ac:chgData name="GILLMAN, VICTORIA (PGR)" userId="b42e12c9-fd8f-42e4-905a-2fa2c8531221" providerId="ADAL" clId="{4CBEAC7B-E69B-4DD8-858C-E5C20156A607}" dt="2022-09-16T10:39:51.113" v="81" actId="962"/>
          <ac:spMkLst>
            <pc:docMk/>
            <pc:sldMk cId="0" sldId="256"/>
            <ac:spMk id="26" creationId="{83F4ECCE-4D65-B141-B498-259604DBC253}"/>
          </ac:spMkLst>
        </pc:spChg>
        <pc:spChg chg="del mod">
          <ac:chgData name="GILLMAN, VICTORIA (PGR)" userId="b42e12c9-fd8f-42e4-905a-2fa2c8531221" providerId="ADAL" clId="{4CBEAC7B-E69B-4DD8-858C-E5C20156A607}" dt="2022-09-16T10:31:53.476" v="1" actId="478"/>
          <ac:spMkLst>
            <pc:docMk/>
            <pc:sldMk cId="0" sldId="256"/>
            <ac:spMk id="32" creationId="{198AE3F6-A890-EE41-BC74-79BF80BA7E56}"/>
          </ac:spMkLst>
        </pc:spChg>
        <pc:spChg chg="ord">
          <ac:chgData name="GILLMAN, VICTORIA (PGR)" userId="b42e12c9-fd8f-42e4-905a-2fa2c8531221" providerId="ADAL" clId="{4CBEAC7B-E69B-4DD8-858C-E5C20156A607}" dt="2022-09-16T10:36:01.726" v="50" actId="13244"/>
          <ac:spMkLst>
            <pc:docMk/>
            <pc:sldMk cId="0" sldId="256"/>
            <ac:spMk id="44" creationId="{15C30B2F-6882-EC4A-81EF-02ACC4E3A9E2}"/>
          </ac:spMkLst>
        </pc:spChg>
        <pc:spChg chg="ord">
          <ac:chgData name="GILLMAN, VICTORIA (PGR)" userId="b42e12c9-fd8f-42e4-905a-2fa2c8531221" providerId="ADAL" clId="{4CBEAC7B-E69B-4DD8-858C-E5C20156A607}" dt="2022-09-16T10:35:40.495" v="49" actId="13244"/>
          <ac:spMkLst>
            <pc:docMk/>
            <pc:sldMk cId="0" sldId="256"/>
            <ac:spMk id="48" creationId="{1C851E7D-8F7C-384F-B7D3-5DFC5BF24321}"/>
          </ac:spMkLst>
        </pc:spChg>
        <pc:spChg chg="ord">
          <ac:chgData name="GILLMAN, VICTORIA (PGR)" userId="b42e12c9-fd8f-42e4-905a-2fa2c8531221" providerId="ADAL" clId="{4CBEAC7B-E69B-4DD8-858C-E5C20156A607}" dt="2022-09-16T10:35:23.825" v="45" actId="13244"/>
          <ac:spMkLst>
            <pc:docMk/>
            <pc:sldMk cId="0" sldId="256"/>
            <ac:spMk id="49" creationId="{3CFC5DF0-9DE1-F64F-9ABF-32DFAECADA96}"/>
          </ac:spMkLst>
        </pc:spChg>
        <pc:spChg chg="ord">
          <ac:chgData name="GILLMAN, VICTORIA (PGR)" userId="b42e12c9-fd8f-42e4-905a-2fa2c8531221" providerId="ADAL" clId="{4CBEAC7B-E69B-4DD8-858C-E5C20156A607}" dt="2022-09-16T10:35:14.695" v="44" actId="13244"/>
          <ac:spMkLst>
            <pc:docMk/>
            <pc:sldMk cId="0" sldId="256"/>
            <ac:spMk id="50" creationId="{4984D053-1303-8544-89EB-F7E2D8CCBA11}"/>
          </ac:spMkLst>
        </pc:spChg>
        <pc:spChg chg="ord">
          <ac:chgData name="GILLMAN, VICTORIA (PGR)" userId="b42e12c9-fd8f-42e4-905a-2fa2c8531221" providerId="ADAL" clId="{4CBEAC7B-E69B-4DD8-858C-E5C20156A607}" dt="2022-09-16T10:39:20.528" v="77" actId="13244"/>
          <ac:spMkLst>
            <pc:docMk/>
            <pc:sldMk cId="0" sldId="256"/>
            <ac:spMk id="51" creationId="{22CCA4E0-31E3-F048-A85A-0B0EEA0726DB}"/>
          </ac:spMkLst>
        </pc:spChg>
        <pc:spChg chg="ord">
          <ac:chgData name="GILLMAN, VICTORIA (PGR)" userId="b42e12c9-fd8f-42e4-905a-2fa2c8531221" providerId="ADAL" clId="{4CBEAC7B-E69B-4DD8-858C-E5C20156A607}" dt="2022-09-16T10:35:01.645" v="41" actId="13244"/>
          <ac:spMkLst>
            <pc:docMk/>
            <pc:sldMk cId="0" sldId="256"/>
            <ac:spMk id="52" creationId="{320BE713-F2D2-AF4E-B5D2-8ACFA5FDE7FC}"/>
          </ac:spMkLst>
        </pc:spChg>
        <pc:spChg chg="mod">
          <ac:chgData name="GILLMAN, VICTORIA (PGR)" userId="b42e12c9-fd8f-42e4-905a-2fa2c8531221" providerId="ADAL" clId="{4CBEAC7B-E69B-4DD8-858C-E5C20156A607}" dt="2022-09-16T10:43:04.717" v="216" actId="13244"/>
          <ac:spMkLst>
            <pc:docMk/>
            <pc:sldMk cId="0" sldId="256"/>
            <ac:spMk id="2051" creationId="{D50F94B8-8B19-A24D-B5CD-D7B49EF70E26}"/>
          </ac:spMkLst>
        </pc:spChg>
        <pc:spChg chg="mod">
          <ac:chgData name="GILLMAN, VICTORIA (PGR)" userId="b42e12c9-fd8f-42e4-905a-2fa2c8531221" providerId="ADAL" clId="{4CBEAC7B-E69B-4DD8-858C-E5C20156A607}" dt="2022-09-16T10:33:46.408" v="32" actId="13244"/>
          <ac:spMkLst>
            <pc:docMk/>
            <pc:sldMk cId="0" sldId="256"/>
            <ac:spMk id="2053" creationId="{A3C9943A-8AA8-BA40-8A84-6CE22CF098A5}"/>
          </ac:spMkLst>
        </pc:spChg>
        <pc:spChg chg="mod">
          <ac:chgData name="GILLMAN, VICTORIA (PGR)" userId="b42e12c9-fd8f-42e4-905a-2fa2c8531221" providerId="ADAL" clId="{4CBEAC7B-E69B-4DD8-858C-E5C20156A607}" dt="2022-09-16T10:39:06.580" v="75" actId="1036"/>
          <ac:spMkLst>
            <pc:docMk/>
            <pc:sldMk cId="0" sldId="256"/>
            <ac:spMk id="2058" creationId="{A96CD8B9-E8EA-4448-84B4-95DB218F0204}"/>
          </ac:spMkLst>
        </pc:spChg>
        <pc:spChg chg="ord">
          <ac:chgData name="GILLMAN, VICTORIA (PGR)" userId="b42e12c9-fd8f-42e4-905a-2fa2c8531221" providerId="ADAL" clId="{4CBEAC7B-E69B-4DD8-858C-E5C20156A607}" dt="2022-09-16T10:34:09.140" v="35" actId="13244"/>
          <ac:spMkLst>
            <pc:docMk/>
            <pc:sldMk cId="0" sldId="256"/>
            <ac:spMk id="2065" creationId="{23849B69-7339-2D4A-B3DD-34DE0A82DDE4}"/>
          </ac:spMkLst>
        </pc:spChg>
        <pc:spChg chg="mod">
          <ac:chgData name="GILLMAN, VICTORIA (PGR)" userId="b42e12c9-fd8f-42e4-905a-2fa2c8531221" providerId="ADAL" clId="{4CBEAC7B-E69B-4DD8-858C-E5C20156A607}" dt="2022-09-16T10:38:11.902" v="63" actId="13244"/>
          <ac:spMkLst>
            <pc:docMk/>
            <pc:sldMk cId="0" sldId="256"/>
            <ac:spMk id="2072" creationId="{F7F171AE-7CAC-9840-A35F-25975158055D}"/>
          </ac:spMkLst>
        </pc:spChg>
        <pc:spChg chg="del">
          <ac:chgData name="GILLMAN, VICTORIA (PGR)" userId="b42e12c9-fd8f-42e4-905a-2fa2c8531221" providerId="ADAL" clId="{4CBEAC7B-E69B-4DD8-858C-E5C20156A607}" dt="2022-09-16T10:32:04.505" v="3" actId="478"/>
          <ac:spMkLst>
            <pc:docMk/>
            <pc:sldMk cId="0" sldId="256"/>
            <ac:spMk id="2075" creationId="{17AA00DE-2A40-F94E-95FE-8DFB45F32C1F}"/>
          </ac:spMkLst>
        </pc:spChg>
        <pc:spChg chg="del mod">
          <ac:chgData name="GILLMAN, VICTORIA (PGR)" userId="b42e12c9-fd8f-42e4-905a-2fa2c8531221" providerId="ADAL" clId="{4CBEAC7B-E69B-4DD8-858C-E5C20156A607}" dt="2022-09-16T10:32:09.257" v="5" actId="478"/>
          <ac:spMkLst>
            <pc:docMk/>
            <pc:sldMk cId="0" sldId="256"/>
            <ac:spMk id="2076" creationId="{8344EEDE-F9A8-C641-B085-731DB5B01279}"/>
          </ac:spMkLst>
        </pc:spChg>
        <pc:spChg chg="del mod">
          <ac:chgData name="GILLMAN, VICTORIA (PGR)" userId="b42e12c9-fd8f-42e4-905a-2fa2c8531221" providerId="ADAL" clId="{4CBEAC7B-E69B-4DD8-858C-E5C20156A607}" dt="2022-09-16T10:38:47.231" v="67" actId="478"/>
          <ac:spMkLst>
            <pc:docMk/>
            <pc:sldMk cId="0" sldId="256"/>
            <ac:spMk id="2079" creationId="{7336F812-CC81-F142-9D14-E2E085129CBD}"/>
          </ac:spMkLst>
        </pc:spChg>
        <pc:spChg chg="del mod">
          <ac:chgData name="GILLMAN, VICTORIA (PGR)" userId="b42e12c9-fd8f-42e4-905a-2fa2c8531221" providerId="ADAL" clId="{4CBEAC7B-E69B-4DD8-858C-E5C20156A607}" dt="2022-09-16T10:38:40.505" v="66" actId="478"/>
          <ac:spMkLst>
            <pc:docMk/>
            <pc:sldMk cId="0" sldId="256"/>
            <ac:spMk id="2084" creationId="{DC89C8D6-2574-7649-8B38-043AEF137A87}"/>
          </ac:spMkLst>
        </pc:spChg>
        <pc:spChg chg="mod">
          <ac:chgData name="GILLMAN, VICTORIA (PGR)" userId="b42e12c9-fd8f-42e4-905a-2fa2c8531221" providerId="ADAL" clId="{4CBEAC7B-E69B-4DD8-858C-E5C20156A607}" dt="2022-09-16T10:34:52.674" v="40" actId="13244"/>
          <ac:spMkLst>
            <pc:docMk/>
            <pc:sldMk cId="0" sldId="256"/>
            <ac:spMk id="2091" creationId="{96F4EBBD-3F97-8E44-8783-B310C1F704A3}"/>
          </ac:spMkLst>
        </pc:spChg>
        <pc:grpChg chg="mod">
          <ac:chgData name="GILLMAN, VICTORIA (PGR)" userId="b42e12c9-fd8f-42e4-905a-2fa2c8531221" providerId="ADAL" clId="{4CBEAC7B-E69B-4DD8-858C-E5C20156A607}" dt="2022-09-16T10:40:05.004" v="83" actId="962"/>
          <ac:grpSpMkLst>
            <pc:docMk/>
            <pc:sldMk cId="0" sldId="256"/>
            <ac:grpSpMk id="2073" creationId="{F0EBE93E-93ED-5B4B-8C05-0647A5F7D57A}"/>
          </ac:grpSpMkLst>
        </pc:grpChg>
        <pc:graphicFrameChg chg="del mod modGraphic">
          <ac:chgData name="GILLMAN, VICTORIA (PGR)" userId="b42e12c9-fd8f-42e4-905a-2fa2c8531221" providerId="ADAL" clId="{4CBEAC7B-E69B-4DD8-858C-E5C20156A607}" dt="2022-09-16T10:38:51.544" v="71" actId="478"/>
          <ac:graphicFrameMkLst>
            <pc:docMk/>
            <pc:sldMk cId="0" sldId="256"/>
            <ac:graphicFrameMk id="14" creationId="{3F0605BA-183C-B649-A9DC-BBE8B1305B20}"/>
          </ac:graphicFrameMkLst>
        </pc:graphicFrameChg>
        <pc:picChg chg="mod">
          <ac:chgData name="GILLMAN, VICTORIA (PGR)" userId="b42e12c9-fd8f-42e4-905a-2fa2c8531221" providerId="ADAL" clId="{4CBEAC7B-E69B-4DD8-858C-E5C20156A607}" dt="2022-09-16T10:40:14.468" v="84" actId="962"/>
          <ac:picMkLst>
            <pc:docMk/>
            <pc:sldMk cId="0" sldId="256"/>
            <ac:picMk id="2056" creationId="{7DA77B91-8D30-314D-A4C7-C8DE3CDEDFA8}"/>
          </ac:picMkLst>
        </pc:picChg>
        <pc:picChg chg="del">
          <ac:chgData name="GILLMAN, VICTORIA (PGR)" userId="b42e12c9-fd8f-42e4-905a-2fa2c8531221" providerId="ADAL" clId="{4CBEAC7B-E69B-4DD8-858C-E5C20156A607}" dt="2022-09-16T10:38:49.999" v="69" actId="478"/>
          <ac:picMkLst>
            <pc:docMk/>
            <pc:sldMk cId="0" sldId="256"/>
            <ac:picMk id="2061" creationId="{C8AB1C5C-823D-EB40-BA7A-6C1E84E15338}"/>
          </ac:picMkLst>
        </pc:picChg>
        <pc:picChg chg="del">
          <ac:chgData name="GILLMAN, VICTORIA (PGR)" userId="b42e12c9-fd8f-42e4-905a-2fa2c8531221" providerId="ADAL" clId="{4CBEAC7B-E69B-4DD8-858C-E5C20156A607}" dt="2022-09-16T10:38:49.190" v="68" actId="478"/>
          <ac:picMkLst>
            <pc:docMk/>
            <pc:sldMk cId="0" sldId="256"/>
            <ac:picMk id="2062" creationId="{3F83CEA0-FD5E-0D4E-8480-A10326C8400D}"/>
          </ac:picMkLst>
        </pc:picChg>
        <pc:picChg chg="mod">
          <ac:chgData name="GILLMAN, VICTORIA (PGR)" userId="b42e12c9-fd8f-42e4-905a-2fa2c8531221" providerId="ADAL" clId="{4CBEAC7B-E69B-4DD8-858C-E5C20156A607}" dt="2022-09-16T10:42:06.703" v="215" actId="962"/>
          <ac:picMkLst>
            <pc:docMk/>
            <pc:sldMk cId="0" sldId="256"/>
            <ac:picMk id="2063" creationId="{F8A8FC32-3176-4243-8C84-372D9896B6ED}"/>
          </ac:picMkLst>
        </pc:picChg>
        <pc:picChg chg="mod">
          <ac:chgData name="GILLMAN, VICTORIA (PGR)" userId="b42e12c9-fd8f-42e4-905a-2fa2c8531221" providerId="ADAL" clId="{4CBEAC7B-E69B-4DD8-858C-E5C20156A607}" dt="2022-09-16T10:39:46.994" v="80" actId="962"/>
          <ac:picMkLst>
            <pc:docMk/>
            <pc:sldMk cId="0" sldId="256"/>
            <ac:picMk id="2068" creationId="{5D58374B-265A-7A4D-BA8C-7172CFA1F59F}"/>
          </ac:picMkLst>
        </pc:picChg>
        <pc:picChg chg="mod">
          <ac:chgData name="GILLMAN, VICTORIA (PGR)" userId="b42e12c9-fd8f-42e4-905a-2fa2c8531221" providerId="ADAL" clId="{4CBEAC7B-E69B-4DD8-858C-E5C20156A607}" dt="2022-09-16T10:44:24.733" v="360" actId="13244"/>
          <ac:picMkLst>
            <pc:docMk/>
            <pc:sldMk cId="0" sldId="256"/>
            <ac:picMk id="2069" creationId="{63FCDD93-24FE-8442-9366-9D3DFC7A665B}"/>
          </ac:picMkLst>
        </pc:picChg>
        <pc:picChg chg="mod">
          <ac:chgData name="GILLMAN, VICTORIA (PGR)" userId="b42e12c9-fd8f-42e4-905a-2fa2c8531221" providerId="ADAL" clId="{4CBEAC7B-E69B-4DD8-858C-E5C20156A607}" dt="2022-09-16T10:40:25.039" v="87" actId="962"/>
          <ac:picMkLst>
            <pc:docMk/>
            <pc:sldMk cId="0" sldId="256"/>
            <ac:picMk id="2070" creationId="{2356B800-AFC3-8648-9930-25FA3034B47A}"/>
          </ac:picMkLst>
        </pc:picChg>
        <pc:picChg chg="mod">
          <ac:chgData name="GILLMAN, VICTORIA (PGR)" userId="b42e12c9-fd8f-42e4-905a-2fa2c8531221" providerId="ADAL" clId="{4CBEAC7B-E69B-4DD8-858C-E5C20156A607}" dt="2022-09-16T10:39:39.937" v="79" actId="962"/>
          <ac:picMkLst>
            <pc:docMk/>
            <pc:sldMk cId="0" sldId="256"/>
            <ac:picMk id="2071" creationId="{618284BD-DD22-6E4D-964E-B9DB512AD5DC}"/>
          </ac:picMkLst>
        </pc:picChg>
        <pc:picChg chg="mod">
          <ac:chgData name="GILLMAN, VICTORIA (PGR)" userId="b42e12c9-fd8f-42e4-905a-2fa2c8531221" providerId="ADAL" clId="{4CBEAC7B-E69B-4DD8-858C-E5C20156A607}" dt="2022-09-16T10:41:44.236" v="173" actId="962"/>
          <ac:picMkLst>
            <pc:docMk/>
            <pc:sldMk cId="0" sldId="256"/>
            <ac:picMk id="2077" creationId="{732FAD1D-8946-5441-BB71-ED34F616DC1E}"/>
          </ac:picMkLst>
        </pc:picChg>
        <pc:picChg chg="mod">
          <ac:chgData name="GILLMAN, VICTORIA (PGR)" userId="b42e12c9-fd8f-42e4-905a-2fa2c8531221" providerId="ADAL" clId="{4CBEAC7B-E69B-4DD8-858C-E5C20156A607}" dt="2022-09-16T10:43:20.084" v="217" actId="13244"/>
          <ac:picMkLst>
            <pc:docMk/>
            <pc:sldMk cId="0" sldId="256"/>
            <ac:picMk id="2078" creationId="{3BF62888-64A3-314A-A709-7BBB134F7F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968E-BB87-CF43-97A1-4906099E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6E3F-B124-B040-A0C5-6156E2729E9D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4FB8-D191-7545-8337-5184674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D6AB-F1D9-8242-8927-157B409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22DFC-5B34-624A-A83F-DC8949DD5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C9B8-3915-0947-9F5B-7B5A0E47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10B1C-DE83-6C49-A82F-79E76442FE6B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A08B-0B1C-734F-A792-8D688833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27CA-135A-DD47-BBEB-ADF7AC5C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5E617-21BA-5149-800C-B6C6DCD1FB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14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A009-12E5-654B-86A5-7C003136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BFD5-468A-EA46-8E1E-3AC75F3498E9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22C7-A080-294B-913A-326C139E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B439-E7EF-8841-8BA5-D66F3E7A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AF2A2-A292-D049-8587-895953753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5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3FDC-90F1-AB4C-AEDA-C098E27B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4567-5628-5746-8A00-AF4D716BA86F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E8CF-7C12-8140-9A5F-C0B91291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CA24-6625-1348-A5CB-4B1EEEB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BF04C-31B2-9F4D-91A1-53D1248AFA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1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3761-B18F-594F-B443-69DAC1BF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3D62-3492-8A4C-AD8F-13DF268BE33F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87A6-12B4-2D4A-B069-8D5DB28E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DF11-D895-904A-A316-0320D5C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A7371-03C6-534C-A8B9-6FFAEB6B8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88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094C1F-C614-2D41-AD76-C7DD178F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AB165-9A7E-344C-905B-0E920617F28C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DE8FA-95E4-8544-A7EA-8241FEA4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F867BA-508C-3C40-9EB9-104B0E2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70CED-DA49-2745-93E8-5910C3C2D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3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C95349-32B5-1C40-A103-02E498DE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54BD3-B970-2B4D-9678-D9B436B86467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4132D1-AD20-BE4E-BA8E-FAAB0013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DF8BD8-BA37-3F47-B626-920262BC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69BBD-3738-2B42-9E37-3FAC7BDA0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2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5BBF4F9-84E6-A64E-BA73-34A954B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1698-5641-BD4A-9B18-E5213549C4F1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8087F4-12A7-1F4C-95FC-A61BA5D1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EC65F6-65E1-9F4D-99EB-E580099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79C15-ADE0-4548-B1F9-9CA1DEF02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71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42CB9CA-C639-1243-9DC5-D54BCE93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35F37-7819-2C4E-BB63-A2D22F822DDE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79545E-D266-174B-AB54-BD993B97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C569FD-056A-184A-8395-DF83F017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B171F-E5F5-3F4A-883F-071769A0D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D712A6-053B-E746-BFB1-EAF6D765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A08EC-24D7-D442-940F-A8387C30E2B1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085379-3FD2-BE4F-97A5-720200BF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CC3495-5CD8-064A-A2BB-F0537D93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6A47B-02BB-D54D-90E4-5CE765A97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3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rtlCol="0">
            <a:normAutofit/>
          </a:bodyPr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F6E9C-8C25-CE42-B86E-54302656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36C89-0760-F84E-87ED-6EC641449155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F10AE7-6396-BB45-BE6E-DD27224A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F9AD93-2808-CC45-8EC9-CEE66879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18530-21FC-DE4F-8CD3-2EDDE3CE6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8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8457B7-CC13-FB49-9BAF-1D0757EE0C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81213" y="2279650"/>
            <a:ext cx="26112787" cy="82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414A096-2907-7047-9FFD-26D7C403E5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081213" y="11395075"/>
            <a:ext cx="26112787" cy="271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28CF-13F3-4F49-9DEF-58117CC0C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01727F-2766-4344-AA05-6B1D0BCF8F9A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0C7A-6882-D445-AE06-AE6D06559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DACD-FEA3-A141-9FE2-C08891D9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</a:defRPr>
            </a:lvl1pPr>
          </a:lstStyle>
          <a:p>
            <a:fld id="{5ED32523-0C25-7A41-A9C4-DFA977A070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52B4C11-4FAB-EB40-9783-A727902BD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275213" cy="5457825"/>
          </a:xfrm>
          <a:prstGeom prst="rect">
            <a:avLst/>
          </a:prstGeom>
          <a:solidFill>
            <a:srgbClr val="005C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8209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2B8601D-3DF7-334B-A1FC-94F7D7BBEF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9643050"/>
            <a:ext cx="30275213" cy="3160713"/>
          </a:xfrm>
          <a:prstGeom prst="rect">
            <a:avLst/>
          </a:prstGeom>
          <a:solidFill>
            <a:srgbClr val="005C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1652"/>
          </a:p>
        </p:txBody>
      </p:sp>
      <p:grpSp>
        <p:nvGrpSpPr>
          <p:cNvPr id="1033" name="Group 9">
            <a:extLst>
              <a:ext uri="{FF2B5EF4-FFF2-40B4-BE49-F238E27FC236}">
                <a16:creationId xmlns:a16="http://schemas.microsoft.com/office/drawing/2014/main" id="{8A75CFC9-FFAE-C747-BEAF-91AEA28AC4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833013" y="1071563"/>
            <a:ext cx="6494462" cy="1400175"/>
            <a:chOff x="1610" y="2863"/>
            <a:chExt cx="3221" cy="69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AC5C098-A37C-5542-822C-E57EBDD6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99A42B-FD0C-9E45-B721-5FF973804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F5633E-F466-2941-BECD-DC7F845FD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530B69-3BD1-5241-86C0-DED4A6D8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7ECBDD3-CEA6-E549-B150-A1F871BED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3110"/>
              <a:ext cx="476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A4F86C5-9E48-8B47-8672-DF64B869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812D960-A646-8044-B0B7-BF3797A92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" y="3110"/>
              <a:ext cx="283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AEF5A0-CA40-E746-A5AF-F963DFE9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40C87A4-13E4-9242-93B4-2D55FDE4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D2684F7-2DD0-174A-ADB2-00055B21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74CA975-D7D7-2849-8530-B384A2C76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63661F2-E99F-EF41-8FDD-B65694D9F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2DD02D0-2772-714F-B808-734EC8D78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866"/>
              <a:ext cx="135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FABBB48-A6D8-E44D-88A7-9DC7B7FFB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866"/>
              <a:ext cx="154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15F57AA-D808-5448-9F9D-3874437A8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805FB14-A740-364D-ACD4-3F26E83E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09E99EBD-F45E-E947-88C0-261E029FB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866"/>
              <a:ext cx="106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565944-188B-6A4F-8DB3-6A875D690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40C46A9-B619-C94D-B505-9C03407BD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33F83AE-F682-8041-9CE9-8D723BC5E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71D013E-315E-3E4E-B646-10384D9F9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772A0A4-F351-E74E-BE5B-94B367BBF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8BD64A8-91AF-7845-A37A-37E5A4A7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" y="2863"/>
              <a:ext cx="157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5260352-B9FF-9640-B639-63A66057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3027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Lucida Sans" panose="020B0602030504020204" pitchFamily="34" charset="0"/>
        </a:defRPr>
      </a:lvl2pPr>
      <a:lvl3pPr algn="l" defTabSz="3027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Lucida Sans" panose="020B0602030504020204" pitchFamily="34" charset="0"/>
        </a:defRPr>
      </a:lvl3pPr>
      <a:lvl4pPr algn="l" defTabSz="3027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Lucida Sans" panose="020B0602030504020204" pitchFamily="34" charset="0"/>
        </a:defRPr>
      </a:lvl4pPr>
      <a:lvl5pPr algn="l" defTabSz="3027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Lucida Sans" panose="020B0602030504020204" pitchFamily="34" charset="0"/>
        </a:defRPr>
      </a:lvl5pPr>
      <a:lvl6pPr marL="457200" algn="l" defTabSz="3027363" rtl="0" fontAlgn="base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3027363" rtl="0" fontAlgn="base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3027363" rtl="0" fontAlgn="base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3027363" rtl="0" fontAlgn="base">
        <a:lnSpc>
          <a:spcPct val="90000"/>
        </a:lnSpc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755650" indent="-755650" algn="l" defTabSz="3027363" rtl="0" eaLnBrk="0" fontAlgn="base" hangingPunct="0">
        <a:lnSpc>
          <a:spcPct val="90000"/>
        </a:lnSpc>
        <a:spcBef>
          <a:spcPts val="3313"/>
        </a:spcBef>
        <a:spcAft>
          <a:spcPct val="0"/>
        </a:spcAft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25" indent="-755650" algn="l" defTabSz="3027363" rtl="0" eaLnBrk="0" fontAlgn="base" hangingPunct="0">
        <a:lnSpc>
          <a:spcPct val="90000"/>
        </a:lnSpc>
        <a:spcBef>
          <a:spcPts val="1650"/>
        </a:spcBef>
        <a:spcAft>
          <a:spcPct val="0"/>
        </a:spcAft>
        <a:buFont typeface="Arial" panose="020B060402020202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783013" indent="-755650" algn="l" defTabSz="3027363" rtl="0" eaLnBrk="0" fontAlgn="base" hangingPunct="0">
        <a:lnSpc>
          <a:spcPct val="90000"/>
        </a:lnSpc>
        <a:spcBef>
          <a:spcPts val="1650"/>
        </a:spcBef>
        <a:spcAft>
          <a:spcPct val="0"/>
        </a:spcAft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97488" indent="-755650" algn="l" defTabSz="3027363" rtl="0" eaLnBrk="0" fontAlgn="base" hangingPunct="0">
        <a:lnSpc>
          <a:spcPct val="90000"/>
        </a:lnSpc>
        <a:spcBef>
          <a:spcPts val="1650"/>
        </a:spcBef>
        <a:spcAft>
          <a:spcPct val="0"/>
        </a:spcAft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810375" indent="-755650" algn="l" defTabSz="3027363" rtl="0" eaLnBrk="0" fontAlgn="base" hangingPunct="0">
        <a:lnSpc>
          <a:spcPct val="90000"/>
        </a:lnSpc>
        <a:spcBef>
          <a:spcPts val="1650"/>
        </a:spcBef>
        <a:spcAft>
          <a:spcPct val="0"/>
        </a:spcAft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5">
            <a:extLst>
              <a:ext uri="{FF2B5EF4-FFF2-40B4-BE49-F238E27FC236}">
                <a16:creationId xmlns:a16="http://schemas.microsoft.com/office/drawing/2014/main" id="{A96CD8B9-E8EA-4448-84B4-95DB218F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939800"/>
            <a:ext cx="236315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8800" b="1">
                <a:solidFill>
                  <a:schemeClr val="bg1"/>
                </a:solidFill>
                <a:latin typeface="Lucida Sans" panose="020B0602030504020204" pitchFamily="34" charset="77"/>
              </a:rPr>
              <a:t>Gametogenic Ecology of Antarctic </a:t>
            </a:r>
            <a:br>
              <a:rPr lang="en-GB" altLang="en-US" sz="8800" b="1">
                <a:solidFill>
                  <a:schemeClr val="bg1"/>
                </a:solidFill>
                <a:latin typeface="Lucida Sans" panose="020B0602030504020204" pitchFamily="34" charset="77"/>
              </a:rPr>
            </a:br>
            <a:r>
              <a:rPr lang="en-GB" altLang="en-US" sz="8800" b="1">
                <a:solidFill>
                  <a:schemeClr val="bg1"/>
                </a:solidFill>
                <a:latin typeface="Lucida Sans" panose="020B0602030504020204" pitchFamily="34" charset="77"/>
              </a:rPr>
              <a:t>Brittle Star: </a:t>
            </a:r>
            <a:r>
              <a:rPr lang="en-GB" altLang="en-US" sz="8800" b="1" i="1">
                <a:solidFill>
                  <a:schemeClr val="bg1"/>
                </a:solidFill>
                <a:latin typeface="Lucida Sans" panose="020B0602030504020204" pitchFamily="34" charset="77"/>
              </a:rPr>
              <a:t>Ophionotus victoriae</a:t>
            </a:r>
            <a:br>
              <a:rPr lang="en-GB" altLang="en-US" sz="8800" b="1">
                <a:solidFill>
                  <a:schemeClr val="bg1"/>
                </a:solidFill>
                <a:latin typeface="Lucida Sans" panose="020B0602030504020204" pitchFamily="34" charset="77"/>
              </a:rPr>
            </a:br>
            <a:endParaRPr lang="en-GB" altLang="en-US" sz="23900" b="1" i="1">
              <a:solidFill>
                <a:schemeClr val="bg1"/>
              </a:solidFill>
              <a:latin typeface="Lucida Sans" panose="020B0602030504020204" pitchFamily="34" charset="77"/>
            </a:endParaRP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id="{A3C9943A-8AA8-BA40-8A84-6CE22CF0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83075"/>
            <a:ext cx="28184475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en-US" sz="5095" dirty="0">
                <a:solidFill>
                  <a:schemeClr val="bg1"/>
                </a:solidFill>
                <a:latin typeface="Lucida Sans" panose="020B0602030504020204" pitchFamily="34" charset="0"/>
              </a:rPr>
              <a:t>Victoria Gillman </a:t>
            </a:r>
          </a:p>
        </p:txBody>
      </p:sp>
      <p:sp>
        <p:nvSpPr>
          <p:cNvPr id="2091" name="Rectangle 7">
            <a:extLst>
              <a:ext uri="{FF2B5EF4-FFF2-40B4-BE49-F238E27FC236}">
                <a16:creationId xmlns:a16="http://schemas.microsoft.com/office/drawing/2014/main" id="{96F4EBBD-3F97-8E44-8783-B310C1F7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225" y="4202113"/>
            <a:ext cx="147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GB" altLang="en-US" sz="4800">
                <a:solidFill>
                  <a:schemeClr val="bg1"/>
                </a:solidFill>
                <a:latin typeface="Lucida Sans" panose="020B0602030504020204" pitchFamily="34" charset="77"/>
              </a:rPr>
              <a:t>Msci MarBio Dissertation Presentation 2018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2D008B-23E9-8E47-99F6-1F8F353C2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5826126"/>
            <a:ext cx="18845559" cy="6781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95" b="1" dirty="0">
                <a:latin typeface="Lucida Sans" panose="020B0602030504020204" pitchFamily="34" charset="0"/>
              </a:rPr>
              <a:t>1. Background</a:t>
            </a:r>
          </a:p>
          <a:p>
            <a:pPr marL="457200" indent="-457200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West Antarctic Peninsula has a highly seasonal photoperiod against a stable background temperature</a:t>
            </a:r>
            <a:r>
              <a:rPr lang="en-GB" altLang="en-US" sz="3200" baseline="30000" dirty="0">
                <a:latin typeface="Lucida Sans" panose="020B0602030504020204" pitchFamily="34" charset="0"/>
              </a:rPr>
              <a:t>1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  <a:p>
            <a:pPr marL="4114800" lvl="8" indent="-4572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Benthic communities make up ~80% of the Southern Ocean biodiversity, where 50 - 97% are endemic</a:t>
            </a:r>
            <a:r>
              <a:rPr lang="en-GB" altLang="en-US" sz="3200" baseline="30000" dirty="0">
                <a:latin typeface="Lucida Sans" panose="020B0602030504020204" pitchFamily="34" charset="0"/>
              </a:rPr>
              <a:t>2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  <a:p>
            <a:pPr marL="4114800" lvl="8" indent="-4572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Antarctic benthic invertebrates are stenothermal and have extended reproductive cycles</a:t>
            </a:r>
            <a:r>
              <a:rPr lang="en-GB" altLang="en-US" sz="3200" baseline="30000" dirty="0">
                <a:latin typeface="Lucida Sans" panose="020B0602030504020204" pitchFamily="34" charset="0"/>
              </a:rPr>
              <a:t>3,4</a:t>
            </a:r>
            <a:endParaRPr lang="en-GB" altLang="en-US" sz="3200" dirty="0">
              <a:latin typeface="Lucida Sans" panose="020B0602030504020204" pitchFamily="34" charset="0"/>
            </a:endParaRPr>
          </a:p>
          <a:p>
            <a:pPr marL="4114800" lvl="8" indent="-4572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Successful reproduction allows survival amid climate change, but few long-term data studies assess Antarctic reproductive ecology </a:t>
            </a:r>
            <a:r>
              <a:rPr lang="en-GB" altLang="en-US" sz="3200" baseline="30000" dirty="0">
                <a:latin typeface="Lucida Sans" panose="020B0602030504020204" pitchFamily="34" charset="0"/>
              </a:rPr>
              <a:t>4,5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  <a:p>
            <a:pPr marL="4114800" lvl="8" indent="-4572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 err="1">
                <a:latin typeface="Lucida Sans" panose="020B0602030504020204" pitchFamily="34" charset="0"/>
              </a:rPr>
              <a:t>Ophionotus</a:t>
            </a:r>
            <a:r>
              <a:rPr lang="en-GB" altLang="en-US" sz="3200" i="1" dirty="0">
                <a:latin typeface="Lucida Sans" panose="020B0602030504020204" pitchFamily="34" charset="0"/>
              </a:rPr>
              <a:t> victoriae, </a:t>
            </a:r>
            <a:r>
              <a:rPr lang="en-GB" altLang="en-US" sz="3200" dirty="0">
                <a:latin typeface="Lucida Sans" panose="020B0602030504020204" pitchFamily="34" charset="0"/>
              </a:rPr>
              <a:t>a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 err="1">
                <a:latin typeface="Lucida Sans" panose="020B0602030504020204" pitchFamily="34" charset="0"/>
              </a:rPr>
              <a:t>circum</a:t>
            </a:r>
            <a:r>
              <a:rPr lang="en-GB" altLang="en-US" sz="3200" dirty="0">
                <a:latin typeface="Lucida Sans" panose="020B0602030504020204" pitchFamily="34" charset="0"/>
              </a:rPr>
              <a:t>-polar brittle star, has been collected for </a:t>
            </a:r>
            <a:r>
              <a:rPr lang="en-GB" altLang="en-US" sz="3200" dirty="0" err="1">
                <a:latin typeface="Lucida Sans" panose="020B0602030504020204" pitchFamily="34" charset="0"/>
              </a:rPr>
              <a:t>Rothera</a:t>
            </a:r>
            <a:r>
              <a:rPr lang="en-GB" altLang="en-US" sz="3200" dirty="0">
                <a:latin typeface="Lucida Sans" panose="020B0602030504020204" pitchFamily="34" charset="0"/>
              </a:rPr>
              <a:t> Time Series (</a:t>
            </a:r>
            <a:r>
              <a:rPr lang="en-GB" altLang="en-US" sz="3200" dirty="0" err="1">
                <a:latin typeface="Lucida Sans" panose="020B0602030504020204" pitchFamily="34" charset="0"/>
              </a:rPr>
              <a:t>RaTS</a:t>
            </a:r>
            <a:r>
              <a:rPr lang="en-GB" altLang="en-US" sz="3200" dirty="0">
                <a:latin typeface="Lucida Sans" panose="020B0602030504020204" pitchFamily="34" charset="0"/>
              </a:rPr>
              <a:t>) since 1997 </a:t>
            </a:r>
            <a:r>
              <a:rPr lang="en-GB" altLang="en-US" sz="3200" baseline="30000" dirty="0">
                <a:latin typeface="Lucida Sans" panose="020B0602030504020204" pitchFamily="34" charset="0"/>
              </a:rPr>
              <a:t>(3,4)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</p:txBody>
      </p:sp>
      <p:pic>
        <p:nvPicPr>
          <p:cNvPr id="2063" name="Picture 8" descr="Image of brittle star">
            <a:extLst>
              <a:ext uri="{FF2B5EF4-FFF2-40B4-BE49-F238E27FC236}">
                <a16:creationId xmlns:a16="http://schemas.microsoft.com/office/drawing/2014/main" id="{F8A8FC32-3176-4243-8C84-372D9896B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8310563"/>
            <a:ext cx="3608387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2CCA4E0-31E3-F048-A85A-0B0EEA0726DB}"/>
              </a:ext>
            </a:extLst>
          </p:cNvPr>
          <p:cNvSpPr txBox="1"/>
          <p:nvPr/>
        </p:nvSpPr>
        <p:spPr>
          <a:xfrm>
            <a:off x="1100138" y="12228513"/>
            <a:ext cx="731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1. </a:t>
            </a:r>
            <a:r>
              <a:rPr lang="en-GB" sz="20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O. victoriae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bar= 25 mm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AE8B4E-93D9-9841-B1B7-5C61DD04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2831763"/>
            <a:ext cx="6527800" cy="7489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95" b="1" dirty="0">
                <a:latin typeface="Lucida Sans" panose="020B0602030504020204" pitchFamily="34" charset="0"/>
              </a:rPr>
              <a:t>2. Aims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2800" dirty="0">
                <a:latin typeface="Lucida Sans" panose="020B0602030504020204" pitchFamily="34" charset="0"/>
              </a:rPr>
              <a:t>The aim of this study is to measure the reproductive ecology of </a:t>
            </a:r>
            <a:r>
              <a:rPr lang="en-GB" altLang="en-US" sz="2800" i="1" dirty="0">
                <a:latin typeface="Lucida Sans" panose="020B0602030504020204" pitchFamily="34" charset="0"/>
              </a:rPr>
              <a:t>O. </a:t>
            </a:r>
            <a:r>
              <a:rPr lang="en-GB" altLang="en-US" sz="28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2800" i="1" dirty="0">
                <a:latin typeface="Lucida Sans" panose="020B0602030504020204" pitchFamily="34" charset="0"/>
              </a:rPr>
              <a:t> </a:t>
            </a:r>
            <a:r>
              <a:rPr lang="en-GB" altLang="en-US" sz="2800" dirty="0">
                <a:latin typeface="Lucida Sans" panose="020B0602030504020204" pitchFamily="34" charset="0"/>
              </a:rPr>
              <a:t>over time. This includes: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latin typeface="Lucida Sans" panose="020B0602030504020204" pitchFamily="34" charset="0"/>
              </a:rPr>
              <a:t>Using gonad index, oocyte diameter and male maturity staging to identify seasonal cycles.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latin typeface="Lucida Sans" panose="020B0602030504020204" pitchFamily="34" charset="0"/>
              </a:rPr>
              <a:t>Comparing male and female frequencies and maturity.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latin typeface="Lucida Sans" panose="020B0602030504020204" pitchFamily="34" charset="0"/>
              </a:rPr>
              <a:t>Assessing reproductive relationships with  environmental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3731B-5510-4042-88E1-A5816A99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0534313"/>
            <a:ext cx="6527800" cy="18981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95" b="1" dirty="0">
                <a:latin typeface="Lucida Sans" panose="020B0602030504020204" pitchFamily="34" charset="0"/>
              </a:rPr>
              <a:t>3. Methods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000" dirty="0">
                <a:latin typeface="Lucida Sans" panose="020B0602030504020204" pitchFamily="34" charset="0"/>
              </a:rPr>
              <a:t>Hand collected, N = 178, </a:t>
            </a:r>
            <a:br>
              <a:rPr lang="en-GB" altLang="en-US" sz="3000" dirty="0">
                <a:latin typeface="Lucida Sans" panose="020B0602030504020204" pitchFamily="34" charset="0"/>
              </a:rPr>
            </a:br>
            <a:r>
              <a:rPr lang="en-GB" altLang="en-US" sz="3000" dirty="0">
                <a:latin typeface="Lucida Sans" panose="020B0602030504020204" pitchFamily="34" charset="0"/>
              </a:rPr>
              <a:t>n = 16 – 18 :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000" dirty="0" err="1">
                <a:latin typeface="Lucida Sans" panose="020B0602030504020204" pitchFamily="34" charset="0"/>
              </a:rPr>
              <a:t>Rothera</a:t>
            </a:r>
            <a:r>
              <a:rPr lang="en-GB" altLang="en-US" sz="3000" dirty="0">
                <a:latin typeface="Lucida Sans" panose="020B0602030504020204" pitchFamily="34" charset="0"/>
              </a:rPr>
              <a:t> Research Station, West Antarctic Peninsula (67°34’ S, 68°08’ W).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000" dirty="0">
                <a:latin typeface="Lucida Sans" panose="020B0602030504020204" pitchFamily="34" charset="0"/>
              </a:rPr>
              <a:t>11 months between 13/4/2015 to 10/11/2016 at 15 m. 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000" dirty="0">
                <a:latin typeface="Lucida Sans" panose="020B0602030504020204" pitchFamily="34" charset="0"/>
              </a:rPr>
              <a:t>Obtained environmental data from </a:t>
            </a:r>
            <a:r>
              <a:rPr lang="en-GB" altLang="en-US" sz="3000" dirty="0" err="1">
                <a:latin typeface="Lucida Sans" panose="020B0602030504020204" pitchFamily="34" charset="0"/>
              </a:rPr>
              <a:t>RaTS</a:t>
            </a:r>
            <a:r>
              <a:rPr lang="en-GB" altLang="en-US" sz="3000" dirty="0">
                <a:latin typeface="Lucida Sans" panose="020B0602030504020204" pitchFamily="34" charset="0"/>
              </a:rPr>
              <a:t>.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000" dirty="0">
                <a:latin typeface="Lucida Sans" panose="020B0602030504020204" pitchFamily="34" charset="0"/>
              </a:rPr>
              <a:t>Gonad wet mass (GW, g) and disk diameter (DD, mm) used to </a:t>
            </a: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200" dirty="0">
              <a:latin typeface="Lucida Sans" panose="020B0602030504020204" pitchFamily="34" charset="0"/>
            </a:endParaRP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D50F94B8-8B19-A24D-B5CD-D7B49EF7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838400"/>
            <a:ext cx="4103687" cy="115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755" tIns="254755" rIns="254755" bIns="254755"/>
          <a:lstStyle>
            <a:lvl1pPr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altLang="en-US" sz="3000">
                <a:latin typeface="Lucida Sans" panose="020B0602030504020204" pitchFamily="34" charset="77"/>
              </a:rPr>
              <a:t>calculate Gonad index (GI, %):</a:t>
            </a:r>
          </a:p>
          <a:p>
            <a:pPr eaLnBrk="1" hangingPunct="1">
              <a:spcAft>
                <a:spcPct val="50000"/>
              </a:spcAft>
            </a:pPr>
            <a:br>
              <a:rPr lang="en-GB" altLang="en-US" sz="3000">
                <a:latin typeface="Lucida Sans" panose="020B0602030504020204" pitchFamily="34" charset="77"/>
              </a:rPr>
            </a:br>
            <a:endParaRPr lang="en-GB" altLang="en-US" sz="3000">
              <a:latin typeface="Lucida Sans" panose="020B0602030504020204" pitchFamily="34" charset="77"/>
            </a:endParaRPr>
          </a:p>
          <a:p>
            <a:pPr eaLnBrk="1" hangingPunct="1">
              <a:spcAft>
                <a:spcPct val="50000"/>
              </a:spcAft>
            </a:pPr>
            <a:r>
              <a:rPr lang="en-GB" altLang="en-US" sz="3000">
                <a:latin typeface="Lucida Sans" panose="020B0602030504020204" pitchFamily="34" charset="77"/>
              </a:rPr>
              <a:t>Histological sections of gonads photographed.</a:t>
            </a:r>
          </a:p>
          <a:p>
            <a:pPr eaLnBrk="1" hangingPunct="1">
              <a:spcAft>
                <a:spcPct val="50000"/>
              </a:spcAft>
            </a:pPr>
            <a:r>
              <a:rPr lang="en-GB" altLang="en-US" sz="3000">
                <a:latin typeface="Lucida Sans" panose="020B0602030504020204" pitchFamily="34" charset="77"/>
              </a:rPr>
              <a:t>Egg diameter calculated as equivalent circular diameter (ECD) of egg area (A):</a:t>
            </a:r>
          </a:p>
          <a:p>
            <a:pPr eaLnBrk="1" hangingPunct="1">
              <a:spcAft>
                <a:spcPct val="50000"/>
              </a:spcAft>
            </a:pPr>
            <a:br>
              <a:rPr lang="en-GB" altLang="en-US" sz="3000">
                <a:latin typeface="Lucida Sans" panose="020B0602030504020204" pitchFamily="34" charset="77"/>
              </a:rPr>
            </a:br>
            <a:endParaRPr lang="en-GB" altLang="en-US" sz="3000">
              <a:latin typeface="Lucida Sans" panose="020B0602030504020204" pitchFamily="34" charset="77"/>
            </a:endParaRPr>
          </a:p>
          <a:p>
            <a:pPr eaLnBrk="1" hangingPunct="1">
              <a:spcAft>
                <a:spcPct val="50000"/>
              </a:spcAft>
            </a:pPr>
            <a:br>
              <a:rPr lang="en-GB" altLang="en-US" sz="3000">
                <a:latin typeface="Lucida Sans" panose="020B0602030504020204" pitchFamily="34" charset="77"/>
              </a:rPr>
            </a:br>
            <a:r>
              <a:rPr lang="en-GB" altLang="en-US" sz="3000">
                <a:latin typeface="Lucida Sans" panose="020B0602030504020204" pitchFamily="34" charset="77"/>
              </a:rPr>
              <a:t>Male maturity index was  measured as a comparison of testes photographs with staging key (Fig. 2).</a:t>
            </a:r>
          </a:p>
        </p:txBody>
      </p:sp>
      <p:pic>
        <p:nvPicPr>
          <p:cNvPr id="2069" name="Picture 9" descr="Gonad index equals gonad wet mass multiplied by 100 over disk diameter">
            <a:extLst>
              <a:ext uri="{FF2B5EF4-FFF2-40B4-BE49-F238E27FC236}">
                <a16:creationId xmlns:a16="http://schemas.microsoft.com/office/drawing/2014/main" id="{63FCDD93-24FE-8442-9366-9D3DFC7A66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28959175"/>
            <a:ext cx="2601912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6" descr="ECD= Square root of 4 times area over Pi">
            <a:extLst>
              <a:ext uri="{FF2B5EF4-FFF2-40B4-BE49-F238E27FC236}">
                <a16:creationId xmlns:a16="http://schemas.microsoft.com/office/drawing/2014/main" id="{3BF62888-64A3-314A-A709-7BBB134F7F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34310638"/>
            <a:ext cx="2036762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1">
            <a:extLst>
              <a:ext uri="{FF2B5EF4-FFF2-40B4-BE49-F238E27FC236}">
                <a16:creationId xmlns:a16="http://schemas.microsoft.com/office/drawing/2014/main" id="{618284BD-DD22-6E4D-964E-B9DB512A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3" r="22688"/>
          <a:stretch>
            <a:fillRect/>
          </a:stretch>
        </p:blipFill>
        <p:spPr bwMode="auto">
          <a:xfrm>
            <a:off x="1136650" y="28098750"/>
            <a:ext cx="2114550" cy="1136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0BE713-F2D2-AF4E-B5D2-8ACFA5FDE7FC}"/>
              </a:ext>
            </a:extLst>
          </p:cNvPr>
          <p:cNvSpPr txBox="1"/>
          <p:nvPr/>
        </p:nvSpPr>
        <p:spPr>
          <a:xfrm rot="16200000">
            <a:off x="-3415506" y="32392144"/>
            <a:ext cx="138779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2.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</a:rPr>
              <a:t>Histological testes sections of </a:t>
            </a:r>
            <a:r>
              <a:rPr lang="en-GB" sz="2400" i="1" dirty="0" err="1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</a:rPr>
              <a:t>Ophionotus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</a:rPr>
              <a:t> victoriae</a:t>
            </a:r>
            <a:endParaRPr lang="en-GB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9FC044E-7FFB-3C42-90F7-3F40F0DE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5538" y="5826125"/>
            <a:ext cx="9053512" cy="678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00" b="1" dirty="0">
                <a:latin typeface="Lucida Sans" panose="020B0602030504020204" pitchFamily="34" charset="0"/>
              </a:rPr>
              <a:t>4. Result:  Sex Ratio 1:1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GB" altLang="en-US" sz="3200" dirty="0">
                <a:latin typeface="+mn-lt"/>
              </a:rPr>
              <a:t>Frequencies did not differ significantly between sexes </a:t>
            </a:r>
            <a:r>
              <a:rPr lang="en-GB" altLang="en-US" sz="3200" dirty="0">
                <a:latin typeface="+mn-lt"/>
                <a:cs typeface="Arial" panose="020B0604020202020204" pitchFamily="34" charset="0"/>
              </a:rPr>
              <a:t>(χ</a:t>
            </a:r>
            <a:r>
              <a:rPr lang="en-GB" altLang="en-US" sz="3200" baseline="30000" dirty="0">
                <a:latin typeface="+mn-lt"/>
                <a:cs typeface="Arial" panose="020B0604020202020204" pitchFamily="34" charset="0"/>
              </a:rPr>
              <a:t>2</a:t>
            </a:r>
            <a:r>
              <a:rPr lang="en-GB" altLang="en-US" sz="3200" dirty="0">
                <a:latin typeface="+mn-lt"/>
                <a:cs typeface="Arial" panose="020B0604020202020204" pitchFamily="34" charset="0"/>
              </a:rPr>
              <a:t> = 7.54, p = 0.673). 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GB" altLang="en-US" sz="3200" dirty="0">
                <a:latin typeface="+mn-lt"/>
              </a:rPr>
              <a:t>Ratio variations occur due to ecological differences in behaviour</a:t>
            </a:r>
            <a:r>
              <a:rPr lang="en-GB" altLang="en-US" sz="3200" baseline="30000" dirty="0">
                <a:latin typeface="+mn-lt"/>
              </a:rPr>
              <a:t>4</a:t>
            </a:r>
            <a:endParaRPr lang="en-GB" altLang="en-US" sz="3200" dirty="0">
              <a:latin typeface="+mn-lt"/>
            </a:endParaRPr>
          </a:p>
        </p:txBody>
      </p:sp>
      <p:pic>
        <p:nvPicPr>
          <p:cNvPr id="2068" name="Picture 2">
            <a:extLst>
              <a:ext uri="{FF2B5EF4-FFF2-40B4-BE49-F238E27FC236}">
                <a16:creationId xmlns:a16="http://schemas.microsoft.com/office/drawing/2014/main" id="{5D58374B-265A-7A4D-BA8C-7172CFA1F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675" y="9017000"/>
            <a:ext cx="69389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FC5DF0-9DE1-F64F-9ABF-32DFAECADA96}"/>
              </a:ext>
            </a:extLst>
          </p:cNvPr>
          <p:cNvSpPr txBox="1"/>
          <p:nvPr/>
        </p:nvSpPr>
        <p:spPr>
          <a:xfrm>
            <a:off x="21747163" y="12228513"/>
            <a:ext cx="70389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3.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O. victoriae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monthly sex ratio</a:t>
            </a:r>
            <a:endParaRPr lang="en-GB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83F4ECCE-4D65-B141-B498-259604DB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12817475"/>
            <a:ext cx="21440775" cy="7504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15C30B2F-6882-EC4A-81EF-02ACC4E3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2760325"/>
            <a:ext cx="15019337" cy="7466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100" b="1" dirty="0">
                <a:latin typeface="Lucida Sans" panose="020B0602030504020204" pitchFamily="34" charset="0"/>
              </a:rPr>
              <a:t>5. Result:  Annual Variation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+mn-lt"/>
              </a:rPr>
              <a:t>Gonad index, oocyte diameter and male maturity stages differed significantly over time. 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+mn-lt"/>
              </a:rPr>
              <a:t>Gonad index </a:t>
            </a:r>
            <a:r>
              <a:rPr lang="en-GB" sz="3200" dirty="0">
                <a:latin typeface="+mn-lt"/>
                <a:ea typeface="Arial" panose="020B0604020202020204" pitchFamily="34" charset="0"/>
              </a:rPr>
              <a:t>(Two- way ANOVA, </a:t>
            </a:r>
            <a:r>
              <a:rPr lang="en-GB" sz="3200" i="1" dirty="0">
                <a:latin typeface="+mn-lt"/>
                <a:ea typeface="Arial" panose="020B0604020202020204" pitchFamily="34" charset="0"/>
              </a:rPr>
              <a:t>F</a:t>
            </a:r>
            <a:r>
              <a:rPr lang="en-GB" sz="3200" baseline="-25000" dirty="0">
                <a:latin typeface="+mn-lt"/>
                <a:ea typeface="Arial" panose="020B0604020202020204" pitchFamily="34" charset="0"/>
              </a:rPr>
              <a:t>(10,156)</a:t>
            </a:r>
            <a:r>
              <a:rPr lang="en-GB" sz="3200" dirty="0">
                <a:latin typeface="+mn-lt"/>
                <a:ea typeface="Arial" panose="020B0604020202020204" pitchFamily="34" charset="0"/>
              </a:rPr>
              <a:t> = 3.08, p = 0.001).</a:t>
            </a:r>
            <a:endParaRPr lang="en-GB" altLang="en-US" sz="3200" dirty="0">
              <a:latin typeface="+mn-lt"/>
            </a:endParaRP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+mn-lt"/>
              </a:rPr>
              <a:t>Oocyte diameter </a:t>
            </a:r>
            <a:r>
              <a:rPr lang="en-GB" sz="3200" dirty="0">
                <a:latin typeface="+mn-lt"/>
              </a:rPr>
              <a:t>(χ2 = 4149.2, p &lt; 0.001). 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Male maturity staging </a:t>
            </a:r>
            <a:r>
              <a:rPr lang="el-GR" sz="3200" dirty="0">
                <a:latin typeface="+mn-lt"/>
              </a:rPr>
              <a:t>(χ2 = 435.5, </a:t>
            </a:r>
            <a:r>
              <a:rPr lang="en-GB" sz="3200" dirty="0">
                <a:latin typeface="+mn-lt"/>
              </a:rPr>
              <a:t>p-value &lt; 0.001).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+mn-lt"/>
              </a:rPr>
              <a:t>Each increased February to November before decreasing November-January (austral summer), indicating spawning.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+mn-lt"/>
              </a:rPr>
              <a:t>Oocyte bimodal distribution follows right to left skew over year (maturation), unimodal in austral summer (spawning)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+mn-lt"/>
              </a:rPr>
              <a:t>Oocyte retention during summer = 18-24 month oogenesis</a:t>
            </a: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400" dirty="0">
              <a:latin typeface="Lucida Sans" panose="020B0602030504020204" pitchFamily="34" charset="0"/>
            </a:endParaRPr>
          </a:p>
        </p:txBody>
      </p:sp>
      <p:pic>
        <p:nvPicPr>
          <p:cNvPr id="2077" name="image26.png">
            <a:extLst>
              <a:ext uri="{FF2B5EF4-FFF2-40B4-BE49-F238E27FC236}">
                <a16:creationId xmlns:a16="http://schemas.microsoft.com/office/drawing/2014/main" id="{732FAD1D-8946-5441-BB71-ED34F616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275" y="12896850"/>
            <a:ext cx="5962650" cy="73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C851E7D-8F7C-384F-B7D3-5DFC5BF24321}"/>
              </a:ext>
            </a:extLst>
          </p:cNvPr>
          <p:cNvSpPr txBox="1"/>
          <p:nvPr/>
        </p:nvSpPr>
        <p:spPr>
          <a:xfrm rot="5400000">
            <a:off x="24902319" y="16071057"/>
            <a:ext cx="74422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4.  Monthly oocyte diameter in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5µm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bins. Blank=no data. N= 9300</a:t>
            </a:r>
          </a:p>
          <a:p>
            <a:pPr>
              <a:defRPr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C50BA128-71A2-8D45-836A-1080FAD7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0534313"/>
            <a:ext cx="21440775" cy="7091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</p:txBody>
      </p:sp>
      <p:sp>
        <p:nvSpPr>
          <p:cNvPr id="2065" name="Rectangle 4">
            <a:extLst>
              <a:ext uri="{FF2B5EF4-FFF2-40B4-BE49-F238E27FC236}">
                <a16:creationId xmlns:a16="http://schemas.microsoft.com/office/drawing/2014/main" id="{23849B69-7339-2D4A-B3DD-34DE0A82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8613" y="20696238"/>
            <a:ext cx="8785225" cy="70246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254755" tIns="254755" rIns="254755" bIns="254755"/>
          <a:lstStyle>
            <a:lvl1pPr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00" b="1" dirty="0">
                <a:latin typeface="Lucida Sans" panose="020B0602030504020204" pitchFamily="34" charset="0"/>
              </a:rPr>
              <a:t>6. Result:  Synchrony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+mn-lt"/>
              </a:rPr>
              <a:t>No significant difference between male/female gonad indexes.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Oocyte diameter and male maturity stages were synchronous throughout year </a:t>
            </a:r>
            <a:r>
              <a:rPr lang="en-GB" altLang="en-US" sz="3200" dirty="0">
                <a:latin typeface="Lucida Sans" panose="020B0602030504020204" pitchFamily="34" charset="0"/>
                <a:cs typeface="Arial" panose="020B0604020202020204" pitchFamily="34" charset="0"/>
              </a:rPr>
              <a:t>(Fig. 5, Spearman's rank ρ= 0.84, p-value = 0.003).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Lucida Sans" panose="020B0602030504020204" pitchFamily="34" charset="0"/>
                <a:cs typeface="Arial" panose="020B0604020202020204" pitchFamily="34" charset="0"/>
              </a:rPr>
              <a:t>Males spawned later than females. Could increase fertilisation success. Present in other ophiuroids</a:t>
            </a:r>
            <a:r>
              <a:rPr lang="en-GB" altLang="en-US" sz="3200" baseline="30000" dirty="0">
                <a:latin typeface="Lucida Sans" panose="020B0602030504020204" pitchFamily="34" charset="0"/>
                <a:cs typeface="Arial" panose="020B0604020202020204" pitchFamily="34" charset="0"/>
              </a:rPr>
              <a:t>6</a:t>
            </a:r>
            <a:r>
              <a:rPr lang="en-GB" altLang="en-US" sz="3200" dirty="0">
                <a:latin typeface="Lucida Sans" panose="020B0602030504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200" dirty="0">
              <a:latin typeface="Lucida Sans" panose="020B0602030504020204" pitchFamily="34" charset="0"/>
            </a:endParaRPr>
          </a:p>
        </p:txBody>
      </p:sp>
      <p:grpSp>
        <p:nvGrpSpPr>
          <p:cNvPr id="2073" name="Group 2">
            <a:extLst>
              <a:ext uri="{FF2B5EF4-FFF2-40B4-BE49-F238E27FC236}">
                <a16:creationId xmlns:a16="http://schemas.microsoft.com/office/drawing/2014/main" id="{F0EBE93E-93ED-5B4B-8C05-0647A5F7D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16863" y="20664488"/>
            <a:ext cx="12261850" cy="6786562"/>
            <a:chOff x="5447504" y="13825587"/>
            <a:chExt cx="9833315" cy="5441950"/>
          </a:xfrm>
        </p:grpSpPr>
        <p:pic>
          <p:nvPicPr>
            <p:cNvPr id="2092" name="Picture 4">
              <a:extLst>
                <a:ext uri="{FF2B5EF4-FFF2-40B4-BE49-F238E27FC236}">
                  <a16:creationId xmlns:a16="http://schemas.microsoft.com/office/drawing/2014/main" id="{1D161C9A-BDE9-A04C-8696-B3103528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26"/>
            <a:stretch>
              <a:fillRect/>
            </a:stretch>
          </p:blipFill>
          <p:spPr bwMode="auto">
            <a:xfrm>
              <a:off x="5447504" y="13825587"/>
              <a:ext cx="9833315" cy="544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3" name="Picture 4">
              <a:extLst>
                <a:ext uri="{FF2B5EF4-FFF2-40B4-BE49-F238E27FC236}">
                  <a16:creationId xmlns:a16="http://schemas.microsoft.com/office/drawing/2014/main" id="{2BAE7A27-263E-E348-A4B6-C796FF7B5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680" t="40726" b="38925"/>
            <a:stretch>
              <a:fillRect/>
            </a:stretch>
          </p:blipFill>
          <p:spPr bwMode="auto">
            <a:xfrm>
              <a:off x="6585912" y="14349113"/>
              <a:ext cx="1263821" cy="110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5FC72A-35B7-C141-8550-4CEE0041EAD2}"/>
              </a:ext>
            </a:extLst>
          </p:cNvPr>
          <p:cNvSpPr txBox="1"/>
          <p:nvPr/>
        </p:nvSpPr>
        <p:spPr>
          <a:xfrm>
            <a:off x="7793038" y="27246263"/>
            <a:ext cx="173529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5. Average oocyte diameter and male maturity stage (±SE, from spent (0) to mature (4)). Grey shading= winter</a:t>
            </a:r>
          </a:p>
          <a:p>
            <a:pPr>
              <a:defRPr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BB37D07E-C892-1C48-8C5C-8D4948BB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7873325"/>
            <a:ext cx="14622463" cy="11642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95" b="1" dirty="0">
                <a:latin typeface="Lucida Sans" panose="020B0602030504020204" pitchFamily="34" charset="0"/>
              </a:rPr>
              <a:t>7. Result: High correlation with local environment data</a:t>
            </a: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  <a:p>
            <a:pPr eaLnBrk="1" hangingPunct="1">
              <a:spcAft>
                <a:spcPct val="50000"/>
              </a:spcAft>
              <a:defRPr/>
            </a:pPr>
            <a:endParaRPr lang="en-GB" altLang="en-US" sz="3397" dirty="0">
              <a:latin typeface="Lucida Sans" panose="020B0602030504020204" pitchFamily="34" charset="0"/>
            </a:endParaRPr>
          </a:p>
        </p:txBody>
      </p:sp>
      <p:sp>
        <p:nvSpPr>
          <p:cNvPr id="2072" name="Rectangle 4">
            <a:extLst>
              <a:ext uri="{FF2B5EF4-FFF2-40B4-BE49-F238E27FC236}">
                <a16:creationId xmlns:a16="http://schemas.microsoft.com/office/drawing/2014/main" id="{F7F171AE-7CAC-9840-A35F-25975158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30778450"/>
            <a:ext cx="8439150" cy="869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755" tIns="254755" rIns="254755" bIns="254755"/>
          <a:lstStyle>
            <a:lvl1pPr marL="457200" indent="-4572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latin typeface="Lucida Sans" panose="020B0602030504020204" pitchFamily="34" charset="77"/>
              </a:rPr>
              <a:t>Positive temperature 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correlation. Common in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ophiuriod reproductive 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cycles as co-varies with 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seasons</a:t>
            </a:r>
            <a:r>
              <a:rPr lang="en-GB" altLang="en-US" sz="2800" baseline="30000">
                <a:latin typeface="Lucida Sans" panose="020B0602030504020204" pitchFamily="34" charset="77"/>
              </a:rPr>
              <a:t>6</a:t>
            </a:r>
            <a:r>
              <a:rPr lang="en-GB" altLang="en-US" sz="2800">
                <a:latin typeface="Lucida Sans" panose="020B0602030504020204" pitchFamily="34" charset="77"/>
              </a:rPr>
              <a:t>. </a:t>
            </a:r>
          </a:p>
          <a:p>
            <a:pPr eaLnBrk="1" hangingPunct="1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latin typeface="Lucida Sans" panose="020B0602030504020204" pitchFamily="34" charset="77"/>
              </a:rPr>
              <a:t>Positive sea-ice correlation low 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due to subjective data. Sea-ice indirectly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impact </a:t>
            </a:r>
            <a:r>
              <a:rPr lang="en-GB" altLang="en-US" sz="2800" i="1">
                <a:latin typeface="Lucida Sans" panose="020B0602030504020204" pitchFamily="34" charset="77"/>
              </a:rPr>
              <a:t>O. victoriae</a:t>
            </a:r>
            <a:r>
              <a:rPr lang="en-GB" altLang="en-US" sz="2800">
                <a:latin typeface="Lucida Sans" panose="020B0602030504020204" pitchFamily="34" charset="77"/>
              </a:rPr>
              <a:t> via influence of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photoperiod and scouring events</a:t>
            </a:r>
            <a:r>
              <a:rPr lang="en-GB" altLang="en-US" sz="2800" baseline="30000">
                <a:latin typeface="Lucida Sans" panose="020B0602030504020204" pitchFamily="34" charset="77"/>
              </a:rPr>
              <a:t>7</a:t>
            </a:r>
            <a:r>
              <a:rPr lang="en-GB" altLang="en-US" sz="2800">
                <a:latin typeface="Lucida Sans" panose="020B0602030504020204" pitchFamily="34" charset="77"/>
              </a:rPr>
              <a:t>.</a:t>
            </a:r>
          </a:p>
          <a:p>
            <a:pPr eaLnBrk="1" hangingPunct="1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latin typeface="Lucida Sans" panose="020B0602030504020204" pitchFamily="34" charset="77"/>
              </a:rPr>
              <a:t>Positive total chlorophyll correlation, both </a:t>
            </a:r>
            <a:br>
              <a:rPr lang="en-GB" altLang="en-US" sz="2800">
                <a:latin typeface="Lucida Sans" panose="020B0602030504020204" pitchFamily="34" charset="77"/>
              </a:rPr>
            </a:br>
            <a:r>
              <a:rPr lang="en-GB" altLang="en-US" sz="2800">
                <a:latin typeface="Lucida Sans" panose="020B0602030504020204" pitchFamily="34" charset="77"/>
              </a:rPr>
              <a:t>reproduction and phytoplankton bloom not directly linked.</a:t>
            </a:r>
          </a:p>
          <a:p>
            <a:pPr eaLnBrk="1" hangingPunct="1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latin typeface="Lucida Sans" panose="020B0602030504020204" pitchFamily="34" charset="77"/>
              </a:rPr>
              <a:t>Southern Oscillation Index (SOI) positive correlation. SOI influences inter-annual trends in temperature,  sea-ice and wind</a:t>
            </a:r>
            <a:r>
              <a:rPr lang="en-GB" altLang="en-US" sz="2800" baseline="30000">
                <a:latin typeface="Lucida Sans" panose="020B0602030504020204" pitchFamily="34" charset="77"/>
              </a:rPr>
              <a:t>8</a:t>
            </a:r>
            <a:r>
              <a:rPr lang="en-GB" altLang="en-US" sz="2800">
                <a:latin typeface="Lucida Sans" panose="020B0602030504020204" pitchFamily="34" charset="77"/>
              </a:rPr>
              <a:t>. SOI may be an over-arching factor influencing </a:t>
            </a:r>
            <a:r>
              <a:rPr lang="en-GB" altLang="en-US" sz="2800" i="1">
                <a:latin typeface="Lucida Sans" panose="020B0602030504020204" pitchFamily="34" charset="77"/>
              </a:rPr>
              <a:t>O. victoriae</a:t>
            </a:r>
            <a:r>
              <a:rPr lang="en-GB" altLang="en-US" sz="2800">
                <a:latin typeface="Lucida Sans" panose="020B0602030504020204" pitchFamily="34" charset="77"/>
              </a:rPr>
              <a:t> gametogenic cycles </a:t>
            </a:r>
          </a:p>
        </p:txBody>
      </p:sp>
      <p:pic>
        <p:nvPicPr>
          <p:cNvPr id="2056" name="Picture 7">
            <a:extLst>
              <a:ext uri="{FF2B5EF4-FFF2-40B4-BE49-F238E27FC236}">
                <a16:creationId xmlns:a16="http://schemas.microsoft.com/office/drawing/2014/main" id="{7DA77B91-8D30-314D-A4C7-C8DE3CDE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-246" r="13971"/>
          <a:stretch>
            <a:fillRect/>
          </a:stretch>
        </p:blipFill>
        <p:spPr bwMode="auto">
          <a:xfrm>
            <a:off x="12328525" y="28668663"/>
            <a:ext cx="10215563" cy="100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984D053-1303-8544-89EB-F7E2D8CCBA11}"/>
              </a:ext>
            </a:extLst>
          </p:cNvPr>
          <p:cNvSpPr txBox="1"/>
          <p:nvPr/>
        </p:nvSpPr>
        <p:spPr>
          <a:xfrm>
            <a:off x="16146463" y="38361938"/>
            <a:ext cx="69834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Fig. 6.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</a:rPr>
              <a:t>Spearman's Rank matrix, numbers represent Spearman rank value and cells highlighted have p-value &lt;0.05. </a:t>
            </a:r>
            <a:endParaRPr lang="en-GB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36AF1C-4B14-9541-BF10-87297540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638" y="27882850"/>
            <a:ext cx="6602412" cy="1163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755" tIns="254755" rIns="254755" bIns="254755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095" b="1" dirty="0">
                <a:latin typeface="Lucida Sans" panose="020B0602030504020204" pitchFamily="34" charset="0"/>
              </a:rPr>
              <a:t>8. Conclusions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dirty="0">
                <a:latin typeface="Lucida Sans" panose="020B0602030504020204" pitchFamily="34" charset="0"/>
              </a:rPr>
              <a:t> gametogenesis has </a:t>
            </a:r>
            <a:r>
              <a:rPr lang="en-GB" altLang="en-US" sz="3600" b="1" dirty="0">
                <a:latin typeface="Lucida Sans" panose="020B0602030504020204" pitchFamily="34" charset="0"/>
              </a:rPr>
              <a:t>seasonal cycles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>
                <a:latin typeface="Lucida Sans" panose="020B0602030504020204" pitchFamily="34" charset="0"/>
              </a:rPr>
              <a:t>have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600" b="1" i="1" dirty="0">
                <a:latin typeface="Lucida Sans" panose="020B0602030504020204" pitchFamily="34" charset="0"/>
              </a:rPr>
              <a:t>s</a:t>
            </a:r>
            <a:r>
              <a:rPr lang="en-GB" altLang="en-US" sz="3600" b="1" dirty="0">
                <a:latin typeface="Lucida Sans" panose="020B0602030504020204" pitchFamily="34" charset="0"/>
              </a:rPr>
              <a:t>ynchronous</a:t>
            </a:r>
            <a:r>
              <a:rPr lang="en-GB" altLang="en-US" sz="3200" dirty="0">
                <a:latin typeface="Lucida Sans" panose="020B0602030504020204" pitchFamily="34" charset="0"/>
              </a:rPr>
              <a:t> male/female reproductive cycles which improves fertilisation success and is controlled throughout the cycle.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>
                <a:latin typeface="Lucida Sans" panose="020B0602030504020204" pitchFamily="34" charset="0"/>
              </a:rPr>
              <a:t>have extended </a:t>
            </a:r>
            <a:r>
              <a:rPr lang="en-GB" altLang="en-US" sz="3600" b="1" dirty="0">
                <a:latin typeface="Lucida Sans" panose="020B0602030504020204" pitchFamily="34" charset="0"/>
              </a:rPr>
              <a:t>18 – 24 month </a:t>
            </a:r>
            <a:r>
              <a:rPr lang="en-GB" altLang="en-US" sz="3200" b="1" dirty="0">
                <a:latin typeface="Lucida Sans" panose="020B0602030504020204" pitchFamily="34" charset="0"/>
              </a:rPr>
              <a:t>oogenesis</a:t>
            </a:r>
            <a:r>
              <a:rPr lang="en-GB" altLang="en-US" sz="3200" dirty="0">
                <a:latin typeface="Lucida Sans" panose="020B0602030504020204" pitchFamily="34" charset="0"/>
              </a:rPr>
              <a:t> allowing energy investment without trade-off with somatic system</a:t>
            </a:r>
          </a:p>
          <a:p>
            <a:pPr marL="457200" indent="-457200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Reproductive cycles are </a:t>
            </a:r>
            <a:r>
              <a:rPr lang="en-GB" altLang="en-US" sz="3600" b="1" dirty="0">
                <a:latin typeface="Lucida Sans" panose="020B0602030504020204" pitchFamily="34" charset="0"/>
              </a:rPr>
              <a:t>fundamentally linked with environmental processes </a:t>
            </a:r>
            <a:r>
              <a:rPr lang="en-GB" altLang="en-US" sz="3200" dirty="0">
                <a:latin typeface="Lucida Sans" panose="020B0602030504020204" pitchFamily="34" charset="0"/>
              </a:rPr>
              <a:t>and are at high risk to climate change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DCC4FD45-673D-0844-B530-FE29A8E0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5538" y="40028813"/>
            <a:ext cx="950753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5095" dirty="0">
                <a:solidFill>
                  <a:schemeClr val="bg1"/>
                </a:solidFill>
                <a:latin typeface="Lucida Sans" panose="020B0602030504020204" pitchFamily="34" charset="0"/>
              </a:rPr>
              <a:t>Author contact details</a:t>
            </a:r>
          </a:p>
          <a:p>
            <a:pPr eaLnBrk="1" hangingPunct="1">
              <a:defRPr/>
            </a:pPr>
            <a:r>
              <a:rPr lang="en-GB" altLang="en-US" sz="4800" dirty="0">
                <a:solidFill>
                  <a:schemeClr val="bg1"/>
                </a:solidFill>
                <a:latin typeface="Lucida Sans" panose="020B0602030504020204" pitchFamily="34" charset="0"/>
              </a:rPr>
              <a:t>Email: vg3g14@soton.ac.uk</a:t>
            </a:r>
          </a:p>
          <a:p>
            <a:pPr eaLnBrk="1" hangingPunct="1">
              <a:defRPr/>
            </a:pPr>
            <a:r>
              <a:rPr lang="en-GB" altLang="en-US" sz="4800" dirty="0">
                <a:solidFill>
                  <a:schemeClr val="bg1"/>
                </a:solidFill>
                <a:latin typeface="Lucida Sans" panose="020B0602030504020204" pitchFamily="34" charset="0"/>
              </a:rPr>
              <a:t>Student ID: 26998076</a:t>
            </a:r>
            <a:endParaRPr lang="en-GB" altLang="en-US" sz="3397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11E4BA17-6F61-DD47-8F66-69493F859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9976425"/>
            <a:ext cx="18667413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2800" dirty="0">
                <a:solidFill>
                  <a:schemeClr val="bg1"/>
                </a:solidFill>
                <a:latin typeface="+mn-lt"/>
              </a:rPr>
              <a:t>References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chemeClr val="bg1"/>
                </a:solidFill>
                <a:latin typeface="+mn-lt"/>
              </a:rPr>
              <a:t>Clarke, A., Meredith, M. P., Wallace, M. I., Brandon, M. A. &amp; Thomas, D. N.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Deep Sea Res. Part II Top. Stud. </a:t>
            </a:r>
            <a:r>
              <a:rPr lang="en-GB" sz="1800" i="1" dirty="0" err="1">
                <a:solidFill>
                  <a:schemeClr val="bg1"/>
                </a:solidFill>
                <a:latin typeface="+mn-lt"/>
              </a:rPr>
              <a:t>Oceanogr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.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55,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1988–2006 (2008).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 err="1">
                <a:solidFill>
                  <a:schemeClr val="bg1"/>
                </a:solidFill>
                <a:latin typeface="+mn-lt"/>
              </a:rPr>
              <a:t>Broyer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C. de &amp; </a:t>
            </a:r>
            <a:r>
              <a:rPr lang="en-GB" sz="1800" dirty="0" err="1">
                <a:solidFill>
                  <a:schemeClr val="bg1"/>
                </a:solidFill>
                <a:latin typeface="+mn-lt"/>
              </a:rPr>
              <a:t>Koubbi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P.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Biogeographic Atlas of the Southern Ocean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Census of Antarctic Marine Life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(2014).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chemeClr val="bg1"/>
                </a:solidFill>
                <a:latin typeface="+mn-lt"/>
              </a:rPr>
              <a:t>Peck, L. S., Massey, A., Thorne, M. A. S. &amp; Clark, M. S.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Polar Biol.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32,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399–402 (2009).</a:t>
            </a:r>
            <a:endParaRPr lang="en-GB" altLang="en-US" sz="18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chemeClr val="bg1"/>
                </a:solidFill>
                <a:latin typeface="+mn-lt"/>
              </a:rPr>
              <a:t>Grange, L. J. L., Tyler, P. A., Peck, L. L. S. &amp; Cornelius, N.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Mar. Ecol. </a:t>
            </a:r>
            <a:r>
              <a:rPr lang="en-GB" sz="1800" i="1" dirty="0" err="1">
                <a:solidFill>
                  <a:schemeClr val="bg1"/>
                </a:solidFill>
                <a:latin typeface="+mn-lt"/>
              </a:rPr>
              <a:t>Prog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. Ser.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278,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141–155 (2004).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 err="1">
                <a:solidFill>
                  <a:schemeClr val="bg1"/>
                </a:solidFill>
                <a:latin typeface="+mn-lt"/>
              </a:rPr>
              <a:t>Obermüller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B., Morley, S., Barnes, D. &amp; Peck, L.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Mar. Ecol. </a:t>
            </a:r>
            <a:r>
              <a:rPr lang="en-GB" sz="1800" i="1" dirty="0" err="1">
                <a:solidFill>
                  <a:schemeClr val="bg1"/>
                </a:solidFill>
                <a:latin typeface="+mn-lt"/>
              </a:rPr>
              <a:t>Prog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. Ser.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415,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109–126 (2010).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 err="1">
                <a:solidFill>
                  <a:schemeClr val="bg1"/>
                </a:solidFill>
                <a:latin typeface="+mn-lt"/>
              </a:rPr>
              <a:t>Hendler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G. in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Reproduction of Marine Invertebrates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(eds. Giese, A. C. &amp; </a:t>
            </a:r>
            <a:r>
              <a:rPr lang="en-GB" sz="1800" dirty="0" err="1">
                <a:solidFill>
                  <a:schemeClr val="bg1"/>
                </a:solidFill>
                <a:latin typeface="+mn-lt"/>
              </a:rPr>
              <a:t>Pearse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J. S.) 355–511 (1991).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chemeClr val="bg1"/>
                </a:solidFill>
                <a:latin typeface="+mn-lt"/>
              </a:rPr>
              <a:t>Clark, G. F., Stark, J. S., Palmer, A. S., Riddle, M. J. &amp; Johnston, E. L. </a:t>
            </a:r>
            <a:r>
              <a:rPr lang="en-GB" sz="1800" i="1" dirty="0" err="1">
                <a:solidFill>
                  <a:schemeClr val="bg1"/>
                </a:solidFill>
                <a:latin typeface="+mn-lt"/>
              </a:rPr>
              <a:t>PLoS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 One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12,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e0168391 (2017).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chemeClr val="bg1"/>
                </a:solidFill>
                <a:latin typeface="+mn-lt"/>
              </a:rPr>
              <a:t>Holland, P. R. &amp; Kwok, R. 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Nat. </a:t>
            </a:r>
            <a:r>
              <a:rPr lang="en-GB" sz="1800" i="1" dirty="0" err="1">
                <a:solidFill>
                  <a:schemeClr val="bg1"/>
                </a:solidFill>
                <a:latin typeface="+mn-lt"/>
              </a:rPr>
              <a:t>Geosci</a:t>
            </a:r>
            <a:r>
              <a:rPr lang="en-GB" sz="1800" i="1" dirty="0">
                <a:solidFill>
                  <a:schemeClr val="bg1"/>
                </a:solidFill>
                <a:latin typeface="+mn-lt"/>
              </a:rPr>
              <a:t>.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+mn-lt"/>
              </a:rPr>
              <a:t>5,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 872–875 (2012).</a:t>
            </a:r>
          </a:p>
        </p:txBody>
      </p:sp>
      <p:pic>
        <p:nvPicPr>
          <p:cNvPr id="2070" name="Picture 6">
            <a:extLst>
              <a:ext uri="{FF2B5EF4-FFF2-40B4-BE49-F238E27FC236}">
                <a16:creationId xmlns:a16="http://schemas.microsoft.com/office/drawing/2014/main" id="{2356B800-AFC3-8648-9930-25FA3034B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6344" y="11293996"/>
            <a:ext cx="8829675" cy="1073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14&quot;&gt;&lt;/object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Words>1022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Lucida Sans</vt:lpstr>
      <vt:lpstr>Default Design</vt:lpstr>
      <vt:lpstr>PowerPoint Presentation</vt:lpstr>
    </vt:vector>
  </TitlesOfParts>
  <Company>Science Learning Centre South East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GILLMAN, VICTORIA (PGR)</cp:lastModifiedBy>
  <cp:revision>85</cp:revision>
  <cp:lastPrinted>2018-05-13T18:29:19Z</cp:lastPrinted>
  <dcterms:created xsi:type="dcterms:W3CDTF">2006-02-24T11:48:14Z</dcterms:created>
  <dcterms:modified xsi:type="dcterms:W3CDTF">2022-09-16T10:44:35Z</dcterms:modified>
</cp:coreProperties>
</file>