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479" r:id="rId3"/>
    <p:sldId id="482" r:id="rId4"/>
    <p:sldId id="483" r:id="rId5"/>
    <p:sldId id="480" r:id="rId6"/>
    <p:sldId id="484" r:id="rId7"/>
    <p:sldId id="485" r:id="rId8"/>
    <p:sldId id="471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DCCF590-2FBC-5A4D-97F7-EE786E99113F}">
          <p14:sldIdLst>
            <p14:sldId id="257"/>
            <p14:sldId id="479"/>
            <p14:sldId id="482"/>
            <p14:sldId id="483"/>
            <p14:sldId id="480"/>
            <p14:sldId id="484"/>
            <p14:sldId id="485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E81"/>
    <a:srgbClr val="0000FF"/>
    <a:srgbClr val="006600"/>
    <a:srgbClr val="00CC00"/>
    <a:srgbClr val="600700"/>
    <a:srgbClr val="FF9900"/>
    <a:srgbClr val="100100"/>
    <a:srgbClr val="CF1001"/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1100" autoAdjust="0"/>
  </p:normalViewPr>
  <p:slideViewPr>
    <p:cSldViewPr>
      <p:cViewPr>
        <p:scale>
          <a:sx n="66" d="100"/>
          <a:sy n="66" d="100"/>
        </p:scale>
        <p:origin x="14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3438" y="-3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47" tIns="45873" rIns="91747" bIns="45873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048" y="0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47" tIns="45873" rIns="91747" bIns="458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47" tIns="45873" rIns="91747" bIns="45873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47" tIns="45873" rIns="91747" bIns="458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39A73AD-CF22-4D77-8348-724DC511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6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89" tIns="46746" rIns="93489" bIns="46746" numCol="1" anchor="t" anchorCtr="0" compatLnSpc="1">
            <a:prstTxWarp prst="textNoShape">
              <a:avLst/>
            </a:prstTxWarp>
          </a:bodyPr>
          <a:lstStyle>
            <a:lvl1pPr defTabSz="934749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048" y="0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89" tIns="46746" rIns="93489" bIns="46746" numCol="1" anchor="t" anchorCtr="0" compatLnSpc="1">
            <a:prstTxWarp prst="textNoShape">
              <a:avLst/>
            </a:prstTxWarp>
          </a:bodyPr>
          <a:lstStyle>
            <a:lvl1pPr algn="r" defTabSz="934749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51375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233" y="4272588"/>
            <a:ext cx="6744997" cy="471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89" tIns="46746" rIns="93489" bIns="4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Unit Title / Header Section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89" tIns="46746" rIns="93489" bIns="46746" numCol="1" anchor="b" anchorCtr="0" compatLnSpc="1">
            <a:prstTxWarp prst="textNoShape">
              <a:avLst/>
            </a:prstTxWarp>
          </a:bodyPr>
          <a:lstStyle>
            <a:lvl1pPr defTabSz="934749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89" tIns="46746" rIns="93489" bIns="46746" numCol="1" anchor="b" anchorCtr="0" compatLnSpc="1">
            <a:prstTxWarp prst="textNoShape">
              <a:avLst/>
            </a:prstTxWarp>
          </a:bodyPr>
          <a:lstStyle>
            <a:lvl1pPr algn="r" defTabSz="934749">
              <a:defRPr sz="1200">
                <a:cs typeface="+mn-cs"/>
              </a:defRPr>
            </a:lvl1pPr>
          </a:lstStyle>
          <a:p>
            <a:pPr>
              <a:defRPr/>
            </a:pPr>
            <a:fld id="{263B06F5-A862-451D-9A0B-B10BC23CE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" kern="1200">
        <a:solidFill>
          <a:srgbClr val="000000"/>
        </a:solidFill>
        <a:latin typeface="Arial" charset="0"/>
        <a:ea typeface="Times New Roman" pitchFamily="18" charset="0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4134"/>
            <a:fld id="{F9376518-E17F-4BF5-B992-1EA4FBA157AC}" type="slidenum">
              <a:rPr lang="en-US" smtClean="0">
                <a:cs typeface="Arial" charset="0"/>
              </a:rPr>
              <a:pPr defTabSz="934134"/>
              <a:t>1</a:t>
            </a:fld>
            <a:endParaRPr lang="en-US" dirty="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9787" cy="34877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272588"/>
            <a:ext cx="6185924" cy="4718628"/>
          </a:xfrm>
          <a:ln/>
          <a:extLst/>
        </p:spPr>
        <p:txBody>
          <a:bodyPr/>
          <a:lstStyle/>
          <a:p>
            <a:endParaRPr lang="ko-KR" altLang="en-US" sz="1200" dirty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9" tIns="46746" rIns="93489" bIns="46746" anchor="b"/>
          <a:lstStyle/>
          <a:p>
            <a:pPr algn="r" defTabSz="920028"/>
            <a:fld id="{98F518E3-C8CA-4E8C-A4DD-3BA8C0E5757F}" type="slidenum">
              <a:rPr lang="en-US" sz="1200">
                <a:solidFill>
                  <a:prstClr val="black"/>
                </a:solidFill>
              </a:rPr>
              <a:pPr algn="r" defTabSz="920028"/>
              <a:t>2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33400"/>
            <a:ext cx="4649787" cy="348773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114800"/>
            <a:ext cx="6185924" cy="481096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ko-KR" sz="1200" dirty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9" tIns="46746" rIns="93489" bIns="46746" anchor="b"/>
          <a:lstStyle/>
          <a:p>
            <a:pPr algn="r" defTabSz="920028"/>
            <a:fld id="{98F518E3-C8CA-4E8C-A4DD-3BA8C0E5757F}" type="slidenum">
              <a:rPr lang="en-US" sz="1200">
                <a:solidFill>
                  <a:prstClr val="black"/>
                </a:solidFill>
              </a:rPr>
              <a:pPr algn="r" defTabSz="920028"/>
              <a:t>3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33400"/>
            <a:ext cx="4649787" cy="348773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114800"/>
            <a:ext cx="6185924" cy="481096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200" dirty="0">
                <a:ea typeface="굴림" charset="-127"/>
              </a:rPr>
              <a:t>Desire for savings crosses economic boundaries as well as age and gender boundaries.</a:t>
            </a:r>
          </a:p>
          <a:p>
            <a:pPr>
              <a:spcBef>
                <a:spcPct val="50000"/>
              </a:spcBef>
            </a:pPr>
            <a:r>
              <a:rPr lang="en-US" altLang="ko-KR" sz="1200" dirty="0">
                <a:ea typeface="굴림" charset="-127"/>
              </a:rPr>
              <a:t>Some of the statistics are directly related to the restaurant and food industry, while others are general shopping trends. However, they provide insight into customer demand and behavior.</a:t>
            </a:r>
          </a:p>
          <a:p>
            <a:pPr>
              <a:spcBef>
                <a:spcPct val="50000"/>
              </a:spcBef>
            </a:pPr>
            <a:r>
              <a:rPr lang="en-US" altLang="ko-KR" sz="1200" dirty="0">
                <a:ea typeface="굴림" charset="-127"/>
              </a:rPr>
              <a:t>BLUF: People use the internet to search for places to eat</a:t>
            </a:r>
          </a:p>
        </p:txBody>
      </p:sp>
    </p:spTree>
    <p:extLst>
      <p:ext uri="{BB962C8B-B14F-4D97-AF65-F5344CB8AC3E}">
        <p14:creationId xmlns:p14="http://schemas.microsoft.com/office/powerpoint/2010/main" val="269519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9" tIns="46746" rIns="93489" bIns="46746" anchor="b"/>
          <a:lstStyle/>
          <a:p>
            <a:pPr algn="r" defTabSz="920028"/>
            <a:fld id="{98F518E3-C8CA-4E8C-A4DD-3BA8C0E5757F}" type="slidenum">
              <a:rPr lang="en-US" sz="1200"/>
              <a:pPr algn="r" defTabSz="920028"/>
              <a:t>4</a:t>
            </a:fld>
            <a:endParaRPr lang="en-US" sz="1200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33400"/>
            <a:ext cx="4649787" cy="348773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114800"/>
            <a:ext cx="6185924" cy="481096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200" dirty="0">
                <a:ea typeface="굴림" charset="-127"/>
              </a:rPr>
              <a:t>Pre-existing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987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9" tIns="46746" rIns="93489" bIns="46746" anchor="b"/>
          <a:lstStyle/>
          <a:p>
            <a:pPr algn="r" defTabSz="920028"/>
            <a:fld id="{98F518E3-C8CA-4E8C-A4DD-3BA8C0E5757F}" type="slidenum">
              <a:rPr lang="en-US" sz="1200"/>
              <a:pPr algn="r" defTabSz="920028"/>
              <a:t>5</a:t>
            </a:fld>
            <a:endParaRPr lang="en-US" sz="1200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33400"/>
            <a:ext cx="4649787" cy="348773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114800"/>
            <a:ext cx="6185924" cy="481096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ko-KR" sz="12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9" tIns="46746" rIns="93489" bIns="46746" anchor="b"/>
          <a:lstStyle/>
          <a:p>
            <a:pPr algn="r" defTabSz="920028"/>
            <a:fld id="{98F518E3-C8CA-4E8C-A4DD-3BA8C0E5757F}" type="slidenum">
              <a:rPr lang="en-US" sz="1200">
                <a:solidFill>
                  <a:prstClr val="black"/>
                </a:solidFill>
              </a:rPr>
              <a:pPr algn="r" defTabSz="920028"/>
              <a:t>6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33400"/>
            <a:ext cx="4649787" cy="348773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114800"/>
            <a:ext cx="6185924" cy="481096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ko-KR" sz="12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25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9" tIns="46746" rIns="93489" bIns="46746" anchor="b"/>
          <a:lstStyle/>
          <a:p>
            <a:pPr algn="r" defTabSz="920028"/>
            <a:fld id="{98F518E3-C8CA-4E8C-A4DD-3BA8C0E5757F}" type="slidenum">
              <a:rPr lang="en-US" sz="1200"/>
              <a:pPr algn="r" defTabSz="920028"/>
              <a:t>7</a:t>
            </a:fld>
            <a:endParaRPr lang="en-US" sz="1200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33400"/>
            <a:ext cx="4649787" cy="348773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114800"/>
            <a:ext cx="6185924" cy="481096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ko-KR" sz="12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37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048" y="8830015"/>
            <a:ext cx="303878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9" tIns="46746" rIns="93489" bIns="46746" anchor="b"/>
          <a:lstStyle/>
          <a:p>
            <a:pPr algn="r" defTabSz="920028"/>
            <a:fld id="{98F518E3-C8CA-4E8C-A4DD-3BA8C0E5757F}" type="slidenum">
              <a:rPr lang="en-US" sz="1200"/>
              <a:pPr algn="r" defTabSz="920028"/>
              <a:t>8</a:t>
            </a:fld>
            <a:endParaRPr lang="en-US" sz="1200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33400"/>
            <a:ext cx="4649787" cy="348773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70" y="4114800"/>
            <a:ext cx="6185924" cy="481096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ko-KR" sz="1200" dirty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5">
            <a:extLst>
              <a:ext uri="{FF2B5EF4-FFF2-40B4-BE49-F238E27FC236}">
                <a16:creationId xmlns:a16="http://schemas.microsoft.com/office/drawing/2014/main" id="{2AF43143-A42B-4B45-9FB9-D95747CB8D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66800" y="914400"/>
            <a:ext cx="69024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42305-55DC-4B0B-BF7F-DDF174E6EC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b="1" i="1" dirty="0">
                <a:solidFill>
                  <a:srgbClr val="0000FF"/>
                </a:solidFill>
                <a:cs typeface="+mn-cs"/>
              </a:rPr>
              <a:t>UCF CODING BOOT CAMP (</a:t>
            </a:r>
            <a:r>
              <a:rPr lang="en-US" sz="1200" b="1" i="1" dirty="0" err="1">
                <a:solidFill>
                  <a:srgbClr val="0000FF"/>
                </a:solidFill>
                <a:cs typeface="+mn-cs"/>
              </a:rPr>
              <a:t>DreamTeam</a:t>
            </a:r>
            <a:r>
              <a:rPr lang="en-US" sz="1200" b="1" i="1" dirty="0">
                <a:solidFill>
                  <a:srgbClr val="0000FF"/>
                </a:solidFill>
                <a:cs typeface="+mn-cs"/>
              </a:rPr>
              <a:t> Project 1 - </a:t>
            </a:r>
            <a:r>
              <a:rPr lang="en-US" sz="1200" b="1" i="1" dirty="0" err="1">
                <a:solidFill>
                  <a:srgbClr val="0000FF"/>
                </a:solidFill>
                <a:cs typeface="+mn-cs"/>
              </a:rPr>
              <a:t>CityClippers</a:t>
            </a:r>
            <a:r>
              <a:rPr lang="en-US" sz="1200" b="1" i="1" dirty="0">
                <a:solidFill>
                  <a:srgbClr val="0000FF"/>
                </a:solidFill>
                <a:cs typeface="+mn-cs"/>
              </a:rPr>
              <a:t>)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48420000-B9F3-4245-B9F3-253E7DC817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81775"/>
            <a:ext cx="9144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b="1" i="1" kern="1200" dirty="0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UCF CODING BOOT CAMP (</a:t>
            </a:r>
            <a:r>
              <a:rPr lang="en-US" sz="1200" b="1" i="1" kern="1200" dirty="0" err="1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DreamTeam</a:t>
            </a:r>
            <a:r>
              <a:rPr lang="en-US" sz="1200" b="1" i="1" kern="1200" dirty="0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 Project 1 - </a:t>
            </a:r>
            <a:r>
              <a:rPr lang="en-US" sz="1200" b="1" i="1" kern="1200" dirty="0" err="1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CityClippers</a:t>
            </a:r>
            <a:r>
              <a:rPr lang="en-US" sz="1200" b="1" i="1" kern="1200" dirty="0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en-US" sz="1200" b="1" i="1" dirty="0">
              <a:solidFill>
                <a:srgbClr val="0000FF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5"/>
          <p:cNvSpPr>
            <a:spLocks noChangeShapeType="1"/>
          </p:cNvSpPr>
          <p:nvPr userDrawn="1"/>
        </p:nvSpPr>
        <p:spPr bwMode="auto">
          <a:xfrm>
            <a:off x="1066800" y="914400"/>
            <a:ext cx="69024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b="1" i="1" dirty="0">
                <a:solidFill>
                  <a:srgbClr val="0000FF"/>
                </a:solidFill>
                <a:cs typeface="+mn-cs"/>
              </a:rPr>
              <a:t>UCF CODING BOOT CAMP (</a:t>
            </a:r>
            <a:r>
              <a:rPr lang="en-US" sz="1200" b="1" i="1" dirty="0" err="1">
                <a:solidFill>
                  <a:srgbClr val="0000FF"/>
                </a:solidFill>
                <a:cs typeface="+mn-cs"/>
              </a:rPr>
              <a:t>DreamTeam</a:t>
            </a:r>
            <a:r>
              <a:rPr lang="en-US" sz="1200" b="1" i="1" dirty="0">
                <a:solidFill>
                  <a:srgbClr val="0000FF"/>
                </a:solidFill>
                <a:cs typeface="+mn-cs"/>
              </a:rPr>
              <a:t> Project 1 - </a:t>
            </a:r>
            <a:r>
              <a:rPr lang="en-US" sz="1200" b="1" i="1" dirty="0" err="1">
                <a:solidFill>
                  <a:srgbClr val="0000FF"/>
                </a:solidFill>
                <a:cs typeface="+mn-cs"/>
              </a:rPr>
              <a:t>CityClippers</a:t>
            </a:r>
            <a:r>
              <a:rPr lang="en-US" sz="1200" b="1" i="1" dirty="0">
                <a:solidFill>
                  <a:srgbClr val="0000FF"/>
                </a:solidFill>
                <a:cs typeface="+mn-cs"/>
              </a:rPr>
              <a:t>)</a:t>
            </a:r>
          </a:p>
        </p:txBody>
      </p:sp>
      <p:sp>
        <p:nvSpPr>
          <p:cNvPr id="19" name="TextBox 13"/>
          <p:cNvSpPr txBox="1">
            <a:spLocks noChangeArrowheads="1"/>
          </p:cNvSpPr>
          <p:nvPr userDrawn="1"/>
        </p:nvSpPr>
        <p:spPr bwMode="auto">
          <a:xfrm>
            <a:off x="0" y="6581775"/>
            <a:ext cx="9144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b="1" i="1" kern="1200" dirty="0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UCF CODING BOOT CAMP (</a:t>
            </a:r>
            <a:r>
              <a:rPr lang="en-US" sz="1200" b="1" i="1" kern="1200" dirty="0" err="1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DreamTeam</a:t>
            </a:r>
            <a:r>
              <a:rPr lang="en-US" sz="1200" b="1" i="1" kern="1200" dirty="0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 Project 1 - </a:t>
            </a:r>
            <a:r>
              <a:rPr lang="en-US" sz="1200" b="1" i="1" kern="1200" dirty="0" err="1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CityClippers</a:t>
            </a:r>
            <a:r>
              <a:rPr lang="en-US" sz="1200" b="1" i="1" kern="1200" dirty="0">
                <a:solidFill>
                  <a:srgbClr val="0000FF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en-US" sz="1200" b="1" i="1" dirty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7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ChangeArrowheads="1"/>
          </p:cNvSpPr>
          <p:nvPr/>
        </p:nvSpPr>
        <p:spPr bwMode="auto">
          <a:xfrm>
            <a:off x="292126" y="2674947"/>
            <a:ext cx="2362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000" i="1" u="sng" dirty="0">
                <a:ea typeface="굴림" charset="-127"/>
              </a:rPr>
              <a:t>Developers</a:t>
            </a: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i="1" dirty="0">
                <a:ea typeface="굴림" charset="-127"/>
              </a:rPr>
              <a:t>Victoria Gonzalez</a:t>
            </a: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i="1" dirty="0">
                <a:ea typeface="굴림" charset="-127"/>
              </a:rPr>
              <a:t>Tyler Thomson</a:t>
            </a: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i="1" dirty="0">
                <a:ea typeface="굴림" charset="-127"/>
              </a:rPr>
              <a:t>Rubens Cardoso </a:t>
            </a: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i="1" dirty="0">
                <a:ea typeface="굴림" charset="-127"/>
              </a:rPr>
              <a:t>Adrian Robertson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44495"/>
            <a:ext cx="7772400" cy="15081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altLang="ko-KR" sz="2800" b="1" dirty="0" err="1">
                <a:solidFill>
                  <a:schemeClr val="tx1"/>
                </a:solidFill>
                <a:ea typeface="굴림" charset="-127"/>
              </a:rPr>
              <a:t>CityClippers</a:t>
            </a:r>
            <a:br>
              <a:rPr lang="en-US" altLang="ko-KR" sz="2800" b="1" dirty="0">
                <a:solidFill>
                  <a:schemeClr val="tx1"/>
                </a:solidFill>
                <a:ea typeface="굴림" charset="-127"/>
              </a:rPr>
            </a:br>
            <a:r>
              <a:rPr lang="en-US" altLang="ko-KR" sz="2000" b="1" dirty="0">
                <a:solidFill>
                  <a:schemeClr val="tx1"/>
                </a:solidFill>
                <a:ea typeface="굴림" charset="-127"/>
              </a:rPr>
              <a:t>A web application for finding the best dining deals</a:t>
            </a:r>
            <a:endParaRPr lang="ko-KR" altLang="en-US" sz="2000" b="1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6167735"/>
            <a:ext cx="309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200" b="1" dirty="0">
                <a:ea typeface="굴림" charset="-127"/>
              </a:rPr>
              <a:t>Instructor</a:t>
            </a:r>
          </a:p>
          <a:p>
            <a:pPr eaLnBrk="0" hangingPunct="0"/>
            <a:r>
              <a:rPr lang="en-US" altLang="ko-KR" sz="1200" i="1" dirty="0">
                <a:ea typeface="굴림" charset="-127"/>
              </a:rPr>
              <a:t>Graydon </a:t>
            </a:r>
            <a:r>
              <a:rPr lang="en-US" altLang="ko-KR" sz="1200" i="1" dirty="0" err="1">
                <a:ea typeface="굴림" charset="-127"/>
              </a:rPr>
              <a:t>Scates</a:t>
            </a:r>
            <a:endParaRPr lang="en-US" altLang="ko-KR" sz="1200" i="1" dirty="0">
              <a:ea typeface="굴림" charset="-127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1D4E8E9-A494-4FD2-A4F1-ADF5BC5E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1001"/>
            <a:ext cx="26543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US" altLang="ko-KR" sz="1200" i="1" dirty="0">
                <a:ea typeface="굴림" charset="-127"/>
              </a:rPr>
              <a:t>As of: July13</a:t>
            </a:r>
            <a:r>
              <a:rPr lang="en-US" altLang="ko-KR" sz="1200" i="1" baseline="30000" dirty="0">
                <a:ea typeface="굴림" charset="-127"/>
              </a:rPr>
              <a:t>th</a:t>
            </a:r>
            <a:r>
              <a:rPr lang="en-US" altLang="ko-KR" sz="1200" i="1" dirty="0">
                <a:ea typeface="굴림" charset="-127"/>
              </a:rPr>
              <a:t>,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A63A-825D-40B6-A611-664BF52D8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35023"/>
            <a:ext cx="6115050" cy="4039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08E379-69EB-47D5-8044-690827E92EC6}"/>
              </a:ext>
            </a:extLst>
          </p:cNvPr>
          <p:cNvSpPr/>
          <p:nvPr/>
        </p:nvSpPr>
        <p:spPr>
          <a:xfrm>
            <a:off x="533400" y="1037145"/>
            <a:ext cx="8077200" cy="430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Background / Problem Statement / 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Planning the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Minimum Viable Product (MVP)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Building the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Demonstration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Feature Enhancements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792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2D37FDA-D048-4255-A33E-DDAE01E5ED44}"/>
              </a:ext>
            </a:extLst>
          </p:cNvPr>
          <p:cNvSpPr/>
          <p:nvPr/>
        </p:nvSpPr>
        <p:spPr>
          <a:xfrm>
            <a:off x="6934200" y="1011363"/>
            <a:ext cx="1752600" cy="1808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Background – Problem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08E379-69EB-47D5-8044-690827E92EC6}"/>
              </a:ext>
            </a:extLst>
          </p:cNvPr>
          <p:cNvSpPr/>
          <p:nvPr/>
        </p:nvSpPr>
        <p:spPr>
          <a:xfrm>
            <a:off x="0" y="990600"/>
            <a:ext cx="5715000" cy="486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Restaurants comprise the most searched industry by consumers through both mobile applications and browsers </a:t>
            </a:r>
            <a:r>
              <a:rPr lang="en-US" sz="1400" b="1" dirty="0"/>
              <a:t>(</a:t>
            </a:r>
            <a:r>
              <a:rPr lang="en-US" sz="1400" b="1" dirty="0" err="1"/>
              <a:t>SinglePlatform</a:t>
            </a:r>
            <a:r>
              <a:rPr lang="en-US" sz="1400" b="1" dirty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96% of consumers use coupons</a:t>
            </a:r>
            <a:r>
              <a:rPr lang="en-US" sz="1400" b="1" dirty="0"/>
              <a:t> (</a:t>
            </a:r>
            <a:r>
              <a:rPr lang="en-US" sz="1400" b="1" dirty="0" err="1"/>
              <a:t>RetailMeNot</a:t>
            </a:r>
            <a:r>
              <a:rPr lang="en-US" sz="1400" b="1" dirty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90% of customers have looked for a restaurant deal at least once</a:t>
            </a:r>
            <a:r>
              <a:rPr lang="en-US" sz="1400" b="1" dirty="0"/>
              <a:t> (</a:t>
            </a:r>
            <a:r>
              <a:rPr lang="en-US" sz="1400" b="1" dirty="0" err="1"/>
              <a:t>RetailMeNot</a:t>
            </a:r>
            <a:r>
              <a:rPr lang="en-US" sz="1400" b="1" dirty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97% of consumers look for deals when they shop and 92% said they are always looking</a:t>
            </a:r>
            <a:r>
              <a:rPr lang="en-US" sz="1400" b="1" dirty="0"/>
              <a:t> (Hawk Incentives)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40% of consumers said they feel smart when they can find the best deals </a:t>
            </a:r>
            <a:r>
              <a:rPr lang="en-US" sz="1400" b="1" dirty="0"/>
              <a:t>(Hawk Incentives)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80% of millennials said they used coupon codes when shopping online (</a:t>
            </a:r>
            <a:r>
              <a:rPr lang="en-US" sz="1400" b="1" dirty="0" err="1"/>
              <a:t>CouponFollow</a:t>
            </a:r>
            <a:r>
              <a:rPr lang="en-US" sz="1400" b="1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7B317-413C-45E6-817A-94B49D22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586222"/>
            <a:ext cx="3327042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9F726-D0D9-4235-99AD-8FF5E1DE42D3}"/>
              </a:ext>
            </a:extLst>
          </p:cNvPr>
          <p:cNvSpPr txBox="1"/>
          <p:nvPr/>
        </p:nvSpPr>
        <p:spPr>
          <a:xfrm>
            <a:off x="0" y="6034081"/>
            <a:ext cx="9144000" cy="595319"/>
          </a:xfrm>
          <a:prstGeom prst="rect">
            <a:avLst/>
          </a:prstGeom>
          <a:solidFill>
            <a:srgbClr val="FFC000"/>
          </a:solidFill>
          <a:ln w="190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People are spending a lot of money on food. They seek discounts to offset cost (and other reasons). An application that helps find deals will attract and maintain 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CA795-B029-4B88-BFAE-8FC28B1C8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80" t="33695" r="37429" b="19492"/>
          <a:stretch/>
        </p:blipFill>
        <p:spPr>
          <a:xfrm>
            <a:off x="5638800" y="1294509"/>
            <a:ext cx="1812808" cy="1808037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AD744-3B78-429B-A920-38C37A1165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79" t="28879" r="37361" b="24308"/>
          <a:stretch/>
        </p:blipFill>
        <p:spPr>
          <a:xfrm>
            <a:off x="7184440" y="1294509"/>
            <a:ext cx="1817579" cy="1808037"/>
          </a:xfrm>
          <a:prstGeom prst="ellipse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914CBC-6FE1-4A2D-884E-92DA9FC45CDB}"/>
              </a:ext>
            </a:extLst>
          </p:cNvPr>
          <p:cNvSpPr/>
          <p:nvPr/>
        </p:nvSpPr>
        <p:spPr>
          <a:xfrm>
            <a:off x="8182129" y="3034144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Zagat © 2018</a:t>
            </a:r>
          </a:p>
        </p:txBody>
      </p:sp>
    </p:spTree>
    <p:extLst>
      <p:ext uri="{BB962C8B-B14F-4D97-AF65-F5344CB8AC3E}">
        <p14:creationId xmlns:p14="http://schemas.microsoft.com/office/powerpoint/2010/main" val="249604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081314"/>
            <a:ext cx="45237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Brainstorming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Communication</a:t>
            </a:r>
          </a:p>
          <a:p>
            <a:pPr marL="800100" lvl="1" indent="-342900">
              <a:buFont typeface="Arial" panose="020B0604020202020204" pitchFamily="34" charset="0"/>
              <a:buChar char="-"/>
            </a:pPr>
            <a:r>
              <a:rPr lang="en-US" sz="2000" dirty="0"/>
              <a:t>Slack “</a:t>
            </a:r>
            <a:r>
              <a:rPr lang="en-US" sz="2000" dirty="0" err="1"/>
              <a:t>DreamTeam</a:t>
            </a:r>
            <a:r>
              <a:rPr lang="en-US" sz="2000" dirty="0"/>
              <a:t>” Channel</a:t>
            </a:r>
          </a:p>
          <a:p>
            <a:pPr marL="800100" lvl="1" indent="-342900">
              <a:buFont typeface="Arial" panose="020B0604020202020204" pitchFamily="34" charset="0"/>
              <a:buChar char="-"/>
            </a:pPr>
            <a:r>
              <a:rPr lang="en-US" sz="2000" dirty="0"/>
              <a:t>Trello web-based project management</a:t>
            </a:r>
          </a:p>
          <a:p>
            <a:pPr marL="800100" lvl="1" indent="-342900">
              <a:buFont typeface="Arial" panose="020B0604020202020204" pitchFamily="34" charset="0"/>
              <a:buChar char="-"/>
            </a:pPr>
            <a:r>
              <a:rPr lang="en-US" sz="2000" dirty="0"/>
              <a:t>Standup</a:t>
            </a:r>
          </a:p>
          <a:p>
            <a:pPr marL="800100" lvl="1" indent="-342900">
              <a:buFont typeface="Arial" panose="020B0604020202020204" pitchFamily="34" charset="0"/>
              <a:buChar char="-"/>
            </a:pPr>
            <a:r>
              <a:rPr lang="en-US" sz="2000" dirty="0"/>
              <a:t>Telephone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GitHub Merging and Branching Procedures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Duties and Responsibilities</a:t>
            </a:r>
          </a:p>
          <a:p>
            <a:pPr marL="800100" lvl="1" indent="-342900">
              <a:buFont typeface="Arial" panose="020B0604020202020204" pitchFamily="34" charset="0"/>
              <a:buChar char="-"/>
            </a:pPr>
            <a:r>
              <a:rPr lang="en-US" sz="2000" dirty="0"/>
              <a:t>Frontend Team (Adrian and Tyler)</a:t>
            </a:r>
          </a:p>
          <a:p>
            <a:pPr marL="800100" lvl="1" indent="-342900">
              <a:buFont typeface="Arial" panose="020B0604020202020204" pitchFamily="34" charset="0"/>
              <a:buChar char="-"/>
            </a:pPr>
            <a:r>
              <a:rPr lang="en-US" sz="2000" dirty="0"/>
              <a:t>Backend Team (Victoria and Rubens)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CA8BD18-DB10-41C9-9D11-71B0743D1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Planning the Application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0B44FC-4ED5-434C-9A6A-1DA07ECBF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06" y="1126276"/>
            <a:ext cx="5102794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93" y="1325971"/>
            <a:ext cx="452370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Provide customers with: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ability to input a US Zip Code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have the application find and present deals in proximity of the customer’s interest area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provide a map for geographic reference to the deal locations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capture and store user input (zip code and email information) in a database accessible by a site administrator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CA8BD18-DB10-41C9-9D11-71B0743D1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Minimum Viable Product (MVP)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E1F6E-288F-48B2-B12E-3D18E6577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4" t="39871" r="52083" b="25401"/>
          <a:stretch/>
        </p:blipFill>
        <p:spPr>
          <a:xfrm>
            <a:off x="4838700" y="1555592"/>
            <a:ext cx="4210050" cy="220877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1A90E-1507-42FA-AC35-7E45FEAC9DE5}"/>
              </a:ext>
            </a:extLst>
          </p:cNvPr>
          <p:cNvSpPr txBox="1"/>
          <p:nvPr/>
        </p:nvSpPr>
        <p:spPr>
          <a:xfrm>
            <a:off x="4838700" y="3941825"/>
            <a:ext cx="4203700" cy="2277547"/>
          </a:xfrm>
          <a:prstGeom prst="rect">
            <a:avLst/>
          </a:prstGeom>
          <a:solidFill>
            <a:srgbClr val="344E8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Two APIs: GoogleMaps API, Discount API 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AJAX: Discount API used AJAX to pull data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New technology: Materialize and GoogleMaps API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Modals: Discussion video launches from modal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Repeating element: Admin table displaying Firebase stored user data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CSS Framework: MaterializeCSS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User Input Validation: Zip Code Field</a:t>
            </a:r>
          </a:p>
        </p:txBody>
      </p:sp>
    </p:spTree>
    <p:extLst>
      <p:ext uri="{BB962C8B-B14F-4D97-AF65-F5344CB8AC3E}">
        <p14:creationId xmlns:p14="http://schemas.microsoft.com/office/powerpoint/2010/main" val="6948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8E379-69EB-47D5-8044-690827E92EC6}"/>
              </a:ext>
            </a:extLst>
          </p:cNvPr>
          <p:cNvSpPr/>
          <p:nvPr/>
        </p:nvSpPr>
        <p:spPr>
          <a:xfrm>
            <a:off x="533400" y="2743200"/>
            <a:ext cx="8077200" cy="92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654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92" y="1325971"/>
            <a:ext cx="87020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ability to illustrate the zip code area as a shaded polygon on the map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Change the marker location icons to a custom site specific icon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Add div for sponsor information and advertising (the video modal also provides a good area)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PokemonGo</a:t>
            </a:r>
            <a:r>
              <a:rPr lang="en-US" sz="2000" dirty="0"/>
              <a:t>” style coupon search and discovery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Include customer rating information and menu recommendations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capture and store additional user input in a database accessible by a site administrator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Allows users to subscribe to emailed coupons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CA8BD18-DB10-41C9-9D11-71B0743D1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Feature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406773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Competition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8836A-677C-4B68-89A4-BF6C645FF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57" y="4852376"/>
            <a:ext cx="2438398" cy="1219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A5B25-DBB8-4AB0-BE78-1D7395BF0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42" y="1897793"/>
            <a:ext cx="3950550" cy="3182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BC6BA1-431E-4A29-830F-1D8CFB931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865" t="8434" r="40866" b="84155"/>
          <a:stretch/>
        </p:blipFill>
        <p:spPr>
          <a:xfrm>
            <a:off x="5990771" y="1517560"/>
            <a:ext cx="1832030" cy="41861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FF0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7C98D0-C0C6-4479-A7C4-2179E47D4A6B}"/>
              </a:ext>
            </a:extLst>
          </p:cNvPr>
          <p:cNvSpPr/>
          <p:nvPr/>
        </p:nvSpPr>
        <p:spPr>
          <a:xfrm rot="2445829">
            <a:off x="1873254" y="2398822"/>
            <a:ext cx="5254863" cy="982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4400" b="1" dirty="0"/>
              <a:t>BACKUP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EAC62-B661-46E0-9577-3606F6F910A9}"/>
              </a:ext>
            </a:extLst>
          </p:cNvPr>
          <p:cNvSpPr txBox="1"/>
          <p:nvPr/>
        </p:nvSpPr>
        <p:spPr>
          <a:xfrm>
            <a:off x="0" y="6034081"/>
            <a:ext cx="9144000" cy="349098"/>
          </a:xfrm>
          <a:prstGeom prst="rect">
            <a:avLst/>
          </a:prstGeom>
          <a:solidFill>
            <a:srgbClr val="FFC000"/>
          </a:solidFill>
          <a:ln w="190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1882" tIns="50941" rIns="101882" bIns="50941" rtlCol="0">
            <a:spAutoFit/>
          </a:bodyPr>
          <a:lstStyle/>
          <a:p>
            <a:pPr algn="ctr"/>
            <a:endParaRPr lang="en-US" sz="16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18610</TotalTime>
  <Words>483</Words>
  <Application>Microsoft Office PowerPoint</Application>
  <PresentationFormat>On-screen Show (4:3)</PresentationFormat>
  <Paragraphs>81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굴림</vt:lpstr>
      <vt:lpstr>Arial</vt:lpstr>
      <vt:lpstr>Times New Roman</vt:lpstr>
      <vt:lpstr>Default Design</vt:lpstr>
      <vt:lpstr>CityClippers A web application for finding the best dining deals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ViaSat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mcgriff</dc:creator>
  <cp:lastModifiedBy>nicrober</cp:lastModifiedBy>
  <cp:revision>2291</cp:revision>
  <cp:lastPrinted>2012-01-03T03:25:53Z</cp:lastPrinted>
  <dcterms:created xsi:type="dcterms:W3CDTF">2005-01-14T13:44:36Z</dcterms:created>
  <dcterms:modified xsi:type="dcterms:W3CDTF">2018-07-14T08:10:21Z</dcterms:modified>
</cp:coreProperties>
</file>