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6576000" cy="27432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8317080" y="6418440"/>
            <a:ext cx="19940760" cy="15910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743200" y="8521560"/>
            <a:ext cx="31089240" cy="27257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159102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8696240" y="1472904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82880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8696240" y="6418800"/>
            <a:ext cx="1606392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828800" y="14729040"/>
            <a:ext cx="32918040" cy="7588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743200" y="8521560"/>
            <a:ext cx="31089240" cy="5879880"/>
          </a:xfrm>
          <a:prstGeom prst="rect">
            <a:avLst/>
          </a:prstGeom>
        </p:spPr>
        <p:txBody>
          <a:bodyPr lIns="438840" rIns="438840" tIns="219600" bIns="219600" anchor="ctr"/>
          <a:p>
            <a:pPr algn="ctr">
              <a:lnSpc>
                <a:spcPct val="100000"/>
              </a:lnSpc>
            </a:pPr>
            <a:r>
              <a:rPr b="0" lang="en-US" sz="2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716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828800" y="25425000"/>
            <a:ext cx="8534160" cy="1460160"/>
          </a:xfrm>
          <a:prstGeom prst="rect">
            <a:avLst/>
          </a:prstGeom>
        </p:spPr>
        <p:txBody>
          <a:bodyPr lIns="438840" rIns="438840" tIns="219600" bIns="219600" anchor="ctr"/>
          <a:p>
            <a:pPr>
              <a:lnSpc>
                <a:spcPct val="100000"/>
              </a:lnSpc>
            </a:pPr>
            <a:r>
              <a:rPr b="0" lang="en-US" sz="5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5/3/18</a:t>
            </a:r>
            <a:endParaRPr b="0" lang="en-US" sz="5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2496680" y="25425000"/>
            <a:ext cx="11582280" cy="1460160"/>
          </a:xfrm>
          <a:prstGeom prst="rect">
            <a:avLst/>
          </a:prstGeom>
        </p:spPr>
        <p:txBody>
          <a:bodyPr lIns="438840" rIns="438840" tIns="219600" bIns="2196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6212680" y="25425000"/>
            <a:ext cx="8534160" cy="1460160"/>
          </a:xfrm>
          <a:prstGeom prst="rect">
            <a:avLst/>
          </a:prstGeom>
        </p:spPr>
        <p:txBody>
          <a:bodyPr lIns="438840" rIns="438840" tIns="219600" bIns="219600" anchor="ctr"/>
          <a:p>
            <a:pPr algn="r">
              <a:lnSpc>
                <a:spcPct val="100000"/>
              </a:lnSpc>
            </a:pPr>
            <a:fld id="{660FDA36-D3C8-4325-8F0B-88E2E943A8CB}" type="slidenum">
              <a:rPr b="0" lang="en-US" sz="5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5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28800" y="6418800"/>
            <a:ext cx="32918040" cy="15910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vichuang@seas.upenn.edu" TargetMode="External"/><Relationship Id="rId2" Type="http://schemas.openxmlformats.org/officeDocument/2006/relationships/hyperlink" Target="mailto:davsam@seas.upenn.edu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360"/>
            <a:ext cx="36575640" cy="27431640"/>
          </a:xfrm>
          <a:prstGeom prst="rect">
            <a:avLst/>
          </a:prstGeom>
          <a:solidFill>
            <a:srgbClr val="17375e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824760" y="3663000"/>
            <a:ext cx="35030880" cy="23029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  <a:effectLst>
            <a:outerShdw dist="23040" dir="5400000">
              <a:srgbClr val="8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868840" y="604440"/>
            <a:ext cx="308383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 Identification of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508040" y="4254120"/>
            <a:ext cx="992196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5283520" y="4254120"/>
            <a:ext cx="1002672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Cross-Corpora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554480" y="9644040"/>
            <a:ext cx="992196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Corpora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5360560" y="17375400"/>
            <a:ext cx="1002672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12731400" y="4254120"/>
            <a:ext cx="1139904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Extensions on N-gram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12832560" y="13809240"/>
            <a:ext cx="1139904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Line 10"/>
          <p:cNvSpPr/>
          <p:nvPr/>
        </p:nvSpPr>
        <p:spPr>
          <a:xfrm>
            <a:off x="12149280" y="4656600"/>
            <a:ext cx="360" cy="21547440"/>
          </a:xfrm>
          <a:prstGeom prst="line">
            <a:avLst/>
          </a:prstGeom>
          <a:ln w="25560">
            <a:solidFill>
              <a:srgbClr val="8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1"/>
          <p:cNvSpPr/>
          <p:nvPr/>
        </p:nvSpPr>
        <p:spPr>
          <a:xfrm>
            <a:off x="24722280" y="4660200"/>
            <a:ext cx="360" cy="21547440"/>
          </a:xfrm>
          <a:prstGeom prst="line">
            <a:avLst/>
          </a:prstGeom>
          <a:ln w="25560">
            <a:solidFill>
              <a:srgbClr val="8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1508040" y="5486400"/>
            <a:ext cx="992196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goal of the project is to identify the language and the language family that a body of text is written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particular, we are focusing on the following languages: English, Spanish, French, German, and Arabic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599480" y="11521440"/>
            <a:ext cx="99219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Wikipedia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Gutenberg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2885840" y="5548680"/>
            <a:ext cx="113457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list extensions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25237440" y="5762880"/>
            <a:ext cx="1002672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well does the model perform across different corpora?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training and testing on different corpora affect accuracy?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list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25328880" y="19052640"/>
            <a:ext cx="1002672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switching: given a text written in multiple languages, we want to identify the language that each word is written in / detect where the language changes.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example of code switching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9905760" y="1743480"/>
            <a:ext cx="167212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Victoria Huang, Samuel Davis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8115120" y="2428200"/>
            <a:ext cx="20457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vichuang@seas.upenn.edu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davsam@seas.upenn.edu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13350240" y="15393600"/>
            <a:ext cx="10053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TODO: table of accuracy 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1690920" y="15180840"/>
            <a:ext cx="9921960" cy="912600"/>
          </a:xfrm>
          <a:prstGeom prst="rect">
            <a:avLst/>
          </a:prstGeom>
          <a:noFill/>
          <a:ln>
            <a:solidFill>
              <a:srgbClr val="95373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1508040" y="17101440"/>
            <a:ext cx="992196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N-gram model (n=4)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a separate model for each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model is only trained on texts written in a certain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model calculates the perplexity of the document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identify the language of the document as the language of the model with the smallest perplexity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751400" y="20665440"/>
            <a:ext cx="9371160" cy="30175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LibreOffice/5.1.4.2$Linux_X86_64 LibreOffice_project/10m0$Build-2</Application>
  <Company>University of Pennsylvania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2011-08-19T16:22:02Z</dcterms:created>
  <dc:creator>Biomedical Library</dc:creator>
  <dc:description/>
  <dc:language>en-US</dc:language>
  <cp:lastModifiedBy/>
  <dcterms:modified xsi:type="dcterms:W3CDTF">2018-05-03T23:23:12Z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Pennsylvania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