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6576000" cy="27432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152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16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16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16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16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16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16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16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743200" y="8521560"/>
            <a:ext cx="31089240" cy="27257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16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16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716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438840" tIns="219600" rIns="438840" bIns="219600" anchor="ctr"/>
          <a:lstStyle/>
          <a:p>
            <a:pPr algn="ctr">
              <a:lnSpc>
                <a:spcPct val="100000"/>
              </a:lnSpc>
            </a:pPr>
            <a:r>
              <a:rPr lang="en-US" sz="2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716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828800" y="25425000"/>
            <a:ext cx="8534160" cy="1460160"/>
          </a:xfrm>
          <a:prstGeom prst="rect">
            <a:avLst/>
          </a:prstGeom>
        </p:spPr>
        <p:txBody>
          <a:bodyPr lIns="438840" tIns="219600" rIns="438840" bIns="219600"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5/3/18</a:t>
            </a:r>
            <a:endParaRPr lang="en-US" sz="5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2496680" y="25425000"/>
            <a:ext cx="11582280" cy="1460160"/>
          </a:xfrm>
          <a:prstGeom prst="rect">
            <a:avLst/>
          </a:prstGeom>
        </p:spPr>
        <p:txBody>
          <a:bodyPr lIns="438840" tIns="219600" rIns="438840" bIns="21960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6212680" y="25425000"/>
            <a:ext cx="8534160" cy="1460160"/>
          </a:xfrm>
          <a:prstGeom prst="rect">
            <a:avLst/>
          </a:prstGeom>
        </p:spPr>
        <p:txBody>
          <a:bodyPr lIns="438840" tIns="219600" rIns="438840" bIns="219600" anchor="ctr"/>
          <a:lstStyle/>
          <a:p>
            <a:pPr algn="r">
              <a:lnSpc>
                <a:spcPct val="100000"/>
              </a:lnSpc>
            </a:pPr>
            <a:fld id="{660FDA36-D3C8-4325-8F0B-88E2E943A8CB}" type="slidenum">
              <a:rPr lang="en-US" sz="5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5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sam@seas.upenn.edu" TargetMode="External"/><Relationship Id="rId2" Type="http://schemas.openxmlformats.org/officeDocument/2006/relationships/hyperlink" Target="mailto:vichuang@seas.upenn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360"/>
            <a:ext cx="36575640" cy="27431640"/>
          </a:xfrm>
          <a:prstGeom prst="rect">
            <a:avLst/>
          </a:prstGeom>
          <a:solidFill>
            <a:srgbClr val="17375E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824760" y="3663000"/>
            <a:ext cx="35030880" cy="23029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  <a:effectLst>
            <a:outerShdw dist="23040" dir="5400000">
              <a:srgbClr val="8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868840" y="604440"/>
            <a:ext cx="3083832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 Identification of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508040" y="4254120"/>
            <a:ext cx="992196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5283520" y="4254120"/>
            <a:ext cx="1002672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Cross-Corpora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554480" y="9644040"/>
            <a:ext cx="992196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Corpora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5360560" y="17375400"/>
            <a:ext cx="1002672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12731400" y="4254120"/>
            <a:ext cx="1139904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Extensions on N-gram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12832560" y="13809240"/>
            <a:ext cx="1139904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Line 10"/>
          <p:cNvSpPr/>
          <p:nvPr/>
        </p:nvSpPr>
        <p:spPr>
          <a:xfrm>
            <a:off x="12149280" y="4656600"/>
            <a:ext cx="360" cy="21547440"/>
          </a:xfrm>
          <a:prstGeom prst="line">
            <a:avLst/>
          </a:prstGeom>
          <a:ln w="25560">
            <a:solidFill>
              <a:srgbClr val="8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1"/>
          <p:cNvSpPr/>
          <p:nvPr/>
        </p:nvSpPr>
        <p:spPr>
          <a:xfrm>
            <a:off x="24722280" y="4660200"/>
            <a:ext cx="360" cy="21547440"/>
          </a:xfrm>
          <a:prstGeom prst="line">
            <a:avLst/>
          </a:prstGeom>
          <a:ln w="25560">
            <a:solidFill>
              <a:srgbClr val="8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1508040" y="5486400"/>
            <a:ext cx="9921960" cy="26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goal of the project is to identify the language and the language family that a body of text is written in.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particular, we are focusing on the following languages: English, Spanish, French, German, and Arabic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599480" y="11521440"/>
            <a:ext cx="992196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Wikipedia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Gutenberg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12885840" y="5548680"/>
            <a:ext cx="1134576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/>
              <a:t>We tried several additional ideas to build off of our language model baseline: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Predicting the language of each word in the document separately and making the label the most predicted label in the document (1)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language models as features in a linear model (SVM) (2)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Incorporating more features: whether all characters are ASCII, average length of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Making an ensemble method with different n-gram language models, where the most voted label wins 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25237440" y="5762880"/>
            <a:ext cx="10026720" cy="26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well does the model perform across different corpora?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does training and testing on different corpora affect accuracy?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25328880" y="19052640"/>
            <a:ext cx="10026720" cy="22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switching: given a text written in multiple languages, we want to identify the language that each word is written in / detect where the language changes.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9905760" y="1743480"/>
            <a:ext cx="16721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Victoria Huang, Samuel Davis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8115120" y="2428200"/>
            <a:ext cx="2045700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vichuang@seas.upenn.edu</a:t>
            </a: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davsam@seas.upenn.edu</a:t>
            </a: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13350240" y="15393600"/>
            <a:ext cx="1005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1690920" y="15180840"/>
            <a:ext cx="992196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1508040" y="17101440"/>
            <a:ext cx="9921960" cy="30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 (n=4)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a separate model for each language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model is only trained on texts written in a certain language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model calculates the perplexity of the document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identify the language of the document as the language of the model with the smallest perplexity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4"/>
          <a:stretch/>
        </p:blipFill>
        <p:spPr>
          <a:xfrm>
            <a:off x="1751400" y="20665440"/>
            <a:ext cx="9371160" cy="301752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77AE48-81CD-4AF9-A6BE-BD6C2E019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85975"/>
              </p:ext>
            </p:extLst>
          </p:nvPr>
        </p:nvGraphicFramePr>
        <p:xfrm>
          <a:off x="13213440" y="15299383"/>
          <a:ext cx="10690560" cy="10904657"/>
        </p:xfrm>
        <a:graphic>
          <a:graphicData uri="http://schemas.openxmlformats.org/drawingml/2006/table">
            <a:tbl>
              <a:tblPr/>
              <a:tblGrid>
                <a:gridCol w="3563520">
                  <a:extLst>
                    <a:ext uri="{9D8B030D-6E8A-4147-A177-3AD203B41FA5}">
                      <a16:colId xmlns:a16="http://schemas.microsoft.com/office/drawing/2014/main" val="728674343"/>
                    </a:ext>
                  </a:extLst>
                </a:gridCol>
                <a:gridCol w="3563520">
                  <a:extLst>
                    <a:ext uri="{9D8B030D-6E8A-4147-A177-3AD203B41FA5}">
                      <a16:colId xmlns:a16="http://schemas.microsoft.com/office/drawing/2014/main" val="3850358462"/>
                    </a:ext>
                  </a:extLst>
                </a:gridCol>
                <a:gridCol w="3563520">
                  <a:extLst>
                    <a:ext uri="{9D8B030D-6E8A-4147-A177-3AD203B41FA5}">
                      <a16:colId xmlns:a16="http://schemas.microsoft.com/office/drawing/2014/main" val="625557026"/>
                    </a:ext>
                  </a:extLst>
                </a:gridCol>
              </a:tblGrid>
              <a:tr h="547719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order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language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family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038476"/>
                  </a:ext>
                </a:extLst>
              </a:tr>
              <a:tr h="81782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2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0.7013077594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0.7347863993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772276"/>
                  </a:ext>
                </a:extLst>
              </a:tr>
              <a:tr h="81782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dirty="0">
                          <a:effectLst/>
                        </a:rPr>
                        <a:t>3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0.7180470793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0.7339145597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170852"/>
                  </a:ext>
                </a:extLst>
              </a:tr>
              <a:tr h="81782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4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0.7192676548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0.7323452485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557214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46852"/>
                  </a:ext>
                </a:extLst>
              </a:tr>
              <a:tr h="817827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dirty="0">
                          <a:effectLst/>
                        </a:rPr>
                        <a:t>voting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dirty="0">
                          <a:effectLst/>
                        </a:rPr>
                        <a:t>0.7171752398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dirty="0">
                          <a:effectLst/>
                        </a:rPr>
                        <a:t>0.7349607672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53294"/>
                  </a:ext>
                </a:extLst>
              </a:tr>
              <a:tr h="682773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lms as features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0.98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650761"/>
                  </a:ext>
                </a:extLst>
              </a:tr>
              <a:tr h="1628151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lms as features + are they all ascii?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0.998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029021"/>
                  </a:ext>
                </a:extLst>
              </a:tr>
              <a:tr h="1763205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lms as features + avg length of words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0.988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138528"/>
                  </a:ext>
                </a:extLst>
              </a:tr>
              <a:tr h="2573529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lms as features + are they all ascii? + avg word length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0.98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8440" marR="8440" marT="5626" marB="5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5533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CC3B9D-BF2A-4FA5-9B00-9E7308A8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73126"/>
              </p:ext>
            </p:extLst>
          </p:nvPr>
        </p:nvGraphicFramePr>
        <p:xfrm>
          <a:off x="25924710" y="8199090"/>
          <a:ext cx="4741778" cy="2047980"/>
        </p:xfrm>
        <a:graphic>
          <a:graphicData uri="http://schemas.openxmlformats.org/drawingml/2006/table">
            <a:tbl>
              <a:tblPr/>
              <a:tblGrid>
                <a:gridCol w="1764940">
                  <a:extLst>
                    <a:ext uri="{9D8B030D-6E8A-4147-A177-3AD203B41FA5}">
                      <a16:colId xmlns:a16="http://schemas.microsoft.com/office/drawing/2014/main" val="3329499247"/>
                    </a:ext>
                  </a:extLst>
                </a:gridCol>
                <a:gridCol w="1211898">
                  <a:extLst>
                    <a:ext uri="{9D8B030D-6E8A-4147-A177-3AD203B41FA5}">
                      <a16:colId xmlns:a16="http://schemas.microsoft.com/office/drawing/2014/main" val="1394478433"/>
                    </a:ext>
                  </a:extLst>
                </a:gridCol>
                <a:gridCol w="1764940">
                  <a:extLst>
                    <a:ext uri="{9D8B030D-6E8A-4147-A177-3AD203B41FA5}">
                      <a16:colId xmlns:a16="http://schemas.microsoft.com/office/drawing/2014/main" val="3420941749"/>
                    </a:ext>
                  </a:extLst>
                </a:gridCol>
              </a:tblGrid>
              <a:tr h="591994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voting</a:t>
                      </a:r>
                    </a:p>
                  </a:txBody>
                  <a:tcPr marL="11430" marR="11430" marT="7620" marB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0.25</a:t>
                      </a:r>
                    </a:p>
                  </a:txBody>
                  <a:tcPr marL="11430" marR="11430" marT="7620" marB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11430" marR="11430" marT="7620" marB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719842"/>
                  </a:ext>
                </a:extLst>
              </a:tr>
              <a:tr h="1455986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lms as features</a:t>
                      </a:r>
                    </a:p>
                  </a:txBody>
                  <a:tcPr marL="11430" marR="11430" marT="7620" marB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0.3375</a:t>
                      </a:r>
                    </a:p>
                  </a:txBody>
                  <a:tcPr marL="11430" marR="11430" marT="7620" marB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11430" marR="11430" marT="7620" marB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6566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A5951C-FBE6-40AE-902E-07FEF5A5771E}"/>
              </a:ext>
            </a:extLst>
          </p:cNvPr>
          <p:cNvSpPr txBox="1"/>
          <p:nvPr/>
        </p:nvSpPr>
        <p:spPr>
          <a:xfrm>
            <a:off x="25283520" y="11953290"/>
            <a:ext cx="9979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Language family identification was still accurate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Individual language identification likely struggles due to significantly less training data compared to Wikipedia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358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Biomedical Library</dc:creator>
  <dc:description/>
  <cp:lastModifiedBy>Davis, Samuel E</cp:lastModifiedBy>
  <cp:revision>17</cp:revision>
  <dcterms:created xsi:type="dcterms:W3CDTF">2011-08-19T16:22:02Z</dcterms:created>
  <dcterms:modified xsi:type="dcterms:W3CDTF">2018-05-04T03:52:42Z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University of Pennsylvania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