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15" r:id="rId4"/>
    <p:sldId id="316" r:id="rId5"/>
    <p:sldId id="258" r:id="rId6"/>
    <p:sldId id="285" r:id="rId7"/>
    <p:sldId id="286" r:id="rId8"/>
    <p:sldId id="306" r:id="rId9"/>
    <p:sldId id="309" r:id="rId10"/>
    <p:sldId id="307" r:id="rId11"/>
    <p:sldId id="287" r:id="rId12"/>
    <p:sldId id="261" r:id="rId13"/>
    <p:sldId id="312" r:id="rId14"/>
    <p:sldId id="310" r:id="rId15"/>
    <p:sldId id="262" r:id="rId16"/>
    <p:sldId id="308" r:id="rId17"/>
    <p:sldId id="311" r:id="rId18"/>
    <p:sldId id="289" r:id="rId19"/>
    <p:sldId id="288" r:id="rId20"/>
    <p:sldId id="290" r:id="rId21"/>
    <p:sldId id="291" r:id="rId22"/>
    <p:sldId id="305" r:id="rId23"/>
    <p:sldId id="293" r:id="rId24"/>
    <p:sldId id="294" r:id="rId25"/>
    <p:sldId id="295" r:id="rId26"/>
    <p:sldId id="265" r:id="rId27"/>
    <p:sldId id="266" r:id="rId28"/>
    <p:sldId id="267" r:id="rId29"/>
    <p:sldId id="268" r:id="rId30"/>
    <p:sldId id="269" r:id="rId31"/>
    <p:sldId id="271" r:id="rId32"/>
    <p:sldId id="272" r:id="rId33"/>
    <p:sldId id="273" r:id="rId34"/>
    <p:sldId id="313" r:id="rId35"/>
    <p:sldId id="275" r:id="rId36"/>
    <p:sldId id="276" r:id="rId37"/>
    <p:sldId id="278" r:id="rId38"/>
    <p:sldId id="279" r:id="rId39"/>
    <p:sldId id="314" r:id="rId40"/>
    <p:sldId id="296" r:id="rId41"/>
    <p:sldId id="297" r:id="rId42"/>
    <p:sldId id="298" r:id="rId43"/>
    <p:sldId id="300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5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BF33C-334F-48A8-952E-3BD2C733090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A574-FE4F-49A1-A5D3-9E07C86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A574-FE4F-49A1-A5D3-9E07C86E4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A574-FE4F-49A1-A5D3-9E07C86E4C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5635-C00D-41A5-967F-1DFE21113E8E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B4E8-66D8-4ABA-B03B-6E683202E2E4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A219-94B0-45A5-A16C-83CEF7A55790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D5FE-1E7D-4E22-9BAA-0DF44CA8BA44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6D6-82E6-4911-802C-2336BE18D848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84C4-4FE6-4A33-BD3F-449AAD52E858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2B8-12DF-443B-A273-EFEB0DCCF5F0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4D2-4DEE-47B6-BDAE-3F8FDD70EE1B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E70-7B41-4037-8F3A-3160633E8949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920-0FBC-4E93-80C7-B62C17E25D7D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4806-B2C8-4138-84A9-19A59BCFBD70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7451-82BB-410D-A357-05BA7F9E3582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67A7-79FD-4B53-9A75-6AA3D142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vros.io/tutorials/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for Data Analysis</a:t>
            </a:r>
            <a:br>
              <a:rPr lang="en-US" dirty="0"/>
            </a:br>
            <a:r>
              <a:rPr lang="en-US" dirty="0"/>
              <a:t>A Beginner's Tutorial</a:t>
            </a:r>
            <a:br>
              <a:rPr lang="en-US" dirty="0"/>
            </a:br>
            <a:br>
              <a:rPr lang="en-US" dirty="0"/>
            </a:br>
            <a:r>
              <a:rPr lang="en-US" sz="3000" dirty="0"/>
              <a:t>INFX 574– Core Methods in Data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Muhammad Raza Khan</a:t>
            </a:r>
          </a:p>
          <a:p>
            <a:r>
              <a:rPr lang="en-US" dirty="0"/>
              <a:t>mraza@uw.edu</a:t>
            </a:r>
          </a:p>
          <a:p>
            <a:r>
              <a:rPr lang="en-US" dirty="0" err="1"/>
              <a:t>iSchool</a:t>
            </a:r>
            <a:r>
              <a:rPr lang="en-US" dirty="0"/>
              <a:t>, University of Washington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1: Simple Grade Calculator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marks are greater than 90, grade is A, if marks are greater than 80 and less than 91 the grade is B, F otherwise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/>
              <a:t> </a:t>
            </a: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grade = 'F'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marks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raw_input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('Enter your marks 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if marks &gt;90: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grade = 'A'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elif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marks&gt;80 and marks &lt;91: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grade= 'B'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grade='F'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print 'Marks = %d, Grade = %s' %(marks, grade)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working of an object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help(list)</a:t>
            </a:r>
            <a:endParaRPr lang="en-US" dirty="0"/>
          </a:p>
          <a:p>
            <a:r>
              <a:rPr lang="en-US" dirty="0"/>
              <a:t>Methods of an object</a:t>
            </a:r>
          </a:p>
          <a:p>
            <a:pPr marL="0" indent="0">
              <a:buNone/>
            </a:pPr>
            <a:r>
              <a:rPr lang="en-US"/>
              <a:t>&gt;&gt; </a:t>
            </a:r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r>
              <a:rPr lang="en-US" dirty="0"/>
              <a:t>Description of a method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dict.method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iPython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Introspection</a:t>
            </a:r>
          </a:p>
          <a:p>
            <a:pPr marL="0" indent="0">
              <a:buNone/>
            </a:pPr>
            <a:r>
              <a:rPr lang="en-US"/>
              <a:t>&gt;&gt; </a:t>
            </a:r>
            <a:r>
              <a:rPr lang="en-US" dirty="0"/>
              <a:t>?</a:t>
            </a:r>
            <a:r>
              <a:rPr lang="en-US" dirty="0" err="1"/>
              <a:t>list.append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 err="1"/>
              <a:t>Positionally</a:t>
            </a:r>
            <a:r>
              <a:rPr lang="en-US" dirty="0"/>
              <a:t> ordered collection of arbitrary typed objects</a:t>
            </a:r>
          </a:p>
          <a:p>
            <a:pPr lvl="1"/>
            <a:r>
              <a:rPr lang="en-US" dirty="0"/>
              <a:t>L=[1,3.0,'f']</a:t>
            </a:r>
          </a:p>
          <a:p>
            <a:pPr lvl="1"/>
            <a:r>
              <a:rPr lang="en-US" dirty="0"/>
              <a:t>Mutable, No Fixed Size</a:t>
            </a:r>
          </a:p>
          <a:p>
            <a:pPr lvl="1"/>
            <a:r>
              <a:rPr lang="en-US" dirty="0"/>
              <a:t>Indexing, Slicing, Concatenation possible</a:t>
            </a:r>
          </a:p>
          <a:p>
            <a:pPr lvl="2"/>
            <a:r>
              <a:rPr lang="en-US" dirty="0"/>
              <a:t>L[0] </a:t>
            </a:r>
          </a:p>
          <a:p>
            <a:pPr lvl="2"/>
            <a:r>
              <a:rPr lang="en-US" dirty="0"/>
              <a:t>L[1:]</a:t>
            </a:r>
          </a:p>
          <a:p>
            <a:pPr lvl="2"/>
            <a:r>
              <a:rPr lang="en-US" dirty="0"/>
              <a:t>L+[4,5,6] # concatenates the second list to the end of the first one</a:t>
            </a:r>
          </a:p>
          <a:p>
            <a:pPr lvl="2"/>
            <a:r>
              <a:rPr lang="en-US" dirty="0"/>
              <a:t>Indexes can be negative as well</a:t>
            </a:r>
          </a:p>
          <a:p>
            <a:pPr lvl="2"/>
            <a:r>
              <a:rPr lang="en-US" dirty="0"/>
              <a:t>If L is [1,2,3] What would be the values of L[-1] and L[-2:]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Much like lists but they cannot be mutated</a:t>
            </a:r>
          </a:p>
          <a:p>
            <a:pPr lvl="1"/>
            <a:r>
              <a:rPr lang="en-US" dirty="0"/>
              <a:t>T=(1,2,3,4)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Factorial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factorial(n):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if n&lt;=1: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return n*factorial(n-1)</a:t>
            </a:r>
          </a:p>
          <a:p>
            <a:endParaRPr lang="en-US" dirty="0"/>
          </a:p>
          <a:p>
            <a:r>
              <a:rPr lang="en-US" dirty="0"/>
              <a:t>Time Complexity</a:t>
            </a:r>
          </a:p>
          <a:p>
            <a:r>
              <a:rPr lang="en-US" dirty="0"/>
              <a:t>O(n)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method/function to calculate mean of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Sequences(Continued)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Collection of key value pairs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d={1:2,'2':3,'abc':3.5}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Unordered collection with no duplicate elements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L=[2,3,3]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 = set(L)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 S={1,2,3}</a:t>
            </a:r>
          </a:p>
          <a:p>
            <a:pPr lvl="1"/>
            <a:r>
              <a:rPr lang="en-US" dirty="0"/>
              <a:t>Supports union, intersection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Removes duplicate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d={'Messi':30, 'Ronaldo':29, 'Rooney':22}</a:t>
            </a:r>
          </a:p>
          <a:p>
            <a:endParaRPr lang="en-US" dirty="0"/>
          </a:p>
          <a:p>
            <a:r>
              <a:rPr lang="en-US" dirty="0"/>
              <a:t>How to iterate  over each item in the dictionary	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k in d: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print k</a:t>
            </a:r>
          </a:p>
          <a:p>
            <a:r>
              <a:rPr lang="en-US" dirty="0"/>
              <a:t>Printing both the keys and values</a:t>
            </a:r>
          </a:p>
          <a:p>
            <a:pPr marL="0" indent="0">
              <a:buNone/>
            </a:pPr>
            <a:r>
              <a:rPr lang="en-US"/>
              <a:t>	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k in d: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print k, d[k]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to calculate mode of a list</a:t>
            </a:r>
          </a:p>
          <a:p>
            <a:pPr lvl="1"/>
            <a:r>
              <a:rPr lang="en-US" dirty="0"/>
              <a:t>Hint : Use a dictionary to store the frequency of each item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__(self, a):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self.myvar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# Variables without self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# are like static members of the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getMyVar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return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self.myvar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&gt;&gt;mc1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Class named </a:t>
            </a:r>
            <a:r>
              <a:rPr lang="en-US" b="1" dirty="0" err="1"/>
              <a:t>CustomClass</a:t>
            </a:r>
            <a:r>
              <a:rPr lang="en-US" dirty="0"/>
              <a:t> having member functions factorial, permutations, combinations. The functions should be taking the value of n and r as arguments ( They should not be the class member variables)</a:t>
            </a:r>
          </a:p>
          <a:p>
            <a:pPr lvl="1"/>
            <a:r>
              <a:rPr lang="en-US" dirty="0"/>
              <a:t>Your class should have a constructor having a print statement for now</a:t>
            </a:r>
          </a:p>
          <a:p>
            <a:pPr lvl="2"/>
            <a:r>
              <a:rPr lang="en-US" dirty="0"/>
              <a:t>print ‘Constructor Called’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</a:t>
            </a:r>
          </a:p>
          <a:p>
            <a:r>
              <a:rPr lang="en-US" dirty="0"/>
              <a:t>Knowledge of some Programming Languages (Python, Java, C++,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Installation of Anaconda and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&gt;&gt;import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random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&gt;&gt;random.randint(1,100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 random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randint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&gt;&gt;randint(1,100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 random as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&gt;&gt;rnd.randint(1,100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&gt;&gt;file_name=raw_input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('Enter the name of the file')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outfile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open(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file_name,'w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&gt;&gt;outfile.write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('Hello')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&gt;&gt;outfile.write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('\n')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&gt;&gt;outfile.close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&gt;&gt;file2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open(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file_name,'r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&gt;&gt;file2.readlines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</a:t>
            </a:r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command shell for interactive computing	using Python</a:t>
            </a:r>
          </a:p>
          <a:p>
            <a:pPr lvl="1"/>
            <a:r>
              <a:rPr lang="en-US" dirty="0"/>
              <a:t>It can be used for other programming languages as well</a:t>
            </a:r>
          </a:p>
          <a:p>
            <a:r>
              <a:rPr lang="en-US" dirty="0"/>
              <a:t>Salient Features</a:t>
            </a:r>
          </a:p>
          <a:p>
            <a:pPr lvl="1"/>
            <a:r>
              <a:rPr lang="en-US" dirty="0"/>
              <a:t>Availability of Scientific/ interactive computing libraries</a:t>
            </a:r>
          </a:p>
          <a:p>
            <a:pPr lvl="2"/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Interactive shell quite close to UNIX Shell</a:t>
            </a:r>
          </a:p>
          <a:p>
            <a:pPr lvl="2"/>
            <a:r>
              <a:rPr lang="en-US" dirty="0" err="1"/>
              <a:t>ls</a:t>
            </a:r>
            <a:r>
              <a:rPr lang="en-US" dirty="0"/>
              <a:t> command available</a:t>
            </a:r>
          </a:p>
          <a:p>
            <a:pPr lvl="2"/>
            <a:r>
              <a:rPr lang="en-US" dirty="0"/>
              <a:t>? Introspection</a:t>
            </a:r>
          </a:p>
          <a:p>
            <a:pPr lvl="2"/>
            <a:r>
              <a:rPr lang="en-US" dirty="0"/>
              <a:t>Better description of errors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Powerful N-Dimensional Array Object</a:t>
            </a:r>
          </a:p>
          <a:p>
            <a:pPr lvl="1"/>
            <a:r>
              <a:rPr lang="en-US" dirty="0"/>
              <a:t>Basis of many advanced libraries</a:t>
            </a:r>
          </a:p>
          <a:p>
            <a:pPr lvl="1"/>
            <a:r>
              <a:rPr lang="en-US" dirty="0"/>
              <a:t>Basic Linear Algebra Functions</a:t>
            </a:r>
          </a:p>
          <a:p>
            <a:pPr lvl="1"/>
            <a:r>
              <a:rPr lang="en-US" dirty="0"/>
              <a:t>Basic Fourier Transforms</a:t>
            </a:r>
          </a:p>
          <a:p>
            <a:pPr lvl="1"/>
            <a:r>
              <a:rPr lang="en-US" dirty="0"/>
              <a:t>Sophisticated Random Number Capabilities</a:t>
            </a:r>
          </a:p>
          <a:p>
            <a:pPr lvl="1"/>
            <a:r>
              <a:rPr lang="en-US" dirty="0"/>
              <a:t>Integration with C/ C++ Code</a:t>
            </a:r>
          </a:p>
          <a:p>
            <a:pPr lvl="1"/>
            <a:r>
              <a:rPr lang="en-US" dirty="0"/>
              <a:t>Quite some inspiration from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Libraries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Highlevel</a:t>
            </a:r>
            <a:r>
              <a:rPr lang="en-US" dirty="0"/>
              <a:t> Science and Engineering Models</a:t>
            </a:r>
          </a:p>
          <a:p>
            <a:pPr lvl="2"/>
            <a:r>
              <a:rPr lang="en-US" dirty="0" err="1"/>
              <a:t>Fftpack</a:t>
            </a:r>
            <a:r>
              <a:rPr lang="en-US" dirty="0"/>
              <a:t> – Discrete Fourier Transform Algorithms</a:t>
            </a:r>
          </a:p>
          <a:p>
            <a:pPr lvl="2"/>
            <a:r>
              <a:rPr lang="en-US" dirty="0"/>
              <a:t>Integrate – Integration Routines</a:t>
            </a:r>
          </a:p>
          <a:p>
            <a:pPr lvl="2"/>
            <a:r>
              <a:rPr lang="en-US" dirty="0"/>
              <a:t>Interpolate – Interpolation Tools</a:t>
            </a:r>
          </a:p>
          <a:p>
            <a:pPr lvl="2"/>
            <a:r>
              <a:rPr lang="en-US" dirty="0"/>
              <a:t>Optimization – Optimization Tools</a:t>
            </a:r>
          </a:p>
          <a:p>
            <a:pPr lvl="2"/>
            <a:r>
              <a:rPr lang="en-US" dirty="0"/>
              <a:t>Signal – Signal Processing Tools</a:t>
            </a:r>
          </a:p>
          <a:p>
            <a:pPr lvl="2"/>
            <a:r>
              <a:rPr lang="en-US" dirty="0"/>
              <a:t>Stats – Statistical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Libraries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/</a:t>
            </a:r>
            <a:r>
              <a:rPr lang="en-US" dirty="0" err="1"/>
              <a:t>Pylab</a:t>
            </a:r>
            <a:endParaRPr lang="en-US" dirty="0"/>
          </a:p>
          <a:p>
            <a:pPr lvl="1"/>
            <a:r>
              <a:rPr lang="en-US" dirty="0"/>
              <a:t>Object Oriented Plotting Library</a:t>
            </a:r>
          </a:p>
          <a:p>
            <a:pPr lvl="1"/>
            <a:r>
              <a:rPr lang="en-US" dirty="0" err="1"/>
              <a:t>Pylab</a:t>
            </a:r>
            <a:r>
              <a:rPr lang="en-US" dirty="0"/>
              <a:t> is the interface on the top of </a:t>
            </a:r>
            <a:r>
              <a:rPr lang="en-US" dirty="0" err="1"/>
              <a:t>Matplotlib</a:t>
            </a:r>
            <a:r>
              <a:rPr lang="en-US" dirty="0"/>
              <a:t> emulating </a:t>
            </a:r>
            <a:r>
              <a:rPr lang="en-US" dirty="0" err="1"/>
              <a:t>Matlab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Latex expressions can be used to add math to your plots</a:t>
            </a:r>
          </a:p>
          <a:p>
            <a:r>
              <a:rPr lang="en-US" dirty="0" err="1"/>
              <a:t>StatsModels</a:t>
            </a:r>
            <a:endParaRPr lang="en-US" dirty="0"/>
          </a:p>
          <a:p>
            <a:pPr lvl="1"/>
            <a:r>
              <a:rPr lang="en-US" dirty="0"/>
              <a:t>Advanced Statistics API ( ANOVA, Multiple Regression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using Pandas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Main Data Structures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 of data of any </a:t>
            </a:r>
            <a:r>
              <a:rPr lang="en-US" dirty="0" err="1"/>
              <a:t>NumPy</a:t>
            </a:r>
            <a:r>
              <a:rPr lang="en-US" dirty="0"/>
              <a:t> type and an associated array of data labels called its Index</a:t>
            </a:r>
          </a:p>
          <a:p>
            <a:pPr marL="0" indent="0">
              <a:buNone/>
            </a:pPr>
            <a:r>
              <a:rPr lang="en-US"/>
              <a:t>&gt;&gt; </a:t>
            </a:r>
            <a:r>
              <a:rPr lang="en-US" dirty="0"/>
              <a:t>s=Series([1,2,3])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/>
              <a:t>&gt;&gt; </a:t>
            </a:r>
            <a:r>
              <a:rPr lang="en-US" dirty="0"/>
              <a:t>s=</a:t>
            </a:r>
            <a:r>
              <a:rPr lang="en-US" dirty="0" err="1"/>
              <a:t>pd.Series</a:t>
            </a:r>
            <a:r>
              <a:rPr lang="en-US" dirty="0"/>
              <a:t>([1,2,3])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en-US" dirty="0"/>
              <a:t>Simple Mathematical Operators</a:t>
            </a:r>
          </a:p>
          <a:p>
            <a:pPr lvl="1"/>
            <a:r>
              <a:rPr lang="en-US" dirty="0"/>
              <a:t>s*2	</a:t>
            </a:r>
          </a:p>
          <a:p>
            <a:pPr lvl="1"/>
            <a:r>
              <a:rPr lang="en-US" dirty="0"/>
              <a:t>s/2</a:t>
            </a:r>
          </a:p>
          <a:p>
            <a:pPr lvl="1"/>
            <a:r>
              <a:rPr lang="en-US" dirty="0"/>
              <a:t>s**2</a:t>
            </a:r>
          </a:p>
          <a:p>
            <a:r>
              <a:rPr lang="en-US" dirty="0"/>
              <a:t>Filtering </a:t>
            </a:r>
          </a:p>
          <a:p>
            <a:pPr lvl="1"/>
            <a:r>
              <a:rPr lang="en-US" dirty="0"/>
              <a:t>s[s&lt;2]</a:t>
            </a:r>
          </a:p>
          <a:p>
            <a:r>
              <a:rPr lang="en-US" dirty="0" err="1"/>
              <a:t>s.apply</a:t>
            </a:r>
            <a:r>
              <a:rPr lang="en-US" dirty="0"/>
              <a:t>(lambda x:x+1)</a:t>
            </a:r>
          </a:p>
        </p:txBody>
      </p:sp>
    </p:spTree>
    <p:extLst>
      <p:ext uri="{BB962C8B-B14F-4D97-AF65-F5344CB8AC3E}">
        <p14:creationId xmlns:p14="http://schemas.microsoft.com/office/powerpoint/2010/main" val="18059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Series through Python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en-US" dirty="0"/>
              <a:t>dict1={'A':3.5,'B':3,'C':2.5}</a:t>
            </a:r>
          </a:p>
          <a:p>
            <a:r>
              <a:rPr lang="en-US" dirty="0"/>
              <a:t>s1=</a:t>
            </a:r>
            <a:r>
              <a:rPr lang="en-US" dirty="0" err="1"/>
              <a:t>pd.Series</a:t>
            </a:r>
            <a:r>
              <a:rPr lang="en-US" dirty="0"/>
              <a:t>(dict1)</a:t>
            </a:r>
          </a:p>
        </p:txBody>
      </p:sp>
    </p:spTree>
    <p:extLst>
      <p:ext uri="{BB962C8B-B14F-4D97-AF65-F5344CB8AC3E}">
        <p14:creationId xmlns:p14="http://schemas.microsoft.com/office/powerpoint/2010/main" val="25978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AE79-F2B2-449B-8007-D08BEA53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haven’t already, please 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2073-2600-480E-BC76-F11AF4E9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Anaconda is an open source computer program that includes various software for Python and R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Using the launch button on the interface usually works, but if not, you can also launch the Notebook by using Anaconda’s command prompt and typing in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B75A-F860-4359-85A0-5E84A0FE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4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 –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Tabular, spread sheet like data structure containing ordered collection of columns</a:t>
            </a:r>
          </a:p>
          <a:p>
            <a:r>
              <a:rPr lang="en-US" dirty="0" err="1"/>
              <a:t>Dataframe</a:t>
            </a:r>
            <a:r>
              <a:rPr lang="en-US" dirty="0"/>
              <a:t> has both row and column index</a:t>
            </a:r>
          </a:p>
          <a:p>
            <a:pPr marL="0" indent="0">
              <a:buNone/>
            </a:pPr>
            <a:r>
              <a:rPr lang="en-US"/>
              <a:t>&gt;&gt;</a:t>
            </a:r>
            <a:r>
              <a:rPr lang="en-US" sz="2400"/>
              <a:t>data</a:t>
            </a:r>
            <a:r>
              <a:rPr lang="en-US" sz="2400" dirty="0"/>
              <a:t>={'state':['</a:t>
            </a:r>
            <a:r>
              <a:rPr lang="en-US" sz="2400" dirty="0" err="1"/>
              <a:t>Ohio','Ohio','Ohio','Nevada','Nevada</a:t>
            </a:r>
            <a:r>
              <a:rPr lang="en-US" sz="2400" dirty="0"/>
              <a:t>'],</a:t>
            </a:r>
          </a:p>
          <a:p>
            <a:pPr marL="0" indent="0">
              <a:buNone/>
            </a:pPr>
            <a:r>
              <a:rPr lang="en-US" sz="2400" dirty="0"/>
              <a:t>'year':[2000,2001,2002,2001,2002],</a:t>
            </a:r>
          </a:p>
          <a:p>
            <a:pPr marL="0" indent="0">
              <a:buNone/>
            </a:pPr>
            <a:r>
              <a:rPr lang="en-US" sz="2400" dirty="0"/>
              <a:t>'pop':[1.5,1.7,3.6,2.4,2.9]}</a:t>
            </a:r>
          </a:p>
          <a:p>
            <a:pPr marL="0" indent="0">
              <a:buNone/>
            </a:pPr>
            <a:r>
              <a:rPr lang="en-US" sz="2400"/>
              <a:t>&gt;&gt; </a:t>
            </a:r>
            <a:r>
              <a:rPr lang="en-US" sz="2400" dirty="0" err="1"/>
              <a:t>df</a:t>
            </a:r>
            <a:r>
              <a:rPr lang="en-US" sz="2400" dirty="0"/>
              <a:t>=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2" y="3666332"/>
            <a:ext cx="2495551" cy="27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1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57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Example 1 – Simple Data Plot using Pandas and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Simple Line plot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Data set will consist of names and heights of the person</a:t>
            </a:r>
          </a:p>
          <a:p>
            <a:pPr lvl="1"/>
            <a:r>
              <a:rPr lang="en-US" dirty="0"/>
              <a:t>( We will explore adding some fields to the dataset as well)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Creating / Manipulating data frames</a:t>
            </a:r>
          </a:p>
          <a:p>
            <a:pPr lvl="1"/>
            <a:r>
              <a:rPr lang="en-US" dirty="0"/>
              <a:t>Plotting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63"/>
            <a:ext cx="78867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#Step 1: Imports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from pandas import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read_csv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import pandas as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pd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%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 Step 2: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names=['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John','Bob','David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', 'Mary']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heights=[5.6,5.7,5.8,5.7]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data = {'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names':names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heights':heights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(data)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 Step 3 Plot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df.plot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plt.show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4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r>
              <a:rPr lang="en-US" dirty="0"/>
              <a:t>How to have names on x-axis?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df.index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['names']</a:t>
            </a:r>
          </a:p>
          <a:p>
            <a:r>
              <a:rPr lang="en-US" dirty="0"/>
              <a:t>Adding column to the data frame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weights=[160,150,140,130]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['weights']=weights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df.describe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/>
              <a:t>#Plotting scatter plot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plt.scatter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['heights'],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['weights']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plt.show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&gt;&gt;frame.to_csv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('heights.csv', index=False, header=False)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&gt;&gt;df=read_csv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('heights.csv', header=None, names=['heights', 'names'])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9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max value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['heights'].max()</a:t>
            </a:r>
          </a:p>
          <a:p>
            <a:r>
              <a:rPr lang="en-US" dirty="0"/>
              <a:t>Which person has the max height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['heights']==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['heights'].max()]</a:t>
            </a:r>
          </a:p>
          <a:p>
            <a:r>
              <a:rPr lang="en-US" dirty="0"/>
              <a:t>Other functions</a:t>
            </a:r>
          </a:p>
          <a:p>
            <a:pPr lvl="1"/>
            <a:r>
              <a:rPr lang="en-US" dirty="0" err="1"/>
              <a:t>df.mean</a:t>
            </a:r>
            <a:r>
              <a:rPr lang="en-US" dirty="0"/>
              <a:t>(), </a:t>
            </a:r>
            <a:r>
              <a:rPr lang="en-US" dirty="0" err="1"/>
              <a:t>df.var</a:t>
            </a:r>
            <a:r>
              <a:rPr lang="en-US" dirty="0"/>
              <a:t>(), </a:t>
            </a:r>
            <a:r>
              <a:rPr lang="en-US" dirty="0" err="1"/>
              <a:t>df.mean</a:t>
            </a:r>
            <a:r>
              <a:rPr lang="en-US" dirty="0"/>
              <a:t>() ……………….</a:t>
            </a:r>
          </a:p>
          <a:p>
            <a:pPr lvl="1"/>
            <a:r>
              <a:rPr lang="en-US" dirty="0"/>
              <a:t>Can also apply the methods on a particular column using 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Example2: </a:t>
            </a:r>
            <a:r>
              <a:rPr lang="en-US" dirty="0" err="1"/>
              <a:t>Groupby</a:t>
            </a:r>
            <a:r>
              <a:rPr lang="en-US" dirty="0"/>
              <a:t> Operations OR 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suppose that we have more than one measurements for a person and we want to include average of those measurements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&gt;&gt;names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=['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Bob','John','David','Mary','Bob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&gt;&gt;heights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[5.8,5.7,6,5.5,5.8]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={'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names':names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heights':heights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&gt;&gt;frame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(data)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frame.groupby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(frame['names'])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&gt;&gt;df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df.mean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df.plot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plt.ylim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=0)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plt.ylim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=7)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plt.show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8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</a:t>
            </a:r>
          </a:p>
          <a:p>
            <a:pPr lvl="1"/>
            <a:r>
              <a:rPr lang="en-US" sz="2000" dirty="0"/>
              <a:t>data={'state':['</a:t>
            </a:r>
            <a:r>
              <a:rPr lang="en-US" sz="2000" dirty="0" err="1"/>
              <a:t>Ohio','Ohio','Ohio','Nevada','Nevada</a:t>
            </a:r>
            <a:r>
              <a:rPr lang="en-US" sz="2000" dirty="0"/>
              <a:t>'],</a:t>
            </a:r>
          </a:p>
          <a:p>
            <a:pPr lvl="1"/>
            <a:r>
              <a:rPr lang="en-US" sz="2000" dirty="0"/>
              <a:t>      'year':[2000,2001,2002,2001,2002],</a:t>
            </a:r>
          </a:p>
          <a:p>
            <a:pPr lvl="1"/>
            <a:r>
              <a:rPr lang="en-US" sz="2000" dirty="0"/>
              <a:t>      'pop':[1.5,1.7,3.6,2.4,2.9]}</a:t>
            </a:r>
          </a:p>
          <a:p>
            <a:r>
              <a:rPr lang="en-US" dirty="0"/>
              <a:t>Make a plot showing </a:t>
            </a:r>
            <a:r>
              <a:rPr lang="en-US" b="1" dirty="0"/>
              <a:t>State and year </a:t>
            </a:r>
            <a:r>
              <a:rPr lang="en-US" dirty="0"/>
              <a:t>on X-axis and Population on y-axis</a:t>
            </a:r>
          </a:p>
          <a:p>
            <a:r>
              <a:rPr lang="en-US" dirty="0"/>
              <a:t>Make a bar plot showing the average population of Ohio and Nevada</a:t>
            </a:r>
          </a:p>
          <a:p>
            <a:pPr lvl="1"/>
            <a:r>
              <a:rPr lang="en-US" dirty="0"/>
              <a:t>Hint : Use </a:t>
            </a:r>
            <a:r>
              <a:rPr lang="en-US" dirty="0" err="1"/>
              <a:t>groupby</a:t>
            </a:r>
            <a:r>
              <a:rPr lang="en-US" dirty="0"/>
              <a:t> and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4EB4-A1DC-49A8-9333-23C7D87C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using Python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4FB4-E4D1-4AB2-AC1A-0E2FFD83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packages that are highly useful in machine learning</a:t>
            </a:r>
          </a:p>
          <a:p>
            <a:r>
              <a:rPr lang="en-US" dirty="0"/>
              <a:t>Flexible (interpreted programming language)</a:t>
            </a:r>
          </a:p>
          <a:p>
            <a:r>
              <a:rPr lang="en-US" dirty="0"/>
              <a:t>R is used in data science as well, but just to keep things consistent, we highly encourage Python</a:t>
            </a:r>
          </a:p>
          <a:p>
            <a:r>
              <a:rPr lang="en-US" dirty="0"/>
              <a:t>Good skill to have too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DA54E-26EE-4281-8867-C44234AF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scipy.stats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stats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statsmodels.api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&gt;&gt;stats.describe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'''</a:t>
            </a:r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Size of the Data, Range, Arithmetic Mean, Unbiased Variance, Biased </a:t>
            </a:r>
            <a:r>
              <a:rPr lang="en-US" dirty="0" err="1"/>
              <a:t>Skewness</a:t>
            </a:r>
            <a:r>
              <a:rPr lang="en-US" dirty="0"/>
              <a:t>, Biased Kurtosis</a:t>
            </a:r>
          </a:p>
          <a:p>
            <a:pPr marL="0" indent="0">
              <a:buNone/>
            </a:pPr>
            <a:r>
              <a:rPr lang="en-US" dirty="0"/>
              <a:t>'''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x1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np.random.randn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(100, 1)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x2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np.random.randn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(100, 1)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tstat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pval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stats.ttest_ind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(x1, x2)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 "T-statistic = %s; P-value = %s." %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tstat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pval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3499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34999"/>
            <a:ext cx="7886700" cy="5980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x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np.array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(range(20))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y = 3 + 0.5 * x + 2 *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np.random.randn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(20)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#plot the data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(x, y,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bo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plt.show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results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sm.OLS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(y, x).fit()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results.summary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slope=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results.params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[0]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(x, y,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bo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plt.hold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 Plot a 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y =  slope *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(x, y, 'r-')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plt.show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4950" y="1557338"/>
            <a:ext cx="337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#imports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scipy.stats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stats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statsmodels.api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np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&gt;&gt;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3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530" y="1825625"/>
            <a:ext cx="5830939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3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Tutorial Links will be posted on Canvas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Python, 5</a:t>
            </a:r>
            <a:r>
              <a:rPr lang="en-US" baseline="30000" dirty="0"/>
              <a:t>th</a:t>
            </a:r>
            <a:r>
              <a:rPr lang="en-US" dirty="0"/>
              <a:t> Edition by Mark Lutz</a:t>
            </a:r>
          </a:p>
          <a:p>
            <a:r>
              <a:rPr lang="en-US" dirty="0"/>
              <a:t>Programming Python, 4</a:t>
            </a:r>
            <a:r>
              <a:rPr lang="en-US" baseline="30000" dirty="0"/>
              <a:t>th</a:t>
            </a:r>
            <a:r>
              <a:rPr lang="en-US" dirty="0"/>
              <a:t> Edition by Mark Lutz</a:t>
            </a:r>
          </a:p>
          <a:p>
            <a:r>
              <a:rPr lang="en-US" dirty="0"/>
              <a:t>Learning Python in 10 minutes</a:t>
            </a:r>
          </a:p>
          <a:p>
            <a:pPr lvl="1"/>
            <a:r>
              <a:rPr lang="en-US" dirty="0">
                <a:hlinkClick r:id="rId2"/>
              </a:rPr>
              <a:t>http://www.stavros.io/tutorials/python/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Core Features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Variable Creation</a:t>
            </a:r>
          </a:p>
          <a:p>
            <a:pPr lvl="2"/>
            <a:r>
              <a:rPr lang="en-US" dirty="0"/>
              <a:t>Variable is created when we assign a value to it</a:t>
            </a:r>
          </a:p>
          <a:p>
            <a:pPr lvl="1"/>
            <a:r>
              <a:rPr lang="en-US" dirty="0"/>
              <a:t>Variables Types</a:t>
            </a:r>
          </a:p>
          <a:p>
            <a:pPr lvl="2"/>
            <a:r>
              <a:rPr lang="en-US" dirty="0"/>
              <a:t>Variables have no concept of types rather the objects stored in the variables have types</a:t>
            </a:r>
          </a:p>
          <a:p>
            <a:pPr lvl="1"/>
            <a:r>
              <a:rPr lang="en-US" dirty="0"/>
              <a:t>Variables are just references to the object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&gt;&gt;A=3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&gt;&gt;A=3.5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Blocks of Code</a:t>
            </a:r>
          </a:p>
          <a:p>
            <a:pPr lvl="1"/>
            <a:r>
              <a:rPr lang="en-US" dirty="0"/>
              <a:t>Level of indentation specifies the blocks of code</a:t>
            </a:r>
          </a:p>
          <a:p>
            <a:pPr lvl="1"/>
            <a:r>
              <a:rPr lang="en-US" dirty="0"/>
              <a:t>Indentation specifies start of the block</a:t>
            </a:r>
          </a:p>
          <a:p>
            <a:pPr lvl="1"/>
            <a:r>
              <a:rPr lang="en-US" dirty="0"/>
              <a:t>De- indentation specifies end of the block</a:t>
            </a:r>
          </a:p>
          <a:p>
            <a:pPr lvl="1"/>
            <a:r>
              <a:rPr lang="en-US" dirty="0"/>
              <a:t>Statements expecting indentation end in a colon (:)</a:t>
            </a:r>
          </a:p>
          <a:p>
            <a:pPr lvl="1"/>
            <a:r>
              <a:rPr lang="en-US" dirty="0"/>
              <a:t>Conditional Execution of Code : if 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&gt;&gt;marks=100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&gt;&gt;Aplus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='A+'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if(marks&gt;90):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print 'Grade is %s' %(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</a:t>
            </a:r>
          </a:p>
          <a:p>
            <a:pPr lvl="1"/>
            <a:r>
              <a:rPr lang="en-US" dirty="0"/>
              <a:t>+, -, *, /,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** ( Exponent)</a:t>
            </a:r>
            <a:r>
              <a:rPr lang="en-US" dirty="0"/>
              <a:t> 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 Floor Division)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&lt;, &gt;, &lt;=, &gt;=, ==, !=,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&lt;&gt;(Similar to !=)</a:t>
            </a:r>
          </a:p>
          <a:p>
            <a:r>
              <a:rPr lang="en-US" dirty="0"/>
              <a:t>Bitwise Operators</a:t>
            </a:r>
          </a:p>
          <a:p>
            <a:pPr lvl="1"/>
            <a:r>
              <a:rPr lang="en-US" dirty="0"/>
              <a:t>&amp;, |, ^, , ~, &lt;&lt; </a:t>
            </a:r>
            <a:r>
              <a:rPr lang="en-US"/>
              <a:t>, &gt;&gt;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and, or , not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Membership Operators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in, not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7A7-79FD-4B53-9A75-6AA3D1427D01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9335"/>
              </p:ext>
            </p:extLst>
          </p:nvPr>
        </p:nvGraphicFramePr>
        <p:xfrm>
          <a:off x="695325" y="1870077"/>
          <a:ext cx="6791325" cy="31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Object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12,123.4, 3+4j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hw</a:t>
                      </a:r>
                      <a:r>
                        <a:rPr lang="en-US" dirty="0"/>
                        <a:t>’,”</a:t>
                      </a:r>
                      <a:r>
                        <a:rPr lang="en-US" dirty="0" err="1"/>
                        <a:t>hw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[1,2,3], [1,[2,3]]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Dictionaries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{‘a’:1,’b’:2}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n-US" dirty="0"/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(1,2,3,4)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8009</TotalTime>
  <Words>1937</Words>
  <Application>Microsoft Office PowerPoint</Application>
  <PresentationFormat>On-screen Show (4:3)</PresentationFormat>
  <Paragraphs>393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</vt:lpstr>
      <vt:lpstr>Office Theme</vt:lpstr>
      <vt:lpstr>Python for Data Analysis A Beginner's Tutorial  INFX 574– Core Methods in Data Sciences</vt:lpstr>
      <vt:lpstr>Assumptions &amp; Pre-Requisites</vt:lpstr>
      <vt:lpstr>If you haven’t already, please install Anaconda</vt:lpstr>
      <vt:lpstr>Why are we using Python in this course?</vt:lpstr>
      <vt:lpstr>References</vt:lpstr>
      <vt:lpstr>Python's Core Features </vt:lpstr>
      <vt:lpstr>Python's Core Features</vt:lpstr>
      <vt:lpstr>Python Operators</vt:lpstr>
      <vt:lpstr>Python Data Types</vt:lpstr>
      <vt:lpstr>Class Activity 1: Simple Grade Calculator Program</vt:lpstr>
      <vt:lpstr>Getting Help</vt:lpstr>
      <vt:lpstr>Python Sequences</vt:lpstr>
      <vt:lpstr>Python Functions</vt:lpstr>
      <vt:lpstr>Class Activity 2</vt:lpstr>
      <vt:lpstr>Python Sequences(Continued)</vt:lpstr>
      <vt:lpstr>Handling Dictionaries</vt:lpstr>
      <vt:lpstr>Class Activity 3</vt:lpstr>
      <vt:lpstr>Classes in Python</vt:lpstr>
      <vt:lpstr>Class Activity</vt:lpstr>
      <vt:lpstr>Importing Libraries in Python</vt:lpstr>
      <vt:lpstr>File I/O </vt:lpstr>
      <vt:lpstr>Python vs iPython</vt:lpstr>
      <vt:lpstr>Data Analysis Libraries</vt:lpstr>
      <vt:lpstr>Data Analysis Libraries (Contd.)</vt:lpstr>
      <vt:lpstr>Data Analysis Libraries (Contd.)</vt:lpstr>
      <vt:lpstr>Data Analysis using Pandas etc</vt:lpstr>
      <vt:lpstr>Pandas - Series</vt:lpstr>
      <vt:lpstr>Operations on Series</vt:lpstr>
      <vt:lpstr>Creating Series through Python Dictionaries</vt:lpstr>
      <vt:lpstr>Pandas Data Structure – Data Frame</vt:lpstr>
      <vt:lpstr>Data Analysis Example 1 – Simple Data Plot using Pandas and Matplotlib</vt:lpstr>
      <vt:lpstr>Example1</vt:lpstr>
      <vt:lpstr>PowerPoint Presentation</vt:lpstr>
      <vt:lpstr>PowerPoint Presentation</vt:lpstr>
      <vt:lpstr>CSV I/O</vt:lpstr>
      <vt:lpstr>Data Analysis</vt:lpstr>
      <vt:lpstr>Example2: Groupby Operations OR Aggregations</vt:lpstr>
      <vt:lpstr>Example 2: Groupby</vt:lpstr>
      <vt:lpstr>Class Activity 5</vt:lpstr>
      <vt:lpstr>Statistics in Python</vt:lpstr>
      <vt:lpstr>Summary Statistics</vt:lpstr>
      <vt:lpstr>T-Tests</vt:lpstr>
      <vt:lpstr>Basic Regression</vt:lpstr>
      <vt:lpstr>PowerPoint Presentation</vt:lpstr>
      <vt:lpstr>Road Ahead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A Beginner’s Tutorial INFX 598 B – Core Methods in Data Sciences</dc:title>
  <dc:creator>Raza</dc:creator>
  <cp:lastModifiedBy>Christie Gan</cp:lastModifiedBy>
  <cp:revision>300</cp:revision>
  <dcterms:created xsi:type="dcterms:W3CDTF">2014-01-12T19:52:24Z</dcterms:created>
  <dcterms:modified xsi:type="dcterms:W3CDTF">2018-03-29T03:01:26Z</dcterms:modified>
</cp:coreProperties>
</file>