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Bakbak One"/>
      <p:regular r:id="rId36"/>
    </p:embeddedFont>
    <p:embeddedFont>
      <p:font typeface="Roboto"/>
      <p:regular r:id="rId37"/>
      <p:bold r:id="rId38"/>
      <p:italic r:id="rId39"/>
      <p:boldItalic r:id="rId40"/>
    </p:embeddedFont>
    <p:embeddedFont>
      <p:font typeface="Alata"/>
      <p:regular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5.xml"/><Relationship Id="rId42" Type="http://schemas.openxmlformats.org/officeDocument/2006/relationships/font" Target="fonts/AlfaSlabOne-regular.fntdata"/><Relationship Id="rId41" Type="http://schemas.openxmlformats.org/officeDocument/2006/relationships/font" Target="fonts/Alat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regular.fntdata"/><Relationship Id="rId14" Type="http://schemas.openxmlformats.org/officeDocument/2006/relationships/slide" Target="slides/slide9.xml"/><Relationship Id="rId36" Type="http://schemas.openxmlformats.org/officeDocument/2006/relationships/font" Target="fonts/BakbakOne-regular.fntdata"/><Relationship Id="rId17" Type="http://schemas.openxmlformats.org/officeDocument/2006/relationships/slide" Target="slides/slide12.xml"/><Relationship Id="rId39" Type="http://schemas.openxmlformats.org/officeDocument/2006/relationships/font" Target="fonts/Roboto-italic.fntdata"/><Relationship Id="rId16" Type="http://schemas.openxmlformats.org/officeDocument/2006/relationships/slide" Target="slides/slide11.xml"/><Relationship Id="rId38" Type="http://schemas.openxmlformats.org/officeDocument/2006/relationships/font" Target="fonts/Robo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b0dec0f7_2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eb0dec0f7_2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eb0dec0f7_2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eb0dec0f7_2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eb0dec0f7_2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eb0dec0f7_2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434343"/>
              </a:buClr>
              <a:buSzPts val="1400"/>
              <a:buFont typeface="Roboto"/>
              <a:buChar char="●"/>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b540d2a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b540d2a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Moving on to the pipeline.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e5a56e87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e5a56e87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would be the flow of the pipeline.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data pipeline begins with the integration of diverse data sources. We receive user behavior data encapsulated in JSON files, providing valuable insights into user interactions on the website. The second data source comprises of customer orders and payment transactions extracted from SQL and stored in CSV files. The reason for using CSV files was due to data privacy concerns. Hence, we are not able to connect to SQL directly.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initial step involves storing these data in Google Cloud Storage.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raw data would then be subjected to a transformation process using python code. This step is crucial for refining and structuring the data to meet our specific analytical requirements. This step includes mapping and joining the data from the two sources and data cleaning.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Once the data has been transformed and cleansed, it is loaded to Google BigQuery, a data warehouse. Google BigQuery helps in storing and querying large datasets.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unlock the insights derived from the data, we will utilise Google Looker, a data visualization tool. Looker connects directly to BigQuery, enabling our team to create insightful dashboards and reports for Sicpama.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automate and schedule the entire data pipeline workflow, we will use Apache Airflow. This service allows us to schedule, and monitor workflows, ensuring that data are regularly updated in Google BigQuery.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e8dc085c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e8dc085c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Initially, we had chosen to use Google Cloud dataflow for the transformation process and Google cloud composer for the automation and scheduling of the data pipeline. However, through our testings, we have found some cons of utilising these tools. The first being Google cloud composer being costly to set up and the second is dataflow is difficult to implement.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Hence, in our implementation, we have used python for the transformation and Apache Airflow to automate and schedule the data pipeline. The reasons for choosing these applications are because </a:t>
            </a:r>
            <a:r>
              <a:rPr lang="en">
                <a:solidFill>
                  <a:schemeClr val="dk1"/>
                </a:solidFill>
              </a:rPr>
              <a:t>it's</a:t>
            </a:r>
            <a:r>
              <a:rPr lang="en">
                <a:solidFill>
                  <a:schemeClr val="dk1"/>
                </a:solidFill>
              </a:rPr>
              <a:t> free and our team has experience in the usage of airflow.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I’ll pass the time to Wei Han who would share with you more on our dashboard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1872143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c1872143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Victoria. Now, I will proceed to give an overview of the dashboard we have created.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b7f9680c4_8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b7f9680c4_8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used Google Looker to create our dashboard as it allows for interactive and dynamic visualizations, while also allowing for seamless integration with Google Cloud Platform. Our dashboard will consist of 4 pages, mainly the report overview page, user hevaiour page, order process page and CSS Path page.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b7f9680c4_8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b7f9680c4_8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a:t>
            </a:r>
            <a:r>
              <a:rPr lang="en"/>
              <a:t>, for the report overview page, it shows an overview of general information such as the percentage of signed in users, number of customers in each store and the average </a:t>
            </a:r>
            <a:r>
              <a:rPr lang="en"/>
              <a:t>engagement</a:t>
            </a:r>
            <a:r>
              <a:rPr lang="en"/>
              <a:t> time across different stores.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b7f9680c4_8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b7f9680c4_8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the user behavior page. This page gives information about the user behavioural patterns, such as the interaction time on each page, and the engagement time across different styling elements.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b540d2a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b540d2a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b7f9680c4_8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b7f9680c4_8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the order process page. His page shows information about drop outs at each stage of the order process, such as how many users </a:t>
            </a:r>
            <a:r>
              <a:rPr lang="en"/>
              <a:t>succeed</a:t>
            </a:r>
            <a:r>
              <a:rPr lang="en"/>
              <a:t> or fail in each of the respective order processes like Scan QR.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b7f9680c4_8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b7f9680c4_8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but not least, we have the CSS Path page. This page shows specific CSS Path information, such as the number of successful and failed orders associated with each CSS Path. Next, I will now pass on the time to James who will give a demonstration of the pipeline.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235f282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235f282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e5a56e87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e5a56e87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eb4a0a26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eb4a0a26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e5a56e87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e5a56e87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6eb4a0a265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6eb4a0a265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b6378b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b6378b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c4d0ebec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c4d0ebec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ue to privacy issues we aren't able to have access to the SQL Data that SicPama is using in their database, therefore they can connect their sql data directly into the database. With our pipeline now, SicPa can also opt to connect Google Analytics data instead of uploading into  the Google Cloud storage.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cc4d0ebec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cc4d0ebec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in conclusion, what we achieve at the end of this project is helping SicPam derive better insights from their data through a dashboard with a robust data pipeline architecture and at the same time providing them with actionable hypotheses and recommendations through our initial exploratory analysis stages.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b540d2a6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b540d2a6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 Problem statement +Hypothesis that we recommended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6b3ffc8240_1_4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6b3ffc8240_1_4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c205c26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c205c26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recap, Sicpama’s problem was that customers are leaving the platform prematurely and they do not log into the application. Both of which lead to lesser data being collected.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Hence, our project goal is to use the user behaviour data to identify what user interface can be improved within their platform so that we could help as many customers to stay and make payment using this application.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introduce SICPAMA, their key selling point is that they attract and retain repeat customers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eb0dec0f7_2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6eb0dec0f7_2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 + Problem statement +Hypothesis that we recommended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b0dec0f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eb0dec0f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eb0dec0f7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eb0dec0f7_2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eb0dec0f7_2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eb0dec0f7_2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eb0dec0f7_2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eb0dec0f7_2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drive.google.com/file/d/1llp7Wo8Uj1BXFeFj2UiNjYx_cWopQAQr/view"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000" y="535025"/>
            <a:ext cx="6210600" cy="72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t/>
            </a:r>
            <a:endParaRPr sz="3530"/>
          </a:p>
          <a:p>
            <a:pPr indent="0" lvl="0" marL="0" rtl="0" algn="l">
              <a:spcBef>
                <a:spcPts val="0"/>
              </a:spcBef>
              <a:spcAft>
                <a:spcPts val="0"/>
              </a:spcAft>
              <a:buSzPts val="990"/>
              <a:buNone/>
            </a:pPr>
            <a:r>
              <a:rPr lang="en" sz="3530">
                <a:latin typeface="Alfa Slab One"/>
                <a:ea typeface="Alfa Slab One"/>
                <a:cs typeface="Alfa Slab One"/>
                <a:sym typeface="Alfa Slab One"/>
              </a:rPr>
              <a:t>Final</a:t>
            </a:r>
            <a:r>
              <a:rPr lang="en" sz="3530">
                <a:latin typeface="Alfa Slab One"/>
                <a:ea typeface="Alfa Slab One"/>
                <a:cs typeface="Alfa Slab One"/>
                <a:sym typeface="Alfa Slab One"/>
              </a:rPr>
              <a:t> Presentation</a:t>
            </a:r>
            <a:endParaRPr sz="3530">
              <a:latin typeface="Alfa Slab One"/>
              <a:ea typeface="Alfa Slab One"/>
              <a:cs typeface="Alfa Slab One"/>
              <a:sym typeface="Alfa Slab One"/>
            </a:endParaRPr>
          </a:p>
        </p:txBody>
      </p:sp>
      <p:sp>
        <p:nvSpPr>
          <p:cNvPr id="86" name="Google Shape;86;p13"/>
          <p:cNvSpPr txBox="1"/>
          <p:nvPr>
            <p:ph idx="1" type="subTitle"/>
          </p:nvPr>
        </p:nvSpPr>
        <p:spPr>
          <a:xfrm>
            <a:off x="460000" y="1972100"/>
            <a:ext cx="4255500" cy="2324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275"/>
              <a:buNone/>
            </a:pPr>
            <a:r>
              <a:rPr lang="en" sz="1778">
                <a:latin typeface="Alfa Slab One"/>
                <a:ea typeface="Alfa Slab One"/>
                <a:cs typeface="Alfa Slab One"/>
                <a:sym typeface="Alfa Slab One"/>
              </a:rPr>
              <a:t>Members:</a:t>
            </a:r>
            <a:endParaRPr sz="1278">
              <a:latin typeface="Alfa Slab One"/>
              <a:ea typeface="Alfa Slab One"/>
              <a:cs typeface="Alfa Slab One"/>
              <a:sym typeface="Alfa Slab One"/>
            </a:endParaRPr>
          </a:p>
          <a:p>
            <a:pPr indent="0" lvl="0" marL="0" rtl="0" algn="l">
              <a:lnSpc>
                <a:spcPct val="140000"/>
              </a:lnSpc>
              <a:spcBef>
                <a:spcPts val="0"/>
              </a:spcBef>
              <a:spcAft>
                <a:spcPts val="0"/>
              </a:spcAft>
              <a:buSzPts val="275"/>
              <a:buNone/>
            </a:pPr>
            <a:r>
              <a:t/>
            </a:r>
            <a:endParaRPr sz="1378">
              <a:latin typeface="Alfa Slab One"/>
              <a:ea typeface="Alfa Slab One"/>
              <a:cs typeface="Alfa Slab One"/>
              <a:sym typeface="Alfa Slab One"/>
            </a:endParaRPr>
          </a:p>
          <a:p>
            <a:pPr indent="0" lvl="0" marL="0" rtl="0" algn="l">
              <a:lnSpc>
                <a:spcPct val="140000"/>
              </a:lnSpc>
              <a:spcBef>
                <a:spcPts val="0"/>
              </a:spcBef>
              <a:spcAft>
                <a:spcPts val="0"/>
              </a:spcAft>
              <a:buSzPts val="275"/>
              <a:buNone/>
            </a:pPr>
            <a:r>
              <a:rPr lang="en" sz="1278">
                <a:latin typeface="Alfa Slab One"/>
                <a:ea typeface="Alfa Slab One"/>
                <a:cs typeface="Alfa Slab One"/>
                <a:sym typeface="Alfa Slab One"/>
              </a:rPr>
              <a:t>Victoria	</a:t>
            </a:r>
            <a:endParaRPr sz="1278">
              <a:latin typeface="Alfa Slab One"/>
              <a:ea typeface="Alfa Slab One"/>
              <a:cs typeface="Alfa Slab One"/>
              <a:sym typeface="Alfa Slab One"/>
            </a:endParaRPr>
          </a:p>
          <a:p>
            <a:pPr indent="0" lvl="0" marL="0" rtl="0" algn="l">
              <a:lnSpc>
                <a:spcPct val="140000"/>
              </a:lnSpc>
              <a:spcBef>
                <a:spcPts val="0"/>
              </a:spcBef>
              <a:spcAft>
                <a:spcPts val="0"/>
              </a:spcAft>
              <a:buSzPts val="275"/>
              <a:buNone/>
            </a:pPr>
            <a:r>
              <a:rPr lang="en" sz="1278">
                <a:latin typeface="Alfa Slab One"/>
                <a:ea typeface="Alfa Slab One"/>
                <a:cs typeface="Alfa Slab One"/>
                <a:sym typeface="Alfa Slab One"/>
              </a:rPr>
              <a:t>Benedict</a:t>
            </a:r>
            <a:endParaRPr sz="1278">
              <a:latin typeface="Alfa Slab One"/>
              <a:ea typeface="Alfa Slab One"/>
              <a:cs typeface="Alfa Slab One"/>
              <a:sym typeface="Alfa Slab One"/>
            </a:endParaRPr>
          </a:p>
          <a:p>
            <a:pPr indent="0" lvl="0" marL="0" rtl="0" algn="l">
              <a:lnSpc>
                <a:spcPct val="140000"/>
              </a:lnSpc>
              <a:spcBef>
                <a:spcPts val="0"/>
              </a:spcBef>
              <a:spcAft>
                <a:spcPts val="0"/>
              </a:spcAft>
              <a:buSzPts val="275"/>
              <a:buNone/>
            </a:pPr>
            <a:r>
              <a:rPr lang="en" sz="1278">
                <a:latin typeface="Alfa Slab One"/>
                <a:ea typeface="Alfa Slab One"/>
                <a:cs typeface="Alfa Slab One"/>
                <a:sym typeface="Alfa Slab One"/>
              </a:rPr>
              <a:t>Saw Wei Han</a:t>
            </a:r>
            <a:endParaRPr sz="1278">
              <a:latin typeface="Alfa Slab One"/>
              <a:ea typeface="Alfa Slab One"/>
              <a:cs typeface="Alfa Slab One"/>
              <a:sym typeface="Alfa Slab One"/>
            </a:endParaRPr>
          </a:p>
          <a:p>
            <a:pPr indent="0" lvl="0" marL="0" rtl="0" algn="l">
              <a:lnSpc>
                <a:spcPct val="140000"/>
              </a:lnSpc>
              <a:spcBef>
                <a:spcPts val="0"/>
              </a:spcBef>
              <a:spcAft>
                <a:spcPts val="0"/>
              </a:spcAft>
              <a:buSzPts val="275"/>
              <a:buNone/>
            </a:pPr>
            <a:r>
              <a:rPr lang="en" sz="1278">
                <a:latin typeface="Alfa Slab One"/>
                <a:ea typeface="Alfa Slab One"/>
                <a:cs typeface="Alfa Slab One"/>
                <a:sym typeface="Alfa Slab One"/>
              </a:rPr>
              <a:t>James Poh Hao</a:t>
            </a:r>
            <a:endParaRPr sz="1278">
              <a:latin typeface="Alfa Slab One"/>
              <a:ea typeface="Alfa Slab One"/>
              <a:cs typeface="Alfa Slab One"/>
              <a:sym typeface="Alfa Slab One"/>
            </a:endParaRPr>
          </a:p>
          <a:p>
            <a:pPr indent="0" lvl="0" marL="0" rtl="0" algn="l">
              <a:lnSpc>
                <a:spcPct val="140000"/>
              </a:lnSpc>
              <a:spcBef>
                <a:spcPts val="0"/>
              </a:spcBef>
              <a:spcAft>
                <a:spcPts val="0"/>
              </a:spcAft>
              <a:buSzPts val="275"/>
              <a:buNone/>
            </a:pPr>
            <a:r>
              <a:rPr lang="en" sz="1278">
                <a:latin typeface="Alfa Slab One"/>
                <a:ea typeface="Alfa Slab One"/>
                <a:cs typeface="Alfa Slab One"/>
                <a:sym typeface="Alfa Slab One"/>
              </a:rPr>
              <a:t>Natthaphon</a:t>
            </a:r>
            <a:endParaRPr sz="1278">
              <a:latin typeface="Alfa Slab One"/>
              <a:ea typeface="Alfa Slab One"/>
              <a:cs typeface="Alfa Slab One"/>
              <a:sym typeface="Alfa Slab One"/>
            </a:endParaRPr>
          </a:p>
          <a:p>
            <a:pPr indent="0" lvl="0" marL="0" rtl="0" algn="l">
              <a:lnSpc>
                <a:spcPct val="90000"/>
              </a:lnSpc>
              <a:spcBef>
                <a:spcPts val="0"/>
              </a:spcBef>
              <a:spcAft>
                <a:spcPts val="0"/>
              </a:spcAft>
              <a:buSzPts val="275"/>
              <a:buNone/>
            </a:pPr>
            <a:r>
              <a:t/>
            </a:r>
            <a:endParaRPr sz="325">
              <a:latin typeface="Alfa Slab One"/>
              <a:ea typeface="Alfa Slab One"/>
              <a:cs typeface="Alfa Slab One"/>
              <a:sym typeface="Alfa Slab One"/>
            </a:endParaRPr>
          </a:p>
        </p:txBody>
      </p:sp>
      <p:pic>
        <p:nvPicPr>
          <p:cNvPr id="87" name="Google Shape;87;p13"/>
          <p:cNvPicPr preferRelativeResize="0"/>
          <p:nvPr/>
        </p:nvPicPr>
        <p:blipFill>
          <a:blip r:embed="rId3">
            <a:alphaModFix/>
          </a:blip>
          <a:stretch>
            <a:fillRect/>
          </a:stretch>
        </p:blipFill>
        <p:spPr>
          <a:xfrm>
            <a:off x="3925250" y="2267300"/>
            <a:ext cx="4701900" cy="1848575"/>
          </a:xfrm>
          <a:prstGeom prst="rect">
            <a:avLst/>
          </a:prstGeom>
          <a:noFill/>
          <a:ln>
            <a:noFill/>
          </a:ln>
        </p:spPr>
      </p:pic>
      <p:sp>
        <p:nvSpPr>
          <p:cNvPr id="88" name="Google Shape;88;p13"/>
          <p:cNvSpPr txBox="1"/>
          <p:nvPr>
            <p:ph idx="12" type="sldNum"/>
          </p:nvPr>
        </p:nvSpPr>
        <p:spPr>
          <a:xfrm>
            <a:off x="4297656" y="45936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latin typeface="Alfa Slab One"/>
                <a:ea typeface="Alfa Slab One"/>
                <a:cs typeface="Alfa Slab One"/>
                <a:sym typeface="Alfa Slab One"/>
              </a:rPr>
              <a:t>‹#›</a:t>
            </a:fld>
            <a:endParaRPr>
              <a:latin typeface="Alfa Slab One"/>
              <a:ea typeface="Alfa Slab One"/>
              <a:cs typeface="Alfa Slab One"/>
              <a:sym typeface="Alfa Slab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txBox="1"/>
          <p:nvPr>
            <p:ph type="title"/>
          </p:nvPr>
        </p:nvSpPr>
        <p:spPr>
          <a:xfrm>
            <a:off x="311700" y="314200"/>
            <a:ext cx="8710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Hypothesis 2 : Longer loading time between pages for failed sessions</a:t>
            </a:r>
            <a:endParaRPr b="1" sz="21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61" name="Google Shape;161;p22"/>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162" name="Google Shape;162;p22"/>
          <p:cNvSpPr txBox="1"/>
          <p:nvPr/>
        </p:nvSpPr>
        <p:spPr>
          <a:xfrm>
            <a:off x="266250" y="1112775"/>
            <a:ext cx="8611500" cy="3572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Crafted the hypothesis : </a:t>
            </a:r>
            <a:endParaRPr sz="1700">
              <a:solidFill>
                <a:schemeClr val="dk2"/>
              </a:solidFill>
              <a:latin typeface="Roboto"/>
              <a:ea typeface="Roboto"/>
              <a:cs typeface="Roboto"/>
              <a:sym typeface="Roboto"/>
            </a:endParaRPr>
          </a:p>
          <a:p>
            <a:pPr indent="-336550" lvl="1" marL="914400" rtl="0" algn="l">
              <a:lnSpc>
                <a:spcPct val="115000"/>
              </a:lnSpc>
              <a:spcBef>
                <a:spcPts val="0"/>
              </a:spcBef>
              <a:spcAft>
                <a:spcPts val="0"/>
              </a:spcAft>
              <a:buClr>
                <a:schemeClr val="dk2"/>
              </a:buClr>
              <a:buSzPts val="1700"/>
              <a:buFont typeface="Roboto"/>
              <a:buChar char="○"/>
            </a:pPr>
            <a:r>
              <a:rPr b="1" lang="en">
                <a:solidFill>
                  <a:srgbClr val="111111"/>
                </a:solidFill>
                <a:latin typeface="Roboto"/>
                <a:ea typeface="Roboto"/>
                <a:cs typeface="Roboto"/>
                <a:sym typeface="Roboto"/>
              </a:rPr>
              <a:t>Null Hypothesis </a:t>
            </a:r>
            <a:r>
              <a:rPr lang="en">
                <a:solidFill>
                  <a:srgbClr val="111111"/>
                </a:solidFill>
                <a:latin typeface="Roboto"/>
                <a:ea typeface="Roboto"/>
                <a:cs typeface="Roboto"/>
                <a:sym typeface="Roboto"/>
              </a:rPr>
              <a:t>: The average loading time on failed session is less than or equal to the average loading time spent on success session.</a:t>
            </a:r>
            <a:endParaRPr>
              <a:solidFill>
                <a:srgbClr val="111111"/>
              </a:solidFill>
              <a:latin typeface="Roboto"/>
              <a:ea typeface="Roboto"/>
              <a:cs typeface="Roboto"/>
              <a:sym typeface="Roboto"/>
            </a:endParaRPr>
          </a:p>
          <a:p>
            <a:pPr indent="-336550" lvl="1" marL="914400" rtl="0" algn="l">
              <a:lnSpc>
                <a:spcPct val="115000"/>
              </a:lnSpc>
              <a:spcBef>
                <a:spcPts val="0"/>
              </a:spcBef>
              <a:spcAft>
                <a:spcPts val="0"/>
              </a:spcAft>
              <a:buClr>
                <a:schemeClr val="dk2"/>
              </a:buClr>
              <a:buSzPts val="1700"/>
              <a:buFont typeface="Roboto"/>
              <a:buChar char="○"/>
            </a:pPr>
            <a:r>
              <a:rPr b="1" lang="en">
                <a:solidFill>
                  <a:srgbClr val="111111"/>
                </a:solidFill>
                <a:latin typeface="Roboto"/>
                <a:ea typeface="Roboto"/>
                <a:cs typeface="Roboto"/>
                <a:sym typeface="Roboto"/>
              </a:rPr>
              <a:t>Alternate Hypothesis</a:t>
            </a:r>
            <a:r>
              <a:rPr lang="en">
                <a:solidFill>
                  <a:srgbClr val="111111"/>
                </a:solidFill>
                <a:latin typeface="Roboto"/>
                <a:ea typeface="Roboto"/>
                <a:cs typeface="Roboto"/>
                <a:sym typeface="Roboto"/>
              </a:rPr>
              <a:t> : The average loading time spent on failed session is greater than the average loading time spent on success session</a:t>
            </a:r>
            <a:endParaRPr>
              <a:solidFill>
                <a:schemeClr val="dk2"/>
              </a:solidFill>
              <a:latin typeface="Roboto"/>
              <a:ea typeface="Roboto"/>
              <a:cs typeface="Roboto"/>
              <a:sym typeface="Roboto"/>
            </a:endParaRPr>
          </a:p>
          <a:p>
            <a:pPr indent="0" lvl="0" marL="914400" rtl="0" algn="l">
              <a:lnSpc>
                <a:spcPct val="115000"/>
              </a:lnSpc>
              <a:spcBef>
                <a:spcPts val="1200"/>
              </a:spcBef>
              <a:spcAft>
                <a:spcPts val="0"/>
              </a:spcAft>
              <a:buNone/>
            </a:pPr>
            <a:r>
              <a:t/>
            </a:r>
            <a:endParaRPr sz="1050">
              <a:solidFill>
                <a:schemeClr val="lt1"/>
              </a:solidFill>
              <a:highlight>
                <a:srgbClr val="111111"/>
              </a:highlight>
              <a:latin typeface="Roboto"/>
              <a:ea typeface="Roboto"/>
              <a:cs typeface="Roboto"/>
              <a:sym typeface="Roboto"/>
            </a:endParaRPr>
          </a:p>
          <a:p>
            <a:pPr indent="-336550" lvl="0" marL="457200" rtl="0" algn="l">
              <a:lnSpc>
                <a:spcPct val="115000"/>
              </a:lnSpc>
              <a:spcBef>
                <a:spcPts val="500"/>
              </a:spcBef>
              <a:spcAft>
                <a:spcPts val="0"/>
              </a:spcAft>
              <a:buClr>
                <a:schemeClr val="dk2"/>
              </a:buClr>
              <a:buSzPts val="1700"/>
              <a:buFont typeface="Roboto"/>
              <a:buChar char="●"/>
            </a:pPr>
            <a:r>
              <a:rPr lang="en" sz="1700">
                <a:solidFill>
                  <a:schemeClr val="dk2"/>
                </a:solidFill>
                <a:latin typeface="Roboto"/>
                <a:ea typeface="Roboto"/>
                <a:cs typeface="Roboto"/>
                <a:sym typeface="Roboto"/>
              </a:rPr>
              <a:t>Preprocessed, Sort and Cleaned Initial Dataframe</a:t>
            </a:r>
            <a:endParaRPr sz="1700">
              <a:solidFill>
                <a:schemeClr val="dk2"/>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Feature Generation</a:t>
            </a:r>
            <a:endParaRPr sz="17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Generated 2 other feature columns to help analyze the load time</a:t>
            </a:r>
            <a:endParaRPr sz="17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314200"/>
            <a:ext cx="87102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t>Hypothesis 2 : Longer loading time between pages for failed sessions</a:t>
            </a:r>
            <a:endParaRPr b="1" sz="21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168" name="Google Shape;168;p23"/>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169" name="Google Shape;169;p23"/>
          <p:cNvSpPr txBox="1"/>
          <p:nvPr/>
        </p:nvSpPr>
        <p:spPr>
          <a:xfrm>
            <a:off x="266250" y="1112775"/>
            <a:ext cx="8611500" cy="35721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Segregated the data points into 2 groups, success and failed sessions and sampled the lower bounds (~3000++) data points from both groups.</a:t>
            </a:r>
            <a:br>
              <a:rPr lang="en" sz="1700">
                <a:solidFill>
                  <a:schemeClr val="dk2"/>
                </a:solidFill>
                <a:latin typeface="Roboto"/>
                <a:ea typeface="Roboto"/>
                <a:cs typeface="Roboto"/>
                <a:sym typeface="Roboto"/>
              </a:rPr>
            </a:br>
            <a:endParaRPr sz="1700">
              <a:solidFill>
                <a:schemeClr val="dk2"/>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Conduct a simple t-test on the two groups and collected the results</a:t>
            </a:r>
            <a:endParaRPr sz="1700">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Results showed that our hypothesis is true:</a:t>
            </a:r>
            <a:endParaRPr>
              <a:solidFill>
                <a:schemeClr val="dk2"/>
              </a:solidFill>
              <a:latin typeface="Roboto"/>
              <a:ea typeface="Roboto"/>
              <a:cs typeface="Roboto"/>
              <a:sym typeface="Roboto"/>
            </a:endParaRPr>
          </a:p>
          <a:p>
            <a:pPr indent="-317500" lvl="1" marL="914400" rtl="0" algn="l">
              <a:lnSpc>
                <a:spcPct val="115000"/>
              </a:lnSpc>
              <a:spcBef>
                <a:spcPts val="0"/>
              </a:spcBef>
              <a:spcAft>
                <a:spcPts val="0"/>
              </a:spcAft>
              <a:buClr>
                <a:schemeClr val="dk2"/>
              </a:buClr>
              <a:buSzPts val="1400"/>
              <a:buFont typeface="Roboto"/>
              <a:buChar char="○"/>
            </a:pPr>
            <a:r>
              <a:rPr lang="en">
                <a:solidFill>
                  <a:srgbClr val="111111"/>
                </a:solidFill>
                <a:latin typeface="Roboto"/>
                <a:ea typeface="Roboto"/>
                <a:cs typeface="Roboto"/>
                <a:sym typeface="Roboto"/>
              </a:rPr>
              <a:t>The </a:t>
            </a:r>
            <a:r>
              <a:rPr b="1" lang="en">
                <a:solidFill>
                  <a:srgbClr val="111111"/>
                </a:solidFill>
                <a:latin typeface="Roboto"/>
                <a:ea typeface="Roboto"/>
                <a:cs typeface="Roboto"/>
                <a:sym typeface="Roboto"/>
              </a:rPr>
              <a:t>average loading time</a:t>
            </a:r>
            <a:r>
              <a:rPr lang="en">
                <a:solidFill>
                  <a:srgbClr val="111111"/>
                </a:solidFill>
                <a:latin typeface="Roboto"/>
                <a:ea typeface="Roboto"/>
                <a:cs typeface="Roboto"/>
                <a:sym typeface="Roboto"/>
              </a:rPr>
              <a:t> spent on </a:t>
            </a:r>
            <a:r>
              <a:rPr b="1" lang="en">
                <a:solidFill>
                  <a:srgbClr val="111111"/>
                </a:solidFill>
                <a:latin typeface="Roboto"/>
                <a:ea typeface="Roboto"/>
                <a:cs typeface="Roboto"/>
                <a:sym typeface="Roboto"/>
              </a:rPr>
              <a:t>failed session</a:t>
            </a:r>
            <a:r>
              <a:rPr lang="en">
                <a:solidFill>
                  <a:srgbClr val="111111"/>
                </a:solidFill>
                <a:latin typeface="Roboto"/>
                <a:ea typeface="Roboto"/>
                <a:cs typeface="Roboto"/>
                <a:sym typeface="Roboto"/>
              </a:rPr>
              <a:t> is </a:t>
            </a:r>
            <a:r>
              <a:rPr b="1" lang="en">
                <a:solidFill>
                  <a:srgbClr val="111111"/>
                </a:solidFill>
                <a:latin typeface="Roboto"/>
                <a:ea typeface="Roboto"/>
                <a:cs typeface="Roboto"/>
                <a:sym typeface="Roboto"/>
              </a:rPr>
              <a:t>greater</a:t>
            </a:r>
            <a:r>
              <a:rPr lang="en">
                <a:solidFill>
                  <a:srgbClr val="111111"/>
                </a:solidFill>
                <a:latin typeface="Roboto"/>
                <a:ea typeface="Roboto"/>
                <a:cs typeface="Roboto"/>
                <a:sym typeface="Roboto"/>
              </a:rPr>
              <a:t> than the average loading time spent on </a:t>
            </a:r>
            <a:r>
              <a:rPr b="1" lang="en">
                <a:solidFill>
                  <a:srgbClr val="111111"/>
                </a:solidFill>
                <a:latin typeface="Roboto"/>
                <a:ea typeface="Roboto"/>
                <a:cs typeface="Roboto"/>
                <a:sym typeface="Roboto"/>
              </a:rPr>
              <a:t>success session</a:t>
            </a:r>
            <a:endParaRPr b="1">
              <a:solidFill>
                <a:schemeClr val="dk2"/>
              </a:solidFill>
              <a:latin typeface="Roboto"/>
              <a:ea typeface="Roboto"/>
              <a:cs typeface="Roboto"/>
              <a:sym typeface="Roboto"/>
            </a:endParaRPr>
          </a:p>
          <a:p>
            <a:pPr indent="0" lvl="0" marL="914400" rtl="0" algn="l">
              <a:lnSpc>
                <a:spcPct val="115000"/>
              </a:lnSpc>
              <a:spcBef>
                <a:spcPts val="1200"/>
              </a:spcBef>
              <a:spcAft>
                <a:spcPts val="120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54200" y="126250"/>
            <a:ext cx="86898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22"/>
              <a:t>Hypothesis 2 : Longer loading time between pages for failed sessions</a:t>
            </a:r>
            <a:endParaRPr b="1" sz="2222"/>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SzPct val="38076"/>
              <a:buNone/>
            </a:pPr>
            <a:r>
              <a:t/>
            </a:r>
            <a:endParaRPr b="1" sz="2600"/>
          </a:p>
        </p:txBody>
      </p:sp>
      <p:pic>
        <p:nvPicPr>
          <p:cNvPr id="175" name="Google Shape;175;p24"/>
          <p:cNvPicPr preferRelativeResize="0"/>
          <p:nvPr/>
        </p:nvPicPr>
        <p:blipFill>
          <a:blip r:embed="rId3">
            <a:alphaModFix/>
          </a:blip>
          <a:stretch>
            <a:fillRect/>
          </a:stretch>
        </p:blipFill>
        <p:spPr>
          <a:xfrm>
            <a:off x="354200" y="652522"/>
            <a:ext cx="3898500" cy="4167977"/>
          </a:xfrm>
          <a:prstGeom prst="rect">
            <a:avLst/>
          </a:prstGeom>
          <a:noFill/>
          <a:ln>
            <a:noFill/>
          </a:ln>
        </p:spPr>
      </p:pic>
      <p:sp>
        <p:nvSpPr>
          <p:cNvPr id="176" name="Google Shape;176;p24"/>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177" name="Google Shape;177;p24"/>
          <p:cNvSpPr txBox="1"/>
          <p:nvPr/>
        </p:nvSpPr>
        <p:spPr>
          <a:xfrm>
            <a:off x="4572000" y="734050"/>
            <a:ext cx="3855300" cy="3774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To investigate further, we also plot the chart to visualize the difference between the average engagement time between the two session groups.</a:t>
            </a:r>
            <a:br>
              <a:rPr lang="en" sz="1700">
                <a:solidFill>
                  <a:schemeClr val="dk2"/>
                </a:solidFill>
                <a:latin typeface="Roboto"/>
                <a:ea typeface="Roboto"/>
                <a:cs typeface="Roboto"/>
                <a:sym typeface="Roboto"/>
              </a:rPr>
            </a:b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Discovered that the failed group has a higher average engagement time per msec across all routable buttons compared to the success group.</a:t>
            </a:r>
            <a:endParaRPr sz="1700">
              <a:solidFill>
                <a:schemeClr val="dk2"/>
              </a:solidFill>
              <a:latin typeface="Roboto"/>
              <a:ea typeface="Roboto"/>
              <a:cs typeface="Roboto"/>
              <a:sym typeface="Roboto"/>
            </a:endParaRPr>
          </a:p>
          <a:p>
            <a:pPr indent="0" lvl="0" marL="0" rtl="0" algn="l">
              <a:spcBef>
                <a:spcPts val="0"/>
              </a:spcBef>
              <a:spcAft>
                <a:spcPts val="0"/>
              </a:spcAft>
              <a:buNone/>
            </a:pPr>
            <a:r>
              <a:rPr b="1" lang="en" sz="1700">
                <a:solidFill>
                  <a:schemeClr val="dk2"/>
                </a:solidFill>
                <a:latin typeface="Roboto"/>
                <a:ea typeface="Roboto"/>
                <a:cs typeface="Roboto"/>
                <a:sym typeface="Roboto"/>
              </a:rPr>
              <a:t>-&gt; Recommendation 2</a:t>
            </a:r>
            <a:endParaRPr b="1" sz="17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258600" y="2114700"/>
            <a:ext cx="43134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lfa Slab One"/>
                <a:ea typeface="Alfa Slab One"/>
                <a:cs typeface="Alfa Slab One"/>
                <a:sym typeface="Alfa Slab One"/>
              </a:rPr>
              <a:t>Pipeline</a:t>
            </a:r>
            <a:endParaRPr>
              <a:latin typeface="Alfa Slab One"/>
              <a:ea typeface="Alfa Slab One"/>
              <a:cs typeface="Alfa Slab One"/>
              <a:sym typeface="Alfa Slab One"/>
            </a:endParaRPr>
          </a:p>
        </p:txBody>
      </p:sp>
      <p:sp>
        <p:nvSpPr>
          <p:cNvPr id="183" name="Google Shape;183;p25"/>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26"/>
          <p:cNvPicPr preferRelativeResize="0"/>
          <p:nvPr/>
        </p:nvPicPr>
        <p:blipFill>
          <a:blip r:embed="rId3">
            <a:alphaModFix/>
          </a:blip>
          <a:stretch>
            <a:fillRect/>
          </a:stretch>
        </p:blipFill>
        <p:spPr>
          <a:xfrm>
            <a:off x="0" y="0"/>
            <a:ext cx="9144000" cy="5143500"/>
          </a:xfrm>
          <a:prstGeom prst="rect">
            <a:avLst/>
          </a:prstGeom>
          <a:noFill/>
          <a:ln>
            <a:noFill/>
          </a:ln>
        </p:spPr>
      </p:pic>
      <p:sp>
        <p:nvSpPr>
          <p:cNvPr id="189" name="Google Shape;189;p26"/>
          <p:cNvSpPr txBox="1"/>
          <p:nvPr>
            <p:ph idx="12" type="sldNum"/>
          </p:nvPr>
        </p:nvSpPr>
        <p:spPr>
          <a:xfrm>
            <a:off x="4297656" y="4690965"/>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190" name="Google Shape;190;p26"/>
          <p:cNvSpPr/>
          <p:nvPr/>
        </p:nvSpPr>
        <p:spPr>
          <a:xfrm>
            <a:off x="1777975" y="532700"/>
            <a:ext cx="1179900" cy="306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1" name="Google Shape;191;p26"/>
          <p:cNvSpPr/>
          <p:nvPr/>
        </p:nvSpPr>
        <p:spPr>
          <a:xfrm>
            <a:off x="3123325" y="1002350"/>
            <a:ext cx="1023600" cy="2001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2" name="Google Shape;192;p26"/>
          <p:cNvSpPr/>
          <p:nvPr/>
        </p:nvSpPr>
        <p:spPr>
          <a:xfrm>
            <a:off x="4220775" y="794213"/>
            <a:ext cx="1082100" cy="262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3" name="Google Shape;193;p26"/>
          <p:cNvSpPr/>
          <p:nvPr/>
        </p:nvSpPr>
        <p:spPr>
          <a:xfrm>
            <a:off x="6366125" y="1038200"/>
            <a:ext cx="1023600" cy="1929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4" name="Google Shape;194;p26"/>
          <p:cNvSpPr/>
          <p:nvPr/>
        </p:nvSpPr>
        <p:spPr>
          <a:xfrm rot="-5400000">
            <a:off x="4704627" y="2866025"/>
            <a:ext cx="1198800" cy="231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95" name="Google Shape;195;p26"/>
          <p:cNvSpPr/>
          <p:nvPr/>
        </p:nvSpPr>
        <p:spPr>
          <a:xfrm>
            <a:off x="5302875" y="794213"/>
            <a:ext cx="1082100" cy="2629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cxnSp>
        <p:nvCxnSpPr>
          <p:cNvPr id="200" name="Google Shape;200;p27"/>
          <p:cNvCxnSpPr>
            <a:stCxn id="201" idx="2"/>
            <a:endCxn id="202" idx="0"/>
          </p:cNvCxnSpPr>
          <p:nvPr/>
        </p:nvCxnSpPr>
        <p:spPr>
          <a:xfrm>
            <a:off x="4572000" y="625375"/>
            <a:ext cx="0" cy="4124400"/>
          </a:xfrm>
          <a:prstGeom prst="straightConnector1">
            <a:avLst/>
          </a:prstGeom>
          <a:noFill/>
          <a:ln cap="flat" cmpd="sng" w="9525">
            <a:solidFill>
              <a:schemeClr val="dk2"/>
            </a:solidFill>
            <a:prstDash val="solid"/>
            <a:round/>
            <a:headEnd len="med" w="med" type="none"/>
            <a:tailEnd len="med" w="med" type="none"/>
          </a:ln>
        </p:spPr>
      </p:cxnSp>
      <p:sp>
        <p:nvSpPr>
          <p:cNvPr id="201" name="Google Shape;201;p27"/>
          <p:cNvSpPr txBox="1"/>
          <p:nvPr/>
        </p:nvSpPr>
        <p:spPr>
          <a:xfrm>
            <a:off x="3583800" y="132775"/>
            <a:ext cx="197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Alfa Slab One"/>
                <a:ea typeface="Alfa Slab One"/>
                <a:cs typeface="Alfa Slab One"/>
                <a:sym typeface="Alfa Slab One"/>
              </a:rPr>
              <a:t>Comparison</a:t>
            </a:r>
            <a:endParaRPr sz="2000">
              <a:solidFill>
                <a:schemeClr val="dk2"/>
              </a:solidFill>
              <a:latin typeface="Alfa Slab One"/>
              <a:ea typeface="Alfa Slab One"/>
              <a:cs typeface="Alfa Slab One"/>
              <a:sym typeface="Alfa Slab One"/>
            </a:endParaRPr>
          </a:p>
        </p:txBody>
      </p:sp>
      <p:pic>
        <p:nvPicPr>
          <p:cNvPr id="203" name="Google Shape;203;p27"/>
          <p:cNvPicPr preferRelativeResize="0"/>
          <p:nvPr/>
        </p:nvPicPr>
        <p:blipFill>
          <a:blip r:embed="rId3">
            <a:alphaModFix/>
          </a:blip>
          <a:stretch>
            <a:fillRect/>
          </a:stretch>
        </p:blipFill>
        <p:spPr>
          <a:xfrm>
            <a:off x="201925" y="3663338"/>
            <a:ext cx="2157275" cy="866850"/>
          </a:xfrm>
          <a:prstGeom prst="rect">
            <a:avLst/>
          </a:prstGeom>
          <a:noFill/>
          <a:ln>
            <a:noFill/>
          </a:ln>
        </p:spPr>
      </p:pic>
      <p:sp>
        <p:nvSpPr>
          <p:cNvPr id="204" name="Google Shape;204;p27"/>
          <p:cNvSpPr txBox="1"/>
          <p:nvPr/>
        </p:nvSpPr>
        <p:spPr>
          <a:xfrm>
            <a:off x="5339200" y="1051125"/>
            <a:ext cx="3084300" cy="2491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Python for transformation</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Apache Airflow for automation and scheduling of data pipeline</a:t>
            </a:r>
            <a:endParaRPr sz="1500">
              <a:solidFill>
                <a:schemeClr val="dk2"/>
              </a:solidFill>
              <a:latin typeface="Alata"/>
              <a:ea typeface="Alata"/>
              <a:cs typeface="Alata"/>
              <a:sym typeface="Alata"/>
            </a:endParaRPr>
          </a:p>
          <a:p>
            <a:pPr indent="0" lvl="0" marL="0" rtl="0" algn="l">
              <a:spcBef>
                <a:spcPts val="0"/>
              </a:spcBef>
              <a:spcAft>
                <a:spcPts val="0"/>
              </a:spcAft>
              <a:buNone/>
            </a:pPr>
            <a:r>
              <a:t/>
            </a:r>
            <a:endParaRPr sz="1500">
              <a:solidFill>
                <a:schemeClr val="dk2"/>
              </a:solidFill>
              <a:latin typeface="Alata"/>
              <a:ea typeface="Alata"/>
              <a:cs typeface="Alata"/>
              <a:sym typeface="Alata"/>
            </a:endParaRPr>
          </a:p>
          <a:p>
            <a:pPr indent="0" lvl="0" marL="0" rtl="0" algn="l">
              <a:spcBef>
                <a:spcPts val="0"/>
              </a:spcBef>
              <a:spcAft>
                <a:spcPts val="0"/>
              </a:spcAft>
              <a:buNone/>
            </a:pPr>
            <a:r>
              <a:t/>
            </a:r>
            <a:endParaRPr b="1" sz="1500">
              <a:solidFill>
                <a:schemeClr val="dk2"/>
              </a:solidFill>
              <a:latin typeface="Alata"/>
              <a:ea typeface="Alata"/>
              <a:cs typeface="Alata"/>
              <a:sym typeface="Alata"/>
            </a:endParaRPr>
          </a:p>
          <a:p>
            <a:pPr indent="0" lvl="0" marL="0" rtl="0" algn="l">
              <a:spcBef>
                <a:spcPts val="0"/>
              </a:spcBef>
              <a:spcAft>
                <a:spcPts val="0"/>
              </a:spcAft>
              <a:buNone/>
            </a:pPr>
            <a:r>
              <a:rPr b="1" lang="en" sz="1500">
                <a:solidFill>
                  <a:schemeClr val="dk2"/>
                </a:solidFill>
                <a:latin typeface="Alata"/>
                <a:ea typeface="Alata"/>
                <a:cs typeface="Alata"/>
                <a:sym typeface="Alata"/>
              </a:rPr>
              <a:t>Pros</a:t>
            </a:r>
            <a:endParaRPr b="1"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Free</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Our team has experience in the usage of Airflow</a:t>
            </a:r>
            <a:endParaRPr sz="1500">
              <a:solidFill>
                <a:schemeClr val="dk2"/>
              </a:solidFill>
              <a:latin typeface="Alata"/>
              <a:ea typeface="Alata"/>
              <a:cs typeface="Alata"/>
              <a:sym typeface="Alata"/>
            </a:endParaRPr>
          </a:p>
        </p:txBody>
      </p:sp>
      <p:sp>
        <p:nvSpPr>
          <p:cNvPr id="205" name="Google Shape;205;p27"/>
          <p:cNvSpPr txBox="1"/>
          <p:nvPr/>
        </p:nvSpPr>
        <p:spPr>
          <a:xfrm>
            <a:off x="1260100" y="625375"/>
            <a:ext cx="197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2"/>
                </a:solidFill>
                <a:latin typeface="Alfa Slab One"/>
                <a:ea typeface="Alfa Slab One"/>
                <a:cs typeface="Alfa Slab One"/>
                <a:sym typeface="Alfa Slab One"/>
              </a:rPr>
              <a:t>Initial Idea</a:t>
            </a:r>
            <a:endParaRPr sz="2000">
              <a:solidFill>
                <a:schemeClr val="dk2"/>
              </a:solidFill>
              <a:latin typeface="Alfa Slab One"/>
              <a:ea typeface="Alfa Slab One"/>
              <a:cs typeface="Alfa Slab One"/>
              <a:sym typeface="Alfa Slab One"/>
            </a:endParaRPr>
          </a:p>
        </p:txBody>
      </p:sp>
      <p:sp>
        <p:nvSpPr>
          <p:cNvPr id="206" name="Google Shape;206;p27"/>
          <p:cNvSpPr txBox="1"/>
          <p:nvPr/>
        </p:nvSpPr>
        <p:spPr>
          <a:xfrm>
            <a:off x="5339200" y="625375"/>
            <a:ext cx="2682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000">
                <a:solidFill>
                  <a:schemeClr val="dk2"/>
                </a:solidFill>
                <a:latin typeface="Alfa Slab One"/>
                <a:ea typeface="Alfa Slab One"/>
                <a:cs typeface="Alfa Slab One"/>
                <a:sym typeface="Alfa Slab One"/>
              </a:rPr>
              <a:t>Implementation</a:t>
            </a:r>
            <a:endParaRPr sz="2000">
              <a:solidFill>
                <a:schemeClr val="dk2"/>
              </a:solidFill>
              <a:latin typeface="Alfa Slab One"/>
              <a:ea typeface="Alfa Slab One"/>
              <a:cs typeface="Alfa Slab One"/>
              <a:sym typeface="Alfa Slab One"/>
            </a:endParaRPr>
          </a:p>
        </p:txBody>
      </p:sp>
      <p:sp>
        <p:nvSpPr>
          <p:cNvPr id="207" name="Google Shape;207;p27"/>
          <p:cNvSpPr txBox="1"/>
          <p:nvPr/>
        </p:nvSpPr>
        <p:spPr>
          <a:xfrm>
            <a:off x="727100" y="1119188"/>
            <a:ext cx="3084300" cy="2491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Google Cloud Dataflow for transformation</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Google Cloud Composer for automation and scheduling of data pipeline</a:t>
            </a:r>
            <a:endParaRPr sz="1500">
              <a:solidFill>
                <a:schemeClr val="dk2"/>
              </a:solidFill>
              <a:latin typeface="Alata"/>
              <a:ea typeface="Alata"/>
              <a:cs typeface="Alata"/>
              <a:sym typeface="Alata"/>
            </a:endParaRPr>
          </a:p>
          <a:p>
            <a:pPr indent="0" lvl="0" marL="0" rtl="0" algn="l">
              <a:spcBef>
                <a:spcPts val="0"/>
              </a:spcBef>
              <a:spcAft>
                <a:spcPts val="0"/>
              </a:spcAft>
              <a:buNone/>
            </a:pPr>
            <a:r>
              <a:t/>
            </a:r>
            <a:endParaRPr sz="1500">
              <a:solidFill>
                <a:schemeClr val="dk2"/>
              </a:solidFill>
              <a:latin typeface="Alata"/>
              <a:ea typeface="Alata"/>
              <a:cs typeface="Alata"/>
              <a:sym typeface="Alata"/>
            </a:endParaRPr>
          </a:p>
          <a:p>
            <a:pPr indent="0" lvl="0" marL="0" rtl="0" algn="l">
              <a:spcBef>
                <a:spcPts val="0"/>
              </a:spcBef>
              <a:spcAft>
                <a:spcPts val="0"/>
              </a:spcAft>
              <a:buNone/>
            </a:pPr>
            <a:r>
              <a:rPr b="1" lang="en" sz="1500">
                <a:solidFill>
                  <a:schemeClr val="dk2"/>
                </a:solidFill>
                <a:latin typeface="Alata"/>
                <a:ea typeface="Alata"/>
                <a:cs typeface="Alata"/>
                <a:sym typeface="Alata"/>
              </a:rPr>
              <a:t>Cons</a:t>
            </a:r>
            <a:endParaRPr b="1"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Costly to set up</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Difficult to implement</a:t>
            </a:r>
            <a:endParaRPr sz="1500">
              <a:solidFill>
                <a:schemeClr val="dk2"/>
              </a:solidFill>
              <a:latin typeface="Alata"/>
              <a:ea typeface="Alata"/>
              <a:cs typeface="Alata"/>
              <a:sym typeface="Alata"/>
            </a:endParaRPr>
          </a:p>
        </p:txBody>
      </p:sp>
      <p:pic>
        <p:nvPicPr>
          <p:cNvPr id="208" name="Google Shape;208;p27"/>
          <p:cNvPicPr preferRelativeResize="0"/>
          <p:nvPr/>
        </p:nvPicPr>
        <p:blipFill>
          <a:blip r:embed="rId4">
            <a:alphaModFix/>
          </a:blip>
          <a:stretch>
            <a:fillRect/>
          </a:stretch>
        </p:blipFill>
        <p:spPr>
          <a:xfrm>
            <a:off x="7181725" y="3803300"/>
            <a:ext cx="1519276" cy="586925"/>
          </a:xfrm>
          <a:prstGeom prst="rect">
            <a:avLst/>
          </a:prstGeom>
          <a:noFill/>
          <a:ln>
            <a:noFill/>
          </a:ln>
        </p:spPr>
      </p:pic>
      <p:pic>
        <p:nvPicPr>
          <p:cNvPr id="209" name="Google Shape;209;p27"/>
          <p:cNvPicPr preferRelativeResize="0"/>
          <p:nvPr/>
        </p:nvPicPr>
        <p:blipFill rotWithShape="1">
          <a:blip r:embed="rId5">
            <a:alphaModFix/>
          </a:blip>
          <a:srcRect b="26597" l="0" r="0" t="17629"/>
          <a:stretch/>
        </p:blipFill>
        <p:spPr>
          <a:xfrm>
            <a:off x="4846350" y="3778588"/>
            <a:ext cx="1870802" cy="586924"/>
          </a:xfrm>
          <a:prstGeom prst="rect">
            <a:avLst/>
          </a:prstGeom>
          <a:noFill/>
          <a:ln>
            <a:noFill/>
          </a:ln>
        </p:spPr>
      </p:pic>
      <p:sp>
        <p:nvSpPr>
          <p:cNvPr id="202" name="Google Shape;202;p27"/>
          <p:cNvSpPr txBox="1"/>
          <p:nvPr>
            <p:ph idx="12" type="sldNum"/>
          </p:nvPr>
        </p:nvSpPr>
        <p:spPr>
          <a:xfrm>
            <a:off x="4297656" y="47498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pic>
        <p:nvPicPr>
          <p:cNvPr id="210" name="Google Shape;210;p27"/>
          <p:cNvPicPr preferRelativeResize="0"/>
          <p:nvPr/>
        </p:nvPicPr>
        <p:blipFill rotWithShape="1">
          <a:blip r:embed="rId6">
            <a:alphaModFix/>
          </a:blip>
          <a:srcRect b="20764" l="9605" r="6283" t="22670"/>
          <a:stretch/>
        </p:blipFill>
        <p:spPr>
          <a:xfrm>
            <a:off x="2359200" y="3781313"/>
            <a:ext cx="1786899" cy="630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258600" y="2114700"/>
            <a:ext cx="43134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latin typeface="Alfa Slab One"/>
                <a:ea typeface="Alfa Slab One"/>
                <a:cs typeface="Alfa Slab One"/>
                <a:sym typeface="Alfa Slab One"/>
              </a:rPr>
              <a:t>Dashboard</a:t>
            </a:r>
            <a:endParaRPr b="1">
              <a:latin typeface="Alfa Slab One"/>
              <a:ea typeface="Alfa Slab One"/>
              <a:cs typeface="Alfa Slab One"/>
              <a:sym typeface="Alfa Slab One"/>
            </a:endParaRPr>
          </a:p>
        </p:txBody>
      </p:sp>
      <p:sp>
        <p:nvSpPr>
          <p:cNvPr id="216" name="Google Shape;216;p28"/>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pic>
        <p:nvPicPr>
          <p:cNvPr id="222" name="Google Shape;222;p29"/>
          <p:cNvPicPr preferRelativeResize="0"/>
          <p:nvPr/>
        </p:nvPicPr>
        <p:blipFill>
          <a:blip r:embed="rId3">
            <a:alphaModFix/>
          </a:blip>
          <a:stretch>
            <a:fillRect/>
          </a:stretch>
        </p:blipFill>
        <p:spPr>
          <a:xfrm>
            <a:off x="484400" y="577375"/>
            <a:ext cx="3034899" cy="891500"/>
          </a:xfrm>
          <a:prstGeom prst="rect">
            <a:avLst/>
          </a:prstGeom>
          <a:noFill/>
          <a:ln>
            <a:noFill/>
          </a:ln>
        </p:spPr>
      </p:pic>
      <p:sp>
        <p:nvSpPr>
          <p:cNvPr id="223" name="Google Shape;223;p29"/>
          <p:cNvSpPr txBox="1"/>
          <p:nvPr/>
        </p:nvSpPr>
        <p:spPr>
          <a:xfrm>
            <a:off x="589750" y="1933050"/>
            <a:ext cx="2640900" cy="2088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Alfa Slab One"/>
              <a:buAutoNum type="arabicPeriod"/>
            </a:pPr>
            <a:r>
              <a:rPr lang="en" sz="1800">
                <a:solidFill>
                  <a:schemeClr val="dk2"/>
                </a:solidFill>
                <a:latin typeface="Alfa Slab One"/>
                <a:ea typeface="Alfa Slab One"/>
                <a:cs typeface="Alfa Slab One"/>
                <a:sym typeface="Alfa Slab One"/>
              </a:rPr>
              <a:t>Overview</a:t>
            </a:r>
            <a:endParaRPr sz="1800">
              <a:solidFill>
                <a:schemeClr val="dk2"/>
              </a:solidFill>
              <a:latin typeface="Alfa Slab One"/>
              <a:ea typeface="Alfa Slab One"/>
              <a:cs typeface="Alfa Slab One"/>
              <a:sym typeface="Alfa Slab One"/>
            </a:endParaRPr>
          </a:p>
          <a:p>
            <a:pPr indent="0" lvl="0" marL="457200" rtl="0" algn="l">
              <a:spcBef>
                <a:spcPts val="0"/>
              </a:spcBef>
              <a:spcAft>
                <a:spcPts val="0"/>
              </a:spcAft>
              <a:buNone/>
            </a:pPr>
            <a:r>
              <a:t/>
            </a:r>
            <a:endParaRPr sz="1800">
              <a:solidFill>
                <a:schemeClr val="dk2"/>
              </a:solidFill>
              <a:latin typeface="Alfa Slab One"/>
              <a:ea typeface="Alfa Slab One"/>
              <a:cs typeface="Alfa Slab One"/>
              <a:sym typeface="Alfa Slab One"/>
            </a:endParaRPr>
          </a:p>
          <a:p>
            <a:pPr indent="-342900" lvl="0" marL="457200" rtl="0" algn="l">
              <a:spcBef>
                <a:spcPts val="0"/>
              </a:spcBef>
              <a:spcAft>
                <a:spcPts val="0"/>
              </a:spcAft>
              <a:buClr>
                <a:schemeClr val="dk2"/>
              </a:buClr>
              <a:buSzPts val="1800"/>
              <a:buFont typeface="Alfa Slab One"/>
              <a:buAutoNum type="arabicPeriod"/>
            </a:pPr>
            <a:r>
              <a:rPr lang="en" sz="1800">
                <a:solidFill>
                  <a:schemeClr val="dk2"/>
                </a:solidFill>
                <a:latin typeface="Alfa Slab One"/>
                <a:ea typeface="Alfa Slab One"/>
                <a:cs typeface="Alfa Slab One"/>
                <a:sym typeface="Alfa Slab One"/>
              </a:rPr>
              <a:t>User Behaviour </a:t>
            </a:r>
            <a:endParaRPr sz="1800">
              <a:solidFill>
                <a:schemeClr val="dk2"/>
              </a:solidFill>
              <a:latin typeface="Alfa Slab One"/>
              <a:ea typeface="Alfa Slab One"/>
              <a:cs typeface="Alfa Slab One"/>
              <a:sym typeface="Alfa Slab One"/>
            </a:endParaRPr>
          </a:p>
          <a:p>
            <a:pPr indent="0" lvl="0" marL="457200" rtl="0" algn="l">
              <a:spcBef>
                <a:spcPts val="0"/>
              </a:spcBef>
              <a:spcAft>
                <a:spcPts val="0"/>
              </a:spcAft>
              <a:buNone/>
            </a:pPr>
            <a:r>
              <a:t/>
            </a:r>
            <a:endParaRPr sz="1800">
              <a:solidFill>
                <a:schemeClr val="dk2"/>
              </a:solidFill>
              <a:latin typeface="Alfa Slab One"/>
              <a:ea typeface="Alfa Slab One"/>
              <a:cs typeface="Alfa Slab One"/>
              <a:sym typeface="Alfa Slab One"/>
            </a:endParaRPr>
          </a:p>
          <a:p>
            <a:pPr indent="-342900" lvl="0" marL="457200" rtl="0" algn="l">
              <a:spcBef>
                <a:spcPts val="0"/>
              </a:spcBef>
              <a:spcAft>
                <a:spcPts val="0"/>
              </a:spcAft>
              <a:buClr>
                <a:schemeClr val="dk2"/>
              </a:buClr>
              <a:buSzPts val="1800"/>
              <a:buFont typeface="Alfa Slab One"/>
              <a:buAutoNum type="arabicPeriod"/>
            </a:pPr>
            <a:r>
              <a:rPr lang="en" sz="1800">
                <a:solidFill>
                  <a:schemeClr val="dk2"/>
                </a:solidFill>
                <a:latin typeface="Alfa Slab One"/>
                <a:ea typeface="Alfa Slab One"/>
                <a:cs typeface="Alfa Slab One"/>
                <a:sym typeface="Alfa Slab One"/>
              </a:rPr>
              <a:t>Order Process</a:t>
            </a:r>
            <a:endParaRPr sz="1800">
              <a:solidFill>
                <a:schemeClr val="dk2"/>
              </a:solidFill>
              <a:latin typeface="Alfa Slab One"/>
              <a:ea typeface="Alfa Slab One"/>
              <a:cs typeface="Alfa Slab One"/>
              <a:sym typeface="Alfa Slab One"/>
            </a:endParaRPr>
          </a:p>
          <a:p>
            <a:pPr indent="0" lvl="0" marL="457200" rtl="0" algn="l">
              <a:spcBef>
                <a:spcPts val="0"/>
              </a:spcBef>
              <a:spcAft>
                <a:spcPts val="0"/>
              </a:spcAft>
              <a:buNone/>
            </a:pPr>
            <a:r>
              <a:t/>
            </a:r>
            <a:endParaRPr sz="1800">
              <a:solidFill>
                <a:schemeClr val="dk2"/>
              </a:solidFill>
              <a:latin typeface="Alfa Slab One"/>
              <a:ea typeface="Alfa Slab One"/>
              <a:cs typeface="Alfa Slab One"/>
              <a:sym typeface="Alfa Slab One"/>
            </a:endParaRPr>
          </a:p>
          <a:p>
            <a:pPr indent="-342900" lvl="0" marL="457200" rtl="0" algn="l">
              <a:spcBef>
                <a:spcPts val="0"/>
              </a:spcBef>
              <a:spcAft>
                <a:spcPts val="0"/>
              </a:spcAft>
              <a:buClr>
                <a:schemeClr val="dk2"/>
              </a:buClr>
              <a:buSzPts val="1800"/>
              <a:buFont typeface="Alfa Slab One"/>
              <a:buAutoNum type="arabicPeriod"/>
            </a:pPr>
            <a:r>
              <a:rPr lang="en" sz="1800">
                <a:solidFill>
                  <a:schemeClr val="dk2"/>
                </a:solidFill>
                <a:latin typeface="Alfa Slab One"/>
                <a:ea typeface="Alfa Slab One"/>
                <a:cs typeface="Alfa Slab One"/>
                <a:sym typeface="Alfa Slab One"/>
              </a:rPr>
              <a:t>CSS Path</a:t>
            </a:r>
            <a:endParaRPr sz="1800">
              <a:solidFill>
                <a:schemeClr val="dk2"/>
              </a:solidFill>
              <a:latin typeface="Alfa Slab One"/>
              <a:ea typeface="Alfa Slab One"/>
              <a:cs typeface="Alfa Slab One"/>
              <a:sym typeface="Alfa Slab One"/>
            </a:endParaRPr>
          </a:p>
        </p:txBody>
      </p:sp>
      <p:pic>
        <p:nvPicPr>
          <p:cNvPr id="224" name="Google Shape;224;p29"/>
          <p:cNvPicPr preferRelativeResize="0"/>
          <p:nvPr/>
        </p:nvPicPr>
        <p:blipFill>
          <a:blip r:embed="rId4">
            <a:alphaModFix/>
          </a:blip>
          <a:stretch>
            <a:fillRect/>
          </a:stretch>
        </p:blipFill>
        <p:spPr>
          <a:xfrm>
            <a:off x="4189150" y="662663"/>
            <a:ext cx="4349148" cy="73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230" name="Google Shape;230;p30"/>
          <p:cNvSpPr txBox="1"/>
          <p:nvPr/>
        </p:nvSpPr>
        <p:spPr>
          <a:xfrm>
            <a:off x="5138050" y="955475"/>
            <a:ext cx="3084300" cy="2491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Overview of general information </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Percentage of signed in users</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Customers at each store</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Average engagement time across each store</a:t>
            </a:r>
            <a:endParaRPr sz="1500">
              <a:solidFill>
                <a:schemeClr val="dk2"/>
              </a:solidFill>
              <a:latin typeface="Alata"/>
              <a:ea typeface="Alata"/>
              <a:cs typeface="Alata"/>
              <a:sym typeface="Alata"/>
            </a:endParaRPr>
          </a:p>
        </p:txBody>
      </p:sp>
      <p:sp>
        <p:nvSpPr>
          <p:cNvPr id="231" name="Google Shape;231;p30"/>
          <p:cNvSpPr txBox="1"/>
          <p:nvPr/>
        </p:nvSpPr>
        <p:spPr>
          <a:xfrm>
            <a:off x="3825900" y="143400"/>
            <a:ext cx="1492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Alfa Slab One"/>
                <a:ea typeface="Alfa Slab One"/>
                <a:cs typeface="Alfa Slab One"/>
                <a:sym typeface="Alfa Slab One"/>
              </a:rPr>
              <a:t>Overview</a:t>
            </a:r>
            <a:endParaRPr sz="2000">
              <a:solidFill>
                <a:schemeClr val="dk2"/>
              </a:solidFill>
              <a:latin typeface="Alfa Slab One"/>
              <a:ea typeface="Alfa Slab One"/>
              <a:cs typeface="Alfa Slab One"/>
              <a:sym typeface="Alfa Slab One"/>
            </a:endParaRPr>
          </a:p>
        </p:txBody>
      </p:sp>
      <p:pic>
        <p:nvPicPr>
          <p:cNvPr id="232" name="Google Shape;232;p30"/>
          <p:cNvPicPr preferRelativeResize="0"/>
          <p:nvPr/>
        </p:nvPicPr>
        <p:blipFill>
          <a:blip r:embed="rId3">
            <a:alphaModFix/>
          </a:blip>
          <a:stretch>
            <a:fillRect/>
          </a:stretch>
        </p:blipFill>
        <p:spPr>
          <a:xfrm>
            <a:off x="152400" y="788400"/>
            <a:ext cx="4821079" cy="35666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238" name="Google Shape;238;p31"/>
          <p:cNvSpPr txBox="1"/>
          <p:nvPr/>
        </p:nvSpPr>
        <p:spPr>
          <a:xfrm>
            <a:off x="5138050" y="955475"/>
            <a:ext cx="3084300" cy="2223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Information about user behavioural patterns</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Interaction Time on each page</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Average engagement time across different styling elements</a:t>
            </a:r>
            <a:endParaRPr sz="1500">
              <a:solidFill>
                <a:schemeClr val="dk2"/>
              </a:solidFill>
              <a:latin typeface="Alata"/>
              <a:ea typeface="Alata"/>
              <a:cs typeface="Alata"/>
              <a:sym typeface="Alata"/>
            </a:endParaRPr>
          </a:p>
        </p:txBody>
      </p:sp>
      <p:sp>
        <p:nvSpPr>
          <p:cNvPr id="239" name="Google Shape;239;p31"/>
          <p:cNvSpPr txBox="1"/>
          <p:nvPr/>
        </p:nvSpPr>
        <p:spPr>
          <a:xfrm>
            <a:off x="3390150" y="126425"/>
            <a:ext cx="236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Alfa Slab One"/>
                <a:ea typeface="Alfa Slab One"/>
                <a:cs typeface="Alfa Slab One"/>
                <a:sym typeface="Alfa Slab One"/>
              </a:rPr>
              <a:t>User Behaviour</a:t>
            </a:r>
            <a:endParaRPr sz="2000">
              <a:solidFill>
                <a:schemeClr val="dk2"/>
              </a:solidFill>
              <a:latin typeface="Alfa Slab One"/>
              <a:ea typeface="Alfa Slab One"/>
              <a:cs typeface="Alfa Slab One"/>
              <a:sym typeface="Alfa Slab One"/>
            </a:endParaRPr>
          </a:p>
        </p:txBody>
      </p:sp>
      <p:pic>
        <p:nvPicPr>
          <p:cNvPr id="240" name="Google Shape;240;p31"/>
          <p:cNvPicPr preferRelativeResize="0"/>
          <p:nvPr/>
        </p:nvPicPr>
        <p:blipFill>
          <a:blip r:embed="rId3">
            <a:alphaModFix/>
          </a:blip>
          <a:stretch>
            <a:fillRect/>
          </a:stretch>
        </p:blipFill>
        <p:spPr>
          <a:xfrm>
            <a:off x="152400" y="771425"/>
            <a:ext cx="4833252" cy="357569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258600" y="245900"/>
            <a:ext cx="43134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lfa Slab One"/>
                <a:ea typeface="Alfa Slab One"/>
                <a:cs typeface="Alfa Slab One"/>
                <a:sym typeface="Alfa Slab One"/>
              </a:rPr>
              <a:t>Table of Contents</a:t>
            </a:r>
            <a:endParaRPr>
              <a:latin typeface="Alfa Slab One"/>
              <a:ea typeface="Alfa Slab One"/>
              <a:cs typeface="Alfa Slab One"/>
              <a:sym typeface="Alfa Slab One"/>
            </a:endParaRPr>
          </a:p>
        </p:txBody>
      </p:sp>
      <p:sp>
        <p:nvSpPr>
          <p:cNvPr id="94" name="Google Shape;94;p14"/>
          <p:cNvSpPr txBox="1"/>
          <p:nvPr/>
        </p:nvSpPr>
        <p:spPr>
          <a:xfrm>
            <a:off x="1617525" y="2104898"/>
            <a:ext cx="14544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Bakbak One"/>
                <a:ea typeface="Bakbak One"/>
                <a:cs typeface="Bakbak One"/>
                <a:sym typeface="Bakbak One"/>
              </a:rPr>
              <a:t>Overview of Project</a:t>
            </a:r>
            <a:endParaRPr sz="1500">
              <a:solidFill>
                <a:schemeClr val="dk1"/>
              </a:solidFill>
              <a:latin typeface="Bakbak One"/>
              <a:ea typeface="Bakbak One"/>
              <a:cs typeface="Bakbak One"/>
              <a:sym typeface="Bakbak One"/>
            </a:endParaRPr>
          </a:p>
        </p:txBody>
      </p:sp>
      <p:sp>
        <p:nvSpPr>
          <p:cNvPr id="95" name="Google Shape;95;p14"/>
          <p:cNvSpPr txBox="1"/>
          <p:nvPr/>
        </p:nvSpPr>
        <p:spPr>
          <a:xfrm>
            <a:off x="1916370" y="1336100"/>
            <a:ext cx="890400" cy="672600"/>
          </a:xfrm>
          <a:prstGeom prst="rect">
            <a:avLst/>
          </a:prstGeom>
          <a:solidFill>
            <a:srgbClr val="E4613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Bakbak One"/>
                <a:ea typeface="Bakbak One"/>
                <a:cs typeface="Bakbak One"/>
                <a:sym typeface="Bakbak One"/>
              </a:rPr>
              <a:t>01</a:t>
            </a:r>
            <a:endParaRPr b="1" sz="3000">
              <a:solidFill>
                <a:schemeClr val="lt1"/>
              </a:solidFill>
              <a:latin typeface="Bakbak One"/>
              <a:ea typeface="Bakbak One"/>
              <a:cs typeface="Bakbak One"/>
              <a:sym typeface="Bakbak One"/>
            </a:endParaRPr>
          </a:p>
        </p:txBody>
      </p:sp>
      <p:sp>
        <p:nvSpPr>
          <p:cNvPr id="96" name="Google Shape;96;p14"/>
          <p:cNvSpPr txBox="1"/>
          <p:nvPr/>
        </p:nvSpPr>
        <p:spPr>
          <a:xfrm>
            <a:off x="3790024" y="1336100"/>
            <a:ext cx="890400" cy="672600"/>
          </a:xfrm>
          <a:prstGeom prst="rect">
            <a:avLst/>
          </a:prstGeom>
          <a:solidFill>
            <a:srgbClr val="E4613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Bakbak One"/>
                <a:ea typeface="Bakbak One"/>
                <a:cs typeface="Bakbak One"/>
                <a:sym typeface="Bakbak One"/>
              </a:rPr>
              <a:t>02</a:t>
            </a:r>
            <a:endParaRPr b="1" sz="3000">
              <a:solidFill>
                <a:schemeClr val="lt1"/>
              </a:solidFill>
              <a:latin typeface="Bakbak One"/>
              <a:ea typeface="Bakbak One"/>
              <a:cs typeface="Bakbak One"/>
              <a:sym typeface="Bakbak One"/>
            </a:endParaRPr>
          </a:p>
        </p:txBody>
      </p:sp>
      <p:sp>
        <p:nvSpPr>
          <p:cNvPr id="97" name="Google Shape;97;p14"/>
          <p:cNvSpPr txBox="1"/>
          <p:nvPr/>
        </p:nvSpPr>
        <p:spPr>
          <a:xfrm>
            <a:off x="5701396" y="1336100"/>
            <a:ext cx="890400" cy="672600"/>
          </a:xfrm>
          <a:prstGeom prst="rect">
            <a:avLst/>
          </a:prstGeom>
          <a:solidFill>
            <a:srgbClr val="E4613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Bakbak One"/>
                <a:ea typeface="Bakbak One"/>
                <a:cs typeface="Bakbak One"/>
                <a:sym typeface="Bakbak One"/>
              </a:rPr>
              <a:t>03</a:t>
            </a:r>
            <a:endParaRPr b="1" sz="3000">
              <a:solidFill>
                <a:schemeClr val="lt1"/>
              </a:solidFill>
              <a:latin typeface="Bakbak One"/>
              <a:ea typeface="Bakbak One"/>
              <a:cs typeface="Bakbak One"/>
              <a:sym typeface="Bakbak One"/>
            </a:endParaRPr>
          </a:p>
        </p:txBody>
      </p:sp>
      <p:sp>
        <p:nvSpPr>
          <p:cNvPr id="98" name="Google Shape;98;p14"/>
          <p:cNvSpPr txBox="1"/>
          <p:nvPr/>
        </p:nvSpPr>
        <p:spPr>
          <a:xfrm>
            <a:off x="3128703" y="2104898"/>
            <a:ext cx="21705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Bakbak One"/>
                <a:ea typeface="Bakbak One"/>
                <a:cs typeface="Bakbak One"/>
                <a:sym typeface="Bakbak One"/>
              </a:rPr>
              <a:t>Pipeline</a:t>
            </a:r>
            <a:endParaRPr sz="1500">
              <a:solidFill>
                <a:schemeClr val="dk1"/>
              </a:solidFill>
              <a:latin typeface="Bakbak One"/>
              <a:ea typeface="Bakbak One"/>
              <a:cs typeface="Bakbak One"/>
              <a:sym typeface="Bakbak One"/>
            </a:endParaRPr>
          </a:p>
        </p:txBody>
      </p:sp>
      <p:sp>
        <p:nvSpPr>
          <p:cNvPr id="99" name="Google Shape;99;p14"/>
          <p:cNvSpPr txBox="1"/>
          <p:nvPr/>
        </p:nvSpPr>
        <p:spPr>
          <a:xfrm>
            <a:off x="2562175" y="3656450"/>
            <a:ext cx="19200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Bakbak One"/>
                <a:ea typeface="Bakbak One"/>
                <a:cs typeface="Bakbak One"/>
                <a:sym typeface="Bakbak One"/>
              </a:rPr>
              <a:t>Pipeline Demonstration</a:t>
            </a:r>
            <a:endParaRPr sz="1500">
              <a:solidFill>
                <a:schemeClr val="dk1"/>
              </a:solidFill>
              <a:latin typeface="Bakbak One"/>
              <a:ea typeface="Bakbak One"/>
              <a:cs typeface="Bakbak One"/>
              <a:sym typeface="Bakbak One"/>
            </a:endParaRPr>
          </a:p>
        </p:txBody>
      </p:sp>
      <p:sp>
        <p:nvSpPr>
          <p:cNvPr id="100" name="Google Shape;100;p14"/>
          <p:cNvSpPr txBox="1"/>
          <p:nvPr/>
        </p:nvSpPr>
        <p:spPr>
          <a:xfrm>
            <a:off x="5215549" y="2104900"/>
            <a:ext cx="1862100" cy="59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Bakbak One"/>
                <a:ea typeface="Bakbak One"/>
                <a:cs typeface="Bakbak One"/>
                <a:sym typeface="Bakbak One"/>
              </a:rPr>
              <a:t>Dashboard</a:t>
            </a:r>
            <a:endParaRPr sz="1500">
              <a:solidFill>
                <a:schemeClr val="dk1"/>
              </a:solidFill>
              <a:latin typeface="Bakbak One"/>
              <a:ea typeface="Bakbak One"/>
              <a:cs typeface="Bakbak One"/>
              <a:sym typeface="Bakbak One"/>
            </a:endParaRPr>
          </a:p>
        </p:txBody>
      </p:sp>
      <p:sp>
        <p:nvSpPr>
          <p:cNvPr id="101" name="Google Shape;101;p14"/>
          <p:cNvSpPr txBox="1"/>
          <p:nvPr/>
        </p:nvSpPr>
        <p:spPr>
          <a:xfrm>
            <a:off x="3027841" y="2913526"/>
            <a:ext cx="890400" cy="672600"/>
          </a:xfrm>
          <a:prstGeom prst="rect">
            <a:avLst/>
          </a:prstGeom>
          <a:solidFill>
            <a:srgbClr val="E4613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Bakbak One"/>
                <a:ea typeface="Bakbak One"/>
                <a:cs typeface="Bakbak One"/>
                <a:sym typeface="Bakbak One"/>
              </a:rPr>
              <a:t>04</a:t>
            </a:r>
            <a:endParaRPr b="1" sz="3000">
              <a:solidFill>
                <a:schemeClr val="lt1"/>
              </a:solidFill>
              <a:latin typeface="Bakbak One"/>
              <a:ea typeface="Bakbak One"/>
              <a:cs typeface="Bakbak One"/>
              <a:sym typeface="Bakbak One"/>
            </a:endParaRPr>
          </a:p>
        </p:txBody>
      </p:sp>
      <p:sp>
        <p:nvSpPr>
          <p:cNvPr id="102" name="Google Shape;102;p14"/>
          <p:cNvSpPr txBox="1"/>
          <p:nvPr/>
        </p:nvSpPr>
        <p:spPr>
          <a:xfrm>
            <a:off x="4876171" y="2913526"/>
            <a:ext cx="890400" cy="672600"/>
          </a:xfrm>
          <a:prstGeom prst="rect">
            <a:avLst/>
          </a:prstGeom>
          <a:solidFill>
            <a:srgbClr val="E4613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solidFill>
                  <a:schemeClr val="lt1"/>
                </a:solidFill>
                <a:latin typeface="Bakbak One"/>
                <a:ea typeface="Bakbak One"/>
                <a:cs typeface="Bakbak One"/>
                <a:sym typeface="Bakbak One"/>
              </a:rPr>
              <a:t>05</a:t>
            </a:r>
            <a:endParaRPr b="1" sz="3000">
              <a:solidFill>
                <a:schemeClr val="lt1"/>
              </a:solidFill>
              <a:latin typeface="Bakbak One"/>
              <a:ea typeface="Bakbak One"/>
              <a:cs typeface="Bakbak One"/>
              <a:sym typeface="Bakbak One"/>
            </a:endParaRPr>
          </a:p>
        </p:txBody>
      </p:sp>
      <p:sp>
        <p:nvSpPr>
          <p:cNvPr id="103" name="Google Shape;103;p14"/>
          <p:cNvSpPr txBox="1"/>
          <p:nvPr/>
        </p:nvSpPr>
        <p:spPr>
          <a:xfrm>
            <a:off x="4385936" y="3656450"/>
            <a:ext cx="18621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Bakbak One"/>
                <a:ea typeface="Bakbak One"/>
                <a:cs typeface="Bakbak One"/>
                <a:sym typeface="Bakbak One"/>
              </a:rPr>
              <a:t>Dashboard Demonstration</a:t>
            </a:r>
            <a:endParaRPr sz="1500">
              <a:solidFill>
                <a:schemeClr val="dk1"/>
              </a:solidFill>
              <a:latin typeface="Bakbak One"/>
              <a:ea typeface="Bakbak One"/>
              <a:cs typeface="Bakbak One"/>
              <a:sym typeface="Bakbak One"/>
            </a:endParaRPr>
          </a:p>
        </p:txBody>
      </p:sp>
      <p:sp>
        <p:nvSpPr>
          <p:cNvPr id="104" name="Google Shape;104;p14"/>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246" name="Google Shape;246;p32"/>
          <p:cNvSpPr txBox="1"/>
          <p:nvPr/>
        </p:nvSpPr>
        <p:spPr>
          <a:xfrm>
            <a:off x="5138050" y="955475"/>
            <a:ext cx="3084300" cy="2184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Information about drop outs at each stage of the order processes</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How many users </a:t>
            </a:r>
            <a:r>
              <a:rPr lang="en" sz="1500">
                <a:solidFill>
                  <a:schemeClr val="dk2"/>
                </a:solidFill>
                <a:latin typeface="Alata"/>
                <a:ea typeface="Alata"/>
                <a:cs typeface="Alata"/>
                <a:sym typeface="Alata"/>
              </a:rPr>
              <a:t>succeed</a:t>
            </a:r>
            <a:r>
              <a:rPr lang="en" sz="1500">
                <a:solidFill>
                  <a:schemeClr val="dk2"/>
                </a:solidFill>
                <a:latin typeface="Alata"/>
                <a:ea typeface="Alata"/>
                <a:cs typeface="Alata"/>
                <a:sym typeface="Alata"/>
              </a:rPr>
              <a:t> or fail in each of the respective order processes such as Scan QR. </a:t>
            </a:r>
            <a:endParaRPr sz="1500">
              <a:solidFill>
                <a:schemeClr val="dk2"/>
              </a:solidFill>
              <a:latin typeface="Alata"/>
              <a:ea typeface="Alata"/>
              <a:cs typeface="Alata"/>
              <a:sym typeface="Alata"/>
            </a:endParaRPr>
          </a:p>
        </p:txBody>
      </p:sp>
      <p:sp>
        <p:nvSpPr>
          <p:cNvPr id="247" name="Google Shape;247;p32"/>
          <p:cNvSpPr txBox="1"/>
          <p:nvPr/>
        </p:nvSpPr>
        <p:spPr>
          <a:xfrm>
            <a:off x="3524100" y="143400"/>
            <a:ext cx="2095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Alfa Slab One"/>
                <a:ea typeface="Alfa Slab One"/>
                <a:cs typeface="Alfa Slab One"/>
                <a:sym typeface="Alfa Slab One"/>
              </a:rPr>
              <a:t>Order Process</a:t>
            </a:r>
            <a:endParaRPr sz="2000">
              <a:solidFill>
                <a:schemeClr val="dk2"/>
              </a:solidFill>
              <a:latin typeface="Alfa Slab One"/>
              <a:ea typeface="Alfa Slab One"/>
              <a:cs typeface="Alfa Slab One"/>
              <a:sym typeface="Alfa Slab One"/>
            </a:endParaRPr>
          </a:p>
        </p:txBody>
      </p:sp>
      <p:pic>
        <p:nvPicPr>
          <p:cNvPr id="248" name="Google Shape;248;p32"/>
          <p:cNvPicPr preferRelativeResize="0"/>
          <p:nvPr/>
        </p:nvPicPr>
        <p:blipFill>
          <a:blip r:embed="rId3">
            <a:alphaModFix/>
          </a:blip>
          <a:stretch>
            <a:fillRect/>
          </a:stretch>
        </p:blipFill>
        <p:spPr>
          <a:xfrm>
            <a:off x="152400" y="788400"/>
            <a:ext cx="4821079" cy="35666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
        <p:nvSpPr>
          <p:cNvPr id="254" name="Google Shape;254;p33"/>
          <p:cNvSpPr txBox="1"/>
          <p:nvPr/>
        </p:nvSpPr>
        <p:spPr>
          <a:xfrm>
            <a:off x="5099725" y="974600"/>
            <a:ext cx="3084300" cy="1921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Specific CSS Path information </a:t>
            </a:r>
            <a:endParaRPr sz="1500">
              <a:solidFill>
                <a:schemeClr val="dk2"/>
              </a:solidFill>
              <a:latin typeface="Alata"/>
              <a:ea typeface="Alata"/>
              <a:cs typeface="Alata"/>
              <a:sym typeface="Alata"/>
            </a:endParaRPr>
          </a:p>
          <a:p>
            <a:pPr indent="0" lvl="0" marL="457200" rtl="0" algn="l">
              <a:spcBef>
                <a:spcPts val="0"/>
              </a:spcBef>
              <a:spcAft>
                <a:spcPts val="0"/>
              </a:spcAft>
              <a:buNone/>
            </a:pPr>
            <a:r>
              <a:t/>
            </a:r>
            <a:endParaRPr sz="1500">
              <a:solidFill>
                <a:schemeClr val="dk2"/>
              </a:solidFill>
              <a:latin typeface="Alata"/>
              <a:ea typeface="Alata"/>
              <a:cs typeface="Alata"/>
              <a:sym typeface="Alata"/>
            </a:endParaRPr>
          </a:p>
          <a:p>
            <a:pPr indent="-323850" lvl="0" marL="457200" rtl="0" algn="l">
              <a:spcBef>
                <a:spcPts val="0"/>
              </a:spcBef>
              <a:spcAft>
                <a:spcPts val="0"/>
              </a:spcAft>
              <a:buClr>
                <a:schemeClr val="dk2"/>
              </a:buClr>
              <a:buSzPts val="1500"/>
              <a:buFont typeface="Alata"/>
              <a:buChar char="●"/>
            </a:pPr>
            <a:r>
              <a:rPr lang="en" sz="1500">
                <a:solidFill>
                  <a:schemeClr val="dk2"/>
                </a:solidFill>
                <a:latin typeface="Alata"/>
                <a:ea typeface="Alata"/>
                <a:cs typeface="Alata"/>
                <a:sym typeface="Alata"/>
              </a:rPr>
              <a:t>Number of successful and failed orders associated with each CSS Path</a:t>
            </a:r>
            <a:endParaRPr sz="1500">
              <a:solidFill>
                <a:schemeClr val="dk2"/>
              </a:solidFill>
              <a:latin typeface="Alata"/>
              <a:ea typeface="Alata"/>
              <a:cs typeface="Alata"/>
              <a:sym typeface="Alata"/>
            </a:endParaRPr>
          </a:p>
        </p:txBody>
      </p:sp>
      <p:sp>
        <p:nvSpPr>
          <p:cNvPr id="255" name="Google Shape;255;p33"/>
          <p:cNvSpPr txBox="1"/>
          <p:nvPr/>
        </p:nvSpPr>
        <p:spPr>
          <a:xfrm>
            <a:off x="3789450" y="183875"/>
            <a:ext cx="1565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Alfa Slab One"/>
                <a:ea typeface="Alfa Slab One"/>
                <a:cs typeface="Alfa Slab One"/>
                <a:sym typeface="Alfa Slab One"/>
              </a:rPr>
              <a:t>CSS Path</a:t>
            </a:r>
            <a:endParaRPr sz="2000">
              <a:solidFill>
                <a:schemeClr val="dk2"/>
              </a:solidFill>
              <a:latin typeface="Alfa Slab One"/>
              <a:ea typeface="Alfa Slab One"/>
              <a:cs typeface="Alfa Slab One"/>
              <a:sym typeface="Alfa Slab One"/>
            </a:endParaRPr>
          </a:p>
        </p:txBody>
      </p:sp>
      <p:pic>
        <p:nvPicPr>
          <p:cNvPr id="256" name="Google Shape;256;p33"/>
          <p:cNvPicPr preferRelativeResize="0"/>
          <p:nvPr/>
        </p:nvPicPr>
        <p:blipFill>
          <a:blip r:embed="rId3">
            <a:alphaModFix/>
          </a:blip>
          <a:stretch>
            <a:fillRect/>
          </a:stretch>
        </p:blipFill>
        <p:spPr>
          <a:xfrm>
            <a:off x="152400" y="828875"/>
            <a:ext cx="4766367" cy="352621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258600" y="2045550"/>
            <a:ext cx="4313400" cy="10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lfa Slab One"/>
                <a:ea typeface="Alfa Slab One"/>
                <a:cs typeface="Alfa Slab One"/>
                <a:sym typeface="Alfa Slab One"/>
              </a:rPr>
              <a:t>Pipeline Demonstration </a:t>
            </a:r>
            <a:endParaRPr>
              <a:latin typeface="Alfa Slab One"/>
              <a:ea typeface="Alfa Slab One"/>
              <a:cs typeface="Alfa Slab One"/>
              <a:sym typeface="Alfa Slab One"/>
            </a:endParaRPr>
          </a:p>
        </p:txBody>
      </p:sp>
      <p:sp>
        <p:nvSpPr>
          <p:cNvPr id="262" name="Google Shape;262;p34"/>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5"/>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pic>
        <p:nvPicPr>
          <p:cNvPr id="268" name="Google Shape;268;p35"/>
          <p:cNvPicPr preferRelativeResize="0"/>
          <p:nvPr/>
        </p:nvPicPr>
        <p:blipFill>
          <a:blip r:embed="rId3">
            <a:alphaModFix/>
          </a:blip>
          <a:stretch>
            <a:fillRect/>
          </a:stretch>
        </p:blipFill>
        <p:spPr>
          <a:xfrm>
            <a:off x="174125" y="1412500"/>
            <a:ext cx="8795749" cy="1912625"/>
          </a:xfrm>
          <a:prstGeom prst="rect">
            <a:avLst/>
          </a:prstGeom>
          <a:noFill/>
          <a:ln>
            <a:noFill/>
          </a:ln>
        </p:spPr>
      </p:pic>
      <p:sp>
        <p:nvSpPr>
          <p:cNvPr id="269" name="Google Shape;269;p35"/>
          <p:cNvSpPr/>
          <p:nvPr/>
        </p:nvSpPr>
        <p:spPr>
          <a:xfrm>
            <a:off x="231000" y="1505300"/>
            <a:ext cx="2862300" cy="941400"/>
          </a:xfrm>
          <a:prstGeom prst="roundRect">
            <a:avLst>
              <a:gd fmla="val 16667" name="adj"/>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0" name="Google Shape;270;p35"/>
          <p:cNvSpPr txBox="1"/>
          <p:nvPr/>
        </p:nvSpPr>
        <p:spPr>
          <a:xfrm>
            <a:off x="671550" y="1505300"/>
            <a:ext cx="19812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oboto"/>
                <a:ea typeface="Roboto"/>
                <a:cs typeface="Roboto"/>
                <a:sym typeface="Roboto"/>
              </a:rPr>
              <a:t>Extraction from gcs</a:t>
            </a:r>
            <a:endParaRPr b="1" sz="1200">
              <a:solidFill>
                <a:schemeClr val="dk2"/>
              </a:solidFill>
              <a:latin typeface="Roboto"/>
              <a:ea typeface="Roboto"/>
              <a:cs typeface="Roboto"/>
              <a:sym typeface="Roboto"/>
            </a:endParaRPr>
          </a:p>
        </p:txBody>
      </p:sp>
      <p:sp>
        <p:nvSpPr>
          <p:cNvPr id="271" name="Google Shape;271;p35"/>
          <p:cNvSpPr/>
          <p:nvPr/>
        </p:nvSpPr>
        <p:spPr>
          <a:xfrm>
            <a:off x="3134475" y="1505300"/>
            <a:ext cx="2922600" cy="1744200"/>
          </a:xfrm>
          <a:prstGeom prst="roundRect">
            <a:avLst>
              <a:gd fmla="val 16667" name="adj"/>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2" name="Google Shape;272;p35"/>
          <p:cNvSpPr txBox="1"/>
          <p:nvPr/>
        </p:nvSpPr>
        <p:spPr>
          <a:xfrm>
            <a:off x="3391575" y="1473725"/>
            <a:ext cx="24084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oboto"/>
                <a:ea typeface="Roboto"/>
                <a:cs typeface="Roboto"/>
                <a:sym typeface="Roboto"/>
              </a:rPr>
              <a:t>Concurrent Transformation</a:t>
            </a:r>
            <a:endParaRPr b="1" sz="1200">
              <a:solidFill>
                <a:schemeClr val="dk2"/>
              </a:solidFill>
              <a:latin typeface="Roboto"/>
              <a:ea typeface="Roboto"/>
              <a:cs typeface="Roboto"/>
              <a:sym typeface="Roboto"/>
            </a:endParaRPr>
          </a:p>
        </p:txBody>
      </p:sp>
      <p:sp>
        <p:nvSpPr>
          <p:cNvPr id="273" name="Google Shape;273;p35"/>
          <p:cNvSpPr/>
          <p:nvPr/>
        </p:nvSpPr>
        <p:spPr>
          <a:xfrm>
            <a:off x="6098250" y="1645350"/>
            <a:ext cx="2821200" cy="14469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4" name="Google Shape;274;p35"/>
          <p:cNvSpPr txBox="1"/>
          <p:nvPr/>
        </p:nvSpPr>
        <p:spPr>
          <a:xfrm>
            <a:off x="6234625" y="1717175"/>
            <a:ext cx="2614800" cy="32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dk2"/>
                </a:solidFill>
                <a:latin typeface="Roboto"/>
                <a:ea typeface="Roboto"/>
                <a:cs typeface="Roboto"/>
                <a:sym typeface="Roboto"/>
              </a:rPr>
              <a:t>Loading into BigQuery and Cleanup</a:t>
            </a:r>
            <a:endParaRPr b="1" sz="1200">
              <a:solidFill>
                <a:schemeClr val="dk2"/>
              </a:solidFill>
              <a:latin typeface="Roboto"/>
              <a:ea typeface="Roboto"/>
              <a:cs typeface="Roboto"/>
              <a:sym typeface="Roboto"/>
            </a:endParaRPr>
          </a:p>
        </p:txBody>
      </p:sp>
      <p:sp>
        <p:nvSpPr>
          <p:cNvPr id="275" name="Google Shape;275;p35"/>
          <p:cNvSpPr txBox="1"/>
          <p:nvPr>
            <p:ph type="title"/>
          </p:nvPr>
        </p:nvSpPr>
        <p:spPr>
          <a:xfrm>
            <a:off x="311700" y="248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Pipeline Airflow Structure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1" name="Google Shape;281;p36" title="demo_pipeline.mp4">
            <a:hlinkClick r:id="rId3"/>
          </p:cNvPr>
          <p:cNvPicPr preferRelativeResize="0"/>
          <p:nvPr/>
        </p:nvPicPr>
        <p:blipFill>
          <a:blip r:embed="rId4">
            <a:alphaModFix/>
          </a:blip>
          <a:stretch>
            <a:fillRect/>
          </a:stretch>
        </p:blipFill>
        <p:spPr>
          <a:xfrm>
            <a:off x="1821650" y="673888"/>
            <a:ext cx="5060975" cy="3795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311700" y="248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Monitoring Workflow</a:t>
            </a:r>
            <a:endParaRPr/>
          </a:p>
        </p:txBody>
      </p:sp>
      <p:pic>
        <p:nvPicPr>
          <p:cNvPr id="287" name="Google Shape;287;p37"/>
          <p:cNvPicPr preferRelativeResize="0"/>
          <p:nvPr/>
        </p:nvPicPr>
        <p:blipFill>
          <a:blip r:embed="rId3">
            <a:alphaModFix/>
          </a:blip>
          <a:stretch>
            <a:fillRect/>
          </a:stretch>
        </p:blipFill>
        <p:spPr>
          <a:xfrm>
            <a:off x="416600" y="824775"/>
            <a:ext cx="7394202" cy="3982326"/>
          </a:xfrm>
          <a:prstGeom prst="rect">
            <a:avLst/>
          </a:prstGeom>
          <a:noFill/>
          <a:ln>
            <a:noFill/>
          </a:ln>
        </p:spPr>
      </p:pic>
      <p:pic>
        <p:nvPicPr>
          <p:cNvPr id="288" name="Google Shape;288;p37"/>
          <p:cNvPicPr preferRelativeResize="0"/>
          <p:nvPr/>
        </p:nvPicPr>
        <p:blipFill>
          <a:blip r:embed="rId4">
            <a:alphaModFix/>
          </a:blip>
          <a:stretch>
            <a:fillRect/>
          </a:stretch>
        </p:blipFill>
        <p:spPr>
          <a:xfrm>
            <a:off x="115600" y="1405925"/>
            <a:ext cx="3683648" cy="1318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r>
              <a:rPr lang="en"/>
              <a:t> Monitoring</a:t>
            </a:r>
            <a:endParaRPr/>
          </a:p>
        </p:txBody>
      </p:sp>
      <p:sp>
        <p:nvSpPr>
          <p:cNvPr id="294" name="Google Shape;294;p38"/>
          <p:cNvSpPr txBox="1"/>
          <p:nvPr>
            <p:ph idx="1" type="body"/>
          </p:nvPr>
        </p:nvSpPr>
        <p:spPr>
          <a:xfrm>
            <a:off x="311700" y="1229875"/>
            <a:ext cx="29541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Performance Testing On Time Taken </a:t>
            </a:r>
            <a:endParaRPr/>
          </a:p>
          <a:p>
            <a:pPr indent="-342900" lvl="0" marL="457200" rtl="0" algn="l">
              <a:spcBef>
                <a:spcPts val="0"/>
              </a:spcBef>
              <a:spcAft>
                <a:spcPts val="0"/>
              </a:spcAft>
              <a:buSzPts val="1800"/>
              <a:buChar char="-"/>
            </a:pPr>
            <a:r>
              <a:rPr b="1" lang="en"/>
              <a:t>Best : 100,000 chunks @ &lt; 10mins</a:t>
            </a:r>
            <a:endParaRPr b="1"/>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Performance Testing On Memory Required</a:t>
            </a:r>
            <a:endParaRPr/>
          </a:p>
          <a:p>
            <a:pPr indent="-342900" lvl="0" marL="457200" rtl="0" algn="l">
              <a:spcBef>
                <a:spcPts val="0"/>
              </a:spcBef>
              <a:spcAft>
                <a:spcPts val="0"/>
              </a:spcAft>
              <a:buSzPts val="1800"/>
              <a:buChar char="-"/>
            </a:pPr>
            <a:r>
              <a:rPr b="1" lang="en"/>
              <a:t>Best : 100,000 chunks @ &lt; 8gb</a:t>
            </a:r>
            <a:endParaRPr/>
          </a:p>
        </p:txBody>
      </p:sp>
      <p:sp>
        <p:nvSpPr>
          <p:cNvPr id="295" name="Google Shape;295;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6" name="Google Shape;296;p38"/>
          <p:cNvPicPr preferRelativeResize="0"/>
          <p:nvPr/>
        </p:nvPicPr>
        <p:blipFill>
          <a:blip r:embed="rId3">
            <a:alphaModFix/>
          </a:blip>
          <a:stretch>
            <a:fillRect/>
          </a:stretch>
        </p:blipFill>
        <p:spPr>
          <a:xfrm>
            <a:off x="5677725" y="227863"/>
            <a:ext cx="2954150" cy="44877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9"/>
          <p:cNvSpPr txBox="1"/>
          <p:nvPr>
            <p:ph type="title"/>
          </p:nvPr>
        </p:nvSpPr>
        <p:spPr>
          <a:xfrm>
            <a:off x="258600" y="2030250"/>
            <a:ext cx="4313400" cy="108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lfa Slab One"/>
                <a:ea typeface="Alfa Slab One"/>
                <a:cs typeface="Alfa Slab One"/>
                <a:sym typeface="Alfa Slab One"/>
              </a:rPr>
              <a:t>Dashboard Demonstration</a:t>
            </a:r>
            <a:endParaRPr>
              <a:latin typeface="Alfa Slab One"/>
              <a:ea typeface="Alfa Slab One"/>
              <a:cs typeface="Alfa Slab One"/>
              <a:sym typeface="Alfa Slab One"/>
            </a:endParaRPr>
          </a:p>
        </p:txBody>
      </p:sp>
      <p:sp>
        <p:nvSpPr>
          <p:cNvPr id="302" name="Google Shape;302;p39"/>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for</a:t>
            </a:r>
            <a:r>
              <a:rPr lang="en"/>
              <a:t> Sicpama</a:t>
            </a:r>
            <a:endParaRPr/>
          </a:p>
        </p:txBody>
      </p:sp>
      <p:sp>
        <p:nvSpPr>
          <p:cNvPr id="308" name="Google Shape;308;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Connect SQL to Data pipeline</a:t>
            </a:r>
            <a:endParaRPr/>
          </a:p>
          <a:p>
            <a:pPr indent="-342900" lvl="0" marL="457200" rtl="0" algn="l">
              <a:spcBef>
                <a:spcPts val="0"/>
              </a:spcBef>
              <a:spcAft>
                <a:spcPts val="0"/>
              </a:spcAft>
              <a:buSzPts val="1800"/>
              <a:buChar char="●"/>
            </a:pPr>
            <a:r>
              <a:rPr lang="en"/>
              <a:t>Connect GA data directly</a:t>
            </a:r>
            <a:endParaRPr/>
          </a:p>
        </p:txBody>
      </p:sp>
      <p:sp>
        <p:nvSpPr>
          <p:cNvPr id="309" name="Google Shape;309;p40"/>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Achievements</a:t>
            </a:r>
            <a:endParaRPr/>
          </a:p>
        </p:txBody>
      </p:sp>
      <p:sp>
        <p:nvSpPr>
          <p:cNvPr id="315" name="Google Shape;315;p4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a:t>Hypothesis</a:t>
            </a:r>
            <a:endParaRPr b="1"/>
          </a:p>
          <a:p>
            <a:pPr indent="0" lvl="0" marL="0" rtl="0" algn="l">
              <a:spcBef>
                <a:spcPts val="1200"/>
              </a:spcBef>
              <a:spcAft>
                <a:spcPts val="0"/>
              </a:spcAft>
              <a:buNone/>
            </a:pPr>
            <a:r>
              <a:rPr lang="en"/>
              <a:t>✔️ </a:t>
            </a:r>
            <a:r>
              <a:rPr b="1" lang="en"/>
              <a:t>Data Pipeline</a:t>
            </a:r>
            <a:endParaRPr b="1"/>
          </a:p>
          <a:p>
            <a:pPr indent="0" lvl="0" marL="0" rtl="0" algn="l">
              <a:spcBef>
                <a:spcPts val="1200"/>
              </a:spcBef>
              <a:spcAft>
                <a:spcPts val="0"/>
              </a:spcAft>
              <a:buNone/>
            </a:pPr>
            <a:r>
              <a:rPr b="1" lang="en"/>
              <a:t>✔️ Dashboard</a:t>
            </a:r>
            <a:endParaRPr b="1"/>
          </a:p>
          <a:p>
            <a:pPr indent="0" lvl="0" marL="0" rtl="0" algn="l">
              <a:spcBef>
                <a:spcPts val="1200"/>
              </a:spcBef>
              <a:spcAft>
                <a:spcPts val="1200"/>
              </a:spcAft>
              <a:buNone/>
            </a:pPr>
            <a:r>
              <a:t/>
            </a:r>
            <a:endParaRPr b="1"/>
          </a:p>
        </p:txBody>
      </p:sp>
      <p:sp>
        <p:nvSpPr>
          <p:cNvPr id="316" name="Google Shape;316;p41"/>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258600" y="2114700"/>
            <a:ext cx="43134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latin typeface="Alfa Slab One"/>
                <a:ea typeface="Alfa Slab One"/>
                <a:cs typeface="Alfa Slab One"/>
                <a:sym typeface="Alfa Slab One"/>
              </a:rPr>
              <a:t>Overview of Project</a:t>
            </a:r>
            <a:endParaRPr>
              <a:latin typeface="Alfa Slab One"/>
              <a:ea typeface="Alfa Slab One"/>
              <a:cs typeface="Alfa Slab One"/>
              <a:sym typeface="Alfa Slab One"/>
            </a:endParaRPr>
          </a:p>
        </p:txBody>
      </p:sp>
      <p:sp>
        <p:nvSpPr>
          <p:cNvPr id="110" name="Google Shape;110;p15"/>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2"/>
          <p:cNvSpPr txBox="1"/>
          <p:nvPr>
            <p:ph idx="1" type="body"/>
          </p:nvPr>
        </p:nvSpPr>
        <p:spPr>
          <a:xfrm>
            <a:off x="3077975" y="2208600"/>
            <a:ext cx="2869800" cy="726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3600">
                <a:solidFill>
                  <a:schemeClr val="dk1"/>
                </a:solidFill>
                <a:latin typeface="Alfa Slab One"/>
                <a:ea typeface="Alfa Slab One"/>
                <a:cs typeface="Alfa Slab One"/>
                <a:sym typeface="Alfa Slab One"/>
              </a:rPr>
              <a:t>Thank You</a:t>
            </a:r>
            <a:endParaRPr b="1" sz="3600">
              <a:solidFill>
                <a:schemeClr val="dk1"/>
              </a:solidFill>
              <a:latin typeface="Alfa Slab One"/>
              <a:ea typeface="Alfa Slab One"/>
              <a:cs typeface="Alfa Slab One"/>
              <a:sym typeface="Alfa Slab One"/>
            </a:endParaRPr>
          </a:p>
        </p:txBody>
      </p:sp>
      <p:sp>
        <p:nvSpPr>
          <p:cNvPr id="322" name="Google Shape;322;p42"/>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07475" y="323800"/>
            <a:ext cx="35811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00"/>
              <a:t>Overview of Project</a:t>
            </a:r>
            <a:endParaRPr b="1" sz="2800"/>
          </a:p>
        </p:txBody>
      </p:sp>
      <p:sp>
        <p:nvSpPr>
          <p:cNvPr id="116" name="Google Shape;116;p16"/>
          <p:cNvSpPr txBox="1"/>
          <p:nvPr>
            <p:ph type="title"/>
          </p:nvPr>
        </p:nvSpPr>
        <p:spPr>
          <a:xfrm>
            <a:off x="465575" y="1016250"/>
            <a:ext cx="8295600" cy="356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000">
                <a:solidFill>
                  <a:srgbClr val="FF9900"/>
                </a:solidFill>
              </a:rPr>
              <a:t>Problem:</a:t>
            </a:r>
            <a:endParaRPr b="1" sz="2000">
              <a:solidFill>
                <a:srgbClr val="FF9900"/>
              </a:solidFill>
            </a:endParaRPr>
          </a:p>
          <a:p>
            <a:pPr indent="-355600" lvl="0" marL="457200" rtl="0" algn="l">
              <a:spcBef>
                <a:spcPts val="0"/>
              </a:spcBef>
              <a:spcAft>
                <a:spcPts val="0"/>
              </a:spcAft>
              <a:buSzPts val="2000"/>
              <a:buChar char="-"/>
            </a:pPr>
            <a:r>
              <a:rPr b="1" lang="en" sz="2000"/>
              <a:t>Customers are leaving the platform prematurely</a:t>
            </a:r>
            <a:endParaRPr b="1" sz="2000"/>
          </a:p>
          <a:p>
            <a:pPr indent="-355600" lvl="0" marL="457200" rtl="0" algn="l">
              <a:spcBef>
                <a:spcPts val="0"/>
              </a:spcBef>
              <a:spcAft>
                <a:spcPts val="0"/>
              </a:spcAft>
              <a:buSzPts val="2000"/>
              <a:buChar char="-"/>
            </a:pPr>
            <a:r>
              <a:rPr b="1" lang="en" sz="2000"/>
              <a:t>Do not log into the application </a:t>
            </a:r>
            <a:endParaRPr b="1" sz="2000"/>
          </a:p>
          <a:p>
            <a:pPr indent="-355600" lvl="0" marL="457200" rtl="0" algn="l">
              <a:spcBef>
                <a:spcPts val="0"/>
              </a:spcBef>
              <a:spcAft>
                <a:spcPts val="0"/>
              </a:spcAft>
              <a:buSzPts val="2000"/>
              <a:buChar char="-"/>
            </a:pPr>
            <a:r>
              <a:rPr b="1" lang="en" sz="2000"/>
              <a:t>Which leads to lesser data being collected</a:t>
            </a:r>
            <a:endParaRPr b="1" sz="2000"/>
          </a:p>
          <a:p>
            <a:pPr indent="0" lvl="0" marL="0" rtl="0" algn="l">
              <a:spcBef>
                <a:spcPts val="0"/>
              </a:spcBef>
              <a:spcAft>
                <a:spcPts val="0"/>
              </a:spcAft>
              <a:buSzPts val="990"/>
              <a:buNone/>
            </a:pPr>
            <a:r>
              <a:t/>
            </a:r>
            <a:endParaRPr b="1" sz="2000">
              <a:solidFill>
                <a:srgbClr val="FF9900"/>
              </a:solidFill>
            </a:endParaRPr>
          </a:p>
          <a:p>
            <a:pPr indent="0" lvl="0" marL="0" rtl="0" algn="l">
              <a:spcBef>
                <a:spcPts val="0"/>
              </a:spcBef>
              <a:spcAft>
                <a:spcPts val="0"/>
              </a:spcAft>
              <a:buSzPts val="990"/>
              <a:buNone/>
            </a:pPr>
            <a:r>
              <a:rPr b="1" lang="en" sz="2000">
                <a:solidFill>
                  <a:srgbClr val="FF9900"/>
                </a:solidFill>
              </a:rPr>
              <a:t>Project Goal:</a:t>
            </a:r>
            <a:endParaRPr b="1" sz="2000">
              <a:solidFill>
                <a:srgbClr val="FF9900"/>
              </a:solidFill>
            </a:endParaRPr>
          </a:p>
          <a:p>
            <a:pPr indent="0" lvl="0" marL="0" rtl="0" algn="l">
              <a:spcBef>
                <a:spcPts val="0"/>
              </a:spcBef>
              <a:spcAft>
                <a:spcPts val="0"/>
              </a:spcAft>
              <a:buSzPts val="990"/>
              <a:buNone/>
            </a:pPr>
            <a:r>
              <a:rPr b="1" lang="en" sz="2000"/>
              <a:t>We want to use user behaviour data to identify how the UI/UX can be improved within the mobile platform to help as many customers stay on the application and make payment using the application.</a:t>
            </a:r>
            <a:endParaRPr b="1" sz="2000"/>
          </a:p>
        </p:txBody>
      </p:sp>
      <p:sp>
        <p:nvSpPr>
          <p:cNvPr id="117" name="Google Shape;117;p16"/>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58600" y="2114700"/>
            <a:ext cx="4313400" cy="6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latin typeface="Alfa Slab One"/>
                <a:ea typeface="Alfa Slab One"/>
                <a:cs typeface="Alfa Slab One"/>
                <a:sym typeface="Alfa Slab One"/>
              </a:rPr>
              <a:t>Hypothesis &amp; Recommendations</a:t>
            </a:r>
            <a:endParaRPr b="1">
              <a:latin typeface="Alfa Slab One"/>
              <a:ea typeface="Alfa Slab One"/>
              <a:cs typeface="Alfa Slab One"/>
              <a:sym typeface="Alfa Slab One"/>
            </a:endParaRPr>
          </a:p>
          <a:p>
            <a:pPr indent="0" lvl="0" marL="0" rtl="0" algn="l">
              <a:spcBef>
                <a:spcPts val="0"/>
              </a:spcBef>
              <a:spcAft>
                <a:spcPts val="0"/>
              </a:spcAft>
              <a:buSzPts val="990"/>
              <a:buNone/>
            </a:pPr>
            <a:r>
              <a:t/>
            </a:r>
            <a:endParaRPr>
              <a:latin typeface="Alfa Slab One"/>
              <a:ea typeface="Alfa Slab One"/>
              <a:cs typeface="Alfa Slab One"/>
              <a:sym typeface="Alfa Slab One"/>
            </a:endParaRPr>
          </a:p>
        </p:txBody>
      </p:sp>
      <p:sp>
        <p:nvSpPr>
          <p:cNvPr id="123" name="Google Shape;123;p17"/>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136200" y="355250"/>
            <a:ext cx="90078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t>Problem : Significant dropout sessions from ordering application</a:t>
            </a:r>
            <a:endParaRPr/>
          </a:p>
        </p:txBody>
      </p:sp>
      <p:sp>
        <p:nvSpPr>
          <p:cNvPr id="129" name="Google Shape;129;p18"/>
          <p:cNvSpPr txBox="1"/>
          <p:nvPr>
            <p:ph idx="1" type="body"/>
          </p:nvPr>
        </p:nvSpPr>
        <p:spPr>
          <a:xfrm>
            <a:off x="3708950" y="1987900"/>
            <a:ext cx="4751700" cy="1190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700"/>
              <a:t>We noticed a significant number of failed </a:t>
            </a:r>
            <a:r>
              <a:rPr b="1" lang="en" sz="1700"/>
              <a:t>(39.1%)</a:t>
            </a:r>
            <a:r>
              <a:rPr lang="en" sz="1700"/>
              <a:t> sessions and wanted to find out the underlying factors for them.</a:t>
            </a:r>
            <a:endParaRPr sz="1700"/>
          </a:p>
          <a:p>
            <a:pPr indent="0" lvl="0" marL="457200" rtl="0" algn="l">
              <a:spcBef>
                <a:spcPts val="1200"/>
              </a:spcBef>
              <a:spcAft>
                <a:spcPts val="1200"/>
              </a:spcAft>
              <a:buNone/>
            </a:pPr>
            <a:r>
              <a:t/>
            </a:r>
            <a:endParaRPr sz="1700"/>
          </a:p>
        </p:txBody>
      </p:sp>
      <p:pic>
        <p:nvPicPr>
          <p:cNvPr id="130" name="Google Shape;130;p18"/>
          <p:cNvPicPr preferRelativeResize="0"/>
          <p:nvPr/>
        </p:nvPicPr>
        <p:blipFill>
          <a:blip r:embed="rId3">
            <a:alphaModFix/>
          </a:blip>
          <a:stretch>
            <a:fillRect/>
          </a:stretch>
        </p:blipFill>
        <p:spPr>
          <a:xfrm>
            <a:off x="341825" y="1305150"/>
            <a:ext cx="3466525" cy="3084750"/>
          </a:xfrm>
          <a:prstGeom prst="rect">
            <a:avLst/>
          </a:prstGeom>
          <a:noFill/>
          <a:ln>
            <a:noFill/>
          </a:ln>
        </p:spPr>
      </p:pic>
      <p:sp>
        <p:nvSpPr>
          <p:cNvPr id="131" name="Google Shape;131;p18"/>
          <p:cNvSpPr txBox="1"/>
          <p:nvPr/>
        </p:nvSpPr>
        <p:spPr>
          <a:xfrm>
            <a:off x="1131588" y="1445950"/>
            <a:ext cx="18870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SessionStatus </a:t>
            </a:r>
            <a:r>
              <a:rPr b="1" lang="en" sz="1200">
                <a:solidFill>
                  <a:schemeClr val="dk1"/>
                </a:solidFill>
                <a:latin typeface="Roboto"/>
                <a:ea typeface="Roboto"/>
                <a:cs typeface="Roboto"/>
                <a:sym typeface="Roboto"/>
              </a:rPr>
              <a:t>Pie Chart</a:t>
            </a:r>
            <a:endParaRPr b="1" sz="1200">
              <a:solidFill>
                <a:schemeClr val="dk1"/>
              </a:solidFill>
              <a:latin typeface="Roboto"/>
              <a:ea typeface="Roboto"/>
              <a:cs typeface="Roboto"/>
              <a:sym typeface="Roboto"/>
            </a:endParaRPr>
          </a:p>
        </p:txBody>
      </p:sp>
      <p:sp>
        <p:nvSpPr>
          <p:cNvPr id="132" name="Google Shape;132;p18"/>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76625"/>
            <a:ext cx="85206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t>Hypothesis 1 - Excessive scrolling causes drop offs</a:t>
            </a:r>
            <a:endParaRPr sz="1600">
              <a:solidFill>
                <a:schemeClr val="dk2"/>
              </a:solidFill>
              <a:latin typeface="Alfa Slab One"/>
              <a:ea typeface="Alfa Slab One"/>
              <a:cs typeface="Alfa Slab One"/>
              <a:sym typeface="Alfa Slab One"/>
            </a:endParaRPr>
          </a:p>
          <a:p>
            <a:pPr indent="0" lvl="0" marL="0" rtl="0" algn="l">
              <a:spcBef>
                <a:spcPts val="0"/>
              </a:spcBef>
              <a:spcAft>
                <a:spcPts val="0"/>
              </a:spcAft>
              <a:buSzPts val="990"/>
              <a:buNone/>
            </a:pPr>
            <a:r>
              <a:t/>
            </a:r>
            <a:endParaRPr b="1" sz="2800"/>
          </a:p>
        </p:txBody>
      </p:sp>
      <p:pic>
        <p:nvPicPr>
          <p:cNvPr id="138" name="Google Shape;138;p19"/>
          <p:cNvPicPr preferRelativeResize="0"/>
          <p:nvPr/>
        </p:nvPicPr>
        <p:blipFill>
          <a:blip r:embed="rId3">
            <a:alphaModFix/>
          </a:blip>
          <a:stretch>
            <a:fillRect/>
          </a:stretch>
        </p:blipFill>
        <p:spPr>
          <a:xfrm>
            <a:off x="393550" y="508075"/>
            <a:ext cx="2428276" cy="4348652"/>
          </a:xfrm>
          <a:prstGeom prst="rect">
            <a:avLst/>
          </a:prstGeom>
          <a:noFill/>
          <a:ln>
            <a:noFill/>
          </a:ln>
        </p:spPr>
      </p:pic>
      <p:sp>
        <p:nvSpPr>
          <p:cNvPr id="139" name="Google Shape;139;p19"/>
          <p:cNvSpPr txBox="1"/>
          <p:nvPr/>
        </p:nvSpPr>
        <p:spPr>
          <a:xfrm>
            <a:off x="3193650" y="508150"/>
            <a:ext cx="5268000" cy="4348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Significant scrolling to get to certain items</a:t>
            </a:r>
            <a:endParaRPr sz="1700">
              <a:solidFill>
                <a:schemeClr val="dk2"/>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Each item takes up a large portion of space, and hence possibly lead to longer scrolling if menu has many items</a:t>
            </a:r>
            <a:endParaRPr sz="1700">
              <a:solidFill>
                <a:schemeClr val="dk2"/>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May cause customers to lose interest in using application to order and use physical menu instead</a:t>
            </a:r>
            <a:endParaRPr sz="1700">
              <a:solidFill>
                <a:schemeClr val="dk2"/>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Fitts’ law states that the amount of time required for a person to move a pointer to a target area is a function of the distance to the target </a:t>
            </a:r>
            <a:r>
              <a:rPr lang="en" sz="1700">
                <a:solidFill>
                  <a:schemeClr val="dk2"/>
                </a:solidFill>
                <a:latin typeface="Roboto"/>
                <a:ea typeface="Roboto"/>
                <a:cs typeface="Roboto"/>
                <a:sym typeface="Roboto"/>
              </a:rPr>
              <a:t>divided</a:t>
            </a:r>
            <a:r>
              <a:rPr lang="en" sz="1700">
                <a:solidFill>
                  <a:schemeClr val="dk2"/>
                </a:solidFill>
                <a:latin typeface="Roboto"/>
                <a:ea typeface="Roboto"/>
                <a:cs typeface="Roboto"/>
                <a:sym typeface="Roboto"/>
              </a:rPr>
              <a:t> by the size of the target</a:t>
            </a:r>
            <a:endParaRPr sz="1700">
              <a:solidFill>
                <a:schemeClr val="dk2"/>
              </a:solidFill>
              <a:latin typeface="Roboto"/>
              <a:ea typeface="Roboto"/>
              <a:cs typeface="Roboto"/>
              <a:sym typeface="Roboto"/>
            </a:endParaRPr>
          </a:p>
        </p:txBody>
      </p:sp>
      <p:sp>
        <p:nvSpPr>
          <p:cNvPr id="140" name="Google Shape;140;p19"/>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244675" y="0"/>
            <a:ext cx="8520600" cy="5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600"/>
              <a:t>Hypothesis 1 - Excessive scrolling causes drop offs</a:t>
            </a:r>
            <a:endParaRPr sz="1600">
              <a:solidFill>
                <a:schemeClr val="dk2"/>
              </a:solidFill>
              <a:latin typeface="Alfa Slab One"/>
              <a:ea typeface="Alfa Slab One"/>
              <a:cs typeface="Alfa Slab One"/>
              <a:sym typeface="Alfa Slab One"/>
            </a:endParaRPr>
          </a:p>
          <a:p>
            <a:pPr indent="0" lvl="0" marL="0" rtl="0" algn="l">
              <a:spcBef>
                <a:spcPts val="0"/>
              </a:spcBef>
              <a:spcAft>
                <a:spcPts val="0"/>
              </a:spcAft>
              <a:buSzPts val="990"/>
              <a:buNone/>
            </a:pPr>
            <a:r>
              <a:t/>
            </a:r>
            <a:endParaRPr b="1" sz="2800"/>
          </a:p>
        </p:txBody>
      </p:sp>
      <p:sp>
        <p:nvSpPr>
          <p:cNvPr id="146" name="Google Shape;146;p20"/>
          <p:cNvSpPr txBox="1"/>
          <p:nvPr/>
        </p:nvSpPr>
        <p:spPr>
          <a:xfrm>
            <a:off x="5123600" y="689225"/>
            <a:ext cx="3855300" cy="3271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The average engagement time in milliseconds is generally higher for sessions with failed status than those with success statuses</a:t>
            </a:r>
            <a:endParaRPr sz="1700">
              <a:solidFill>
                <a:schemeClr val="dk2"/>
              </a:solidFill>
              <a:latin typeface="Roboto"/>
              <a:ea typeface="Roboto"/>
              <a:cs typeface="Roboto"/>
              <a:sym typeface="Roboto"/>
            </a:endParaRPr>
          </a:p>
          <a:p>
            <a:pPr indent="0" lvl="0" marL="457200" rtl="0" algn="l">
              <a:lnSpc>
                <a:spcPct val="115000"/>
              </a:lnSpc>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lnSpc>
                <a:spcPct val="115000"/>
              </a:lnSpc>
              <a:spcBef>
                <a:spcPts val="0"/>
              </a:spcBef>
              <a:spcAft>
                <a:spcPts val="0"/>
              </a:spcAft>
              <a:buClr>
                <a:schemeClr val="dk2"/>
              </a:buClr>
              <a:buSzPts val="1700"/>
              <a:buFont typeface="Roboto"/>
              <a:buChar char="●"/>
            </a:pPr>
            <a:r>
              <a:rPr lang="en" sz="1700">
                <a:solidFill>
                  <a:schemeClr val="dk2"/>
                </a:solidFill>
                <a:latin typeface="Roboto"/>
                <a:ea typeface="Roboto"/>
                <a:cs typeface="Roboto"/>
                <a:sym typeface="Roboto"/>
              </a:rPr>
              <a:t>As such, we theorise that the UI issue of having to scroll too much causes drop offs from the application</a:t>
            </a:r>
            <a:endParaRPr sz="17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b="1" lang="en" sz="1700">
                <a:solidFill>
                  <a:schemeClr val="dk2"/>
                </a:solidFill>
                <a:latin typeface="Roboto"/>
                <a:ea typeface="Roboto"/>
                <a:cs typeface="Roboto"/>
                <a:sym typeface="Roboto"/>
              </a:rPr>
              <a:t>-&gt; Recommendation 1</a:t>
            </a:r>
            <a:endParaRPr b="1" sz="1700">
              <a:solidFill>
                <a:schemeClr val="dk2"/>
              </a:solidFill>
              <a:latin typeface="Roboto"/>
              <a:ea typeface="Roboto"/>
              <a:cs typeface="Roboto"/>
              <a:sym typeface="Roboto"/>
            </a:endParaRPr>
          </a:p>
        </p:txBody>
      </p:sp>
      <p:pic>
        <p:nvPicPr>
          <p:cNvPr id="147" name="Google Shape;147;p20"/>
          <p:cNvPicPr preferRelativeResize="0"/>
          <p:nvPr/>
        </p:nvPicPr>
        <p:blipFill>
          <a:blip r:embed="rId3">
            <a:alphaModFix/>
          </a:blip>
          <a:stretch>
            <a:fillRect/>
          </a:stretch>
        </p:blipFill>
        <p:spPr>
          <a:xfrm>
            <a:off x="244675" y="689225"/>
            <a:ext cx="4878924" cy="3271151"/>
          </a:xfrm>
          <a:prstGeom prst="rect">
            <a:avLst/>
          </a:prstGeom>
          <a:noFill/>
          <a:ln>
            <a:noFill/>
          </a:ln>
        </p:spPr>
      </p:pic>
      <p:sp>
        <p:nvSpPr>
          <p:cNvPr id="148" name="Google Shape;148;p20"/>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100"/>
              <a:t>Monetary Value of Time</a:t>
            </a:r>
            <a:endParaRPr b="1" sz="21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sp>
        <p:nvSpPr>
          <p:cNvPr id="154" name="Google Shape;154;p21"/>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700">
                <a:solidFill>
                  <a:srgbClr val="000000"/>
                </a:solidFill>
              </a:rPr>
              <a:t>Slow websites frustrate users, leading to higher bounce rates and decreased time spent on the site. When visitors encounter delays, they are more likely to navigate away, reducing the opportunity for businesses to communicate their value proposition effectively (Seriously Digital, 2023)</a:t>
            </a:r>
            <a:br>
              <a:rPr lang="en" sz="1700">
                <a:solidFill>
                  <a:srgbClr val="000000"/>
                </a:solidFill>
              </a:rPr>
            </a:b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A 1 second delay (Wassel, 2021):</a:t>
            </a:r>
            <a:endParaRPr sz="17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Eats away </a:t>
            </a:r>
            <a:r>
              <a:rPr b="1" lang="en">
                <a:solidFill>
                  <a:srgbClr val="000000"/>
                </a:solidFill>
              </a:rPr>
              <a:t>7% </a:t>
            </a:r>
            <a:r>
              <a:rPr lang="en">
                <a:solidFill>
                  <a:srgbClr val="000000"/>
                </a:solidFill>
              </a:rPr>
              <a:t>of the coveted conversion rate</a:t>
            </a:r>
            <a:endParaRPr>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Decreases customer satisfaction by </a:t>
            </a:r>
            <a:r>
              <a:rPr b="1" lang="en">
                <a:solidFill>
                  <a:srgbClr val="000000"/>
                </a:solidFill>
              </a:rPr>
              <a:t>16%</a:t>
            </a:r>
            <a:endParaRPr b="1">
              <a:solidFill>
                <a:srgbClr val="000000"/>
              </a:solidFill>
            </a:endParaRPr>
          </a:p>
          <a:p>
            <a:pPr indent="0" lvl="0" marL="0" rtl="0" algn="l">
              <a:lnSpc>
                <a:spcPct val="100000"/>
              </a:lnSpc>
              <a:spcBef>
                <a:spcPts val="1200"/>
              </a:spcBef>
              <a:spcAft>
                <a:spcPts val="0"/>
              </a:spcAft>
              <a:buNone/>
            </a:pPr>
            <a:r>
              <a:rPr b="1" lang="en" sz="1700">
                <a:solidFill>
                  <a:schemeClr val="dk1"/>
                </a:solidFill>
              </a:rPr>
              <a:t>Hypothesis 2 - Longer loading time between pages for failed sessions </a:t>
            </a:r>
            <a:endParaRPr sz="1700">
              <a:solidFill>
                <a:srgbClr val="000000"/>
              </a:solidFill>
            </a:endParaRPr>
          </a:p>
        </p:txBody>
      </p:sp>
      <p:sp>
        <p:nvSpPr>
          <p:cNvPr id="155" name="Google Shape;155;p21"/>
          <p:cNvSpPr txBox="1"/>
          <p:nvPr>
            <p:ph idx="12" type="sldNum"/>
          </p:nvPr>
        </p:nvSpPr>
        <p:spPr>
          <a:xfrm>
            <a:off x="4297656" y="4507490"/>
            <a:ext cx="54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solidFill>
                  <a:srgbClr val="000000"/>
                </a:solidFill>
                <a:latin typeface="Alfa Slab One"/>
                <a:ea typeface="Alfa Slab One"/>
                <a:cs typeface="Alfa Slab One"/>
                <a:sym typeface="Alfa Slab One"/>
              </a:rPr>
              <a:t>‹#›</a:t>
            </a:fld>
            <a:endParaRPr>
              <a:solidFill>
                <a:srgbClr val="000000"/>
              </a:solidFill>
              <a:latin typeface="Alfa Slab One"/>
              <a:ea typeface="Alfa Slab One"/>
              <a:cs typeface="Alfa Slab One"/>
              <a:sym typeface="Alfa Slab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