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77" r:id="rId4"/>
    <p:sldId id="282" r:id="rId5"/>
    <p:sldId id="279" r:id="rId6"/>
    <p:sldId id="280" r:id="rId7"/>
    <p:sldId id="285" r:id="rId8"/>
    <p:sldId id="283" r:id="rId9"/>
    <p:sldId id="263" r:id="rId10"/>
    <p:sldId id="287" r:id="rId11"/>
    <p:sldId id="284" r:id="rId12"/>
    <p:sldId id="268" r:id="rId13"/>
    <p:sldId id="267" r:id="rId14"/>
    <p:sldId id="270" r:id="rId15"/>
    <p:sldId id="272" r:id="rId16"/>
    <p:sldId id="286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/>
    <p:restoredTop sz="94621"/>
  </p:normalViewPr>
  <p:slideViewPr>
    <p:cSldViewPr>
      <p:cViewPr>
        <p:scale>
          <a:sx n="140" d="100"/>
          <a:sy n="140" d="100"/>
        </p:scale>
        <p:origin x="330" y="15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6AD8A-1A7A-9448-AE94-2A598E4E1CF6}" type="datetimeFigureOut">
              <a:rPr lang="en-US" smtClean="0"/>
              <a:pPr/>
              <a:t>18-Mar-17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CE89A-BFD7-0840-8992-15CA18DC5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027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381642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Object detection:</a:t>
            </a:r>
            <a:br>
              <a:rPr lang="en-US" altLang="zh-CN" dirty="0" smtClean="0"/>
            </a:br>
            <a:r>
              <a:rPr lang="en-US" altLang="zh-CN" dirty="0" smtClean="0"/>
              <a:t>Faster R-CNN and SSD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1640" y="4489956"/>
            <a:ext cx="648072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/>
              <a:t>Dr. Victoria </a:t>
            </a:r>
            <a:r>
              <a:rPr lang="en-US" altLang="zh-CN" sz="2800" dirty="0" err="1" smtClean="0"/>
              <a:t>Mazo</a:t>
            </a:r>
            <a:endParaRPr lang="en-US" altLang="zh-CN" sz="2800" dirty="0" smtClean="0"/>
          </a:p>
          <a:p>
            <a:pPr algn="ctr"/>
            <a:r>
              <a:rPr lang="en-US" altLang="zh-CN" sz="2400" dirty="0" smtClean="0"/>
              <a:t>Jan 30, 2017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12778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SSD: Single Shot </a:t>
            </a:r>
            <a:r>
              <a:rPr lang="en-US" altLang="zh-CN" dirty="0" err="1" smtClean="0"/>
              <a:t>MultiBox</a:t>
            </a:r>
            <a:r>
              <a:rPr lang="en-US" altLang="zh-CN" dirty="0" smtClean="0"/>
              <a:t> Detector</a:t>
            </a:r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2915816" y="6381328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15816" y="6021288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15816" y="5645216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15816" y="5101216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915816" y="4741176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15816" y="4365104"/>
            <a:ext cx="936104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03848" y="52284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mtClean="0"/>
              <a:t>…</a:t>
            </a:r>
            <a:endParaRPr lang="en-US" dirty="0"/>
          </a:p>
        </p:txBody>
      </p:sp>
      <p:cxnSp>
        <p:nvCxnSpPr>
          <p:cNvPr id="11" name="Curved Connector 10"/>
          <p:cNvCxnSpPr>
            <a:stCxn id="5" idx="3"/>
          </p:cNvCxnSpPr>
          <p:nvPr/>
        </p:nvCxnSpPr>
        <p:spPr>
          <a:xfrm flipV="1">
            <a:off x="3851920" y="3509708"/>
            <a:ext cx="1350150" cy="2583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5" idx="3"/>
          </p:cNvCxnSpPr>
          <p:nvPr/>
        </p:nvCxnSpPr>
        <p:spPr>
          <a:xfrm flipV="1">
            <a:off x="3851920" y="3514292"/>
            <a:ext cx="540060" cy="257900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1634" y="3704150"/>
            <a:ext cx="864096" cy="26161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confidence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737442" y="3690530"/>
            <a:ext cx="864096" cy="2616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location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999763" y="3241738"/>
            <a:ext cx="86409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smtClean="0"/>
              <a:t>prior </a:t>
            </a:r>
            <a:r>
              <a:rPr lang="en-US" sz="1100" dirty="0" smtClean="0"/>
              <a:t>boxes</a:t>
            </a:r>
            <a:endParaRPr lang="en-US" sz="1100" dirty="0"/>
          </a:p>
        </p:txBody>
      </p:sp>
      <p:sp>
        <p:nvSpPr>
          <p:cNvPr id="32" name="Rectangle 31"/>
          <p:cNvSpPr/>
          <p:nvPr/>
        </p:nvSpPr>
        <p:spPr>
          <a:xfrm>
            <a:off x="4085946" y="3355616"/>
            <a:ext cx="576064" cy="1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007875" y="3236399"/>
            <a:ext cx="864096" cy="26161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g.t</a:t>
            </a:r>
            <a:r>
              <a:rPr lang="en-US" sz="1100" dirty="0" smtClean="0"/>
              <a:t>. boxes</a:t>
            </a:r>
            <a:endParaRPr lang="en-US" sz="1100" dirty="0"/>
          </a:p>
        </p:txBody>
      </p:sp>
      <p:sp>
        <p:nvSpPr>
          <p:cNvPr id="37" name="Rectangle 36"/>
          <p:cNvSpPr/>
          <p:nvPr/>
        </p:nvSpPr>
        <p:spPr>
          <a:xfrm>
            <a:off x="4969081" y="3364825"/>
            <a:ext cx="540060" cy="13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02932" y="2446793"/>
            <a:ext cx="1116124" cy="261610"/>
          </a:xfrm>
          <a:prstGeom prst="rect">
            <a:avLst/>
          </a:prstGeom>
          <a:solidFill>
            <a:srgbClr val="92D050"/>
          </a:solidFill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 smtClean="0"/>
              <a:t>Multibox</a:t>
            </a:r>
            <a:r>
              <a:rPr lang="en-US" sz="1100" dirty="0" smtClean="0"/>
              <a:t> loss</a:t>
            </a:r>
            <a:endParaRPr lang="en-US" sz="1100" dirty="0"/>
          </a:p>
        </p:txBody>
      </p:sp>
      <p:cxnSp>
        <p:nvCxnSpPr>
          <p:cNvPr id="42" name="Straight Arrow Connector 41"/>
          <p:cNvCxnSpPr>
            <a:stCxn id="33" idx="0"/>
          </p:cNvCxnSpPr>
          <p:nvPr/>
        </p:nvCxnSpPr>
        <p:spPr>
          <a:xfrm flipH="1" flipV="1">
            <a:off x="6251791" y="2730569"/>
            <a:ext cx="1188132" cy="50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1" idx="0"/>
          </p:cNvCxnSpPr>
          <p:nvPr/>
        </p:nvCxnSpPr>
        <p:spPr>
          <a:xfrm flipV="1">
            <a:off x="6431811" y="2947585"/>
            <a:ext cx="360040" cy="294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248680" y="2735768"/>
            <a:ext cx="403440" cy="61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0"/>
          </p:cNvCxnSpPr>
          <p:nvPr/>
        </p:nvCxnSpPr>
        <p:spPr>
          <a:xfrm flipV="1">
            <a:off x="4373978" y="2722431"/>
            <a:ext cx="1255874" cy="633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3075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620688"/>
            <a:ext cx="5904656" cy="2354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27584" y="3284984"/>
            <a:ext cx="770485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 SSD evaluates a small set(e.g.4)of default boxes of different aspect ratios at each locations </a:t>
            </a:r>
            <a:r>
              <a:rPr lang="en-US" altLang="zh-CN" sz="2000" i="1" dirty="0" smtClean="0"/>
              <a:t>in several feature maps with different scales</a:t>
            </a:r>
          </a:p>
          <a:p>
            <a:pPr>
              <a:buFont typeface="Arial" pitchFamily="34" charset="0"/>
              <a:buChar char="•"/>
            </a:pPr>
            <a:endParaRPr lang="en-US" altLang="zh-CN" sz="2000" i="1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 Filters  match these default boxes to the ground truth boxes and predict both the shape offsets and confidence for all object categories for each default box</a:t>
            </a:r>
          </a:p>
          <a:p>
            <a:pPr>
              <a:buFont typeface="Arial" pitchFamily="34" charset="0"/>
              <a:buChar char="•"/>
            </a:pPr>
            <a:endParaRPr lang="en-US" altLang="zh-CN" sz="2000" dirty="0" smtClean="0"/>
          </a:p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 The feed-forward </a:t>
            </a:r>
            <a:r>
              <a:rPr lang="en-US" altLang="zh-CN" sz="2000" dirty="0" err="1" smtClean="0"/>
              <a:t>convolutional</a:t>
            </a:r>
            <a:r>
              <a:rPr lang="en-US" altLang="zh-CN" sz="2000" dirty="0" smtClean="0"/>
              <a:t> network produces a fixed-size collection of bounding boxes and scores for the presence of object class in those boxes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2754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484784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Imposing </a:t>
            </a:r>
            <a:r>
              <a:rPr lang="en-US" altLang="zh-CN" sz="2000" i="1" dirty="0" smtClean="0"/>
              <a:t>different aspects ratios for the default boxes</a:t>
            </a:r>
            <a:r>
              <a:rPr lang="en-US" altLang="zh-CN" sz="2000" dirty="0" smtClean="0"/>
              <a:t>, and denote them as :</a:t>
            </a:r>
            <a:endParaRPr lang="zh-CN" altLang="en-US" sz="2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20598116"/>
              </p:ext>
            </p:extLst>
          </p:nvPr>
        </p:nvGraphicFramePr>
        <p:xfrm>
          <a:off x="3275856" y="2264678"/>
          <a:ext cx="1656184" cy="654771"/>
        </p:xfrm>
        <a:graphic>
          <a:graphicData uri="http://schemas.openxmlformats.org/presentationml/2006/ole">
            <p:oleObj spid="_x0000_s4155" name="Equation" r:id="rId3" imgW="1091878" imgH="43157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99592" y="3461519"/>
            <a:ext cx="73448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 smtClean="0"/>
              <a:t>Negative mining </a:t>
            </a:r>
            <a:r>
              <a:rPr lang="en-US" altLang="zh-CN" sz="2000" dirty="0" smtClean="0"/>
              <a:t>- instead of using all the negative examples, SSD sorts them </a:t>
            </a:r>
            <a:r>
              <a:rPr lang="en-US" altLang="zh-CN" sz="2000" i="1" dirty="0" smtClean="0"/>
              <a:t>using the highest confidence for each default box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and pick the top ones so that the ratio between the negatives and positives is at most 3:1——leading to faster optimization and more stable training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50881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0120444"/>
              </p:ext>
            </p:extLst>
          </p:nvPr>
        </p:nvGraphicFramePr>
        <p:xfrm>
          <a:off x="2051721" y="4358750"/>
          <a:ext cx="4320480" cy="656544"/>
        </p:xfrm>
        <a:graphic>
          <a:graphicData uri="http://schemas.openxmlformats.org/presentationml/2006/ole">
            <p:oleObj spid="_x0000_s3132" name="Equation" r:id="rId3" imgW="2590524" imgH="393539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3608" y="1700808"/>
            <a:ext cx="7452828" cy="261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000" dirty="0" smtClean="0"/>
              <a:t>   The </a:t>
            </a:r>
            <a:r>
              <a:rPr lang="en-US" altLang="zh-CN" sz="2000" i="1" dirty="0" smtClean="0"/>
              <a:t>overall objective loss function </a:t>
            </a:r>
            <a:r>
              <a:rPr lang="en-US" altLang="zh-CN" sz="2000" dirty="0" smtClean="0"/>
              <a:t>is a weighted sum of the localization loss and the confidence loss (conf)</a:t>
            </a:r>
          </a:p>
          <a:p>
            <a:r>
              <a:rPr lang="en-US" altLang="zh-CN" sz="2000" dirty="0" smtClean="0"/>
              <a:t>	-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: the number of matched default boxes</a:t>
            </a:r>
          </a:p>
          <a:p>
            <a:r>
              <a:rPr lang="en-US" altLang="zh-CN" sz="2000" dirty="0" smtClean="0"/>
              <a:t>	- </a:t>
            </a:r>
            <a:r>
              <a:rPr lang="en-US" altLang="zh-CN" sz="2000" i="1" dirty="0" smtClean="0"/>
              <a:t>l</a:t>
            </a:r>
            <a:r>
              <a:rPr lang="en-US" altLang="zh-CN" sz="2000" dirty="0" smtClean="0"/>
              <a:t>: predicted boxes</a:t>
            </a:r>
          </a:p>
          <a:p>
            <a:r>
              <a:rPr lang="en-US" altLang="zh-CN" sz="2000" dirty="0" smtClean="0"/>
              <a:t>	- </a:t>
            </a:r>
            <a:r>
              <a:rPr lang="en-US" altLang="zh-CN" sz="2000" i="1" dirty="0" smtClean="0"/>
              <a:t>g</a:t>
            </a:r>
            <a:r>
              <a:rPr lang="en-US" altLang="zh-CN" sz="2000" dirty="0" smtClean="0"/>
              <a:t>: the ground truth box</a:t>
            </a:r>
          </a:p>
          <a:p>
            <a:r>
              <a:rPr lang="en-US" altLang="zh-CN" sz="2000" dirty="0" smtClean="0"/>
              <a:t>	- </a:t>
            </a:r>
            <a:r>
              <a:rPr lang="en-US" altLang="zh-CN" sz="2000" i="1" dirty="0" smtClean="0"/>
              <a:t>x</a:t>
            </a:r>
            <a:r>
              <a:rPr lang="en-US" altLang="zh-CN" sz="2000" dirty="0" smtClean="0"/>
              <a:t>=1 denotes some certain default box is 		matched to a ground truth box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63280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0893989"/>
              </p:ext>
            </p:extLst>
          </p:nvPr>
        </p:nvGraphicFramePr>
        <p:xfrm>
          <a:off x="1475656" y="3573016"/>
          <a:ext cx="495055" cy="360040"/>
        </p:xfrm>
        <a:graphic>
          <a:graphicData uri="http://schemas.openxmlformats.org/presentationml/2006/ole">
            <p:oleObj spid="_x0000_s7265" name="Equation" r:id="rId3" imgW="279278" imgH="203261" progId="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26527899"/>
              </p:ext>
            </p:extLst>
          </p:nvPr>
        </p:nvGraphicFramePr>
        <p:xfrm>
          <a:off x="5724128" y="3573016"/>
          <a:ext cx="504056" cy="366586"/>
        </p:xfrm>
        <a:graphic>
          <a:graphicData uri="http://schemas.openxmlformats.org/presentationml/2006/ole">
            <p:oleObj spid="_x0000_s7266" name="Equation" r:id="rId4" imgW="279278" imgH="203261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3608" y="2060848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: VOC2007 and VOC2012 (train: 16551 images, test: 4952 images)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i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/>
              <a:t>Basis network: VGG16, pre-trained on the ImageNet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 smtClean="0"/>
              <a:t>        learning rate for 40K iterations, then         and continue training for another 20k iterations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9423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Detection Analysis </a:t>
            </a:r>
            <a:br>
              <a:rPr lang="en-US" altLang="zh-CN" dirty="0" smtClean="0"/>
            </a:br>
            <a:r>
              <a:rPr lang="en-US" altLang="zh-CN" sz="2200" dirty="0" smtClean="0"/>
              <a:t>Results on Pascal VOC2007 test</a:t>
            </a:r>
            <a:endParaRPr lang="zh-CN" altLang="en-US" sz="2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844824"/>
            <a:ext cx="4872583" cy="184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9552" y="4005064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Faster R-CNN uses extra prediction layers for region proposals and requires feature </a:t>
            </a:r>
            <a:r>
              <a:rPr lang="en-US" altLang="zh-CN" sz="2000" dirty="0" err="1" smtClean="0"/>
              <a:t>resampling</a:t>
            </a: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SSD500 outperforms Faster R-CNN in both speed and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SSD actually  make a balance between accuracy and speed compared to Faster R-CNN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46155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Lung Detection</a:t>
            </a:r>
            <a:br>
              <a:rPr lang="en-US" altLang="zh-CN" dirty="0" smtClean="0"/>
            </a:br>
            <a:endParaRPr lang="zh-CN" alt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7664" y="1268760"/>
            <a:ext cx="5852160" cy="480974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681164" y="1449512"/>
            <a:ext cx="4032448" cy="36724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90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05272" y="877788"/>
            <a:ext cx="7533456" cy="5143500"/>
            <a:chOff x="611560" y="877788"/>
            <a:chExt cx="7533456" cy="5143500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877788"/>
              <a:ext cx="344805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016" y="904875"/>
              <a:ext cx="3429000" cy="509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79727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42789" y="545058"/>
            <a:ext cx="7658422" cy="2571750"/>
            <a:chOff x="899592" y="545058"/>
            <a:chExt cx="7658422" cy="257175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545058"/>
              <a:ext cx="3429000" cy="257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8064" y="692696"/>
              <a:ext cx="3409950" cy="2276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810812" y="3626544"/>
            <a:ext cx="7522376" cy="2286000"/>
            <a:chOff x="1028179" y="3626544"/>
            <a:chExt cx="7522376" cy="2286000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8179" y="3717032"/>
              <a:ext cx="3171825" cy="210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2030" y="3626544"/>
              <a:ext cx="3438525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111310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 t="14940"/>
          <a:stretch>
            <a:fillRect/>
          </a:stretch>
        </p:blipFill>
        <p:spPr bwMode="auto">
          <a:xfrm>
            <a:off x="179512" y="1700808"/>
            <a:ext cx="8610600" cy="4099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3568" y="260648"/>
            <a:ext cx="8229600" cy="1143000"/>
          </a:xfrm>
        </p:spPr>
        <p:txBody>
          <a:bodyPr/>
          <a:lstStyle/>
          <a:p>
            <a:r>
              <a:rPr lang="en-US" dirty="0" smtClean="0"/>
              <a:t>R-CNN               Fast R-CNN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305262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67544" y="5517232"/>
            <a:ext cx="864096" cy="618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Fast R-CNN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1057"/>
          <a:stretch>
            <a:fillRect/>
          </a:stretch>
        </p:blipFill>
        <p:spPr bwMode="auto">
          <a:xfrm>
            <a:off x="2123728" y="1484784"/>
            <a:ext cx="4548578" cy="449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956376" y="980728"/>
            <a:ext cx="864096" cy="618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Faster R-CNN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576" y="1556792"/>
            <a:ext cx="2592288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6336" y="1340768"/>
            <a:ext cx="133164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7544" y="4365104"/>
            <a:ext cx="2592288" cy="1770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84168" y="1196752"/>
            <a:ext cx="864096" cy="618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R-CNN</a:t>
            </a:r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556792"/>
            <a:ext cx="8508256" cy="41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R-CNN</a:t>
            </a:r>
            <a:endParaRPr 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824" y="1772816"/>
            <a:ext cx="8545837" cy="3808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556792"/>
            <a:ext cx="7716930" cy="4494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956376" y="980728"/>
            <a:ext cx="864096" cy="618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Faster R-CNN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576" y="1556792"/>
            <a:ext cx="2592288" cy="1152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96336" y="1340768"/>
            <a:ext cx="1331640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2656"/>
            <a:ext cx="8900602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SSD: Single Shot </a:t>
            </a:r>
            <a:r>
              <a:rPr lang="en-US" altLang="zh-CN" dirty="0" err="1" smtClean="0"/>
              <a:t>MultiBox</a:t>
            </a:r>
            <a:r>
              <a:rPr lang="en-US" altLang="zh-CN" dirty="0" smtClean="0"/>
              <a:t> Detector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132856"/>
            <a:ext cx="872342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46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281</Words>
  <Application>Microsoft Office PowerPoint</Application>
  <PresentationFormat>On-screen Show (4:3)</PresentationFormat>
  <Paragraphs>41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主题</vt:lpstr>
      <vt:lpstr>Equation</vt:lpstr>
      <vt:lpstr>Object detection: Faster R-CNN and SSD  </vt:lpstr>
      <vt:lpstr>R-CNN               Fast R-CNN</vt:lpstr>
      <vt:lpstr>Fast R-CNN</vt:lpstr>
      <vt:lpstr>Faster R-CNN</vt:lpstr>
      <vt:lpstr>Faster R-CNN</vt:lpstr>
      <vt:lpstr>Faster R-CNN</vt:lpstr>
      <vt:lpstr>Faster R-CNN</vt:lpstr>
      <vt:lpstr>Slide 8</vt:lpstr>
      <vt:lpstr>SSD: Single Shot MultiBox Detector</vt:lpstr>
      <vt:lpstr>SSD: Single Shot MultiBox Detector</vt:lpstr>
      <vt:lpstr>Slide 11</vt:lpstr>
      <vt:lpstr>Slide 12</vt:lpstr>
      <vt:lpstr>Slide 13</vt:lpstr>
      <vt:lpstr>Slide 14</vt:lpstr>
      <vt:lpstr>Detection Analysis  Results on Pascal VOC2007 test</vt:lpstr>
      <vt:lpstr>Lung Detection 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deep learning meets object detection: Introduction to two technologies: SSD and YOLO</dc:title>
  <dc:creator>Administrator</dc:creator>
  <cp:lastModifiedBy>user</cp:lastModifiedBy>
  <cp:revision>117</cp:revision>
  <dcterms:created xsi:type="dcterms:W3CDTF">2016-09-14T19:07:21Z</dcterms:created>
  <dcterms:modified xsi:type="dcterms:W3CDTF">2017-03-18T17:49:32Z</dcterms:modified>
</cp:coreProperties>
</file>