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63" r:id="rId5"/>
    <p:sldId id="266" r:id="rId6"/>
    <p:sldId id="259" r:id="rId7"/>
    <p:sldId id="260" r:id="rId8"/>
    <p:sldId id="261" r:id="rId9"/>
    <p:sldId id="262" r:id="rId10"/>
    <p:sldId id="258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18"/>
    <p:restoredTop sz="94745"/>
  </p:normalViewPr>
  <p:slideViewPr>
    <p:cSldViewPr>
      <p:cViewPr varScale="1">
        <p:scale>
          <a:sx n="151" d="100"/>
          <a:sy n="151" d="100"/>
        </p:scale>
        <p:origin x="220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4DA47-A67D-4677-87A8-259DCB6DBC3F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E030C-4CC7-45BD-9A5A-7DE89C69E7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E030C-4CC7-45BD-9A5A-7DE89C69E736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3FBA-F89A-4049-B8CC-0E14599A6A64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50CF-199F-46C3-A91B-F9FEA0B2A5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3FBA-F89A-4049-B8CC-0E14599A6A64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50CF-199F-46C3-A91B-F9FEA0B2A5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3FBA-F89A-4049-B8CC-0E14599A6A64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50CF-199F-46C3-A91B-F9FEA0B2A5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3FBA-F89A-4049-B8CC-0E14599A6A64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50CF-199F-46C3-A91B-F9FEA0B2A5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3FBA-F89A-4049-B8CC-0E14599A6A64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50CF-199F-46C3-A91B-F9FEA0B2A5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3FBA-F89A-4049-B8CC-0E14599A6A64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50CF-199F-46C3-A91B-F9FEA0B2A5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3FBA-F89A-4049-B8CC-0E14599A6A64}" type="datetimeFigureOut">
              <a:rPr lang="en-US" smtClean="0"/>
              <a:t>5/7/17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50CF-199F-46C3-A91B-F9FEA0B2A5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3FBA-F89A-4049-B8CC-0E14599A6A64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50CF-199F-46C3-A91B-F9FEA0B2A5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3FBA-F89A-4049-B8CC-0E14599A6A64}" type="datetimeFigureOut">
              <a:rPr lang="en-US" smtClean="0"/>
              <a:t>5/7/17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50CF-199F-46C3-A91B-F9FEA0B2A5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3FBA-F89A-4049-B8CC-0E14599A6A64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50CF-199F-46C3-A91B-F9FEA0B2A5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3FBA-F89A-4049-B8CC-0E14599A6A64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50CF-199F-46C3-A91B-F9FEA0B2A5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83FBA-F89A-4049-B8CC-0E14599A6A64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450CF-199F-46C3-A91B-F9FEA0B2A5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GGO and Bronchiectasis </a:t>
            </a:r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Victoria </a:t>
            </a:r>
            <a:r>
              <a:rPr lang="en-US" dirty="0" err="1" smtClean="0"/>
              <a:t>Mazo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88" y="194734"/>
            <a:ext cx="8229600" cy="1143000"/>
          </a:xfrm>
        </p:spPr>
        <p:txBody>
          <a:bodyPr/>
          <a:lstStyle/>
          <a:p>
            <a:r>
              <a:rPr lang="en-US" dirty="0" smtClean="0"/>
              <a:t>Bronchiectasis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371600"/>
            <a:ext cx="7155376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86200" y="10022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dirty="0" smtClean="0">
                <a:solidFill>
                  <a:srgbClr val="FF0000"/>
                </a:solidFill>
              </a:rPr>
              <a:t>Ground truth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4600" y="9853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dirty="0" smtClean="0">
                <a:solidFill>
                  <a:srgbClr val="00B050"/>
                </a:solidFill>
              </a:rPr>
              <a:t>Prediction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734"/>
            <a:ext cx="8229600" cy="1143000"/>
          </a:xfrm>
        </p:spPr>
        <p:txBody>
          <a:bodyPr/>
          <a:lstStyle/>
          <a:p>
            <a:r>
              <a:rPr lang="en-US" dirty="0" smtClean="0"/>
              <a:t>Ground Glass Opacity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295400"/>
            <a:ext cx="6400800" cy="530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886200" y="10022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dirty="0" smtClean="0">
                <a:solidFill>
                  <a:srgbClr val="FF0000"/>
                </a:solidFill>
              </a:rPr>
              <a:t>Ground truth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4600" y="9853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dirty="0" smtClean="0">
                <a:solidFill>
                  <a:srgbClr val="00B050"/>
                </a:solidFill>
              </a:rPr>
              <a:t>Prediction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8700" y="1752600"/>
            <a:ext cx="708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Motivation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Datasets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Network architecture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Results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Examples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792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" t="9172" r="66667"/>
          <a:stretch/>
        </p:blipFill>
        <p:spPr>
          <a:xfrm>
            <a:off x="609600" y="1905000"/>
            <a:ext cx="3200400" cy="3270200"/>
          </a:xfrm>
        </p:spPr>
      </p:pic>
      <p:sp>
        <p:nvSpPr>
          <p:cNvPr id="6" name="Freeform 5"/>
          <p:cNvSpPr/>
          <p:nvPr/>
        </p:nvSpPr>
        <p:spPr>
          <a:xfrm>
            <a:off x="1049867" y="2760133"/>
            <a:ext cx="736600" cy="1244600"/>
          </a:xfrm>
          <a:custGeom>
            <a:avLst/>
            <a:gdLst>
              <a:gd name="connsiteX0" fmla="*/ 474133 w 736600"/>
              <a:gd name="connsiteY0" fmla="*/ 1244600 h 1244600"/>
              <a:gd name="connsiteX1" fmla="*/ 474133 w 736600"/>
              <a:gd name="connsiteY1" fmla="*/ 1244600 h 1244600"/>
              <a:gd name="connsiteX2" fmla="*/ 643466 w 736600"/>
              <a:gd name="connsiteY2" fmla="*/ 1100667 h 1244600"/>
              <a:gd name="connsiteX3" fmla="*/ 651933 w 736600"/>
              <a:gd name="connsiteY3" fmla="*/ 1049867 h 1244600"/>
              <a:gd name="connsiteX4" fmla="*/ 660400 w 736600"/>
              <a:gd name="connsiteY4" fmla="*/ 1007534 h 1244600"/>
              <a:gd name="connsiteX5" fmla="*/ 668866 w 736600"/>
              <a:gd name="connsiteY5" fmla="*/ 982134 h 1244600"/>
              <a:gd name="connsiteX6" fmla="*/ 685800 w 736600"/>
              <a:gd name="connsiteY6" fmla="*/ 880534 h 1244600"/>
              <a:gd name="connsiteX7" fmla="*/ 711200 w 736600"/>
              <a:gd name="connsiteY7" fmla="*/ 795867 h 1244600"/>
              <a:gd name="connsiteX8" fmla="*/ 719666 w 736600"/>
              <a:gd name="connsiteY8" fmla="*/ 728134 h 1244600"/>
              <a:gd name="connsiteX9" fmla="*/ 736600 w 736600"/>
              <a:gd name="connsiteY9" fmla="*/ 541867 h 1244600"/>
              <a:gd name="connsiteX10" fmla="*/ 728133 w 736600"/>
              <a:gd name="connsiteY10" fmla="*/ 304800 h 1244600"/>
              <a:gd name="connsiteX11" fmla="*/ 711200 w 736600"/>
              <a:gd name="connsiteY11" fmla="*/ 237067 h 1244600"/>
              <a:gd name="connsiteX12" fmla="*/ 702733 w 736600"/>
              <a:gd name="connsiteY12" fmla="*/ 203200 h 1244600"/>
              <a:gd name="connsiteX13" fmla="*/ 668866 w 736600"/>
              <a:gd name="connsiteY13" fmla="*/ 118534 h 1244600"/>
              <a:gd name="connsiteX14" fmla="*/ 601133 w 736600"/>
              <a:gd name="connsiteY14" fmla="*/ 59267 h 1244600"/>
              <a:gd name="connsiteX15" fmla="*/ 575733 w 736600"/>
              <a:gd name="connsiteY15" fmla="*/ 50800 h 1244600"/>
              <a:gd name="connsiteX16" fmla="*/ 550333 w 736600"/>
              <a:gd name="connsiteY16" fmla="*/ 33867 h 1244600"/>
              <a:gd name="connsiteX17" fmla="*/ 524933 w 736600"/>
              <a:gd name="connsiteY17" fmla="*/ 25400 h 1244600"/>
              <a:gd name="connsiteX18" fmla="*/ 474133 w 736600"/>
              <a:gd name="connsiteY18" fmla="*/ 0 h 1244600"/>
              <a:gd name="connsiteX19" fmla="*/ 364066 w 736600"/>
              <a:gd name="connsiteY19" fmla="*/ 8467 h 1244600"/>
              <a:gd name="connsiteX20" fmla="*/ 313266 w 736600"/>
              <a:gd name="connsiteY20" fmla="*/ 25400 h 1244600"/>
              <a:gd name="connsiteX21" fmla="*/ 287866 w 736600"/>
              <a:gd name="connsiteY21" fmla="*/ 33867 h 1244600"/>
              <a:gd name="connsiteX22" fmla="*/ 262466 w 736600"/>
              <a:gd name="connsiteY22" fmla="*/ 50800 h 1244600"/>
              <a:gd name="connsiteX23" fmla="*/ 245533 w 736600"/>
              <a:gd name="connsiteY23" fmla="*/ 67734 h 1244600"/>
              <a:gd name="connsiteX24" fmla="*/ 211666 w 736600"/>
              <a:gd name="connsiteY24" fmla="*/ 84667 h 1244600"/>
              <a:gd name="connsiteX25" fmla="*/ 169333 w 736600"/>
              <a:gd name="connsiteY25" fmla="*/ 118534 h 1244600"/>
              <a:gd name="connsiteX26" fmla="*/ 152400 w 736600"/>
              <a:gd name="connsiteY26" fmla="*/ 143934 h 1244600"/>
              <a:gd name="connsiteX27" fmla="*/ 135466 w 736600"/>
              <a:gd name="connsiteY27" fmla="*/ 160867 h 1244600"/>
              <a:gd name="connsiteX28" fmla="*/ 118533 w 736600"/>
              <a:gd name="connsiteY28" fmla="*/ 186267 h 1244600"/>
              <a:gd name="connsiteX29" fmla="*/ 93133 w 736600"/>
              <a:gd name="connsiteY29" fmla="*/ 220134 h 1244600"/>
              <a:gd name="connsiteX30" fmla="*/ 67733 w 736600"/>
              <a:gd name="connsiteY30" fmla="*/ 279400 h 1244600"/>
              <a:gd name="connsiteX31" fmla="*/ 50800 w 736600"/>
              <a:gd name="connsiteY31" fmla="*/ 313267 h 1244600"/>
              <a:gd name="connsiteX32" fmla="*/ 33866 w 736600"/>
              <a:gd name="connsiteY32" fmla="*/ 381000 h 1244600"/>
              <a:gd name="connsiteX33" fmla="*/ 25400 w 736600"/>
              <a:gd name="connsiteY33" fmla="*/ 406400 h 1244600"/>
              <a:gd name="connsiteX34" fmla="*/ 16933 w 736600"/>
              <a:gd name="connsiteY34" fmla="*/ 465667 h 1244600"/>
              <a:gd name="connsiteX35" fmla="*/ 8466 w 736600"/>
              <a:gd name="connsiteY35" fmla="*/ 499534 h 1244600"/>
              <a:gd name="connsiteX36" fmla="*/ 0 w 736600"/>
              <a:gd name="connsiteY36" fmla="*/ 558800 h 1244600"/>
              <a:gd name="connsiteX37" fmla="*/ 8466 w 736600"/>
              <a:gd name="connsiteY37" fmla="*/ 745067 h 1244600"/>
              <a:gd name="connsiteX38" fmla="*/ 16933 w 736600"/>
              <a:gd name="connsiteY38" fmla="*/ 770467 h 1244600"/>
              <a:gd name="connsiteX39" fmla="*/ 25400 w 736600"/>
              <a:gd name="connsiteY39" fmla="*/ 855134 h 1244600"/>
              <a:gd name="connsiteX40" fmla="*/ 42333 w 736600"/>
              <a:gd name="connsiteY40" fmla="*/ 1032934 h 1244600"/>
              <a:gd name="connsiteX41" fmla="*/ 59266 w 736600"/>
              <a:gd name="connsiteY41" fmla="*/ 1100667 h 1244600"/>
              <a:gd name="connsiteX42" fmla="*/ 76200 w 736600"/>
              <a:gd name="connsiteY42" fmla="*/ 1126067 h 1244600"/>
              <a:gd name="connsiteX43" fmla="*/ 101600 w 736600"/>
              <a:gd name="connsiteY43" fmla="*/ 1168400 h 1244600"/>
              <a:gd name="connsiteX44" fmla="*/ 127000 w 736600"/>
              <a:gd name="connsiteY44" fmla="*/ 1176867 h 1244600"/>
              <a:gd name="connsiteX45" fmla="*/ 169333 w 736600"/>
              <a:gd name="connsiteY45" fmla="*/ 1202267 h 1244600"/>
              <a:gd name="connsiteX46" fmla="*/ 194733 w 736600"/>
              <a:gd name="connsiteY46" fmla="*/ 1210734 h 1244600"/>
              <a:gd name="connsiteX47" fmla="*/ 220133 w 736600"/>
              <a:gd name="connsiteY47" fmla="*/ 1227667 h 1244600"/>
              <a:gd name="connsiteX48" fmla="*/ 279400 w 736600"/>
              <a:gd name="connsiteY48" fmla="*/ 1244600 h 1244600"/>
              <a:gd name="connsiteX49" fmla="*/ 397933 w 736600"/>
              <a:gd name="connsiteY49" fmla="*/ 1236134 h 1244600"/>
              <a:gd name="connsiteX50" fmla="*/ 482600 w 736600"/>
              <a:gd name="connsiteY50" fmla="*/ 1219200 h 1244600"/>
              <a:gd name="connsiteX51" fmla="*/ 474133 w 736600"/>
              <a:gd name="connsiteY51" fmla="*/ 12446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36600" h="1244600">
                <a:moveTo>
                  <a:pt x="474133" y="1244600"/>
                </a:moveTo>
                <a:lnTo>
                  <a:pt x="474133" y="1244600"/>
                </a:lnTo>
                <a:cubicBezTo>
                  <a:pt x="530577" y="1196622"/>
                  <a:pt x="593516" y="1155374"/>
                  <a:pt x="643466" y="1100667"/>
                </a:cubicBezTo>
                <a:cubicBezTo>
                  <a:pt x="655041" y="1087989"/>
                  <a:pt x="648862" y="1066757"/>
                  <a:pt x="651933" y="1049867"/>
                </a:cubicBezTo>
                <a:cubicBezTo>
                  <a:pt x="654507" y="1035709"/>
                  <a:pt x="656910" y="1021495"/>
                  <a:pt x="660400" y="1007534"/>
                </a:cubicBezTo>
                <a:cubicBezTo>
                  <a:pt x="662564" y="998876"/>
                  <a:pt x="667116" y="990885"/>
                  <a:pt x="668866" y="982134"/>
                </a:cubicBezTo>
                <a:cubicBezTo>
                  <a:pt x="675599" y="948467"/>
                  <a:pt x="674943" y="913106"/>
                  <a:pt x="685800" y="880534"/>
                </a:cubicBezTo>
                <a:cubicBezTo>
                  <a:pt x="706413" y="818695"/>
                  <a:pt x="698404" y="847050"/>
                  <a:pt x="711200" y="795867"/>
                </a:cubicBezTo>
                <a:cubicBezTo>
                  <a:pt x="714022" y="773289"/>
                  <a:pt x="717153" y="750748"/>
                  <a:pt x="719666" y="728134"/>
                </a:cubicBezTo>
                <a:cubicBezTo>
                  <a:pt x="727566" y="657029"/>
                  <a:pt x="730508" y="614965"/>
                  <a:pt x="736600" y="541867"/>
                </a:cubicBezTo>
                <a:cubicBezTo>
                  <a:pt x="733778" y="462845"/>
                  <a:pt x="732917" y="383728"/>
                  <a:pt x="728133" y="304800"/>
                </a:cubicBezTo>
                <a:cubicBezTo>
                  <a:pt x="726147" y="272036"/>
                  <a:pt x="719111" y="264757"/>
                  <a:pt x="711200" y="237067"/>
                </a:cubicBezTo>
                <a:cubicBezTo>
                  <a:pt x="708003" y="225878"/>
                  <a:pt x="706077" y="214346"/>
                  <a:pt x="702733" y="203200"/>
                </a:cubicBezTo>
                <a:cubicBezTo>
                  <a:pt x="697505" y="185773"/>
                  <a:pt x="682684" y="136300"/>
                  <a:pt x="668866" y="118534"/>
                </a:cubicBezTo>
                <a:cubicBezTo>
                  <a:pt x="654819" y="100474"/>
                  <a:pt x="625046" y="71223"/>
                  <a:pt x="601133" y="59267"/>
                </a:cubicBezTo>
                <a:cubicBezTo>
                  <a:pt x="593151" y="55276"/>
                  <a:pt x="583715" y="54791"/>
                  <a:pt x="575733" y="50800"/>
                </a:cubicBezTo>
                <a:cubicBezTo>
                  <a:pt x="566632" y="46249"/>
                  <a:pt x="559434" y="38418"/>
                  <a:pt x="550333" y="33867"/>
                </a:cubicBezTo>
                <a:cubicBezTo>
                  <a:pt x="542351" y="29876"/>
                  <a:pt x="532915" y="29391"/>
                  <a:pt x="524933" y="25400"/>
                </a:cubicBezTo>
                <a:cubicBezTo>
                  <a:pt x="459281" y="-7426"/>
                  <a:pt x="537977" y="21282"/>
                  <a:pt x="474133" y="0"/>
                </a:cubicBezTo>
                <a:cubicBezTo>
                  <a:pt x="437444" y="2822"/>
                  <a:pt x="400413" y="2728"/>
                  <a:pt x="364066" y="8467"/>
                </a:cubicBezTo>
                <a:cubicBezTo>
                  <a:pt x="346435" y="11251"/>
                  <a:pt x="330199" y="19756"/>
                  <a:pt x="313266" y="25400"/>
                </a:cubicBezTo>
                <a:cubicBezTo>
                  <a:pt x="304799" y="28222"/>
                  <a:pt x="295292" y="28917"/>
                  <a:pt x="287866" y="33867"/>
                </a:cubicBezTo>
                <a:cubicBezTo>
                  <a:pt x="279399" y="39511"/>
                  <a:pt x="270412" y="44443"/>
                  <a:pt x="262466" y="50800"/>
                </a:cubicBezTo>
                <a:cubicBezTo>
                  <a:pt x="256233" y="55787"/>
                  <a:pt x="252175" y="63306"/>
                  <a:pt x="245533" y="67734"/>
                </a:cubicBezTo>
                <a:cubicBezTo>
                  <a:pt x="235031" y="74735"/>
                  <a:pt x="222955" y="79023"/>
                  <a:pt x="211666" y="84667"/>
                </a:cubicBezTo>
                <a:cubicBezTo>
                  <a:pt x="163139" y="157459"/>
                  <a:pt x="227755" y="71796"/>
                  <a:pt x="169333" y="118534"/>
                </a:cubicBezTo>
                <a:cubicBezTo>
                  <a:pt x="161387" y="124891"/>
                  <a:pt x="158757" y="135988"/>
                  <a:pt x="152400" y="143934"/>
                </a:cubicBezTo>
                <a:cubicBezTo>
                  <a:pt x="147413" y="150167"/>
                  <a:pt x="140453" y="154634"/>
                  <a:pt x="135466" y="160867"/>
                </a:cubicBezTo>
                <a:cubicBezTo>
                  <a:pt x="129109" y="168813"/>
                  <a:pt x="124447" y="177987"/>
                  <a:pt x="118533" y="186267"/>
                </a:cubicBezTo>
                <a:cubicBezTo>
                  <a:pt x="110331" y="197750"/>
                  <a:pt x="100612" y="208168"/>
                  <a:pt x="93133" y="220134"/>
                </a:cubicBezTo>
                <a:cubicBezTo>
                  <a:pt x="67608" y="260973"/>
                  <a:pt x="83444" y="242740"/>
                  <a:pt x="67733" y="279400"/>
                </a:cubicBezTo>
                <a:cubicBezTo>
                  <a:pt x="62761" y="291001"/>
                  <a:pt x="54791" y="301293"/>
                  <a:pt x="50800" y="313267"/>
                </a:cubicBezTo>
                <a:cubicBezTo>
                  <a:pt x="43440" y="335345"/>
                  <a:pt x="41225" y="358922"/>
                  <a:pt x="33866" y="381000"/>
                </a:cubicBezTo>
                <a:lnTo>
                  <a:pt x="25400" y="406400"/>
                </a:lnTo>
                <a:cubicBezTo>
                  <a:pt x="22578" y="426156"/>
                  <a:pt x="20503" y="446033"/>
                  <a:pt x="16933" y="465667"/>
                </a:cubicBezTo>
                <a:cubicBezTo>
                  <a:pt x="14851" y="477116"/>
                  <a:pt x="10548" y="488085"/>
                  <a:pt x="8466" y="499534"/>
                </a:cubicBezTo>
                <a:cubicBezTo>
                  <a:pt x="4896" y="519168"/>
                  <a:pt x="2822" y="539045"/>
                  <a:pt x="0" y="558800"/>
                </a:cubicBezTo>
                <a:cubicBezTo>
                  <a:pt x="2822" y="620889"/>
                  <a:pt x="3510" y="683112"/>
                  <a:pt x="8466" y="745067"/>
                </a:cubicBezTo>
                <a:cubicBezTo>
                  <a:pt x="9178" y="753963"/>
                  <a:pt x="15576" y="761646"/>
                  <a:pt x="16933" y="770467"/>
                </a:cubicBezTo>
                <a:cubicBezTo>
                  <a:pt x="21246" y="798500"/>
                  <a:pt x="23305" y="826848"/>
                  <a:pt x="25400" y="855134"/>
                </a:cubicBezTo>
                <a:cubicBezTo>
                  <a:pt x="42725" y="1089025"/>
                  <a:pt x="20230" y="933473"/>
                  <a:pt x="42333" y="1032934"/>
                </a:cubicBezTo>
                <a:cubicBezTo>
                  <a:pt x="46196" y="1050316"/>
                  <a:pt x="50191" y="1082516"/>
                  <a:pt x="59266" y="1100667"/>
                </a:cubicBezTo>
                <a:cubicBezTo>
                  <a:pt x="63817" y="1109769"/>
                  <a:pt x="70555" y="1117600"/>
                  <a:pt x="76200" y="1126067"/>
                </a:cubicBezTo>
                <a:cubicBezTo>
                  <a:pt x="82860" y="1146048"/>
                  <a:pt x="82228" y="1156777"/>
                  <a:pt x="101600" y="1168400"/>
                </a:cubicBezTo>
                <a:cubicBezTo>
                  <a:pt x="109253" y="1172992"/>
                  <a:pt x="119018" y="1172876"/>
                  <a:pt x="127000" y="1176867"/>
                </a:cubicBezTo>
                <a:cubicBezTo>
                  <a:pt x="141719" y="1184226"/>
                  <a:pt x="154614" y="1194908"/>
                  <a:pt x="169333" y="1202267"/>
                </a:cubicBezTo>
                <a:cubicBezTo>
                  <a:pt x="177315" y="1206258"/>
                  <a:pt x="186751" y="1206743"/>
                  <a:pt x="194733" y="1210734"/>
                </a:cubicBezTo>
                <a:cubicBezTo>
                  <a:pt x="203834" y="1215285"/>
                  <a:pt x="211032" y="1223116"/>
                  <a:pt x="220133" y="1227667"/>
                </a:cubicBezTo>
                <a:cubicBezTo>
                  <a:pt x="232283" y="1233742"/>
                  <a:pt x="268543" y="1241886"/>
                  <a:pt x="279400" y="1244600"/>
                </a:cubicBezTo>
                <a:cubicBezTo>
                  <a:pt x="318911" y="1241778"/>
                  <a:pt x="358500" y="1239889"/>
                  <a:pt x="397933" y="1236134"/>
                </a:cubicBezTo>
                <a:cubicBezTo>
                  <a:pt x="433713" y="1232726"/>
                  <a:pt x="452723" y="1231151"/>
                  <a:pt x="482600" y="1219200"/>
                </a:cubicBezTo>
                <a:cubicBezTo>
                  <a:pt x="488459" y="1216856"/>
                  <a:pt x="475544" y="1240367"/>
                  <a:pt x="474133" y="1244600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319867" y="2802467"/>
            <a:ext cx="1053318" cy="1938866"/>
          </a:xfrm>
          <a:custGeom>
            <a:avLst/>
            <a:gdLst>
              <a:gd name="connsiteX0" fmla="*/ 719666 w 1053318"/>
              <a:gd name="connsiteY0" fmla="*/ 42333 h 1938866"/>
              <a:gd name="connsiteX1" fmla="*/ 719666 w 1053318"/>
              <a:gd name="connsiteY1" fmla="*/ 42333 h 1938866"/>
              <a:gd name="connsiteX2" fmla="*/ 677333 w 1053318"/>
              <a:gd name="connsiteY2" fmla="*/ 169333 h 1938866"/>
              <a:gd name="connsiteX3" fmla="*/ 601133 w 1053318"/>
              <a:gd name="connsiteY3" fmla="*/ 254000 h 1938866"/>
              <a:gd name="connsiteX4" fmla="*/ 575733 w 1053318"/>
              <a:gd name="connsiteY4" fmla="*/ 279400 h 1938866"/>
              <a:gd name="connsiteX5" fmla="*/ 558800 w 1053318"/>
              <a:gd name="connsiteY5" fmla="*/ 313266 h 1938866"/>
              <a:gd name="connsiteX6" fmla="*/ 541866 w 1053318"/>
              <a:gd name="connsiteY6" fmla="*/ 330200 h 1938866"/>
              <a:gd name="connsiteX7" fmla="*/ 516466 w 1053318"/>
              <a:gd name="connsiteY7" fmla="*/ 364066 h 1938866"/>
              <a:gd name="connsiteX8" fmla="*/ 482600 w 1053318"/>
              <a:gd name="connsiteY8" fmla="*/ 414866 h 1938866"/>
              <a:gd name="connsiteX9" fmla="*/ 448733 w 1053318"/>
              <a:gd name="connsiteY9" fmla="*/ 465666 h 1938866"/>
              <a:gd name="connsiteX10" fmla="*/ 431800 w 1053318"/>
              <a:gd name="connsiteY10" fmla="*/ 491066 h 1938866"/>
              <a:gd name="connsiteX11" fmla="*/ 414866 w 1053318"/>
              <a:gd name="connsiteY11" fmla="*/ 508000 h 1938866"/>
              <a:gd name="connsiteX12" fmla="*/ 397933 w 1053318"/>
              <a:gd name="connsiteY12" fmla="*/ 541866 h 1938866"/>
              <a:gd name="connsiteX13" fmla="*/ 364066 w 1053318"/>
              <a:gd name="connsiteY13" fmla="*/ 592666 h 1938866"/>
              <a:gd name="connsiteX14" fmla="*/ 347133 w 1053318"/>
              <a:gd name="connsiteY14" fmla="*/ 643466 h 1938866"/>
              <a:gd name="connsiteX15" fmla="*/ 330200 w 1053318"/>
              <a:gd name="connsiteY15" fmla="*/ 660400 h 1938866"/>
              <a:gd name="connsiteX16" fmla="*/ 296333 w 1053318"/>
              <a:gd name="connsiteY16" fmla="*/ 719666 h 1938866"/>
              <a:gd name="connsiteX17" fmla="*/ 287866 w 1053318"/>
              <a:gd name="connsiteY17" fmla="*/ 745066 h 1938866"/>
              <a:gd name="connsiteX18" fmla="*/ 245533 w 1053318"/>
              <a:gd name="connsiteY18" fmla="*/ 812800 h 1938866"/>
              <a:gd name="connsiteX19" fmla="*/ 237066 w 1053318"/>
              <a:gd name="connsiteY19" fmla="*/ 838200 h 1938866"/>
              <a:gd name="connsiteX20" fmla="*/ 203200 w 1053318"/>
              <a:gd name="connsiteY20" fmla="*/ 889000 h 1938866"/>
              <a:gd name="connsiteX21" fmla="*/ 177800 w 1053318"/>
              <a:gd name="connsiteY21" fmla="*/ 948266 h 1938866"/>
              <a:gd name="connsiteX22" fmla="*/ 143933 w 1053318"/>
              <a:gd name="connsiteY22" fmla="*/ 999066 h 1938866"/>
              <a:gd name="connsiteX23" fmla="*/ 127000 w 1053318"/>
              <a:gd name="connsiteY23" fmla="*/ 1024466 h 1938866"/>
              <a:gd name="connsiteX24" fmla="*/ 110066 w 1053318"/>
              <a:gd name="connsiteY24" fmla="*/ 1049866 h 1938866"/>
              <a:gd name="connsiteX25" fmla="*/ 93133 w 1053318"/>
              <a:gd name="connsiteY25" fmla="*/ 1075266 h 1938866"/>
              <a:gd name="connsiteX26" fmla="*/ 59266 w 1053318"/>
              <a:gd name="connsiteY26" fmla="*/ 1117600 h 1938866"/>
              <a:gd name="connsiteX27" fmla="*/ 33866 w 1053318"/>
              <a:gd name="connsiteY27" fmla="*/ 1168400 h 1938866"/>
              <a:gd name="connsiteX28" fmla="*/ 16933 w 1053318"/>
              <a:gd name="connsiteY28" fmla="*/ 1227666 h 1938866"/>
              <a:gd name="connsiteX29" fmla="*/ 8466 w 1053318"/>
              <a:gd name="connsiteY29" fmla="*/ 1253066 h 1938866"/>
              <a:gd name="connsiteX30" fmla="*/ 0 w 1053318"/>
              <a:gd name="connsiteY30" fmla="*/ 1320800 h 1938866"/>
              <a:gd name="connsiteX31" fmla="*/ 8466 w 1053318"/>
              <a:gd name="connsiteY31" fmla="*/ 1397000 h 1938866"/>
              <a:gd name="connsiteX32" fmla="*/ 33866 w 1053318"/>
              <a:gd name="connsiteY32" fmla="*/ 1549400 h 1938866"/>
              <a:gd name="connsiteX33" fmla="*/ 59266 w 1053318"/>
              <a:gd name="connsiteY33" fmla="*/ 1651000 h 1938866"/>
              <a:gd name="connsiteX34" fmla="*/ 118533 w 1053318"/>
              <a:gd name="connsiteY34" fmla="*/ 1735666 h 1938866"/>
              <a:gd name="connsiteX35" fmla="*/ 152400 w 1053318"/>
              <a:gd name="connsiteY35" fmla="*/ 1811866 h 1938866"/>
              <a:gd name="connsiteX36" fmla="*/ 169333 w 1053318"/>
              <a:gd name="connsiteY36" fmla="*/ 1828800 h 1938866"/>
              <a:gd name="connsiteX37" fmla="*/ 203200 w 1053318"/>
              <a:gd name="connsiteY37" fmla="*/ 1879600 h 1938866"/>
              <a:gd name="connsiteX38" fmla="*/ 228600 w 1053318"/>
              <a:gd name="connsiteY38" fmla="*/ 1896533 h 1938866"/>
              <a:gd name="connsiteX39" fmla="*/ 254000 w 1053318"/>
              <a:gd name="connsiteY39" fmla="*/ 1921933 h 1938866"/>
              <a:gd name="connsiteX40" fmla="*/ 321733 w 1053318"/>
              <a:gd name="connsiteY40" fmla="*/ 1938866 h 1938866"/>
              <a:gd name="connsiteX41" fmla="*/ 491066 w 1053318"/>
              <a:gd name="connsiteY41" fmla="*/ 1905000 h 1938866"/>
              <a:gd name="connsiteX42" fmla="*/ 541866 w 1053318"/>
              <a:gd name="connsiteY42" fmla="*/ 1888066 h 1938866"/>
              <a:gd name="connsiteX43" fmla="*/ 567266 w 1053318"/>
              <a:gd name="connsiteY43" fmla="*/ 1871133 h 1938866"/>
              <a:gd name="connsiteX44" fmla="*/ 609600 w 1053318"/>
              <a:gd name="connsiteY44" fmla="*/ 1862666 h 1938866"/>
              <a:gd name="connsiteX45" fmla="*/ 643466 w 1053318"/>
              <a:gd name="connsiteY45" fmla="*/ 1845733 h 1938866"/>
              <a:gd name="connsiteX46" fmla="*/ 677333 w 1053318"/>
              <a:gd name="connsiteY46" fmla="*/ 1811866 h 1938866"/>
              <a:gd name="connsiteX47" fmla="*/ 736600 w 1053318"/>
              <a:gd name="connsiteY47" fmla="*/ 1778000 h 1938866"/>
              <a:gd name="connsiteX48" fmla="*/ 778933 w 1053318"/>
              <a:gd name="connsiteY48" fmla="*/ 1752600 h 1938866"/>
              <a:gd name="connsiteX49" fmla="*/ 821266 w 1053318"/>
              <a:gd name="connsiteY49" fmla="*/ 1710266 h 1938866"/>
              <a:gd name="connsiteX50" fmla="*/ 838200 w 1053318"/>
              <a:gd name="connsiteY50" fmla="*/ 1693333 h 1938866"/>
              <a:gd name="connsiteX51" fmla="*/ 880533 w 1053318"/>
              <a:gd name="connsiteY51" fmla="*/ 1651000 h 1938866"/>
              <a:gd name="connsiteX52" fmla="*/ 897466 w 1053318"/>
              <a:gd name="connsiteY52" fmla="*/ 1634066 h 1938866"/>
              <a:gd name="connsiteX53" fmla="*/ 931333 w 1053318"/>
              <a:gd name="connsiteY53" fmla="*/ 1583266 h 1938866"/>
              <a:gd name="connsiteX54" fmla="*/ 939800 w 1053318"/>
              <a:gd name="connsiteY54" fmla="*/ 1557866 h 1938866"/>
              <a:gd name="connsiteX55" fmla="*/ 948266 w 1053318"/>
              <a:gd name="connsiteY55" fmla="*/ 1524000 h 1938866"/>
              <a:gd name="connsiteX56" fmla="*/ 999066 w 1053318"/>
              <a:gd name="connsiteY56" fmla="*/ 1405466 h 1938866"/>
              <a:gd name="connsiteX57" fmla="*/ 1007533 w 1053318"/>
              <a:gd name="connsiteY57" fmla="*/ 1354666 h 1938866"/>
              <a:gd name="connsiteX58" fmla="*/ 1016000 w 1053318"/>
              <a:gd name="connsiteY58" fmla="*/ 1320800 h 1938866"/>
              <a:gd name="connsiteX59" fmla="*/ 1024466 w 1053318"/>
              <a:gd name="connsiteY59" fmla="*/ 1278466 h 1938866"/>
              <a:gd name="connsiteX60" fmla="*/ 1041400 w 1053318"/>
              <a:gd name="connsiteY60" fmla="*/ 1159933 h 1938866"/>
              <a:gd name="connsiteX61" fmla="*/ 1041400 w 1053318"/>
              <a:gd name="connsiteY61" fmla="*/ 304800 h 1938866"/>
              <a:gd name="connsiteX62" fmla="*/ 1024466 w 1053318"/>
              <a:gd name="connsiteY62" fmla="*/ 254000 h 1938866"/>
              <a:gd name="connsiteX63" fmla="*/ 1016000 w 1053318"/>
              <a:gd name="connsiteY63" fmla="*/ 228600 h 1938866"/>
              <a:gd name="connsiteX64" fmla="*/ 1007533 w 1053318"/>
              <a:gd name="connsiteY64" fmla="*/ 203200 h 1938866"/>
              <a:gd name="connsiteX65" fmla="*/ 973666 w 1053318"/>
              <a:gd name="connsiteY65" fmla="*/ 152400 h 1938866"/>
              <a:gd name="connsiteX66" fmla="*/ 948266 w 1053318"/>
              <a:gd name="connsiteY66" fmla="*/ 101600 h 1938866"/>
              <a:gd name="connsiteX67" fmla="*/ 939800 w 1053318"/>
              <a:gd name="connsiteY67" fmla="*/ 76200 h 1938866"/>
              <a:gd name="connsiteX68" fmla="*/ 922866 w 1053318"/>
              <a:gd name="connsiteY68" fmla="*/ 59266 h 1938866"/>
              <a:gd name="connsiteX69" fmla="*/ 905933 w 1053318"/>
              <a:gd name="connsiteY69" fmla="*/ 33866 h 1938866"/>
              <a:gd name="connsiteX70" fmla="*/ 855133 w 1053318"/>
              <a:gd name="connsiteY70" fmla="*/ 0 h 1938866"/>
              <a:gd name="connsiteX71" fmla="*/ 787400 w 1053318"/>
              <a:gd name="connsiteY71" fmla="*/ 16933 h 1938866"/>
              <a:gd name="connsiteX72" fmla="*/ 719666 w 1053318"/>
              <a:gd name="connsiteY72" fmla="*/ 42333 h 193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053318" h="1938866">
                <a:moveTo>
                  <a:pt x="719666" y="42333"/>
                </a:moveTo>
                <a:lnTo>
                  <a:pt x="719666" y="42333"/>
                </a:lnTo>
                <a:cubicBezTo>
                  <a:pt x="705555" y="84666"/>
                  <a:pt x="705209" y="134488"/>
                  <a:pt x="677333" y="169333"/>
                </a:cubicBezTo>
                <a:cubicBezTo>
                  <a:pt x="631001" y="227247"/>
                  <a:pt x="656242" y="198890"/>
                  <a:pt x="601133" y="254000"/>
                </a:cubicBezTo>
                <a:cubicBezTo>
                  <a:pt x="592666" y="262467"/>
                  <a:pt x="581088" y="268690"/>
                  <a:pt x="575733" y="279400"/>
                </a:cubicBezTo>
                <a:cubicBezTo>
                  <a:pt x="570089" y="290689"/>
                  <a:pt x="565801" y="302765"/>
                  <a:pt x="558800" y="313266"/>
                </a:cubicBezTo>
                <a:cubicBezTo>
                  <a:pt x="554372" y="319908"/>
                  <a:pt x="546976" y="324068"/>
                  <a:pt x="541866" y="330200"/>
                </a:cubicBezTo>
                <a:cubicBezTo>
                  <a:pt x="532832" y="341040"/>
                  <a:pt x="524558" y="352506"/>
                  <a:pt x="516466" y="364066"/>
                </a:cubicBezTo>
                <a:cubicBezTo>
                  <a:pt x="504795" y="380738"/>
                  <a:pt x="493889" y="397933"/>
                  <a:pt x="482600" y="414866"/>
                </a:cubicBezTo>
                <a:lnTo>
                  <a:pt x="448733" y="465666"/>
                </a:lnTo>
                <a:cubicBezTo>
                  <a:pt x="443089" y="474133"/>
                  <a:pt x="438995" y="483871"/>
                  <a:pt x="431800" y="491066"/>
                </a:cubicBezTo>
                <a:cubicBezTo>
                  <a:pt x="426155" y="496711"/>
                  <a:pt x="419294" y="501358"/>
                  <a:pt x="414866" y="508000"/>
                </a:cubicBezTo>
                <a:cubicBezTo>
                  <a:pt x="407865" y="518501"/>
                  <a:pt x="404427" y="531044"/>
                  <a:pt x="397933" y="541866"/>
                </a:cubicBezTo>
                <a:cubicBezTo>
                  <a:pt x="387462" y="559317"/>
                  <a:pt x="364066" y="592666"/>
                  <a:pt x="364066" y="592666"/>
                </a:cubicBezTo>
                <a:cubicBezTo>
                  <a:pt x="358422" y="609599"/>
                  <a:pt x="359754" y="630844"/>
                  <a:pt x="347133" y="643466"/>
                </a:cubicBezTo>
                <a:cubicBezTo>
                  <a:pt x="341489" y="649111"/>
                  <a:pt x="335187" y="654167"/>
                  <a:pt x="330200" y="660400"/>
                </a:cubicBezTo>
                <a:cubicBezTo>
                  <a:pt x="317116" y="676755"/>
                  <a:pt x="304357" y="700942"/>
                  <a:pt x="296333" y="719666"/>
                </a:cubicBezTo>
                <a:cubicBezTo>
                  <a:pt x="292817" y="727869"/>
                  <a:pt x="292140" y="737231"/>
                  <a:pt x="287866" y="745066"/>
                </a:cubicBezTo>
                <a:cubicBezTo>
                  <a:pt x="275117" y="768440"/>
                  <a:pt x="253953" y="787541"/>
                  <a:pt x="245533" y="812800"/>
                </a:cubicBezTo>
                <a:cubicBezTo>
                  <a:pt x="242711" y="821267"/>
                  <a:pt x="241400" y="830398"/>
                  <a:pt x="237066" y="838200"/>
                </a:cubicBezTo>
                <a:cubicBezTo>
                  <a:pt x="227183" y="855990"/>
                  <a:pt x="209636" y="869693"/>
                  <a:pt x="203200" y="889000"/>
                </a:cubicBezTo>
                <a:cubicBezTo>
                  <a:pt x="194441" y="915276"/>
                  <a:pt x="193493" y="922112"/>
                  <a:pt x="177800" y="948266"/>
                </a:cubicBezTo>
                <a:cubicBezTo>
                  <a:pt x="167329" y="965717"/>
                  <a:pt x="155222" y="982133"/>
                  <a:pt x="143933" y="999066"/>
                </a:cubicBezTo>
                <a:lnTo>
                  <a:pt x="127000" y="1024466"/>
                </a:lnTo>
                <a:lnTo>
                  <a:pt x="110066" y="1049866"/>
                </a:lnTo>
                <a:cubicBezTo>
                  <a:pt x="104422" y="1058333"/>
                  <a:pt x="100328" y="1068071"/>
                  <a:pt x="93133" y="1075266"/>
                </a:cubicBezTo>
                <a:cubicBezTo>
                  <a:pt x="69005" y="1099396"/>
                  <a:pt x="80628" y="1085558"/>
                  <a:pt x="59266" y="1117600"/>
                </a:cubicBezTo>
                <a:cubicBezTo>
                  <a:pt x="37987" y="1181443"/>
                  <a:pt x="66692" y="1102749"/>
                  <a:pt x="33866" y="1168400"/>
                </a:cubicBezTo>
                <a:cubicBezTo>
                  <a:pt x="27102" y="1181927"/>
                  <a:pt x="20548" y="1215015"/>
                  <a:pt x="16933" y="1227666"/>
                </a:cubicBezTo>
                <a:cubicBezTo>
                  <a:pt x="14481" y="1236247"/>
                  <a:pt x="11288" y="1244599"/>
                  <a:pt x="8466" y="1253066"/>
                </a:cubicBezTo>
                <a:cubicBezTo>
                  <a:pt x="5644" y="1275644"/>
                  <a:pt x="0" y="1298046"/>
                  <a:pt x="0" y="1320800"/>
                </a:cubicBezTo>
                <a:cubicBezTo>
                  <a:pt x="0" y="1346356"/>
                  <a:pt x="5480" y="1371619"/>
                  <a:pt x="8466" y="1397000"/>
                </a:cubicBezTo>
                <a:cubicBezTo>
                  <a:pt x="24856" y="1536316"/>
                  <a:pt x="6965" y="1387999"/>
                  <a:pt x="33866" y="1549400"/>
                </a:cubicBezTo>
                <a:cubicBezTo>
                  <a:pt x="37586" y="1571718"/>
                  <a:pt x="44891" y="1631834"/>
                  <a:pt x="59266" y="1651000"/>
                </a:cubicBezTo>
                <a:cubicBezTo>
                  <a:pt x="72097" y="1668108"/>
                  <a:pt x="112577" y="1720775"/>
                  <a:pt x="118533" y="1735666"/>
                </a:cubicBezTo>
                <a:cubicBezTo>
                  <a:pt x="125869" y="1754008"/>
                  <a:pt x="140531" y="1794062"/>
                  <a:pt x="152400" y="1811866"/>
                </a:cubicBezTo>
                <a:cubicBezTo>
                  <a:pt x="156828" y="1818508"/>
                  <a:pt x="164544" y="1822414"/>
                  <a:pt x="169333" y="1828800"/>
                </a:cubicBezTo>
                <a:cubicBezTo>
                  <a:pt x="181544" y="1845081"/>
                  <a:pt x="186267" y="1868311"/>
                  <a:pt x="203200" y="1879600"/>
                </a:cubicBezTo>
                <a:cubicBezTo>
                  <a:pt x="211667" y="1885244"/>
                  <a:pt x="220783" y="1890019"/>
                  <a:pt x="228600" y="1896533"/>
                </a:cubicBezTo>
                <a:cubicBezTo>
                  <a:pt x="237798" y="1904198"/>
                  <a:pt x="244037" y="1915291"/>
                  <a:pt x="254000" y="1921933"/>
                </a:cubicBezTo>
                <a:cubicBezTo>
                  <a:pt x="265159" y="1929373"/>
                  <a:pt x="315623" y="1937644"/>
                  <a:pt x="321733" y="1938866"/>
                </a:cubicBezTo>
                <a:cubicBezTo>
                  <a:pt x="409448" y="1927902"/>
                  <a:pt x="389880" y="1933108"/>
                  <a:pt x="491066" y="1905000"/>
                </a:cubicBezTo>
                <a:cubicBezTo>
                  <a:pt x="508264" y="1900223"/>
                  <a:pt x="527014" y="1897967"/>
                  <a:pt x="541866" y="1888066"/>
                </a:cubicBezTo>
                <a:cubicBezTo>
                  <a:pt x="550333" y="1882422"/>
                  <a:pt x="557738" y="1874706"/>
                  <a:pt x="567266" y="1871133"/>
                </a:cubicBezTo>
                <a:cubicBezTo>
                  <a:pt x="580741" y="1866080"/>
                  <a:pt x="595489" y="1865488"/>
                  <a:pt x="609600" y="1862666"/>
                </a:cubicBezTo>
                <a:cubicBezTo>
                  <a:pt x="620889" y="1857022"/>
                  <a:pt x="633369" y="1853306"/>
                  <a:pt x="643466" y="1845733"/>
                </a:cubicBezTo>
                <a:cubicBezTo>
                  <a:pt x="656238" y="1836154"/>
                  <a:pt x="664049" y="1820722"/>
                  <a:pt x="677333" y="1811866"/>
                </a:cubicBezTo>
                <a:cubicBezTo>
                  <a:pt x="713235" y="1787932"/>
                  <a:pt x="693632" y="1799484"/>
                  <a:pt x="736600" y="1778000"/>
                </a:cubicBezTo>
                <a:cubicBezTo>
                  <a:pt x="808990" y="1705606"/>
                  <a:pt x="691013" y="1818540"/>
                  <a:pt x="778933" y="1752600"/>
                </a:cubicBezTo>
                <a:cubicBezTo>
                  <a:pt x="794898" y="1740626"/>
                  <a:pt x="807155" y="1724377"/>
                  <a:pt x="821266" y="1710266"/>
                </a:cubicBezTo>
                <a:lnTo>
                  <a:pt x="838200" y="1693333"/>
                </a:lnTo>
                <a:lnTo>
                  <a:pt x="880533" y="1651000"/>
                </a:lnTo>
                <a:cubicBezTo>
                  <a:pt x="886177" y="1645355"/>
                  <a:pt x="893038" y="1640708"/>
                  <a:pt x="897466" y="1634066"/>
                </a:cubicBezTo>
                <a:cubicBezTo>
                  <a:pt x="908755" y="1617133"/>
                  <a:pt x="924897" y="1602573"/>
                  <a:pt x="931333" y="1583266"/>
                </a:cubicBezTo>
                <a:cubicBezTo>
                  <a:pt x="934155" y="1574799"/>
                  <a:pt x="937348" y="1566447"/>
                  <a:pt x="939800" y="1557866"/>
                </a:cubicBezTo>
                <a:cubicBezTo>
                  <a:pt x="942997" y="1546678"/>
                  <a:pt x="943791" y="1534741"/>
                  <a:pt x="948266" y="1524000"/>
                </a:cubicBezTo>
                <a:cubicBezTo>
                  <a:pt x="978557" y="1451301"/>
                  <a:pt x="982324" y="1472435"/>
                  <a:pt x="999066" y="1405466"/>
                </a:cubicBezTo>
                <a:cubicBezTo>
                  <a:pt x="1003230" y="1388812"/>
                  <a:pt x="1004166" y="1371500"/>
                  <a:pt x="1007533" y="1354666"/>
                </a:cubicBezTo>
                <a:cubicBezTo>
                  <a:pt x="1009815" y="1343256"/>
                  <a:pt x="1013476" y="1332159"/>
                  <a:pt x="1016000" y="1320800"/>
                </a:cubicBezTo>
                <a:cubicBezTo>
                  <a:pt x="1019122" y="1306752"/>
                  <a:pt x="1021892" y="1292625"/>
                  <a:pt x="1024466" y="1278466"/>
                </a:cubicBezTo>
                <a:cubicBezTo>
                  <a:pt x="1034234" y="1224743"/>
                  <a:pt x="1034038" y="1218827"/>
                  <a:pt x="1041400" y="1159933"/>
                </a:cubicBezTo>
                <a:cubicBezTo>
                  <a:pt x="1055034" y="805433"/>
                  <a:pt x="1059400" y="790788"/>
                  <a:pt x="1041400" y="304800"/>
                </a:cubicBezTo>
                <a:cubicBezTo>
                  <a:pt x="1040739" y="286963"/>
                  <a:pt x="1030110" y="270933"/>
                  <a:pt x="1024466" y="254000"/>
                </a:cubicBezTo>
                <a:lnTo>
                  <a:pt x="1016000" y="228600"/>
                </a:lnTo>
                <a:cubicBezTo>
                  <a:pt x="1013178" y="220133"/>
                  <a:pt x="1012484" y="210626"/>
                  <a:pt x="1007533" y="203200"/>
                </a:cubicBezTo>
                <a:lnTo>
                  <a:pt x="973666" y="152400"/>
                </a:lnTo>
                <a:cubicBezTo>
                  <a:pt x="952387" y="88557"/>
                  <a:pt x="981092" y="167251"/>
                  <a:pt x="948266" y="101600"/>
                </a:cubicBezTo>
                <a:cubicBezTo>
                  <a:pt x="944275" y="93618"/>
                  <a:pt x="944392" y="83853"/>
                  <a:pt x="939800" y="76200"/>
                </a:cubicBezTo>
                <a:cubicBezTo>
                  <a:pt x="935693" y="69355"/>
                  <a:pt x="927853" y="65500"/>
                  <a:pt x="922866" y="59266"/>
                </a:cubicBezTo>
                <a:cubicBezTo>
                  <a:pt x="916509" y="51320"/>
                  <a:pt x="913591" y="40567"/>
                  <a:pt x="905933" y="33866"/>
                </a:cubicBezTo>
                <a:cubicBezTo>
                  <a:pt x="890617" y="20465"/>
                  <a:pt x="855133" y="0"/>
                  <a:pt x="855133" y="0"/>
                </a:cubicBezTo>
                <a:cubicBezTo>
                  <a:pt x="850689" y="889"/>
                  <a:pt x="797526" y="9700"/>
                  <a:pt x="787400" y="16933"/>
                </a:cubicBezTo>
                <a:lnTo>
                  <a:pt x="719666" y="42333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87333" y="2063740"/>
            <a:ext cx="419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Ground Glass Opacity </a:t>
            </a:r>
            <a:r>
              <a:rPr lang="en-US" dirty="0" smtClean="0"/>
              <a:t>appears </a:t>
            </a:r>
            <a:r>
              <a:rPr lang="en-US" dirty="0"/>
              <a:t>as a hazy, vaguely bounded region in the lungs </a:t>
            </a:r>
            <a:r>
              <a:rPr lang="en-US" dirty="0" smtClean="0"/>
              <a:t>on a CT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Focal regions of GGO </a:t>
            </a:r>
            <a:r>
              <a:rPr lang="en-US" dirty="0" smtClean="0"/>
              <a:t>might be malignant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mall </a:t>
            </a:r>
            <a:r>
              <a:rPr lang="en-US" dirty="0"/>
              <a:t>regions of GGO are often </a:t>
            </a:r>
            <a:r>
              <a:rPr lang="en-US" dirty="0" smtClean="0"/>
              <a:t>very subtle </a:t>
            </a:r>
            <a:r>
              <a:rPr lang="en-US" dirty="0"/>
              <a:t>and thus prone to being overlooked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141763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Ground Glass Opacity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898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Motivation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278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419600" y="2057400"/>
            <a:ext cx="419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Bronchiectasis is defined to be a localized irreversible dilation of bronchial walls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More than </a:t>
            </a:r>
            <a:r>
              <a:rPr lang="en-US" dirty="0" smtClean="0"/>
              <a:t>25% </a:t>
            </a:r>
            <a:r>
              <a:rPr lang="en-US" dirty="0"/>
              <a:t>of all patients carrying a diagnosis of Chronic Obstructive Pulmonary </a:t>
            </a:r>
            <a:r>
              <a:rPr lang="en-US" dirty="0" smtClean="0"/>
              <a:t>Disease (</a:t>
            </a:r>
            <a:r>
              <a:rPr lang="en-US" dirty="0"/>
              <a:t>the 4th leading cause of death worldwide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</a:t>
            </a:r>
            <a:r>
              <a:rPr lang="en-US" dirty="0" err="1" smtClean="0"/>
              <a:t>broncho</a:t>
            </a:r>
            <a:r>
              <a:rPr lang="en-US" dirty="0" smtClean="0"/>
              <a:t>-arterial </a:t>
            </a:r>
            <a:r>
              <a:rPr lang="en-US" dirty="0"/>
              <a:t>ratio is </a:t>
            </a:r>
            <a:r>
              <a:rPr lang="en-US" dirty="0" smtClean="0"/>
              <a:t>greater </a:t>
            </a:r>
            <a:r>
              <a:rPr lang="en-US" dirty="0"/>
              <a:t>than 1, it is believed to be </a:t>
            </a:r>
            <a:r>
              <a:rPr lang="en-US" dirty="0" smtClean="0"/>
              <a:t>bronchiectasis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62600" y="155285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Bronchiectasis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981200"/>
            <a:ext cx="754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Previous approaches using manually engineered features suffer from overfitting and large number of false positives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As a rule, previous approaches used very small datasets (~100 segmented slices)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Deep Learning </a:t>
            </a:r>
            <a:r>
              <a:rPr lang="en-US" dirty="0" smtClean="0"/>
              <a:t>has </a:t>
            </a:r>
            <a:r>
              <a:rPr lang="en-US" dirty="0"/>
              <a:t>emerged as a powerful approach to learning imaging representations directly from large volumes of data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Segmentation with </a:t>
            </a:r>
            <a:r>
              <a:rPr lang="en-US" dirty="0" smtClean="0"/>
              <a:t>Fully Convolutional Networks </a:t>
            </a:r>
            <a:r>
              <a:rPr lang="en-US" dirty="0"/>
              <a:t>has shown promising results on natural images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71600"/>
            <a:ext cx="68389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038600"/>
            <a:ext cx="6934200" cy="172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3505200" y="2057400"/>
            <a:ext cx="838200" cy="1371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05200" y="4648200"/>
            <a:ext cx="838200" cy="1371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38600" y="3352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4107 segmented slices with GGO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4800" y="58674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3650 segmented slices with </a:t>
            </a:r>
            <a:r>
              <a:rPr lang="en-US" b="1" dirty="0" err="1" smtClean="0">
                <a:solidFill>
                  <a:schemeClr val="tx2"/>
                </a:solidFill>
              </a:rPr>
              <a:t>bronchiectasis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U-Net and FC-</a:t>
            </a:r>
            <a:r>
              <a:rPr lang="en-US" dirty="0" err="1" smtClean="0"/>
              <a:t>DenseNet</a:t>
            </a:r>
            <a:r>
              <a:rPr lang="en-US" dirty="0" smtClean="0"/>
              <a:t> Architectures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524000"/>
            <a:ext cx="7086600" cy="399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0" y="561814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U-Net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554194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FC-</a:t>
            </a:r>
            <a:r>
              <a:rPr lang="en-US" dirty="0" err="1" smtClean="0"/>
              <a:t>DenseNet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Recurrent FC-</a:t>
            </a:r>
            <a:r>
              <a:rPr lang="en-US" dirty="0" err="1" smtClean="0"/>
              <a:t>DenseNet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295400"/>
            <a:ext cx="2442009" cy="527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603287"/>
            <a:ext cx="1447800" cy="268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Results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81200"/>
            <a:ext cx="5562600" cy="2097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76400" y="15240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GGO classification (per slice)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441960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Bronchiectasis classification (per slice)</a:t>
            </a:r>
            <a:endParaRPr lang="en-US" sz="20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800600"/>
            <a:ext cx="8229600" cy="145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216</Words>
  <Application>Microsoft Macintosh PowerPoint</Application>
  <PresentationFormat>On-screen Show (4:3)</PresentationFormat>
  <Paragraphs>51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Arial</vt:lpstr>
      <vt:lpstr>Office Theme</vt:lpstr>
      <vt:lpstr>GGO and Bronchiectasis Segmentation</vt:lpstr>
      <vt:lpstr>Content</vt:lpstr>
      <vt:lpstr>Motivation</vt:lpstr>
      <vt:lpstr> Motivation</vt:lpstr>
      <vt:lpstr>Motivation</vt:lpstr>
      <vt:lpstr>Datasets</vt:lpstr>
      <vt:lpstr>U-Net and FC-DenseNet Architectures</vt:lpstr>
      <vt:lpstr>Recurrent FC-DenseNet Architecture</vt:lpstr>
      <vt:lpstr>Classification Results</vt:lpstr>
      <vt:lpstr>Bronchiectasis</vt:lpstr>
      <vt:lpstr>Ground Glass Opacity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GGO and Bronchiectasis Detection using Fully Connected Networks</dc:title>
  <dc:creator>user</dc:creator>
  <cp:lastModifiedBy>Victoria Passov-Mazo</cp:lastModifiedBy>
  <cp:revision>19</cp:revision>
  <dcterms:created xsi:type="dcterms:W3CDTF">2017-03-08T20:35:30Z</dcterms:created>
  <dcterms:modified xsi:type="dcterms:W3CDTF">2017-05-07T11:37:06Z</dcterms:modified>
</cp:coreProperties>
</file>